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56" r:id="rId4"/>
  </p:sldMasterIdLst>
  <p:notesMasterIdLst>
    <p:notesMasterId r:id="rId37"/>
  </p:notesMasterIdLst>
  <p:handoutMasterIdLst>
    <p:handoutMasterId r:id="rId38"/>
  </p:handoutMasterIdLst>
  <p:sldIdLst>
    <p:sldId id="256" r:id="rId5"/>
    <p:sldId id="293" r:id="rId6"/>
    <p:sldId id="292" r:id="rId7"/>
    <p:sldId id="259" r:id="rId8"/>
    <p:sldId id="312" r:id="rId9"/>
    <p:sldId id="350" r:id="rId10"/>
    <p:sldId id="336" r:id="rId11"/>
    <p:sldId id="368" r:id="rId12"/>
    <p:sldId id="365" r:id="rId13"/>
    <p:sldId id="367" r:id="rId14"/>
    <p:sldId id="366" r:id="rId15"/>
    <p:sldId id="362" r:id="rId16"/>
    <p:sldId id="353" r:id="rId17"/>
    <p:sldId id="349" r:id="rId18"/>
    <p:sldId id="322" r:id="rId19"/>
    <p:sldId id="323" r:id="rId20"/>
    <p:sldId id="268" r:id="rId21"/>
    <p:sldId id="363" r:id="rId22"/>
    <p:sldId id="275" r:id="rId23"/>
    <p:sldId id="278" r:id="rId24"/>
    <p:sldId id="273" r:id="rId25"/>
    <p:sldId id="269" r:id="rId26"/>
    <p:sldId id="301" r:id="rId27"/>
    <p:sldId id="279" r:id="rId28"/>
    <p:sldId id="282" r:id="rId29"/>
    <p:sldId id="303" r:id="rId30"/>
    <p:sldId id="304" r:id="rId31"/>
    <p:sldId id="297" r:id="rId32"/>
    <p:sldId id="264" r:id="rId33"/>
    <p:sldId id="290" r:id="rId34"/>
    <p:sldId id="357" r:id="rId35"/>
    <p:sldId id="358" r:id="rId36"/>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38574F7-C472-46A4-A293-D977E5170F7A}">
          <p14:sldIdLst>
            <p14:sldId id="256"/>
            <p14:sldId id="293"/>
            <p14:sldId id="292"/>
            <p14:sldId id="259"/>
            <p14:sldId id="312"/>
            <p14:sldId id="350"/>
            <p14:sldId id="336"/>
            <p14:sldId id="368"/>
            <p14:sldId id="365"/>
            <p14:sldId id="367"/>
            <p14:sldId id="366"/>
            <p14:sldId id="362"/>
            <p14:sldId id="353"/>
            <p14:sldId id="349"/>
            <p14:sldId id="322"/>
            <p14:sldId id="323"/>
            <p14:sldId id="268"/>
            <p14:sldId id="363"/>
            <p14:sldId id="275"/>
            <p14:sldId id="278"/>
            <p14:sldId id="273"/>
            <p14:sldId id="269"/>
            <p14:sldId id="301"/>
            <p14:sldId id="279"/>
            <p14:sldId id="282"/>
            <p14:sldId id="303"/>
            <p14:sldId id="304"/>
            <p14:sldId id="297"/>
            <p14:sldId id="264"/>
            <p14:sldId id="290"/>
            <p14:sldId id="357"/>
            <p14:sldId id="3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66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1" autoAdjust="0"/>
    <p:restoredTop sz="96596" autoAdjust="0"/>
  </p:normalViewPr>
  <p:slideViewPr>
    <p:cSldViewPr>
      <p:cViewPr varScale="1">
        <p:scale>
          <a:sx n="103" d="100"/>
          <a:sy n="103" d="100"/>
        </p:scale>
        <p:origin x="306" y="132"/>
      </p:cViewPr>
      <p:guideLst>
        <p:guide orient="horz" pos="2160"/>
        <p:guide pos="2880"/>
      </p:guideLst>
    </p:cSldViewPr>
  </p:slideViewPr>
  <p:outlineViewPr>
    <p:cViewPr>
      <p:scale>
        <a:sx n="33" d="100"/>
        <a:sy n="33" d="100"/>
      </p:scale>
      <p:origin x="30" y="8574"/>
    </p:cViewPr>
  </p:outlin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customXml/item2.xml" Type="http://schemas.openxmlformats.org/officeDocument/2006/relationships/customXml"/><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customXml/item3.xml" Type="http://schemas.openxmlformats.org/officeDocument/2006/relationships/customXml"/><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notesMasters/notesMaster1.xml" Type="http://schemas.openxmlformats.org/officeDocument/2006/relationships/notesMaster"/><Relationship Id="rId38" Target="handoutMasters/handoutMaster1.xml" Type="http://schemas.openxmlformats.org/officeDocument/2006/relationships/handoutMaster"/><Relationship Id="rId39" Target="presProps.xml" Type="http://schemas.openxmlformats.org/officeDocument/2006/relationships/presProps"/><Relationship Id="rId4" Target="slideMasters/slideMaster1.xml" Type="http://schemas.openxmlformats.org/officeDocument/2006/relationships/slideMaster"/><Relationship Id="rId40" Target="viewProps.xml" Type="http://schemas.openxmlformats.org/officeDocument/2006/relationships/viewProps"/><Relationship Id="rId41" Target="theme/theme1.xml" Type="http://schemas.openxmlformats.org/officeDocument/2006/relationships/theme"/><Relationship Id="rId42" Target="tableStyles.xml" Type="http://schemas.openxmlformats.org/officeDocument/2006/relationships/tableStyles"/><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0"/>
            <a:ext cx="2949575" cy="496888"/>
          </a:xfrm>
          <a:prstGeom prst="rect">
            <a:avLst/>
          </a:prstGeom>
        </p:spPr>
        <p:txBody>
          <a:bodyPr vert="horz" lIns="91361" tIns="45682" rIns="91361" bIns="4568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4452" y="0"/>
            <a:ext cx="2949575" cy="496888"/>
          </a:xfrm>
          <a:prstGeom prst="rect">
            <a:avLst/>
          </a:prstGeom>
        </p:spPr>
        <p:txBody>
          <a:bodyPr vert="horz" lIns="91361" tIns="45682" rIns="91361" bIns="45682" rtlCol="0"/>
          <a:lstStyle>
            <a:lvl1pPr algn="r">
              <a:defRPr sz="1200"/>
            </a:lvl1pPr>
          </a:lstStyle>
          <a:p>
            <a:fld id="{F7615A01-922F-4565-9767-0E3DDF0CDB62}" type="datetimeFigureOut">
              <a:rPr kumimoji="1" lang="ja-JP" altLang="en-US" smtClean="0"/>
              <a:t>2025/5/2</a:t>
            </a:fld>
            <a:endParaRPr kumimoji="1" lang="ja-JP" altLang="en-US"/>
          </a:p>
        </p:txBody>
      </p:sp>
      <p:sp>
        <p:nvSpPr>
          <p:cNvPr id="4" name="フッター プレースホルダー 3"/>
          <p:cNvSpPr>
            <a:spLocks noGrp="1"/>
          </p:cNvSpPr>
          <p:nvPr>
            <p:ph type="ftr" sz="quarter" idx="2"/>
          </p:nvPr>
        </p:nvSpPr>
        <p:spPr>
          <a:xfrm>
            <a:off x="8" y="9440869"/>
            <a:ext cx="2949575" cy="496887"/>
          </a:xfrm>
          <a:prstGeom prst="rect">
            <a:avLst/>
          </a:prstGeom>
        </p:spPr>
        <p:txBody>
          <a:bodyPr vert="horz" lIns="91361" tIns="45682" rIns="91361" bIns="4568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4452" y="9440869"/>
            <a:ext cx="2949575" cy="496887"/>
          </a:xfrm>
          <a:prstGeom prst="rect">
            <a:avLst/>
          </a:prstGeom>
        </p:spPr>
        <p:txBody>
          <a:bodyPr vert="horz" lIns="91361" tIns="45682" rIns="91361" bIns="45682" rtlCol="0" anchor="b"/>
          <a:lstStyle>
            <a:lvl1pPr algn="r">
              <a:defRPr sz="1200"/>
            </a:lvl1pPr>
          </a:lstStyle>
          <a:p>
            <a:fld id="{D95BCF1D-D93A-4617-95B8-410A9D4B194D}" type="slidenum">
              <a:rPr kumimoji="1" lang="ja-JP" altLang="en-US" smtClean="0"/>
              <a:t>‹#›</a:t>
            </a:fld>
            <a:endParaRPr kumimoji="1" lang="ja-JP" altLang="en-US"/>
          </a:p>
        </p:txBody>
      </p:sp>
    </p:spTree>
    <p:extLst>
      <p:ext uri="{BB962C8B-B14F-4D97-AF65-F5344CB8AC3E}">
        <p14:creationId xmlns:p14="http://schemas.microsoft.com/office/powerpoint/2010/main" val="27345659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6"/>
            <a:ext cx="2949099" cy="496967"/>
          </a:xfrm>
          <a:prstGeom prst="rect">
            <a:avLst/>
          </a:prstGeom>
        </p:spPr>
        <p:txBody>
          <a:bodyPr vert="horz" lIns="91361" tIns="45682" rIns="91361" bIns="4568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41" y="6"/>
            <a:ext cx="2949099" cy="496967"/>
          </a:xfrm>
          <a:prstGeom prst="rect">
            <a:avLst/>
          </a:prstGeom>
        </p:spPr>
        <p:txBody>
          <a:bodyPr vert="horz" lIns="91361" tIns="45682" rIns="91361" bIns="45682" rtlCol="0"/>
          <a:lstStyle>
            <a:lvl1pPr algn="r">
              <a:defRPr sz="1200"/>
            </a:lvl1pPr>
          </a:lstStyle>
          <a:p>
            <a:fld id="{194E8FF3-B584-4087-8D51-4702ACCB6BE1}" type="datetimeFigureOut">
              <a:rPr kumimoji="1" lang="ja-JP" altLang="en-US" smtClean="0"/>
              <a:t>2025/5/2</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361" tIns="45682" rIns="91361" bIns="45682" rtlCol="0" anchor="ctr"/>
          <a:lstStyle/>
          <a:p>
            <a:endParaRPr lang="ja-JP" altLang="en-US"/>
          </a:p>
        </p:txBody>
      </p:sp>
      <p:sp>
        <p:nvSpPr>
          <p:cNvPr id="5" name="ノート プレースホルダー 4"/>
          <p:cNvSpPr>
            <a:spLocks noGrp="1"/>
          </p:cNvSpPr>
          <p:nvPr>
            <p:ph type="body" sz="quarter" idx="3"/>
          </p:nvPr>
        </p:nvSpPr>
        <p:spPr>
          <a:xfrm>
            <a:off x="680562" y="4721186"/>
            <a:ext cx="5444490" cy="4472702"/>
          </a:xfrm>
          <a:prstGeom prst="rect">
            <a:avLst/>
          </a:prstGeom>
        </p:spPr>
        <p:txBody>
          <a:bodyPr vert="horz" lIns="91361" tIns="45682" rIns="91361" bIns="4568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648"/>
            <a:ext cx="2949099" cy="496967"/>
          </a:xfrm>
          <a:prstGeom prst="rect">
            <a:avLst/>
          </a:prstGeom>
        </p:spPr>
        <p:txBody>
          <a:bodyPr vert="horz" lIns="91361" tIns="45682" rIns="91361" bIns="4568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41" y="9440648"/>
            <a:ext cx="2949099" cy="496967"/>
          </a:xfrm>
          <a:prstGeom prst="rect">
            <a:avLst/>
          </a:prstGeom>
        </p:spPr>
        <p:txBody>
          <a:bodyPr vert="horz" lIns="91361" tIns="45682" rIns="91361" bIns="45682" rtlCol="0" anchor="b"/>
          <a:lstStyle>
            <a:lvl1pPr algn="r">
              <a:defRPr sz="1200"/>
            </a:lvl1pPr>
          </a:lstStyle>
          <a:p>
            <a:fld id="{9E7070F0-D7B9-4B80-8350-035C62BC951C}" type="slidenum">
              <a:rPr kumimoji="1" lang="ja-JP" altLang="en-US" smtClean="0"/>
              <a:t>‹#›</a:t>
            </a:fld>
            <a:endParaRPr kumimoji="1" lang="ja-JP" altLang="en-US"/>
          </a:p>
        </p:txBody>
      </p:sp>
    </p:spTree>
    <p:extLst>
      <p:ext uri="{BB962C8B-B14F-4D97-AF65-F5344CB8AC3E}">
        <p14:creationId xmlns:p14="http://schemas.microsoft.com/office/powerpoint/2010/main" val="42672845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307795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62196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07908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6445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68601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17715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62196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91938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31650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336645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5080315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3" name="正方形/長方形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正方形/長方形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正方形/長方形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正方形/長方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正方形/長方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角丸四角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角丸四角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正方形/長方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6705600" y="4206240"/>
            <a:ext cx="960120" cy="457200"/>
          </a:xfrm>
        </p:spPr>
        <p:txBody>
          <a:bodyPr/>
          <a:lstStyle/>
          <a:p>
            <a:fld id="{4B395D3C-D919-4DED-91D0-3E8F8FAC0EEB}" type="datetime1">
              <a:rPr kumimoji="1" lang="ja-JP" altLang="en-US" smtClean="0"/>
              <a:t>2025/5/2</a:t>
            </a:fld>
            <a:endParaRPr kumimoji="1" lang="ja-JP" altLang="en-US"/>
          </a:p>
        </p:txBody>
      </p:sp>
      <p:sp>
        <p:nvSpPr>
          <p:cNvPr id="17" name="フッター プレースホルダー 16"/>
          <p:cNvSpPr>
            <a:spLocks noGrp="1"/>
          </p:cNvSpPr>
          <p:nvPr>
            <p:ph type="ftr" sz="quarter" idx="11"/>
          </p:nvPr>
        </p:nvSpPr>
        <p:spPr>
          <a:xfrm>
            <a:off x="5410200" y="4205288"/>
            <a:ext cx="1295400" cy="457200"/>
          </a:xfrm>
        </p:spPr>
        <p:txBody>
          <a:bodyPr/>
          <a:lstStyle/>
          <a:p>
            <a:endParaRPr kumimoji="1" lang="ja-JP" altLang="en-US"/>
          </a:p>
        </p:txBody>
      </p:sp>
      <p:sp>
        <p:nvSpPr>
          <p:cNvPr id="29" name="スライド番号プレースホルダー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D38A3BD-BDA9-457D-B10A-9C5C8998E030}"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87C33CC1-9DD9-4B6B-8491-10F1265E066D}" type="datetime1">
              <a:rPr kumimoji="1" lang="ja-JP" altLang="en-US" smtClean="0"/>
              <a:t>2025/5/2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D38A3BD-BDA9-457D-B10A-9C5C8998E030}"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1143000"/>
            <a:ext cx="1905000" cy="5486400"/>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143000"/>
            <a:ext cx="6248400" cy="5486400"/>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CA9A445E-4FD2-4182-BF52-829804DC588B}" type="datetime1">
              <a:rPr kumimoji="1" lang="ja-JP" altLang="en-US" smtClean="0"/>
              <a:t>2025/5/2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D38A3BD-BDA9-457D-B10A-9C5C8998E030}"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E06539A4-3B83-4CD7-BA8B-F32B447BA896}" type="datetime1">
              <a:rPr kumimoji="1" lang="ja-JP" altLang="en-US" smtClean="0"/>
              <a:t>2025/5/2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D38A3BD-BDA9-457D-B10A-9C5C8998E030}"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p>
            <a:fld id="{51029E93-C4CC-45AB-A3B4-9677977E6DDC}" type="datetime1">
              <a:rPr kumimoji="1" lang="ja-JP" altLang="en-US" smtClean="0"/>
              <a:t>2025/5/2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D38A3BD-BDA9-457D-B10A-9C5C8998E030}"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043EF480-8D62-4BE7-94E1-A260B91E3271}" type="datetime1">
              <a:rPr kumimoji="1" lang="ja-JP" altLang="en-US" smtClean="0"/>
              <a:t>2025/5/2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D38A3BD-BDA9-457D-B10A-9C5C8998E030}"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143000"/>
            <a:ext cx="8382000" cy="1069848"/>
          </a:xfrm>
        </p:spPr>
        <p:txBody>
          <a:bodyPr anchor="ctr"/>
          <a:lstStyle>
            <a:lvl1pPr>
              <a:defRPr sz="4000" b="0" i="0" cap="none"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6" name="日付プレースホルダー 25"/>
          <p:cNvSpPr>
            <a:spLocks noGrp="1"/>
          </p:cNvSpPr>
          <p:nvPr>
            <p:ph type="dt" sz="half" idx="10"/>
          </p:nvPr>
        </p:nvSpPr>
        <p:spPr/>
        <p:txBody>
          <a:bodyPr rtlCol="0"/>
          <a:lstStyle/>
          <a:p>
            <a:fld id="{04866ED1-2606-4866-A77B-6E0348F5CDCE}" type="datetime1">
              <a:rPr kumimoji="1" lang="ja-JP" altLang="en-US" smtClean="0"/>
              <a:t>2025/5/2</a:t>
            </a:fld>
            <a:endParaRPr kumimoji="1" lang="ja-JP" altLang="en-US"/>
          </a:p>
        </p:txBody>
      </p:sp>
      <p:sp>
        <p:nvSpPr>
          <p:cNvPr id="27" name="スライド番号プレースホルダー 26"/>
          <p:cNvSpPr>
            <a:spLocks noGrp="1"/>
          </p:cNvSpPr>
          <p:nvPr>
            <p:ph type="sldNum" sz="quarter" idx="11"/>
          </p:nvPr>
        </p:nvSpPr>
        <p:spPr/>
        <p:txBody>
          <a:bodyPr rtlCol="0"/>
          <a:lstStyle/>
          <a:p>
            <a:fld id="{BD38A3BD-BDA9-457D-B10A-9C5C8998E030}" type="slidenum">
              <a:rPr kumimoji="1" lang="ja-JP" altLang="en-US" smtClean="0"/>
              <a:t>‹#›</a:t>
            </a:fld>
            <a:endParaRPr kumimoji="1" lang="ja-JP" altLang="en-US"/>
          </a:p>
        </p:txBody>
      </p:sp>
      <p:sp>
        <p:nvSpPr>
          <p:cNvPr id="28" name="フッター プレースホルダー 2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a:xfrm>
            <a:off x="6583680" y="612648"/>
            <a:ext cx="957264" cy="457200"/>
          </a:xfrm>
        </p:spPr>
        <p:txBody>
          <a:bodyPr/>
          <a:lstStyle/>
          <a:p>
            <a:fld id="{86463FE5-2677-47E9-A23D-54FBC087E502}" type="datetime1">
              <a:rPr kumimoji="1" lang="ja-JP" altLang="en-US" smtClean="0"/>
              <a:t>2025/5/2</a:t>
            </a:fld>
            <a:endParaRPr kumimoji="1" lang="ja-JP" altLang="en-US"/>
          </a:p>
        </p:txBody>
      </p:sp>
      <p:sp>
        <p:nvSpPr>
          <p:cNvPr id="4" name="フッター プレースホルダー 3"/>
          <p:cNvSpPr>
            <a:spLocks noGrp="1"/>
          </p:cNvSpPr>
          <p:nvPr>
            <p:ph type="ftr" sz="quarter" idx="11"/>
          </p:nvPr>
        </p:nvSpPr>
        <p:spPr>
          <a:xfrm>
            <a:off x="5257800" y="612648"/>
            <a:ext cx="1325880" cy="457200"/>
          </a:xfrm>
        </p:spPr>
        <p:txBody>
          <a:bodyPr/>
          <a:lstStyle/>
          <a:p>
            <a:endParaRPr kumimoji="1" lang="ja-JP" altLang="en-US"/>
          </a:p>
        </p:txBody>
      </p:sp>
      <p:sp>
        <p:nvSpPr>
          <p:cNvPr id="5" name="スライド番号プレースホルダー 4"/>
          <p:cNvSpPr>
            <a:spLocks noGrp="1"/>
          </p:cNvSpPr>
          <p:nvPr>
            <p:ph type="sldNum" sz="quarter" idx="12"/>
          </p:nvPr>
        </p:nvSpPr>
        <p:spPr>
          <a:xfrm>
            <a:off x="8174736" y="2272"/>
            <a:ext cx="762000" cy="365760"/>
          </a:xfrm>
        </p:spPr>
        <p:txBody>
          <a:bodyPr/>
          <a:lstStyle/>
          <a:p>
            <a:fld id="{BD38A3BD-BDA9-457D-B10A-9C5C8998E030}"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2827040-E5DE-4BB9-B38B-5A76A2B6BC06}" type="datetime1">
              <a:rPr kumimoji="1" lang="ja-JP" altLang="en-US" smtClean="0"/>
              <a:t>2025/5/2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D38A3BD-BDA9-457D-B10A-9C5C8998E030}"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53496" y="1101970"/>
            <a:ext cx="3383280" cy="877824"/>
          </a:xfrm>
        </p:spPr>
        <p:txBody>
          <a:bodyPr anchor="b"/>
          <a:lstStyle>
            <a:lvl1pPr algn="l">
              <a:buNone/>
              <a:defRPr sz="1800" b="1"/>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96BA3323-C4E3-4F94-A2F9-3923E369C3ED}" type="datetime1">
              <a:rPr kumimoji="1" lang="ja-JP" altLang="en-US" smtClean="0"/>
              <a:t>2025/5/2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D38A3BD-BDA9-457D-B10A-9C5C8998E030}"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F4856E40-401F-4EEA-B593-B0E748058571}" type="datetime1">
              <a:rPr kumimoji="1" lang="ja-JP" altLang="en-US" smtClean="0"/>
              <a:t>2025/5/2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D38A3BD-BDA9-457D-B10A-9C5C8998E030}"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正方形/長方形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正方形/長方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正方形/長方形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正方形/長方形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角丸四角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角丸四角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正方形/長方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正方形/長方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正方形/長方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正方形/長方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正方形/長方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正方形/長方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タイトル プレースホルダー 21"/>
          <p:cNvSpPr>
            <a:spLocks noGrp="1"/>
          </p:cNvSpPr>
          <p:nvPr>
            <p:ph type="title"/>
          </p:nvPr>
        </p:nvSpPr>
        <p:spPr>
          <a:xfrm>
            <a:off x="457200" y="1143000"/>
            <a:ext cx="8229600" cy="1066800"/>
          </a:xfrm>
          <a:prstGeom prst="rect">
            <a:avLst/>
          </a:prstGeom>
        </p:spPr>
        <p:txBody>
          <a:bodyPr vert="horz" anchor="ctr">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D4A764-3172-480F-93E8-6C50E3FAC458}" type="datetime1">
              <a:rPr kumimoji="1" lang="ja-JP" altLang="en-US" smtClean="0"/>
              <a:t>2025/5/2</a:t>
            </a:fld>
            <a:endParaRPr kumimoji="1" lang="ja-JP" altLang="en-US"/>
          </a:p>
        </p:txBody>
      </p:sp>
      <p:sp>
        <p:nvSpPr>
          <p:cNvPr id="3" name="フッター プレースホルダー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kumimoji="1" lang="ja-JP" altLang="en-US"/>
          </a:p>
        </p:txBody>
      </p:sp>
      <p:sp>
        <p:nvSpPr>
          <p:cNvPr id="23" name="スライド番号プレースホルダー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D38A3BD-BDA9-457D-B10A-9C5C8998E030}"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4657" r:id="rId1"/>
    <p:sldLayoutId id="2147484658" r:id="rId2"/>
    <p:sldLayoutId id="2147484659" r:id="rId3"/>
    <p:sldLayoutId id="2147484660" r:id="rId4"/>
    <p:sldLayoutId id="2147484661" r:id="rId5"/>
    <p:sldLayoutId id="2147484662" r:id="rId6"/>
    <p:sldLayoutId id="2147484663" r:id="rId7"/>
    <p:sldLayoutId id="2147484664" r:id="rId8"/>
    <p:sldLayoutId id="2147484665" r:id="rId9"/>
    <p:sldLayoutId id="2147484666" r:id="rId10"/>
    <p:sldLayoutId id="2147484667" r:id="rId11"/>
  </p:sldLayoutIdLst>
  <p:hf hdr="0" ftr="0" dt="0"/>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4.emf"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emf"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6.emf" Type="http://schemas.openxmlformats.org/officeDocument/2006/relationships/image"/><Relationship Id="rId4" Target="../media/image7.emf"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emf"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0.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2.emf"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emf"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98388" y="2180765"/>
            <a:ext cx="7747224" cy="1248235"/>
          </a:xfrm>
        </p:spPr>
        <p:txBody>
          <a:bodyPr>
            <a:noAutofit/>
          </a:bodyPr>
          <a:lstStyle/>
          <a:p>
            <a:pPr algn="ctr"/>
            <a:r>
              <a:rPr lang="ja-JP" altLang="en-US" sz="4000" dirty="0" smtClean="0">
                <a:latin typeface="ＭＳ ゴシック" panose="020B0609070205080204" pitchFamily="49" charset="-128"/>
                <a:ea typeface="ＭＳ ゴシック" panose="020B0609070205080204" pitchFamily="49" charset="-128"/>
              </a:rPr>
              <a:t>令和７</a:t>
            </a:r>
            <a:r>
              <a:rPr kumimoji="1" lang="ja-JP" altLang="en-US" sz="4000" dirty="0" smtClean="0">
                <a:latin typeface="ＭＳ ゴシック" panose="020B0609070205080204" pitchFamily="49" charset="-128"/>
                <a:ea typeface="ＭＳ ゴシック" panose="020B0609070205080204" pitchFamily="49" charset="-128"/>
              </a:rPr>
              <a:t>年度　学卒求人説明資料</a:t>
            </a:r>
            <a:r>
              <a:rPr kumimoji="1" lang="en-US" altLang="ja-JP" sz="4000" dirty="0" smtClean="0">
                <a:latin typeface="ＭＳ ゴシック" panose="020B0609070205080204" pitchFamily="49" charset="-128"/>
                <a:ea typeface="ＭＳ ゴシック" panose="020B0609070205080204" pitchFamily="49" charset="-128"/>
              </a:rPr>
              <a:t/>
            </a:r>
            <a:br>
              <a:rPr kumimoji="1" lang="en-US" altLang="ja-JP" sz="4000" dirty="0" smtClean="0">
                <a:latin typeface="ＭＳ ゴシック" panose="020B0609070205080204" pitchFamily="49" charset="-128"/>
                <a:ea typeface="ＭＳ ゴシック" panose="020B0609070205080204" pitchFamily="49" charset="-128"/>
              </a:rPr>
            </a:br>
            <a:r>
              <a:rPr lang="ja-JP" altLang="en-US" sz="2800" dirty="0" smtClean="0">
                <a:latin typeface="ＭＳ ゴシック" panose="020B0609070205080204" pitchFamily="49" charset="-128"/>
                <a:ea typeface="ＭＳ ゴシック" panose="020B0609070205080204" pitchFamily="49" charset="-128"/>
              </a:rPr>
              <a:t>（令和８年３月新規学校卒業予定者関係）</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3" name="サブタイトル 2"/>
          <p:cNvSpPr>
            <a:spLocks noGrp="1"/>
          </p:cNvSpPr>
          <p:nvPr>
            <p:ph type="subTitle" idx="1"/>
          </p:nvPr>
        </p:nvSpPr>
        <p:spPr>
          <a:xfrm>
            <a:off x="755576" y="3861048"/>
            <a:ext cx="7488832" cy="864096"/>
          </a:xfrm>
        </p:spPr>
        <p:txBody>
          <a:bodyPr>
            <a:normAutofit/>
          </a:bodyPr>
          <a:lstStyle/>
          <a:p>
            <a:r>
              <a:rPr kumimoji="1" lang="ja-JP" altLang="en-US" sz="2800" b="1" dirty="0" smtClean="0">
                <a:solidFill>
                  <a:schemeClr val="tx2">
                    <a:lumMod val="75000"/>
                  </a:schemeClr>
                </a:solidFill>
                <a:latin typeface="ＭＳ ゴシック" panose="020B0609070205080204" pitchFamily="49" charset="-128"/>
                <a:ea typeface="ＭＳ ゴシック" panose="020B0609070205080204" pitchFamily="49" charset="-128"/>
              </a:rPr>
              <a:t>京都労働局・ハローワーク</a:t>
            </a:r>
            <a:endParaRPr kumimoji="1" lang="en-US" altLang="ja-JP" sz="2800" b="1" dirty="0" smtClean="0">
              <a:solidFill>
                <a:schemeClr val="tx2">
                  <a:lumMod val="75000"/>
                </a:schemeClr>
              </a:solidFill>
              <a:latin typeface="ＭＳ ゴシック" panose="020B0609070205080204" pitchFamily="49" charset="-128"/>
              <a:ea typeface="ＭＳ ゴシック" panose="020B0609070205080204" pitchFamily="49" charset="-128"/>
            </a:endParaRPr>
          </a:p>
        </p:txBody>
      </p:sp>
      <p:sp>
        <p:nvSpPr>
          <p:cNvPr id="4" name="正方形/長方形 3"/>
          <p:cNvSpPr/>
          <p:nvPr/>
        </p:nvSpPr>
        <p:spPr>
          <a:xfrm>
            <a:off x="365933" y="4581128"/>
            <a:ext cx="8382531" cy="2031325"/>
          </a:xfrm>
          <a:prstGeom prst="rect">
            <a:avLst/>
          </a:prstGeom>
        </p:spPr>
        <p:txBody>
          <a:bodyPr wrap="square">
            <a:spAutoFit/>
          </a:bodyPr>
          <a:lstStyle/>
          <a:p>
            <a:pPr hangingPunct="0"/>
            <a:r>
              <a:rPr lang="ja-JP" altLang="en-US" dirty="0" smtClean="0">
                <a:latin typeface="ＭＳ ゴシック" panose="020B0609070205080204" pitchFamily="49" charset="-128"/>
                <a:ea typeface="ＭＳ ゴシック" panose="020B0609070205080204" pitchFamily="49" charset="-128"/>
              </a:rPr>
              <a:t>「</a:t>
            </a:r>
            <a:r>
              <a:rPr lang="ja-JP" altLang="ja-JP" dirty="0" smtClean="0">
                <a:latin typeface="ＭＳ ゴシック" panose="020B0609070205080204" pitchFamily="49" charset="-128"/>
                <a:ea typeface="ＭＳ ゴシック" panose="020B0609070205080204" pitchFamily="49" charset="-128"/>
              </a:rPr>
              <a:t>従業員</a:t>
            </a:r>
            <a:r>
              <a:rPr lang="ja-JP" altLang="ja-JP" dirty="0">
                <a:latin typeface="ＭＳ ゴシック" panose="020B0609070205080204" pitchFamily="49" charset="-128"/>
                <a:ea typeface="ＭＳ ゴシック" panose="020B0609070205080204" pitchFamily="49" charset="-128"/>
              </a:rPr>
              <a:t>の</a:t>
            </a:r>
            <a:r>
              <a:rPr lang="ja-JP" altLang="ja-JP" dirty="0" smtClean="0">
                <a:latin typeface="ＭＳ ゴシック" panose="020B0609070205080204" pitchFamily="49" charset="-128"/>
                <a:ea typeface="ＭＳ ゴシック" panose="020B0609070205080204" pitchFamily="49" charset="-128"/>
              </a:rPr>
              <a:t>採用</a:t>
            </a:r>
            <a:r>
              <a:rPr lang="ja-JP" altLang="en-US" dirty="0" smtClean="0">
                <a:latin typeface="ＭＳ ゴシック" panose="020B0609070205080204" pitchFamily="49" charset="-128"/>
                <a:ea typeface="ＭＳ ゴシック" panose="020B0609070205080204" pitchFamily="49" charset="-128"/>
              </a:rPr>
              <a:t>」</a:t>
            </a:r>
            <a:r>
              <a:rPr lang="ja-JP" altLang="ja-JP" dirty="0" smtClean="0">
                <a:latin typeface="ＭＳ ゴシック" panose="020B0609070205080204" pitchFamily="49" charset="-128"/>
                <a:ea typeface="ＭＳ ゴシック" panose="020B0609070205080204" pitchFamily="49" charset="-128"/>
              </a:rPr>
              <a:t>につ</a:t>
            </a:r>
            <a:r>
              <a:rPr lang="ja-JP" altLang="en-US" dirty="0" smtClean="0">
                <a:latin typeface="ＭＳ ゴシック" panose="020B0609070205080204" pitchFamily="49" charset="-128"/>
                <a:ea typeface="ＭＳ ゴシック" panose="020B0609070205080204" pitchFamily="49" charset="-128"/>
              </a:rPr>
              <a:t>きまし</a:t>
            </a:r>
            <a:r>
              <a:rPr lang="ja-JP" altLang="ja-JP" dirty="0" smtClean="0">
                <a:latin typeface="ＭＳ ゴシック" panose="020B0609070205080204" pitchFamily="49" charset="-128"/>
                <a:ea typeface="ＭＳ ゴシック" panose="020B0609070205080204" pitchFamily="49" charset="-128"/>
              </a:rPr>
              <a:t>て</a:t>
            </a:r>
            <a:r>
              <a:rPr lang="ja-JP" altLang="ja-JP" dirty="0">
                <a:latin typeface="ＭＳ ゴシック" panose="020B0609070205080204" pitchFamily="49" charset="-128"/>
                <a:ea typeface="ＭＳ ゴシック" panose="020B0609070205080204" pitchFamily="49" charset="-128"/>
              </a:rPr>
              <a:t>は</a:t>
            </a:r>
            <a:r>
              <a:rPr lang="ja-JP"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求人の申込みや面接・選考など、</a:t>
            </a:r>
            <a:r>
              <a:rPr lang="ja-JP" altLang="ja-JP" dirty="0" smtClean="0">
                <a:latin typeface="ＭＳ ゴシック" panose="020B0609070205080204" pitchFamily="49" charset="-128"/>
                <a:ea typeface="ＭＳ ゴシック" panose="020B0609070205080204" pitchFamily="49" charset="-128"/>
              </a:rPr>
              <a:t>さまざま</a:t>
            </a:r>
            <a:r>
              <a:rPr lang="ja-JP" altLang="ja-JP" dirty="0">
                <a:latin typeface="ＭＳ ゴシック" panose="020B0609070205080204" pitchFamily="49" charset="-128"/>
                <a:ea typeface="ＭＳ ゴシック" panose="020B0609070205080204" pitchFamily="49" charset="-128"/>
              </a:rPr>
              <a:t>な注意点があり、特に新規</a:t>
            </a:r>
            <a:r>
              <a:rPr lang="ja-JP" altLang="ja-JP" dirty="0" smtClean="0">
                <a:latin typeface="ＭＳ ゴシック" panose="020B0609070205080204" pitchFamily="49" charset="-128"/>
                <a:ea typeface="ＭＳ ゴシック" panose="020B0609070205080204" pitchFamily="49" charset="-128"/>
              </a:rPr>
              <a:t>学卒者</a:t>
            </a:r>
            <a:r>
              <a:rPr lang="ja-JP" altLang="en-US" dirty="0" smtClean="0">
                <a:latin typeface="ＭＳ ゴシック" panose="020B0609070205080204" pitchFamily="49" charset="-128"/>
                <a:ea typeface="ＭＳ ゴシック" panose="020B0609070205080204" pitchFamily="49" charset="-128"/>
              </a:rPr>
              <a:t>の採用</a:t>
            </a:r>
            <a:r>
              <a:rPr lang="ja-JP" altLang="ja-JP" dirty="0" smtClean="0">
                <a:latin typeface="ＭＳ ゴシック" panose="020B0609070205080204" pitchFamily="49" charset="-128"/>
                <a:ea typeface="ＭＳ ゴシック" panose="020B0609070205080204" pitchFamily="49" charset="-128"/>
              </a:rPr>
              <a:t>に</a:t>
            </a:r>
            <a:r>
              <a:rPr lang="ja-JP" altLang="ja-JP" dirty="0">
                <a:latin typeface="ＭＳ ゴシック" panose="020B0609070205080204" pitchFamily="49" charset="-128"/>
                <a:ea typeface="ＭＳ ゴシック" panose="020B0609070205080204" pitchFamily="49" charset="-128"/>
              </a:rPr>
              <a:t>ついては「就職慣行」や「公正採用選考」の観点</a:t>
            </a:r>
            <a:r>
              <a:rPr lang="ja-JP" altLang="ja-JP" dirty="0" smtClean="0">
                <a:latin typeface="ＭＳ ゴシック" panose="020B0609070205080204" pitchFamily="49" charset="-128"/>
                <a:ea typeface="ＭＳ ゴシック" panose="020B0609070205080204" pitchFamily="49" charset="-128"/>
              </a:rPr>
              <a:t>から</a:t>
            </a:r>
            <a:r>
              <a:rPr lang="ja-JP" altLang="en-US" dirty="0" smtClean="0">
                <a:latin typeface="ＭＳ ゴシック" panose="020B0609070205080204" pitchFamily="49" charset="-128"/>
                <a:ea typeface="ＭＳ ゴシック" panose="020B0609070205080204" pitchFamily="49" charset="-128"/>
              </a:rPr>
              <a:t>重要</a:t>
            </a:r>
            <a:r>
              <a:rPr lang="ja-JP" altLang="ja-JP" dirty="0" smtClean="0">
                <a:latin typeface="ＭＳ ゴシック" panose="020B0609070205080204" pitchFamily="49" charset="-128"/>
                <a:ea typeface="ＭＳ ゴシック" panose="020B0609070205080204" pitchFamily="49" charset="-128"/>
              </a:rPr>
              <a:t>な</a:t>
            </a:r>
            <a:r>
              <a:rPr lang="ja-JP" altLang="ja-JP" dirty="0">
                <a:latin typeface="ＭＳ ゴシック" panose="020B0609070205080204" pitchFamily="49" charset="-128"/>
                <a:ea typeface="ＭＳ ゴシック" panose="020B0609070205080204" pitchFamily="49" charset="-128"/>
              </a:rPr>
              <a:t>注意点があります</a:t>
            </a:r>
            <a:r>
              <a:rPr lang="ja-JP" altLang="ja-JP"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pPr hangingPunct="0"/>
            <a:r>
              <a:rPr lang="ja-JP" altLang="en-US" dirty="0" smtClean="0">
                <a:latin typeface="ＭＳ ゴシック" panose="020B0609070205080204" pitchFamily="49" charset="-128"/>
                <a:ea typeface="ＭＳ ゴシック" panose="020B0609070205080204" pitchFamily="49" charset="-128"/>
              </a:rPr>
              <a:t>この資料は、特に「新規高等学校卒業予定者」の求人申込みや面接・選考に重点を置いて説明しています。</a:t>
            </a:r>
            <a:r>
              <a:rPr lang="ja-JP" altLang="ja-JP" b="1" u="sng" dirty="0" smtClean="0">
                <a:solidFill>
                  <a:srgbClr val="FF0000"/>
                </a:solidFill>
                <a:latin typeface="ＭＳ ゴシック" panose="020B0609070205080204" pitchFamily="49" charset="-128"/>
                <a:ea typeface="ＭＳ ゴシック" panose="020B0609070205080204" pitchFamily="49" charset="-128"/>
              </a:rPr>
              <a:t>「</a:t>
            </a:r>
            <a:r>
              <a:rPr lang="ja-JP" altLang="ja-JP" b="1" u="sng" dirty="0">
                <a:solidFill>
                  <a:srgbClr val="FF0000"/>
                </a:solidFill>
                <a:latin typeface="ＭＳ ゴシック" panose="020B0609070205080204" pitchFamily="49" charset="-128"/>
                <a:ea typeface="ＭＳ ゴシック" panose="020B0609070205080204" pitchFamily="49" charset="-128"/>
              </a:rPr>
              <a:t>従業員採用の手引</a:t>
            </a:r>
            <a:r>
              <a:rPr lang="ja-JP" altLang="ja-JP" b="1" u="sng" dirty="0" smtClean="0">
                <a:solidFill>
                  <a:srgbClr val="FF0000"/>
                </a:solidFill>
                <a:latin typeface="ＭＳ ゴシック" panose="020B0609070205080204" pitchFamily="49" charset="-128"/>
                <a:ea typeface="ＭＳ ゴシック" panose="020B0609070205080204" pitchFamily="49" charset="-128"/>
              </a:rPr>
              <a:t>」</a:t>
            </a:r>
            <a:r>
              <a:rPr lang="ja-JP" altLang="en-US" b="1" u="sng" dirty="0" smtClean="0">
                <a:solidFill>
                  <a:srgbClr val="FF0000"/>
                </a:solidFill>
                <a:latin typeface="ＭＳ ゴシック" panose="020B0609070205080204" pitchFamily="49" charset="-128"/>
                <a:ea typeface="ＭＳ ゴシック" panose="020B0609070205080204" pitchFamily="49" charset="-128"/>
              </a:rPr>
              <a:t>と本資料</a:t>
            </a:r>
            <a:r>
              <a:rPr lang="ja-JP" altLang="ja-JP" b="1" u="sng" dirty="0" smtClean="0">
                <a:solidFill>
                  <a:srgbClr val="FF0000"/>
                </a:solidFill>
                <a:latin typeface="ＭＳ ゴシック" panose="020B0609070205080204" pitchFamily="49" charset="-128"/>
                <a:ea typeface="ＭＳ ゴシック" panose="020B0609070205080204" pitchFamily="49" charset="-128"/>
              </a:rPr>
              <a:t>を熟読いただ</a:t>
            </a:r>
            <a:r>
              <a:rPr lang="ja-JP" altLang="en-US" b="1" u="sng" dirty="0" smtClean="0">
                <a:solidFill>
                  <a:srgbClr val="FF0000"/>
                </a:solidFill>
                <a:latin typeface="ＭＳ ゴシック" panose="020B0609070205080204" pitchFamily="49" charset="-128"/>
                <a:ea typeface="ＭＳ ゴシック" panose="020B0609070205080204" pitchFamily="49" charset="-128"/>
              </a:rPr>
              <a:t>き、適正かつ公正な採用に努めていただきますよう、よろし</a:t>
            </a:r>
            <a:r>
              <a:rPr lang="ja-JP" altLang="ja-JP" b="1" u="sng" dirty="0" smtClean="0">
                <a:solidFill>
                  <a:srgbClr val="FF0000"/>
                </a:solidFill>
                <a:latin typeface="ＭＳ ゴシック" panose="020B0609070205080204" pitchFamily="49" charset="-128"/>
                <a:ea typeface="ＭＳ ゴシック" panose="020B0609070205080204" pitchFamily="49" charset="-128"/>
              </a:rPr>
              <a:t>くお願い</a:t>
            </a:r>
            <a:r>
              <a:rPr lang="ja-JP" altLang="en-US" b="1" u="sng" dirty="0" smtClean="0">
                <a:solidFill>
                  <a:srgbClr val="FF0000"/>
                </a:solidFill>
                <a:latin typeface="ＭＳ ゴシック" panose="020B0609070205080204" pitchFamily="49" charset="-128"/>
                <a:ea typeface="ＭＳ ゴシック" panose="020B0609070205080204" pitchFamily="49" charset="-128"/>
              </a:rPr>
              <a:t>いたし</a:t>
            </a:r>
            <a:r>
              <a:rPr lang="ja-JP" altLang="ja-JP" b="1" u="sng" dirty="0" smtClean="0">
                <a:solidFill>
                  <a:srgbClr val="FF0000"/>
                </a:solidFill>
                <a:latin typeface="ＭＳ ゴシック" panose="020B0609070205080204" pitchFamily="49" charset="-128"/>
                <a:ea typeface="ＭＳ ゴシック" panose="020B0609070205080204" pitchFamily="49" charset="-128"/>
              </a:rPr>
              <a:t>ます</a:t>
            </a:r>
            <a:r>
              <a:rPr lang="ja-JP" altLang="ja-JP" u="sng" dirty="0">
                <a:solidFill>
                  <a:srgbClr val="FF0000"/>
                </a:solidFill>
                <a:latin typeface="ＭＳ ゴシック" panose="020B0609070205080204" pitchFamily="49" charset="-128"/>
                <a:ea typeface="ＭＳ ゴシック" panose="020B0609070205080204" pitchFamily="49" charset="-128"/>
              </a:rPr>
              <a:t>。</a:t>
            </a:r>
          </a:p>
          <a:p>
            <a:pPr hangingPunct="0"/>
            <a:endParaRPr lang="ja-JP" altLang="ja-JP"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312128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660532" y="943719"/>
            <a:ext cx="3607926" cy="5402449"/>
          </a:xfrm>
          <a:prstGeom prst="rect">
            <a:avLst/>
          </a:prstGeom>
        </p:spPr>
      </p:pic>
      <p:sp>
        <p:nvSpPr>
          <p:cNvPr id="2" name="タイトル 1"/>
          <p:cNvSpPr>
            <a:spLocks noGrp="1"/>
          </p:cNvSpPr>
          <p:nvPr>
            <p:ph type="title"/>
          </p:nvPr>
        </p:nvSpPr>
        <p:spPr>
          <a:xfrm>
            <a:off x="251520" y="404664"/>
            <a:ext cx="8507288" cy="504056"/>
          </a:xfrm>
        </p:spPr>
        <p:txBody>
          <a:bodyPr>
            <a:normAutofit/>
          </a:bodyPr>
          <a:lstStyle/>
          <a:p>
            <a:r>
              <a:rPr lang="ja-JP" altLang="en-US" sz="2200" dirty="0" smtClean="0">
                <a:latin typeface="ＭＳ ゴシック" panose="020B0609070205080204" pitchFamily="49" charset="-128"/>
                <a:ea typeface="ＭＳ ゴシック" panose="020B0609070205080204" pitchFamily="49" charset="-128"/>
              </a:rPr>
              <a:t>　第３シート（選考方法）</a:t>
            </a:r>
            <a:endParaRPr kumimoji="1" lang="ja-JP" altLang="en-US" sz="2200" dirty="0">
              <a:latin typeface="ＭＳ ゴシック" panose="020B0609070205080204" pitchFamily="49" charset="-128"/>
              <a:ea typeface="ＭＳ ゴシック" panose="020B0609070205080204" pitchFamily="49" charset="-128"/>
            </a:endParaRPr>
          </a:p>
        </p:txBody>
      </p:sp>
      <p:sp>
        <p:nvSpPr>
          <p:cNvPr id="6" name="四角形吹き出し 5"/>
          <p:cNvSpPr/>
          <p:nvPr/>
        </p:nvSpPr>
        <p:spPr>
          <a:xfrm rot="5400000">
            <a:off x="165731" y="2222996"/>
            <a:ext cx="2376264" cy="2340000"/>
          </a:xfrm>
          <a:prstGeom prst="wedgeRectCallout">
            <a:avLst>
              <a:gd name="adj1" fmla="val -66264"/>
              <a:gd name="adj2" fmla="val -11066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rPr>
              <a:t>　</a:t>
            </a:r>
            <a:r>
              <a:rPr lang="ja-JP" altLang="ja-JP" sz="1100" dirty="0" smtClean="0">
                <a:solidFill>
                  <a:schemeClr val="tx1"/>
                </a:solidFill>
                <a:latin typeface="ＭＳ ゴシック" panose="020B0609070205080204" pitchFamily="49" charset="-128"/>
                <a:ea typeface="ＭＳ ゴシック" panose="020B0609070205080204" pitchFamily="49" charset="-128"/>
              </a:rPr>
              <a:t>適性</a:t>
            </a:r>
            <a:r>
              <a:rPr lang="ja-JP" altLang="ja-JP" sz="1100" dirty="0">
                <a:solidFill>
                  <a:schemeClr val="tx1"/>
                </a:solidFill>
                <a:latin typeface="ＭＳ ゴシック" panose="020B0609070205080204" pitchFamily="49" charset="-128"/>
                <a:ea typeface="ＭＳ ゴシック" panose="020B0609070205080204" pitchFamily="49" charset="-128"/>
              </a:rPr>
              <a:t>検査に</a:t>
            </a:r>
            <a:r>
              <a:rPr lang="ja-JP" altLang="ja-JP" sz="1100" dirty="0" smtClean="0">
                <a:solidFill>
                  <a:schemeClr val="tx1"/>
                </a:solidFill>
                <a:latin typeface="ＭＳ ゴシック" panose="020B0609070205080204" pitchFamily="49" charset="-128"/>
                <a:ea typeface="ＭＳ ゴシック" panose="020B0609070205080204" pitchFamily="49" charset="-128"/>
              </a:rPr>
              <a:t>ついて、</a:t>
            </a:r>
            <a:r>
              <a:rPr lang="ja-JP" altLang="ja-JP" sz="1100" dirty="0">
                <a:solidFill>
                  <a:schemeClr val="tx1"/>
                </a:solidFill>
                <a:latin typeface="ＭＳ ゴシック" panose="020B0609070205080204" pitchFamily="49" charset="-128"/>
                <a:ea typeface="ＭＳ ゴシック" panose="020B0609070205080204" pitchFamily="49" charset="-128"/>
              </a:rPr>
              <a:t>性格検査は選考方法として適当でないとしています。適性検査についてはその必要性を十分に検討し、実施する場合</a:t>
            </a:r>
            <a:r>
              <a:rPr lang="ja-JP" altLang="ja-JP" sz="1100" dirty="0" smtClean="0">
                <a:solidFill>
                  <a:schemeClr val="tx1"/>
                </a:solidFill>
                <a:latin typeface="ＭＳ ゴシック" panose="020B0609070205080204" pitchFamily="49" charset="-128"/>
                <a:ea typeface="ＭＳ ゴシック" panose="020B0609070205080204" pitchFamily="49" charset="-128"/>
              </a:rPr>
              <a:t>は</a:t>
            </a: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r>
              <a:rPr lang="ja-JP" altLang="en-US" sz="1100" b="1" dirty="0" smtClean="0">
                <a:solidFill>
                  <a:srgbClr val="FF0000"/>
                </a:solidFill>
                <a:latin typeface="ＭＳ ゴシック" panose="020B0609070205080204" pitchFamily="49" charset="-128"/>
                <a:ea typeface="ＭＳ ゴシック" panose="020B0609070205080204" pitchFamily="49" charset="-128"/>
              </a:rPr>
              <a:t>その他に☑を入れたうえで「その他の選考方法」欄に</a:t>
            </a:r>
            <a:r>
              <a:rPr lang="ja-JP" altLang="ja-JP" sz="1100" b="1" dirty="0">
                <a:solidFill>
                  <a:srgbClr val="FF0000"/>
                </a:solidFill>
                <a:latin typeface="ＭＳ ゴシック" panose="020B0609070205080204" pitchFamily="49" charset="-128"/>
                <a:ea typeface="ＭＳ ゴシック" panose="020B0609070205080204" pitchFamily="49" charset="-128"/>
              </a:rPr>
              <a:t>検査名を必ず記載</a:t>
            </a:r>
            <a:r>
              <a:rPr lang="ja-JP" altLang="ja-JP" sz="1100" b="1" dirty="0" smtClean="0">
                <a:solidFill>
                  <a:srgbClr val="FF0000"/>
                </a:solidFill>
                <a:latin typeface="ＭＳ ゴシック" panose="020B0609070205080204" pitchFamily="49" charset="-128"/>
                <a:ea typeface="ＭＳ ゴシック" panose="020B0609070205080204" pitchFamily="49" charset="-128"/>
              </a:rPr>
              <a:t>して</a:t>
            </a:r>
            <a:r>
              <a:rPr lang="ja-JP" altLang="en-US" sz="1100" b="1" dirty="0" smtClean="0">
                <a:solidFill>
                  <a:srgbClr val="FF0000"/>
                </a:solidFill>
                <a:latin typeface="ＭＳ ゴシック" panose="020B0609070205080204" pitchFamily="49" charset="-128"/>
                <a:ea typeface="ＭＳ ゴシック" panose="020B0609070205080204" pitchFamily="49" charset="-128"/>
              </a:rPr>
              <a:t>くだ</a:t>
            </a:r>
            <a:r>
              <a:rPr lang="ja-JP" altLang="ja-JP" sz="1100" b="1" dirty="0" smtClean="0">
                <a:solidFill>
                  <a:srgbClr val="FF0000"/>
                </a:solidFill>
                <a:latin typeface="ＭＳ ゴシック" panose="020B0609070205080204" pitchFamily="49" charset="-128"/>
                <a:ea typeface="ＭＳ ゴシック" panose="020B0609070205080204" pitchFamily="49" charset="-128"/>
              </a:rPr>
              <a:t>さい</a:t>
            </a:r>
            <a:r>
              <a:rPr lang="ja-JP" altLang="ja-JP" sz="1100" dirty="0">
                <a:solidFill>
                  <a:schemeClr val="tx1"/>
                </a:solidFill>
                <a:latin typeface="ＭＳ ゴシック" panose="020B0609070205080204" pitchFamily="49" charset="-128"/>
                <a:ea typeface="ＭＳ ゴシック" panose="020B0609070205080204" pitchFamily="49" charset="-128"/>
              </a:rPr>
              <a:t>。</a:t>
            </a:r>
          </a:p>
          <a:p>
            <a:pPr hangingPunct="0"/>
            <a:r>
              <a:rPr lang="ja-JP" altLang="en-US" sz="1100" dirty="0" smtClean="0">
                <a:solidFill>
                  <a:schemeClr val="tx1"/>
                </a:solidFill>
                <a:latin typeface="ＭＳ ゴシック" panose="020B0609070205080204" pitchFamily="49" charset="-128"/>
                <a:ea typeface="ＭＳ ゴシック" panose="020B0609070205080204" pitchFamily="49" charset="-128"/>
              </a:rPr>
              <a:t>　</a:t>
            </a:r>
            <a:r>
              <a:rPr lang="ja-JP" altLang="ja-JP" sz="1100" dirty="0" smtClean="0">
                <a:solidFill>
                  <a:schemeClr val="tx1"/>
                </a:solidFill>
                <a:latin typeface="ＭＳ ゴシック" panose="020B0609070205080204" pitchFamily="49" charset="-128"/>
                <a:ea typeface="ＭＳ ゴシック" panose="020B0609070205080204" pitchFamily="49" charset="-128"/>
              </a:rPr>
              <a:t>その他</a:t>
            </a:r>
            <a:r>
              <a:rPr lang="ja-JP" altLang="ja-JP" sz="1100" dirty="0">
                <a:solidFill>
                  <a:schemeClr val="tx1"/>
                </a:solidFill>
                <a:latin typeface="ＭＳ ゴシック" panose="020B0609070205080204" pitchFamily="49" charset="-128"/>
                <a:ea typeface="ＭＳ ゴシック" panose="020B0609070205080204" pitchFamily="49" charset="-128"/>
              </a:rPr>
              <a:t>、筆記試験など面接以外に実施する場合は必ず明記してください。また、二次面接は、選考結果が長引くことになりますので、できるだけ避けていただくよう</a:t>
            </a:r>
            <a:r>
              <a:rPr lang="ja-JP" altLang="ja-JP" sz="1100" dirty="0" smtClean="0">
                <a:solidFill>
                  <a:schemeClr val="tx1"/>
                </a:solidFill>
                <a:latin typeface="ＭＳ ゴシック" panose="020B0609070205080204" pitchFamily="49" charset="-128"/>
                <a:ea typeface="ＭＳ ゴシック" panose="020B0609070205080204" pitchFamily="49" charset="-128"/>
              </a:rPr>
              <a:t>お願いします</a:t>
            </a:r>
            <a:r>
              <a:rPr lang="ja-JP" altLang="ja-JP" sz="1100" dirty="0">
                <a:solidFill>
                  <a:schemeClr val="tx1"/>
                </a:solidFill>
                <a:latin typeface="ＭＳ ゴシック" panose="020B0609070205080204" pitchFamily="49" charset="-128"/>
                <a:ea typeface="ＭＳ ゴシック" panose="020B0609070205080204" pitchFamily="49" charset="-128"/>
              </a:rPr>
              <a:t>。</a:t>
            </a:r>
          </a:p>
        </p:txBody>
      </p:sp>
      <p:sp>
        <p:nvSpPr>
          <p:cNvPr id="7" name="四角形吹き出し 6"/>
          <p:cNvSpPr/>
          <p:nvPr/>
        </p:nvSpPr>
        <p:spPr>
          <a:xfrm rot="5400000">
            <a:off x="6764329" y="2528322"/>
            <a:ext cx="1621595" cy="2340000"/>
          </a:xfrm>
          <a:prstGeom prst="wedgeRectCallout">
            <a:avLst>
              <a:gd name="adj1" fmla="val 34529"/>
              <a:gd name="adj2" fmla="val 7060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hangingPunct="0"/>
            <a:r>
              <a:rPr lang="en-US" altLang="ja-JP" sz="1100" dirty="0" smtClean="0">
                <a:solidFill>
                  <a:schemeClr val="tx1"/>
                </a:solidFill>
                <a:latin typeface="ＭＳ ゴシック" panose="020B0609070205080204" pitchFamily="49" charset="-128"/>
                <a:ea typeface="ＭＳ ゴシック" panose="020B0609070205080204" pitchFamily="49" charset="-128"/>
              </a:rPr>
              <a:t>【</a:t>
            </a:r>
            <a:r>
              <a:rPr lang="ja-JP" altLang="ja-JP" sz="1100" dirty="0" smtClean="0">
                <a:solidFill>
                  <a:schemeClr val="tx1"/>
                </a:solidFill>
                <a:latin typeface="ＭＳ ゴシック" panose="020B0609070205080204" pitchFamily="49" charset="-128"/>
                <a:ea typeface="ＭＳ ゴシック" panose="020B0609070205080204" pitchFamily="49" charset="-128"/>
              </a:rPr>
              <a:t>補足事項</a:t>
            </a:r>
            <a:r>
              <a:rPr lang="en-US" altLang="ja-JP" sz="1100" dirty="0" smtClean="0">
                <a:solidFill>
                  <a:schemeClr val="tx1"/>
                </a:solidFill>
                <a:latin typeface="ＭＳ ゴシック" panose="020B0609070205080204" pitchFamily="49" charset="-128"/>
                <a:ea typeface="ＭＳ ゴシック" panose="020B0609070205080204" pitchFamily="49" charset="-128"/>
              </a:rPr>
              <a:t>】</a:t>
            </a:r>
            <a:r>
              <a:rPr lang="ja-JP" altLang="en-US" sz="1100" dirty="0" smtClean="0">
                <a:solidFill>
                  <a:schemeClr val="tx1"/>
                </a:solidFill>
                <a:latin typeface="ＭＳ ゴシック" panose="020B0609070205080204" pitchFamily="49" charset="-128"/>
                <a:ea typeface="ＭＳ ゴシック" panose="020B0609070205080204" pitchFamily="49" charset="-128"/>
              </a:rPr>
              <a:t>欄</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hangingPunct="0"/>
            <a:r>
              <a:rPr lang="en-US" altLang="ja-JP" sz="1100" dirty="0" smtClean="0">
                <a:solidFill>
                  <a:schemeClr val="tx1"/>
                </a:solidFill>
                <a:latin typeface="ＭＳ ゴシック" panose="020B0609070205080204" pitchFamily="49" charset="-128"/>
                <a:ea typeface="ＭＳ ゴシック" panose="020B0609070205080204" pitchFamily="49" charset="-128"/>
              </a:rPr>
              <a:t>【</a:t>
            </a:r>
            <a:r>
              <a:rPr lang="ja-JP" altLang="ja-JP" sz="1100" dirty="0" smtClean="0">
                <a:solidFill>
                  <a:schemeClr val="tx1"/>
                </a:solidFill>
                <a:latin typeface="ＭＳ ゴシック" panose="020B0609070205080204" pitchFamily="49" charset="-128"/>
                <a:ea typeface="ＭＳ ゴシック" panose="020B0609070205080204" pitchFamily="49" charset="-128"/>
              </a:rPr>
              <a:t>求人</a:t>
            </a:r>
            <a:r>
              <a:rPr lang="ja-JP" altLang="ja-JP" sz="1100" dirty="0">
                <a:solidFill>
                  <a:schemeClr val="tx1"/>
                </a:solidFill>
                <a:latin typeface="ＭＳ ゴシック" panose="020B0609070205080204" pitchFamily="49" charset="-128"/>
                <a:ea typeface="ＭＳ ゴシック" panose="020B0609070205080204" pitchFamily="49" charset="-128"/>
              </a:rPr>
              <a:t>条件にかかる特記</a:t>
            </a:r>
            <a:r>
              <a:rPr lang="ja-JP" altLang="ja-JP" sz="1100" dirty="0" smtClean="0">
                <a:solidFill>
                  <a:schemeClr val="tx1"/>
                </a:solidFill>
                <a:latin typeface="ＭＳ ゴシック" panose="020B0609070205080204" pitchFamily="49" charset="-128"/>
                <a:ea typeface="ＭＳ ゴシック" panose="020B0609070205080204" pitchFamily="49" charset="-128"/>
              </a:rPr>
              <a:t>事項</a:t>
            </a:r>
            <a:r>
              <a:rPr lang="en-US" altLang="ja-JP" sz="1100" dirty="0" smtClean="0">
                <a:solidFill>
                  <a:schemeClr val="tx1"/>
                </a:solidFill>
                <a:latin typeface="ＭＳ ゴシック" panose="020B0609070205080204" pitchFamily="49" charset="-128"/>
                <a:ea typeface="ＭＳ ゴシック" panose="020B0609070205080204" pitchFamily="49" charset="-128"/>
              </a:rPr>
              <a:t>】</a:t>
            </a:r>
            <a:r>
              <a:rPr lang="ja-JP" altLang="en-US" sz="1100" dirty="0" smtClean="0">
                <a:solidFill>
                  <a:schemeClr val="tx1"/>
                </a:solidFill>
                <a:latin typeface="ＭＳ ゴシック" panose="020B0609070205080204" pitchFamily="49" charset="-128"/>
                <a:ea typeface="ＭＳ ゴシック" panose="020B0609070205080204" pitchFamily="49" charset="-128"/>
              </a:rPr>
              <a:t>欄</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hangingPunct="0"/>
            <a:endParaRPr lang="ja-JP" altLang="ja-JP" sz="1100" dirty="0">
              <a:solidFill>
                <a:schemeClr val="tx1"/>
              </a:solidFill>
              <a:latin typeface="ＭＳ ゴシック" panose="020B0609070205080204" pitchFamily="49" charset="-128"/>
              <a:ea typeface="ＭＳ ゴシック" panose="020B0609070205080204" pitchFamily="49" charset="-128"/>
            </a:endParaRPr>
          </a:p>
          <a:p>
            <a:pPr hangingPunct="0"/>
            <a:r>
              <a:rPr lang="ja-JP" altLang="ja-JP"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各記入欄で</a:t>
            </a:r>
            <a:r>
              <a:rPr lang="ja-JP" altLang="ja-JP" sz="1100" dirty="0" smtClean="0">
                <a:solidFill>
                  <a:schemeClr val="tx1"/>
                </a:solidFill>
                <a:latin typeface="ＭＳ ゴシック" panose="020B0609070205080204" pitchFamily="49" charset="-128"/>
                <a:ea typeface="ＭＳ ゴシック" panose="020B0609070205080204" pitchFamily="49" charset="-128"/>
              </a:rPr>
              <a:t>記載</a:t>
            </a:r>
            <a:r>
              <a:rPr lang="ja-JP" altLang="en-US" sz="1100" dirty="0" smtClean="0">
                <a:solidFill>
                  <a:schemeClr val="tx1"/>
                </a:solidFill>
                <a:latin typeface="ＭＳ ゴシック" panose="020B0609070205080204" pitchFamily="49" charset="-128"/>
                <a:ea typeface="ＭＳ ゴシック" panose="020B0609070205080204" pitchFamily="49" charset="-128"/>
              </a:rPr>
              <a:t>できなかった内容を記入してください。</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hangingPunct="0"/>
            <a:r>
              <a:rPr lang="ja-JP" altLang="en-US" sz="1100" dirty="0" smtClean="0">
                <a:solidFill>
                  <a:schemeClr val="tx1"/>
                </a:solidFill>
                <a:latin typeface="ＭＳ ゴシック" panose="020B0609070205080204" pitchFamily="49" charset="-128"/>
                <a:ea typeface="ＭＳ ゴシック" panose="020B0609070205080204" pitchFamily="49" charset="-128"/>
              </a:rPr>
              <a:t>　賃金控除額・手取額等、</a:t>
            </a:r>
            <a:r>
              <a:rPr lang="ja-JP" altLang="en-US" sz="1100" b="1" dirty="0" smtClean="0">
                <a:solidFill>
                  <a:srgbClr val="FF0000"/>
                </a:solidFill>
                <a:latin typeface="ＭＳ ゴシック" panose="020B0609070205080204" pitchFamily="49" charset="-128"/>
                <a:ea typeface="ＭＳ ゴシック" panose="020B0609070205080204" pitchFamily="49" charset="-128"/>
              </a:rPr>
              <a:t>京都の必須項目（本資料　１１頁）</a:t>
            </a:r>
            <a:r>
              <a:rPr lang="ja-JP" altLang="en-US" sz="1100" dirty="0" smtClean="0">
                <a:solidFill>
                  <a:schemeClr val="tx1"/>
                </a:solidFill>
                <a:latin typeface="ＭＳ ゴシック" panose="020B0609070205080204" pitchFamily="49" charset="-128"/>
                <a:ea typeface="ＭＳ ゴシック" panose="020B0609070205080204" pitchFamily="49" charset="-128"/>
              </a:rPr>
              <a:t>も、この欄を利用して記入をお願いします。</a:t>
            </a:r>
            <a:endParaRPr lang="ja-JP" altLang="ja-JP" sz="1100" dirty="0">
              <a:solidFill>
                <a:schemeClr val="tx1"/>
              </a:solidFill>
              <a:latin typeface="ＭＳ ゴシック" panose="020B0609070205080204" pitchFamily="49" charset="-128"/>
              <a:ea typeface="ＭＳ ゴシック" panose="020B0609070205080204" pitchFamily="49" charset="-128"/>
            </a:endParaRPr>
          </a:p>
        </p:txBody>
      </p:sp>
      <p:sp>
        <p:nvSpPr>
          <p:cNvPr id="8" name="四角形吹き出し 7"/>
          <p:cNvSpPr/>
          <p:nvPr/>
        </p:nvSpPr>
        <p:spPr>
          <a:xfrm rot="5400000">
            <a:off x="825398" y="350728"/>
            <a:ext cx="1080000" cy="2340000"/>
          </a:xfrm>
          <a:prstGeom prst="wedgeRectCallout">
            <a:avLst>
              <a:gd name="adj1" fmla="val 39318"/>
              <a:gd name="adj2" fmla="val -7120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hangingPunct="0"/>
            <a:r>
              <a:rPr lang="en-US" altLang="ja-JP" sz="1100" dirty="0">
                <a:solidFill>
                  <a:schemeClr val="tx1"/>
                </a:solidFill>
                <a:latin typeface="ＭＳ ゴシック" panose="020B0609070205080204" pitchFamily="49" charset="-128"/>
                <a:ea typeface="ＭＳ ゴシック" panose="020B0609070205080204" pitchFamily="49" charset="-128"/>
              </a:rPr>
              <a:t>【</a:t>
            </a:r>
            <a:r>
              <a:rPr lang="ja-JP" altLang="ja-JP" sz="1100" dirty="0">
                <a:solidFill>
                  <a:schemeClr val="tx1"/>
                </a:solidFill>
                <a:latin typeface="ＭＳ ゴシック" panose="020B0609070205080204" pitchFamily="49" charset="-128"/>
                <a:ea typeface="ＭＳ ゴシック" panose="020B0609070205080204" pitchFamily="49" charset="-128"/>
              </a:rPr>
              <a:t>選考方法</a:t>
            </a:r>
            <a:r>
              <a:rPr lang="en-US" altLang="ja-JP" sz="1100" dirty="0">
                <a:solidFill>
                  <a:schemeClr val="tx1"/>
                </a:solidFill>
                <a:latin typeface="ＭＳ ゴシック" panose="020B0609070205080204" pitchFamily="49" charset="-128"/>
                <a:ea typeface="ＭＳ ゴシック" panose="020B0609070205080204" pitchFamily="49" charset="-128"/>
              </a:rPr>
              <a:t>】</a:t>
            </a:r>
            <a:r>
              <a:rPr lang="ja-JP" altLang="ja-JP" sz="1100" dirty="0">
                <a:solidFill>
                  <a:schemeClr val="tx1"/>
                </a:solidFill>
                <a:latin typeface="ＭＳ ゴシック" panose="020B0609070205080204" pitchFamily="49" charset="-128"/>
                <a:ea typeface="ＭＳ ゴシック" panose="020B0609070205080204" pitchFamily="49" charset="-128"/>
              </a:rPr>
              <a:t>欄</a:t>
            </a:r>
          </a:p>
          <a:p>
            <a:pPr hangingPunct="0"/>
            <a:r>
              <a:rPr lang="ja-JP" altLang="ja-JP" sz="1100" dirty="0">
                <a:solidFill>
                  <a:schemeClr val="tx1"/>
                </a:solidFill>
                <a:latin typeface="ＭＳ ゴシック" panose="020B0609070205080204" pitchFamily="49" charset="-128"/>
                <a:ea typeface="ＭＳ ゴシック" panose="020B0609070205080204" pitchFamily="49" charset="-128"/>
              </a:rPr>
              <a:t>　面接以外で実施予定のすべてのものを記載してください。求人票に記載のない選考を行わないようお願いします</a:t>
            </a:r>
            <a:r>
              <a:rPr lang="ja-JP" altLang="ja-JP" sz="1100" dirty="0" smtClean="0">
                <a:solidFill>
                  <a:schemeClr val="tx1"/>
                </a:solidFill>
                <a:latin typeface="ＭＳ ゴシック" panose="020B0609070205080204" pitchFamily="49" charset="-128"/>
                <a:ea typeface="ＭＳ ゴシック" panose="020B0609070205080204" pitchFamily="49" charset="-128"/>
              </a:rPr>
              <a:t>。</a:t>
            </a:r>
            <a:endParaRPr lang="ja-JP" altLang="ja-JP" sz="1100" dirty="0">
              <a:solidFill>
                <a:schemeClr val="tx1"/>
              </a:solidFill>
              <a:latin typeface="ＭＳ ゴシック" panose="020B0609070205080204" pitchFamily="49" charset="-128"/>
              <a:ea typeface="ＭＳ ゴシック" panose="020B0609070205080204" pitchFamily="49" charset="-128"/>
            </a:endParaRPr>
          </a:p>
        </p:txBody>
      </p:sp>
      <p:sp>
        <p:nvSpPr>
          <p:cNvPr id="9" name="四角形吹き出し 8"/>
          <p:cNvSpPr/>
          <p:nvPr/>
        </p:nvSpPr>
        <p:spPr>
          <a:xfrm rot="5400000">
            <a:off x="6645600" y="584704"/>
            <a:ext cx="1835984" cy="2340000"/>
          </a:xfrm>
          <a:prstGeom prst="wedgeRectCallout">
            <a:avLst>
              <a:gd name="adj1" fmla="val 20003"/>
              <a:gd name="adj2" fmla="val 887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rPr>
              <a:t>　</a:t>
            </a:r>
            <a:r>
              <a:rPr lang="ja-JP" altLang="ja-JP" sz="1100" dirty="0" smtClean="0">
                <a:solidFill>
                  <a:schemeClr val="tx1"/>
                </a:solidFill>
                <a:latin typeface="ＭＳ ゴシック" panose="020B0609070205080204" pitchFamily="49" charset="-128"/>
                <a:ea typeface="ＭＳ ゴシック" panose="020B0609070205080204" pitchFamily="49" charset="-128"/>
              </a:rPr>
              <a:t>作文</a:t>
            </a:r>
            <a:r>
              <a:rPr lang="ja-JP" altLang="ja-JP" sz="1100" dirty="0">
                <a:solidFill>
                  <a:schemeClr val="tx1"/>
                </a:solidFill>
                <a:latin typeface="ＭＳ ゴシック" panose="020B0609070205080204" pitchFamily="49" charset="-128"/>
                <a:ea typeface="ＭＳ ゴシック" panose="020B0609070205080204" pitchFamily="49" charset="-128"/>
              </a:rPr>
              <a:t>は、特に文章による表現力を必要とする職種に限り行ってください。また、作文を行う場合は、求人申込書にそのテーマ</a:t>
            </a:r>
            <a:r>
              <a:rPr lang="ja-JP" altLang="ja-JP" sz="1100" dirty="0" smtClean="0">
                <a:solidFill>
                  <a:schemeClr val="tx1"/>
                </a:solidFill>
                <a:latin typeface="ＭＳ ゴシック" panose="020B0609070205080204" pitchFamily="49" charset="-128"/>
                <a:ea typeface="ＭＳ ゴシック" panose="020B0609070205080204" pitchFamily="49" charset="-128"/>
              </a:rPr>
              <a:t>を</a:t>
            </a:r>
            <a:r>
              <a:rPr lang="ja-JP" altLang="en-US" sz="1100" dirty="0" smtClean="0">
                <a:solidFill>
                  <a:schemeClr val="tx1"/>
                </a:solidFill>
                <a:latin typeface="ＭＳ ゴシック" panose="020B0609070205080204" pitchFamily="49" charset="-128"/>
                <a:ea typeface="ＭＳ ゴシック" panose="020B0609070205080204" pitchFamily="49" charset="-128"/>
              </a:rPr>
              <a:t>記入</a:t>
            </a:r>
            <a:r>
              <a:rPr lang="ja-JP" altLang="ja-JP" sz="1100" dirty="0" smtClean="0">
                <a:solidFill>
                  <a:schemeClr val="tx1"/>
                </a:solidFill>
                <a:latin typeface="ＭＳ ゴシック" panose="020B0609070205080204" pitchFamily="49" charset="-128"/>
                <a:ea typeface="ＭＳ ゴシック" panose="020B0609070205080204" pitchFamily="49" charset="-128"/>
              </a:rPr>
              <a:t>して</a:t>
            </a:r>
            <a:r>
              <a:rPr lang="ja-JP" altLang="en-US" sz="1100" dirty="0" smtClean="0">
                <a:solidFill>
                  <a:schemeClr val="tx1"/>
                </a:solidFill>
                <a:latin typeface="ＭＳ ゴシック" panose="020B0609070205080204" pitchFamily="49" charset="-128"/>
                <a:ea typeface="ＭＳ ゴシック" panose="020B0609070205080204" pitchFamily="49" charset="-128"/>
              </a:rPr>
              <a:t>くだ</a:t>
            </a:r>
            <a:r>
              <a:rPr lang="ja-JP" altLang="ja-JP" sz="1100" dirty="0" smtClean="0">
                <a:solidFill>
                  <a:schemeClr val="tx1"/>
                </a:solidFill>
                <a:latin typeface="ＭＳ ゴシック" panose="020B0609070205080204" pitchFamily="49" charset="-128"/>
                <a:ea typeface="ＭＳ ゴシック" panose="020B0609070205080204" pitchFamily="49" charset="-128"/>
              </a:rPr>
              <a:t>さい。</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hangingPunct="0"/>
            <a:r>
              <a:rPr lang="ja-JP" altLang="en-US" sz="1100" dirty="0" smtClean="0">
                <a:solidFill>
                  <a:schemeClr val="tx1"/>
                </a:solidFill>
                <a:latin typeface="ＭＳ ゴシック" panose="020B0609070205080204" pitchFamily="49" charset="-128"/>
                <a:ea typeface="ＭＳ ゴシック" panose="020B0609070205080204" pitchFamily="49" charset="-128"/>
              </a:rPr>
              <a:t>　</a:t>
            </a:r>
            <a:r>
              <a:rPr lang="ja-JP" altLang="ja-JP" sz="1100" dirty="0" smtClean="0">
                <a:solidFill>
                  <a:schemeClr val="tx1"/>
                </a:solidFill>
                <a:latin typeface="ＭＳ ゴシック" panose="020B0609070205080204" pitchFamily="49" charset="-128"/>
                <a:ea typeface="ＭＳ ゴシック" panose="020B0609070205080204" pitchFamily="49" charset="-128"/>
              </a:rPr>
              <a:t>なお</a:t>
            </a:r>
            <a:r>
              <a:rPr lang="ja-JP" altLang="ja-JP" sz="1100" dirty="0">
                <a:solidFill>
                  <a:schemeClr val="tx1"/>
                </a:solidFill>
                <a:latin typeface="ＭＳ ゴシック" panose="020B0609070205080204" pitchFamily="49" charset="-128"/>
                <a:ea typeface="ＭＳ ゴシック" panose="020B0609070205080204" pitchFamily="49" charset="-128"/>
              </a:rPr>
              <a:t>、</a:t>
            </a:r>
            <a:r>
              <a:rPr lang="ja-JP" altLang="ja-JP" sz="1100" b="1" dirty="0">
                <a:solidFill>
                  <a:srgbClr val="FF0000"/>
                </a:solidFill>
                <a:latin typeface="ＭＳ ゴシック" panose="020B0609070205080204" pitchFamily="49" charset="-128"/>
                <a:ea typeface="ＭＳ ゴシック" panose="020B0609070205080204" pitchFamily="49" charset="-128"/>
              </a:rPr>
              <a:t>「生い立ち」</a:t>
            </a:r>
            <a:r>
              <a:rPr lang="ja-JP" altLang="ja-JP" sz="1100" b="1" dirty="0" smtClean="0">
                <a:solidFill>
                  <a:srgbClr val="FF0000"/>
                </a:solidFill>
                <a:latin typeface="ＭＳ ゴシック" panose="020B0609070205080204" pitchFamily="49" charset="-128"/>
                <a:ea typeface="ＭＳ ゴシック" panose="020B0609070205080204" pitchFamily="49" charset="-128"/>
              </a:rPr>
              <a:t>「</a:t>
            </a:r>
            <a:r>
              <a:rPr lang="ja-JP" altLang="en-US" sz="1100" b="1" dirty="0" smtClean="0">
                <a:solidFill>
                  <a:srgbClr val="FF0000"/>
                </a:solidFill>
                <a:latin typeface="ＭＳ ゴシック" panose="020B0609070205080204" pitchFamily="49" charset="-128"/>
                <a:ea typeface="ＭＳ ゴシック" panose="020B0609070205080204" pitchFamily="49" charset="-128"/>
              </a:rPr>
              <a:t>家族</a:t>
            </a:r>
            <a:r>
              <a:rPr lang="ja-JP" altLang="ja-JP" sz="1100" b="1" dirty="0" smtClean="0">
                <a:solidFill>
                  <a:srgbClr val="FF0000"/>
                </a:solidFill>
                <a:latin typeface="ＭＳ ゴシック" panose="020B0609070205080204" pitchFamily="49" charset="-128"/>
                <a:ea typeface="ＭＳ ゴシック" panose="020B0609070205080204" pitchFamily="49" charset="-128"/>
              </a:rPr>
              <a:t>」</a:t>
            </a:r>
            <a:r>
              <a:rPr lang="ja-JP" altLang="ja-JP" sz="1100" b="1" dirty="0">
                <a:solidFill>
                  <a:srgbClr val="FF0000"/>
                </a:solidFill>
                <a:latin typeface="ＭＳ ゴシック" panose="020B0609070205080204" pitchFamily="49" charset="-128"/>
                <a:ea typeface="ＭＳ ゴシック" panose="020B0609070205080204" pitchFamily="49" charset="-128"/>
              </a:rPr>
              <a:t>「尊敬する人物」などのテーマは家庭環境や思想信条を推測させるものとなるので不適切となります</a:t>
            </a:r>
            <a:r>
              <a:rPr lang="ja-JP" altLang="ja-JP" sz="1100" dirty="0">
                <a:solidFill>
                  <a:schemeClr val="tx1"/>
                </a:solidFill>
                <a:latin typeface="ＭＳ ゴシック" panose="020B0609070205080204" pitchFamily="49" charset="-128"/>
                <a:ea typeface="ＭＳ ゴシック" panose="020B0609070205080204" pitchFamily="49" charset="-128"/>
              </a:rPr>
              <a:t>。</a:t>
            </a:r>
          </a:p>
        </p:txBody>
      </p:sp>
      <p:sp>
        <p:nvSpPr>
          <p:cNvPr id="10" name="四角形吹き出し 9"/>
          <p:cNvSpPr/>
          <p:nvPr/>
        </p:nvSpPr>
        <p:spPr>
          <a:xfrm rot="5400000">
            <a:off x="6750811" y="4365656"/>
            <a:ext cx="1621024" cy="2340000"/>
          </a:xfrm>
          <a:prstGeom prst="wedgeRectCallout">
            <a:avLst>
              <a:gd name="adj1" fmla="val -813"/>
              <a:gd name="adj2" fmla="val 8527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hangingPunct="0"/>
            <a:r>
              <a:rPr lang="en-US" altLang="ja-JP" sz="1100" dirty="0" smtClean="0">
                <a:solidFill>
                  <a:schemeClr val="tx1"/>
                </a:solidFill>
                <a:latin typeface="ＭＳ ゴシック" panose="020B0609070205080204" pitchFamily="49" charset="-128"/>
                <a:ea typeface="ＭＳ ゴシック" panose="020B0609070205080204" pitchFamily="49" charset="-128"/>
              </a:rPr>
              <a:t>【</a:t>
            </a:r>
            <a:r>
              <a:rPr lang="ja-JP" altLang="ja-JP" sz="1100" dirty="0" smtClean="0">
                <a:solidFill>
                  <a:schemeClr val="tx1"/>
                </a:solidFill>
                <a:latin typeface="ＭＳ ゴシック" panose="020B0609070205080204" pitchFamily="49" charset="-128"/>
                <a:ea typeface="ＭＳ ゴシック" panose="020B0609070205080204" pitchFamily="49" charset="-128"/>
              </a:rPr>
              <a:t>指定校推薦</a:t>
            </a:r>
            <a:r>
              <a:rPr lang="en-US" altLang="ja-JP" sz="1100" dirty="0" smtClean="0">
                <a:solidFill>
                  <a:schemeClr val="tx1"/>
                </a:solidFill>
                <a:latin typeface="ＭＳ ゴシック" panose="020B0609070205080204" pitchFamily="49" charset="-128"/>
                <a:ea typeface="ＭＳ ゴシック" panose="020B0609070205080204" pitchFamily="49" charset="-128"/>
              </a:rPr>
              <a:t>】</a:t>
            </a:r>
            <a:r>
              <a:rPr lang="ja-JP" altLang="en-US" sz="1100" dirty="0" smtClean="0">
                <a:solidFill>
                  <a:schemeClr val="tx1"/>
                </a:solidFill>
                <a:latin typeface="ＭＳ ゴシック" panose="020B0609070205080204" pitchFamily="49" charset="-128"/>
                <a:ea typeface="ＭＳ ゴシック" panose="020B0609070205080204" pitchFamily="49" charset="-128"/>
              </a:rPr>
              <a:t>欄</a:t>
            </a:r>
            <a:endParaRPr lang="ja-JP" altLang="ja-JP" sz="1100" dirty="0">
              <a:solidFill>
                <a:schemeClr val="tx1"/>
              </a:solidFill>
              <a:latin typeface="ＭＳ ゴシック" panose="020B0609070205080204" pitchFamily="49" charset="-128"/>
              <a:ea typeface="ＭＳ ゴシック" panose="020B0609070205080204" pitchFamily="49" charset="-128"/>
            </a:endParaRPr>
          </a:p>
          <a:p>
            <a:pPr hangingPunct="0"/>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ja-JP" sz="1100" dirty="0" smtClean="0">
                <a:solidFill>
                  <a:schemeClr val="tx1"/>
                </a:solidFill>
                <a:latin typeface="ＭＳ ゴシック" panose="020B0609070205080204" pitchFamily="49" charset="-128"/>
                <a:ea typeface="ＭＳ ゴシック" panose="020B0609070205080204" pitchFamily="49" charset="-128"/>
              </a:rPr>
              <a:t>指定校</a:t>
            </a:r>
            <a:r>
              <a:rPr lang="ja-JP" altLang="ja-JP" sz="1100" dirty="0">
                <a:solidFill>
                  <a:schemeClr val="tx1"/>
                </a:solidFill>
                <a:latin typeface="ＭＳ ゴシック" panose="020B0609070205080204" pitchFamily="49" charset="-128"/>
                <a:ea typeface="ＭＳ ゴシック" panose="020B0609070205080204" pitchFamily="49" charset="-128"/>
              </a:rPr>
              <a:t>求人の場合は、推薦依頼を行う高校の都道府県・管轄安定所・学校名を記入していただき、推薦人員については、</a:t>
            </a:r>
            <a:r>
              <a:rPr lang="ja-JP" altLang="ja-JP" sz="1100" b="1" dirty="0">
                <a:solidFill>
                  <a:srgbClr val="FF0000"/>
                </a:solidFill>
                <a:latin typeface="ＭＳ ゴシック" panose="020B0609070205080204" pitchFamily="49" charset="-128"/>
                <a:ea typeface="ＭＳ ゴシック" panose="020B0609070205080204" pitchFamily="49" charset="-128"/>
              </a:rPr>
              <a:t>求人数の３倍を超えないように</a:t>
            </a:r>
            <a:r>
              <a:rPr lang="ja-JP" altLang="ja-JP" sz="1100" b="1" dirty="0" smtClean="0">
                <a:solidFill>
                  <a:srgbClr val="FF0000"/>
                </a:solidFill>
                <a:latin typeface="ＭＳ ゴシック" panose="020B0609070205080204" pitchFamily="49" charset="-128"/>
                <a:ea typeface="ＭＳ ゴシック" panose="020B0609070205080204" pitchFamily="49" charset="-128"/>
              </a:rPr>
              <a:t>記入</a:t>
            </a:r>
            <a:r>
              <a:rPr lang="ja-JP" altLang="en-US" sz="1100" b="1" dirty="0" smtClean="0">
                <a:solidFill>
                  <a:srgbClr val="FF0000"/>
                </a:solidFill>
                <a:latin typeface="ＭＳ ゴシック" panose="020B0609070205080204" pitchFamily="49" charset="-128"/>
                <a:ea typeface="ＭＳ ゴシック" panose="020B0609070205080204" pitchFamily="49" charset="-128"/>
              </a:rPr>
              <a:t>をお願いします</a:t>
            </a:r>
            <a:r>
              <a:rPr lang="ja-JP" altLang="ja-JP" sz="1100" b="1" dirty="0" smtClean="0">
                <a:solidFill>
                  <a:srgbClr val="FF0000"/>
                </a:solidFill>
                <a:latin typeface="ＭＳ ゴシック" panose="020B0609070205080204" pitchFamily="49" charset="-128"/>
                <a:ea typeface="ＭＳ ゴシック" panose="020B0609070205080204" pitchFamily="49" charset="-128"/>
              </a:rPr>
              <a:t>。</a:t>
            </a:r>
            <a:endParaRPr lang="en-US" altLang="ja-JP" sz="1100" b="1" dirty="0" smtClean="0">
              <a:solidFill>
                <a:srgbClr val="FF0000"/>
              </a:solidFill>
              <a:latin typeface="ＭＳ ゴシック" panose="020B0609070205080204" pitchFamily="49" charset="-128"/>
              <a:ea typeface="ＭＳ ゴシック" panose="020B0609070205080204" pitchFamily="49" charset="-128"/>
            </a:endParaRPr>
          </a:p>
          <a:p>
            <a:pPr hangingPunct="0"/>
            <a:r>
              <a:rPr lang="ja-JP" altLang="ja-JP" sz="1100" dirty="0" smtClean="0">
                <a:solidFill>
                  <a:schemeClr val="tx1"/>
                </a:solidFill>
                <a:latin typeface="ＭＳ ゴシック" panose="020B0609070205080204" pitchFamily="49" charset="-128"/>
                <a:ea typeface="ＭＳ ゴシック" panose="020B0609070205080204" pitchFamily="49" charset="-128"/>
              </a:rPr>
              <a:t>併せて</a:t>
            </a:r>
            <a:r>
              <a:rPr lang="ja-JP" altLang="ja-JP" sz="1100" dirty="0">
                <a:solidFill>
                  <a:schemeClr val="tx1"/>
                </a:solidFill>
                <a:latin typeface="ＭＳ ゴシック" panose="020B0609070205080204" pitchFamily="49" charset="-128"/>
                <a:ea typeface="ＭＳ ゴシック" panose="020B0609070205080204" pitchFamily="49" charset="-128"/>
              </a:rPr>
              <a:t>「</a:t>
            </a:r>
            <a:r>
              <a:rPr lang="ja-JP" altLang="ja-JP" sz="1100" dirty="0" smtClean="0">
                <a:solidFill>
                  <a:schemeClr val="tx1"/>
                </a:solidFill>
                <a:latin typeface="ＭＳ ゴシック" panose="020B0609070205080204" pitchFamily="49" charset="-128"/>
                <a:ea typeface="ＭＳ ゴシック" panose="020B0609070205080204" pitchFamily="49" charset="-128"/>
              </a:rPr>
              <a:t>学校</a:t>
            </a: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r>
              <a:rPr lang="ja-JP" altLang="ja-JP" sz="1100" dirty="0" smtClean="0">
                <a:solidFill>
                  <a:schemeClr val="tx1"/>
                </a:solidFill>
                <a:latin typeface="ＭＳ ゴシック" panose="020B0609070205080204" pitchFamily="49" charset="-128"/>
                <a:ea typeface="ＭＳ ゴシック" panose="020B0609070205080204" pitchFamily="49" charset="-128"/>
              </a:rPr>
              <a:t>推薦</a:t>
            </a:r>
            <a:r>
              <a:rPr lang="ja-JP" altLang="ja-JP" sz="1100" dirty="0">
                <a:solidFill>
                  <a:schemeClr val="tx1"/>
                </a:solidFill>
                <a:latin typeface="ＭＳ ゴシック" panose="020B0609070205080204" pitchFamily="49" charset="-128"/>
                <a:ea typeface="ＭＳ ゴシック" panose="020B0609070205080204" pitchFamily="49" charset="-128"/>
              </a:rPr>
              <a:t>人員</a:t>
            </a:r>
            <a:r>
              <a:rPr lang="ja-JP" altLang="ja-JP" sz="1100" dirty="0" smtClean="0">
                <a:solidFill>
                  <a:schemeClr val="tx1"/>
                </a:solidFill>
                <a:latin typeface="ＭＳ ゴシック" panose="020B0609070205080204" pitchFamily="49" charset="-128"/>
                <a:ea typeface="ＭＳ ゴシック" panose="020B0609070205080204" pitchFamily="49" charset="-128"/>
              </a:rPr>
              <a:t>一覧表</a:t>
            </a:r>
            <a:r>
              <a:rPr lang="ja-JP" altLang="en-US" sz="1100" dirty="0" smtClean="0">
                <a:solidFill>
                  <a:schemeClr val="tx1"/>
                </a:solidFill>
                <a:latin typeface="ＭＳ ゴシック" panose="020B0609070205080204" pitchFamily="49" charset="-128"/>
                <a:ea typeface="ＭＳ ゴシック" panose="020B0609070205080204" pitchFamily="49" charset="-128"/>
              </a:rPr>
              <a:t>（京都府版）</a:t>
            </a:r>
            <a:r>
              <a:rPr lang="ja-JP" altLang="ja-JP" sz="1100" dirty="0" smtClean="0">
                <a:solidFill>
                  <a:schemeClr val="tx1"/>
                </a:solidFill>
                <a:latin typeface="ＭＳ ゴシック" panose="020B0609070205080204" pitchFamily="49" charset="-128"/>
                <a:ea typeface="ＭＳ ゴシック" panose="020B0609070205080204" pitchFamily="49" charset="-128"/>
              </a:rPr>
              <a:t>」を</a:t>
            </a:r>
            <a:r>
              <a:rPr lang="ja-JP" altLang="ja-JP" sz="1100" dirty="0">
                <a:solidFill>
                  <a:schemeClr val="tx1"/>
                </a:solidFill>
                <a:latin typeface="ＭＳ ゴシック" panose="020B0609070205080204" pitchFamily="49" charset="-128"/>
                <a:ea typeface="ＭＳ ゴシック" panose="020B0609070205080204" pitchFamily="49" charset="-128"/>
              </a:rPr>
              <a:t>提出してください</a:t>
            </a:r>
            <a:r>
              <a:rPr lang="ja-JP" altLang="ja-JP" sz="1100" dirty="0" smtClean="0">
                <a:solidFill>
                  <a:schemeClr val="tx1"/>
                </a:solidFill>
                <a:latin typeface="ＭＳ ゴシック" panose="020B0609070205080204" pitchFamily="49" charset="-128"/>
                <a:ea typeface="ＭＳ ゴシック" panose="020B0609070205080204" pitchFamily="49" charset="-128"/>
              </a:rPr>
              <a:t>。</a:t>
            </a:r>
            <a:endParaRPr lang="ja-JP" altLang="ja-JP" sz="1100" dirty="0">
              <a:solidFill>
                <a:schemeClr val="tx1"/>
              </a:solidFill>
              <a:latin typeface="ＭＳ ゴシック" panose="020B0609070205080204" pitchFamily="49" charset="-128"/>
              <a:ea typeface="ＭＳ ゴシック" panose="020B0609070205080204" pitchFamily="49" charset="-128"/>
            </a:endParaRPr>
          </a:p>
        </p:txBody>
      </p:sp>
      <p:sp>
        <p:nvSpPr>
          <p:cNvPr id="11" name="スライド番号プレースホルダー 9"/>
          <p:cNvSpPr txBox="1">
            <a:spLocks/>
          </p:cNvSpPr>
          <p:nvPr/>
        </p:nvSpPr>
        <p:spPr>
          <a:xfrm>
            <a:off x="4427984" y="6453336"/>
            <a:ext cx="609600" cy="344646"/>
          </a:xfrm>
          <a:prstGeom prst="rect">
            <a:avLst/>
          </a:prstGeom>
        </p:spPr>
        <p:txBody>
          <a:bodyPr vert="horz" rtlCol="0" anchor="ct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ＭＳ ゴシック" panose="020B0609070205080204" pitchFamily="49" charset="-128"/>
                <a:ea typeface="ＭＳ ゴシック" panose="020B0609070205080204" pitchFamily="49" charset="-128"/>
              </a:rPr>
              <a:t>-9-</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934488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648381" y="1225176"/>
            <a:ext cx="3649299" cy="3774007"/>
          </a:xfrm>
          <a:prstGeom prst="rect">
            <a:avLst/>
          </a:prstGeom>
        </p:spPr>
      </p:pic>
      <p:sp>
        <p:nvSpPr>
          <p:cNvPr id="2" name="タイトル 1"/>
          <p:cNvSpPr>
            <a:spLocks noGrp="1"/>
          </p:cNvSpPr>
          <p:nvPr>
            <p:ph type="title"/>
          </p:nvPr>
        </p:nvSpPr>
        <p:spPr>
          <a:xfrm>
            <a:off x="251520" y="476672"/>
            <a:ext cx="8507288" cy="341784"/>
          </a:xfrm>
        </p:spPr>
        <p:txBody>
          <a:bodyPr>
            <a:noAutofit/>
          </a:bodyPr>
          <a:lstStyle/>
          <a:p>
            <a:r>
              <a:rPr lang="ja-JP" altLang="en-US" sz="2200" dirty="0" smtClean="0">
                <a:latin typeface="ＭＳ ゴシック" panose="020B0609070205080204" pitchFamily="49" charset="-128"/>
                <a:ea typeface="ＭＳ ゴシック" panose="020B0609070205080204" pitchFamily="49" charset="-128"/>
              </a:rPr>
              <a:t>　第４シート（青少年雇用情報）</a:t>
            </a:r>
            <a:endParaRPr kumimoji="1" lang="ja-JP" altLang="en-US" sz="2200" dirty="0">
              <a:latin typeface="ＭＳ ゴシック" panose="020B0609070205080204" pitchFamily="49" charset="-128"/>
              <a:ea typeface="ＭＳ ゴシック" panose="020B0609070205080204" pitchFamily="49" charset="-128"/>
            </a:endParaRPr>
          </a:p>
        </p:txBody>
      </p:sp>
      <p:sp>
        <p:nvSpPr>
          <p:cNvPr id="6" name="スライド番号プレースホルダー 9"/>
          <p:cNvSpPr txBox="1">
            <a:spLocks/>
          </p:cNvSpPr>
          <p:nvPr/>
        </p:nvSpPr>
        <p:spPr>
          <a:xfrm>
            <a:off x="4427984" y="6453336"/>
            <a:ext cx="609600" cy="344646"/>
          </a:xfrm>
          <a:prstGeom prst="rect">
            <a:avLst/>
          </a:prstGeom>
        </p:spPr>
        <p:txBody>
          <a:bodyPr vert="horz" rtlCol="0" anchor="ct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ＭＳ ゴシック" panose="020B0609070205080204" pitchFamily="49" charset="-128"/>
                <a:ea typeface="ＭＳ ゴシック" panose="020B0609070205080204" pitchFamily="49" charset="-128"/>
              </a:rPr>
              <a:t>-10-</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7" name="四角形吹き出し 6"/>
          <p:cNvSpPr/>
          <p:nvPr/>
        </p:nvSpPr>
        <p:spPr>
          <a:xfrm rot="5400000">
            <a:off x="449412" y="2608364"/>
            <a:ext cx="1800200" cy="2340000"/>
          </a:xfrm>
          <a:prstGeom prst="wedgeRectCallout">
            <a:avLst>
              <a:gd name="adj1" fmla="val -35037"/>
              <a:gd name="adj2" fmla="val -586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hangingPunct="0"/>
            <a:r>
              <a:rPr lang="en-US" altLang="ja-JP" sz="1200" dirty="0" smtClean="0">
                <a:solidFill>
                  <a:srgbClr val="FF0000"/>
                </a:solidFill>
                <a:latin typeface="ＭＳ ゴシック" panose="020B0609070205080204" pitchFamily="49" charset="-128"/>
                <a:ea typeface="ＭＳ ゴシック" panose="020B0609070205080204" pitchFamily="49" charset="-128"/>
              </a:rPr>
              <a:t>【</a:t>
            </a:r>
            <a:r>
              <a:rPr lang="ja-JP" altLang="ja-JP" sz="1100" dirty="0" smtClean="0">
                <a:solidFill>
                  <a:srgbClr val="FF0000"/>
                </a:solidFill>
                <a:latin typeface="ＭＳ ゴシック" panose="020B0609070205080204" pitchFamily="49" charset="-128"/>
                <a:ea typeface="ＭＳ ゴシック" panose="020B0609070205080204" pitchFamily="49" charset="-128"/>
              </a:rPr>
              <a:t>青少年</a:t>
            </a:r>
            <a:r>
              <a:rPr lang="ja-JP" altLang="ja-JP" sz="1100" dirty="0">
                <a:solidFill>
                  <a:srgbClr val="FF0000"/>
                </a:solidFill>
                <a:latin typeface="ＭＳ ゴシック" panose="020B0609070205080204" pitchFamily="49" charset="-128"/>
                <a:ea typeface="ＭＳ ゴシック" panose="020B0609070205080204" pitchFamily="49" charset="-128"/>
              </a:rPr>
              <a:t>雇用</a:t>
            </a:r>
            <a:r>
              <a:rPr lang="ja-JP" altLang="ja-JP" sz="1100" dirty="0" smtClean="0">
                <a:solidFill>
                  <a:srgbClr val="FF0000"/>
                </a:solidFill>
                <a:latin typeface="ＭＳ ゴシック" panose="020B0609070205080204" pitchFamily="49" charset="-128"/>
                <a:ea typeface="ＭＳ ゴシック" panose="020B0609070205080204" pitchFamily="49" charset="-128"/>
              </a:rPr>
              <a:t>情報</a:t>
            </a:r>
            <a:r>
              <a:rPr lang="en-US" altLang="ja-JP" sz="1100" dirty="0" smtClean="0">
                <a:solidFill>
                  <a:srgbClr val="FF0000"/>
                </a:solidFill>
                <a:latin typeface="ＭＳ ゴシック" panose="020B0609070205080204" pitchFamily="49" charset="-128"/>
                <a:ea typeface="ＭＳ ゴシック" panose="020B0609070205080204" pitchFamily="49" charset="-128"/>
              </a:rPr>
              <a:t>】</a:t>
            </a:r>
            <a:r>
              <a:rPr lang="ja-JP" altLang="en-US" sz="1100" dirty="0">
                <a:solidFill>
                  <a:srgbClr val="FF0000"/>
                </a:solidFill>
                <a:latin typeface="ＭＳ ゴシック" panose="020B0609070205080204" pitchFamily="49" charset="-128"/>
                <a:ea typeface="ＭＳ ゴシック" panose="020B0609070205080204" pitchFamily="49" charset="-128"/>
              </a:rPr>
              <a:t>について</a:t>
            </a:r>
            <a:endParaRPr lang="en-US" altLang="ja-JP" sz="1100" dirty="0" smtClean="0">
              <a:solidFill>
                <a:srgbClr val="FF0000"/>
              </a:solidFill>
              <a:latin typeface="ＭＳ ゴシック" panose="020B0609070205080204" pitchFamily="49" charset="-128"/>
              <a:ea typeface="ＭＳ ゴシック" panose="020B0609070205080204" pitchFamily="49" charset="-128"/>
            </a:endParaRPr>
          </a:p>
          <a:p>
            <a:pPr hangingPunct="0"/>
            <a:r>
              <a:rPr lang="ja-JP" altLang="en-US" sz="1100" dirty="0" smtClean="0">
                <a:solidFill>
                  <a:srgbClr val="FF0000"/>
                </a:solidFill>
                <a:latin typeface="ＭＳ ゴシック" panose="020B0609070205080204" pitchFamily="49" charset="-128"/>
                <a:ea typeface="ＭＳ ゴシック" panose="020B0609070205080204" pitchFamily="49" charset="-128"/>
              </a:rPr>
              <a:t>　</a:t>
            </a:r>
            <a:r>
              <a:rPr lang="ja-JP" altLang="ja-JP" sz="1100" dirty="0" smtClean="0">
                <a:solidFill>
                  <a:srgbClr val="FF0000"/>
                </a:solidFill>
                <a:latin typeface="ＭＳ ゴシック" panose="020B0609070205080204" pitchFamily="49" charset="-128"/>
                <a:ea typeface="ＭＳ ゴシック" panose="020B0609070205080204" pitchFamily="49" charset="-128"/>
              </a:rPr>
              <a:t>平成</a:t>
            </a:r>
            <a:r>
              <a:rPr lang="ja-JP" altLang="ja-JP" sz="1100" dirty="0">
                <a:solidFill>
                  <a:srgbClr val="FF0000"/>
                </a:solidFill>
                <a:latin typeface="ＭＳ ゴシック" panose="020B0609070205080204" pitchFamily="49" charset="-128"/>
                <a:ea typeface="ＭＳ ゴシック" panose="020B0609070205080204" pitchFamily="49" charset="-128"/>
              </a:rPr>
              <a:t>２８年度から若者雇用促進法に基づき、求人申込提出時に「青少年雇用情報」を記載していただくことと</a:t>
            </a:r>
            <a:r>
              <a:rPr lang="ja-JP" altLang="ja-JP" sz="1100" dirty="0" smtClean="0">
                <a:solidFill>
                  <a:srgbClr val="FF0000"/>
                </a:solidFill>
                <a:latin typeface="ＭＳ ゴシック" panose="020B0609070205080204" pitchFamily="49" charset="-128"/>
                <a:ea typeface="ＭＳ ゴシック" panose="020B0609070205080204" pitchFamily="49" charset="-128"/>
              </a:rPr>
              <a:t>なって</a:t>
            </a:r>
            <a:r>
              <a:rPr lang="ja-JP" altLang="en-US" sz="1100" dirty="0" smtClean="0">
                <a:solidFill>
                  <a:srgbClr val="FF0000"/>
                </a:solidFill>
                <a:latin typeface="ＭＳ ゴシック" panose="020B0609070205080204" pitchFamily="49" charset="-128"/>
                <a:ea typeface="ＭＳ ゴシック" panose="020B0609070205080204" pitchFamily="49" charset="-128"/>
              </a:rPr>
              <a:t>い</a:t>
            </a:r>
            <a:r>
              <a:rPr lang="ja-JP" altLang="ja-JP" sz="1100" dirty="0" smtClean="0">
                <a:solidFill>
                  <a:srgbClr val="FF0000"/>
                </a:solidFill>
                <a:latin typeface="ＭＳ ゴシック" panose="020B0609070205080204" pitchFamily="49" charset="-128"/>
                <a:ea typeface="ＭＳ ゴシック" panose="020B0609070205080204" pitchFamily="49" charset="-128"/>
              </a:rPr>
              <a:t>ます</a:t>
            </a:r>
            <a:r>
              <a:rPr lang="ja-JP" altLang="ja-JP" sz="1100" dirty="0">
                <a:solidFill>
                  <a:srgbClr val="FF0000"/>
                </a:solidFill>
                <a:latin typeface="ＭＳ ゴシック" panose="020B0609070205080204" pitchFamily="49" charset="-128"/>
                <a:ea typeface="ＭＳ ゴシック" panose="020B0609070205080204" pitchFamily="49" charset="-128"/>
              </a:rPr>
              <a:t>。</a:t>
            </a:r>
          </a:p>
          <a:p>
            <a:pPr hangingPunct="0"/>
            <a:r>
              <a:rPr lang="ja-JP" altLang="en-US" sz="1100" dirty="0" smtClean="0">
                <a:solidFill>
                  <a:srgbClr val="FF0000"/>
                </a:solidFill>
                <a:latin typeface="ＭＳ ゴシック" panose="020B0609070205080204" pitchFamily="49" charset="-128"/>
                <a:ea typeface="ＭＳ ゴシック" panose="020B0609070205080204" pitchFamily="49" charset="-128"/>
              </a:rPr>
              <a:t>　</a:t>
            </a:r>
            <a:r>
              <a:rPr lang="ja-JP" altLang="ja-JP" sz="1100" dirty="0" smtClean="0">
                <a:solidFill>
                  <a:srgbClr val="FF0000"/>
                </a:solidFill>
                <a:latin typeface="ＭＳ ゴシック" panose="020B0609070205080204" pitchFamily="49" charset="-128"/>
                <a:ea typeface="ＭＳ ゴシック" panose="020B0609070205080204" pitchFamily="49" charset="-128"/>
              </a:rPr>
              <a:t>学校</a:t>
            </a:r>
            <a:r>
              <a:rPr lang="ja-JP" altLang="ja-JP" sz="1100" dirty="0">
                <a:solidFill>
                  <a:srgbClr val="FF0000"/>
                </a:solidFill>
                <a:latin typeface="ＭＳ ゴシック" panose="020B0609070205080204" pitchFamily="49" charset="-128"/>
                <a:ea typeface="ＭＳ ゴシック" panose="020B0609070205080204" pitchFamily="49" charset="-128"/>
              </a:rPr>
              <a:t>や生徒の応募先検討にあたり重要な情報となるほか、就職後の定着率の向上のためにも、より詳細で正確な情報提供をお願いします</a:t>
            </a:r>
            <a:r>
              <a:rPr lang="ja-JP" altLang="ja-JP" sz="1100" dirty="0" smtClean="0">
                <a:solidFill>
                  <a:srgbClr val="FF0000"/>
                </a:solidFill>
                <a:latin typeface="ＭＳ ゴシック" panose="020B0609070205080204" pitchFamily="49" charset="-128"/>
                <a:ea typeface="ＭＳ ゴシック" panose="020B0609070205080204" pitchFamily="49" charset="-128"/>
              </a:rPr>
              <a:t>。</a:t>
            </a:r>
            <a:endParaRPr lang="ja-JP" altLang="ja-JP" sz="1100" dirty="0">
              <a:solidFill>
                <a:srgbClr val="FF0000"/>
              </a:solidFill>
              <a:latin typeface="ＭＳ ゴシック" panose="020B0609070205080204" pitchFamily="49" charset="-128"/>
              <a:ea typeface="ＭＳ ゴシック" panose="020B0609070205080204" pitchFamily="49" charset="-128"/>
            </a:endParaRPr>
          </a:p>
        </p:txBody>
      </p:sp>
      <p:sp>
        <p:nvSpPr>
          <p:cNvPr id="8" name="四角形吹き出し 7"/>
          <p:cNvSpPr/>
          <p:nvPr/>
        </p:nvSpPr>
        <p:spPr>
          <a:xfrm rot="5400000">
            <a:off x="809452" y="566812"/>
            <a:ext cx="1080120" cy="2340000"/>
          </a:xfrm>
          <a:prstGeom prst="wedgeRectCallout">
            <a:avLst>
              <a:gd name="adj1" fmla="val -18744"/>
              <a:gd name="adj2" fmla="val -6863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hangingPunct="0"/>
            <a:r>
              <a:rPr lang="en-US" altLang="ja-JP" sz="1100" dirty="0" smtClean="0">
                <a:solidFill>
                  <a:schemeClr val="tx1"/>
                </a:solidFill>
                <a:latin typeface="ＭＳ ゴシック" panose="020B0609070205080204" pitchFamily="49" charset="-128"/>
                <a:ea typeface="ＭＳ ゴシック" panose="020B0609070205080204" pitchFamily="49" charset="-128"/>
              </a:rPr>
              <a:t>【</a:t>
            </a:r>
            <a:r>
              <a:rPr lang="ja-JP" altLang="en-US" sz="1100" dirty="0" smtClean="0">
                <a:solidFill>
                  <a:schemeClr val="tx1"/>
                </a:solidFill>
                <a:latin typeface="ＭＳ ゴシック" panose="020B0609070205080204" pitchFamily="49" charset="-128"/>
                <a:ea typeface="ＭＳ ゴシック" panose="020B0609070205080204" pitchFamily="49" charset="-128"/>
              </a:rPr>
              <a:t>企業の募集・採用に関する情報</a:t>
            </a:r>
            <a:r>
              <a:rPr lang="en-US" altLang="ja-JP" sz="1100" dirty="0" smtClean="0">
                <a:solidFill>
                  <a:schemeClr val="tx1"/>
                </a:solidFill>
                <a:latin typeface="ＭＳ ゴシック" panose="020B0609070205080204" pitchFamily="49" charset="-128"/>
                <a:ea typeface="ＭＳ ゴシック" panose="020B0609070205080204" pitchFamily="49" charset="-128"/>
              </a:rPr>
              <a:t>】</a:t>
            </a:r>
          </a:p>
          <a:p>
            <a:pPr hangingPunct="0"/>
            <a:r>
              <a:rPr lang="ja-JP" altLang="en-US" sz="1100" dirty="0" smtClean="0">
                <a:solidFill>
                  <a:schemeClr val="tx1"/>
                </a:solidFill>
                <a:latin typeface="ＭＳ ゴシック" panose="020B0609070205080204" pitchFamily="49" charset="-128"/>
                <a:ea typeface="ＭＳ ゴシック" panose="020B0609070205080204" pitchFamily="49" charset="-128"/>
              </a:rPr>
              <a:t>　新卒者の採用者数／離職者数について、高校生の過去３年度間の「応募者数・採用者数・離職者数」を</a:t>
            </a:r>
            <a:r>
              <a:rPr lang="ja-JP" altLang="en-US" sz="1100" dirty="0">
                <a:solidFill>
                  <a:schemeClr val="tx1"/>
                </a:solidFill>
                <a:latin typeface="ＭＳ ゴシック" panose="020B0609070205080204" pitchFamily="49" charset="-128"/>
                <a:ea typeface="ＭＳ ゴシック" panose="020B0609070205080204" pitchFamily="49" charset="-128"/>
              </a:rPr>
              <a:t>「補足事項」</a:t>
            </a:r>
            <a:r>
              <a:rPr lang="ja-JP" altLang="en-US" sz="1100" dirty="0" smtClean="0">
                <a:solidFill>
                  <a:schemeClr val="tx1"/>
                </a:solidFill>
                <a:latin typeface="ＭＳ ゴシック" panose="020B0609070205080204" pitchFamily="49" charset="-128"/>
                <a:ea typeface="ＭＳ ゴシック" panose="020B0609070205080204" pitchFamily="49" charset="-128"/>
              </a:rPr>
              <a:t>欄（本資料９頁）等</a:t>
            </a:r>
            <a:r>
              <a:rPr lang="ja-JP" altLang="en-US" sz="1100" dirty="0">
                <a:solidFill>
                  <a:schemeClr val="tx1"/>
                </a:solidFill>
                <a:latin typeface="ＭＳ ゴシック" panose="020B0609070205080204" pitchFamily="49" charset="-128"/>
                <a:ea typeface="ＭＳ ゴシック" panose="020B0609070205080204" pitchFamily="49" charset="-128"/>
              </a:rPr>
              <a:t>に</a:t>
            </a:r>
            <a:r>
              <a:rPr lang="ja-JP" altLang="en-US" sz="1100" dirty="0" smtClean="0">
                <a:solidFill>
                  <a:schemeClr val="tx1"/>
                </a:solidFill>
                <a:latin typeface="ＭＳ ゴシック" panose="020B0609070205080204" pitchFamily="49" charset="-128"/>
                <a:ea typeface="ＭＳ ゴシック" panose="020B0609070205080204" pitchFamily="49" charset="-128"/>
              </a:rPr>
              <a:t>記入をお願いします。</a:t>
            </a:r>
            <a:endParaRPr lang="ja-JP" altLang="ja-JP" sz="1100" dirty="0">
              <a:solidFill>
                <a:schemeClr val="tx1"/>
              </a:solidFill>
              <a:latin typeface="ＭＳ ゴシック" panose="020B0609070205080204" pitchFamily="49" charset="-128"/>
              <a:ea typeface="ＭＳ ゴシック" panose="020B0609070205080204" pitchFamily="49" charset="-128"/>
            </a:endParaRPr>
          </a:p>
        </p:txBody>
      </p:sp>
      <p:sp>
        <p:nvSpPr>
          <p:cNvPr id="9" name="四角形吹き出し 8"/>
          <p:cNvSpPr/>
          <p:nvPr/>
        </p:nvSpPr>
        <p:spPr>
          <a:xfrm rot="5400000">
            <a:off x="6886468" y="1243228"/>
            <a:ext cx="1311464" cy="2340000"/>
          </a:xfrm>
          <a:prstGeom prst="wedgeRectCallout">
            <a:avLst>
              <a:gd name="adj1" fmla="val -19073"/>
              <a:gd name="adj2" fmla="val 850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hangingPunct="0"/>
            <a:r>
              <a:rPr lang="en-US" altLang="ja-JP" sz="1100" dirty="0" smtClean="0">
                <a:solidFill>
                  <a:schemeClr val="tx1"/>
                </a:solidFill>
                <a:latin typeface="ＭＳ ゴシック" panose="020B0609070205080204" pitchFamily="49" charset="-128"/>
                <a:ea typeface="ＭＳ ゴシック" panose="020B0609070205080204" pitchFamily="49" charset="-128"/>
              </a:rPr>
              <a:t>【</a:t>
            </a:r>
            <a:r>
              <a:rPr lang="ja-JP" altLang="en-US" sz="1100" dirty="0" smtClean="0">
                <a:solidFill>
                  <a:schemeClr val="tx1"/>
                </a:solidFill>
                <a:latin typeface="ＭＳ ゴシック" panose="020B0609070205080204" pitchFamily="49" charset="-128"/>
                <a:ea typeface="ＭＳ ゴシック" panose="020B0609070205080204" pitchFamily="49" charset="-128"/>
              </a:rPr>
              <a:t>自己啓発支援</a:t>
            </a:r>
            <a:r>
              <a:rPr lang="en-US" altLang="ja-JP" sz="1100" dirty="0" smtClean="0">
                <a:solidFill>
                  <a:schemeClr val="tx1"/>
                </a:solidFill>
                <a:latin typeface="ＭＳ ゴシック" panose="020B0609070205080204" pitchFamily="49" charset="-128"/>
                <a:ea typeface="ＭＳ ゴシック" panose="020B0609070205080204" pitchFamily="49" charset="-128"/>
              </a:rPr>
              <a:t>】</a:t>
            </a:r>
            <a:r>
              <a:rPr lang="ja-JP" altLang="en-US" sz="1100" dirty="0" smtClean="0">
                <a:solidFill>
                  <a:schemeClr val="tx1"/>
                </a:solidFill>
                <a:latin typeface="ＭＳ ゴシック" panose="020B0609070205080204" pitchFamily="49" charset="-128"/>
                <a:ea typeface="ＭＳ ゴシック" panose="020B0609070205080204" pitchFamily="49" charset="-128"/>
              </a:rPr>
              <a:t>欄</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hangingPunct="0"/>
            <a:r>
              <a:rPr lang="ja-JP" altLang="en-US" sz="1100" dirty="0" smtClean="0">
                <a:solidFill>
                  <a:schemeClr val="tx1"/>
                </a:solidFill>
                <a:latin typeface="ＭＳ ゴシック" panose="020B0609070205080204" pitchFamily="49" charset="-128"/>
                <a:ea typeface="ＭＳ ゴシック" panose="020B0609070205080204" pitchFamily="49" charset="-128"/>
              </a:rPr>
              <a:t>　定時制の大学等の</a:t>
            </a:r>
            <a:r>
              <a:rPr lang="ja-JP" altLang="ja-JP" sz="1100" kern="100" dirty="0" smtClean="0">
                <a:solidFill>
                  <a:schemeClr val="tx1"/>
                </a:solidFill>
                <a:latin typeface="ＭＳ ゴシック" panose="020B0609070205080204" pitchFamily="49" charset="-128"/>
                <a:ea typeface="ＭＳ ゴシック" panose="020B0609070205080204" pitchFamily="49" charset="-128"/>
                <a:cs typeface="Times New Roman"/>
              </a:rPr>
              <a:t>「通学」</a:t>
            </a:r>
            <a:r>
              <a:rPr lang="ja-JP" altLang="en-US" sz="1100" kern="100" dirty="0" smtClean="0">
                <a:solidFill>
                  <a:schemeClr val="tx1"/>
                </a:solidFill>
                <a:latin typeface="ＭＳ ゴシック" panose="020B0609070205080204" pitchFamily="49" charset="-128"/>
                <a:ea typeface="ＭＳ ゴシック" panose="020B0609070205080204" pitchFamily="49" charset="-128"/>
                <a:cs typeface="Times New Roman"/>
              </a:rPr>
              <a:t>が可能な場合、その通学にかかる勤務時間配慮と賃金支払いの有無・学校名・通学時間・通学費用の企業負担の有無について、記入をお願いします。</a:t>
            </a:r>
            <a:endParaRPr lang="ja-JP" altLang="ja-JP" sz="1100" dirty="0">
              <a:solidFill>
                <a:schemeClr val="tx1"/>
              </a:solidFill>
              <a:latin typeface="ＭＳ ゴシック" panose="020B0609070205080204" pitchFamily="49" charset="-128"/>
              <a:ea typeface="ＭＳ ゴシック" panose="020B0609070205080204" pitchFamily="49" charset="-128"/>
            </a:endParaRPr>
          </a:p>
        </p:txBody>
      </p:sp>
      <p:sp>
        <p:nvSpPr>
          <p:cNvPr id="3" name="角丸四角形 2"/>
          <p:cNvSpPr/>
          <p:nvPr/>
        </p:nvSpPr>
        <p:spPr>
          <a:xfrm>
            <a:off x="539552" y="5085184"/>
            <a:ext cx="7848872" cy="1296144"/>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tx1"/>
                </a:solidFill>
                <a:latin typeface="ＭＳ ゴシック" panose="020B0609070205080204" pitchFamily="49" charset="-128"/>
                <a:ea typeface="ＭＳ ゴシック" panose="020B0609070205080204" pitchFamily="49" charset="-128"/>
              </a:rPr>
              <a:t>　求人票（高卒）の作成につきましては、本資料と「</a:t>
            </a:r>
            <a:r>
              <a:rPr lang="ja-JP" altLang="en-US" sz="1600" b="1" dirty="0">
                <a:solidFill>
                  <a:schemeClr val="tx1"/>
                </a:solidFill>
                <a:latin typeface="ＭＳ ゴシック" panose="020B0609070205080204" pitchFamily="49" charset="-128"/>
                <a:ea typeface="ＭＳ ゴシック" panose="020B0609070205080204" pitchFamily="49" charset="-128"/>
              </a:rPr>
              <a:t>従業員採用の手引</a:t>
            </a:r>
            <a:r>
              <a:rPr lang="ja-JP" altLang="en-US" sz="1600" b="1" dirty="0" smtClean="0">
                <a:solidFill>
                  <a:schemeClr val="tx1"/>
                </a:solidFill>
                <a:latin typeface="ＭＳ ゴシック" panose="020B0609070205080204" pitchFamily="49" charset="-128"/>
                <a:ea typeface="ＭＳ ゴシック" panose="020B0609070205080204" pitchFamily="49" charset="-128"/>
              </a:rPr>
              <a:t>」２４～２７頁</a:t>
            </a:r>
            <a:r>
              <a:rPr lang="ja-JP" altLang="en-US" sz="1600" b="1" dirty="0">
                <a:solidFill>
                  <a:schemeClr val="tx1"/>
                </a:solidFill>
                <a:latin typeface="ＭＳ ゴシック" panose="020B0609070205080204" pitchFamily="49" charset="-128"/>
                <a:ea typeface="ＭＳ ゴシック" panose="020B0609070205080204" pitchFamily="49" charset="-128"/>
              </a:rPr>
              <a:t>を</a:t>
            </a:r>
            <a:r>
              <a:rPr lang="ja-JP" altLang="en-US" sz="1600" b="1" dirty="0" smtClean="0">
                <a:solidFill>
                  <a:schemeClr val="tx1"/>
                </a:solidFill>
                <a:latin typeface="ＭＳ ゴシック" panose="020B0609070205080204" pitchFamily="49" charset="-128"/>
                <a:ea typeface="ＭＳ ゴシック" panose="020B0609070205080204" pitchFamily="49" charset="-128"/>
              </a:rPr>
              <a:t>参照に、</a:t>
            </a:r>
            <a:r>
              <a:rPr lang="ja-JP" altLang="ja-JP" sz="1600" b="1" dirty="0">
                <a:solidFill>
                  <a:schemeClr val="tx1"/>
                </a:solidFill>
                <a:latin typeface="ＭＳ ゴシック" panose="020B0609070205080204" pitchFamily="49" charset="-128"/>
                <a:ea typeface="ＭＳ ゴシック" panose="020B0609070205080204" pitchFamily="49" charset="-128"/>
              </a:rPr>
              <a:t>社会経験のない高校生が見るということを意識していただき、専門用語は使用せず、作業の内容がイメージし易く、かつ、「実際の作業（仕事）内容と異なる」ということがないよう</a:t>
            </a:r>
            <a:r>
              <a:rPr lang="ja-JP" altLang="ja-JP" sz="1600" b="1" dirty="0" smtClean="0">
                <a:solidFill>
                  <a:schemeClr val="tx1"/>
                </a:solidFill>
                <a:latin typeface="ＭＳ ゴシック" panose="020B0609070205080204" pitchFamily="49" charset="-128"/>
                <a:ea typeface="ＭＳ ゴシック" panose="020B0609070205080204" pitchFamily="49" charset="-128"/>
              </a:rPr>
              <a:t>、</a:t>
            </a:r>
            <a:r>
              <a:rPr lang="ja-JP" altLang="en-US" sz="1600" b="1" dirty="0" smtClean="0">
                <a:solidFill>
                  <a:schemeClr val="tx1"/>
                </a:solidFill>
                <a:latin typeface="ＭＳ ゴシック" panose="020B0609070205080204" pitchFamily="49" charset="-128"/>
                <a:ea typeface="ＭＳ ゴシック" panose="020B0609070205080204" pitchFamily="49" charset="-128"/>
              </a:rPr>
              <a:t>また、条件面で誤解を招くことがないよう、</a:t>
            </a:r>
            <a:r>
              <a:rPr lang="ja-JP" altLang="ja-JP" sz="1600" b="1" dirty="0" smtClean="0">
                <a:solidFill>
                  <a:schemeClr val="tx1"/>
                </a:solidFill>
                <a:latin typeface="ＭＳ ゴシック" panose="020B0609070205080204" pitchFamily="49" charset="-128"/>
                <a:ea typeface="ＭＳ ゴシック" panose="020B0609070205080204" pitchFamily="49" charset="-128"/>
              </a:rPr>
              <a:t>表現</a:t>
            </a:r>
            <a:r>
              <a:rPr lang="ja-JP" altLang="ja-JP" sz="1600" b="1" dirty="0">
                <a:solidFill>
                  <a:schemeClr val="tx1"/>
                </a:solidFill>
                <a:latin typeface="ＭＳ ゴシック" panose="020B0609070205080204" pitchFamily="49" charset="-128"/>
                <a:ea typeface="ＭＳ ゴシック" panose="020B0609070205080204" pitchFamily="49" charset="-128"/>
              </a:rPr>
              <a:t>等について工夫</a:t>
            </a:r>
            <a:r>
              <a:rPr lang="ja-JP" altLang="ja-JP" sz="1600" b="1" dirty="0" smtClean="0">
                <a:solidFill>
                  <a:schemeClr val="tx1"/>
                </a:solidFill>
                <a:latin typeface="ＭＳ ゴシック" panose="020B0609070205080204" pitchFamily="49" charset="-128"/>
                <a:ea typeface="ＭＳ ゴシック" panose="020B0609070205080204" pitchFamily="49" charset="-128"/>
              </a:rPr>
              <a:t>して</a:t>
            </a:r>
            <a:r>
              <a:rPr lang="ja-JP" altLang="en-US" sz="1600" b="1" dirty="0" smtClean="0">
                <a:solidFill>
                  <a:schemeClr val="tx1"/>
                </a:solidFill>
                <a:latin typeface="ＭＳ ゴシック" panose="020B0609070205080204" pitchFamily="49" charset="-128"/>
                <a:ea typeface="ＭＳ ゴシック" panose="020B0609070205080204" pitchFamily="49" charset="-128"/>
              </a:rPr>
              <a:t>いただきます</a:t>
            </a:r>
            <a:r>
              <a:rPr lang="ja-JP" altLang="en-US" sz="1600" b="1" dirty="0">
                <a:solidFill>
                  <a:schemeClr val="tx1"/>
                </a:solidFill>
                <a:latin typeface="ＭＳ ゴシック" panose="020B0609070205080204" pitchFamily="49" charset="-128"/>
                <a:ea typeface="ＭＳ ゴシック" panose="020B0609070205080204" pitchFamily="49" charset="-128"/>
              </a:rPr>
              <a:t>ようお願いします</a:t>
            </a:r>
            <a:r>
              <a:rPr lang="ja-JP" altLang="ja-JP" sz="1600" b="1"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600" dirty="0"/>
          </a:p>
        </p:txBody>
      </p:sp>
    </p:spTree>
    <p:extLst>
      <p:ext uri="{BB962C8B-B14F-4D97-AF65-F5344CB8AC3E}">
        <p14:creationId xmlns:p14="http://schemas.microsoft.com/office/powerpoint/2010/main" val="2304767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5765924"/>
            <a:ext cx="8259041" cy="615404"/>
          </a:xfrm>
        </p:spPr>
        <p:txBody>
          <a:bodyPr lIns="0" tIns="0" rIns="0" bIns="0">
            <a:noAutofit/>
          </a:bodyPr>
          <a:lstStyle/>
          <a:p>
            <a:pPr marL="0" indent="0">
              <a:buNone/>
            </a:pPr>
            <a:r>
              <a:rPr lang="ja-JP" altLang="en-US" sz="1800" b="1" kern="100" dirty="0" smtClean="0">
                <a:latin typeface="ＭＳ ゴシック" panose="020B0609070205080204" pitchFamily="49" charset="-128"/>
                <a:ea typeface="ＭＳ ゴシック" panose="020B0609070205080204" pitchFamily="49" charset="-128"/>
                <a:cs typeface="Times New Roman"/>
              </a:rPr>
              <a:t>指定の記入場所に余裕がない場合や、記入場所の指定が無い項目は</a:t>
            </a:r>
            <a:r>
              <a:rPr lang="ja-JP" altLang="en-US" sz="1600" b="1" kern="100" dirty="0" smtClean="0">
                <a:latin typeface="ＭＳ ゴシック" panose="020B0609070205080204" pitchFamily="49" charset="-128"/>
                <a:ea typeface="ＭＳ ゴシック" panose="020B0609070205080204" pitchFamily="49" charset="-128"/>
                <a:cs typeface="Times New Roman"/>
              </a:rPr>
              <a:t>「</a:t>
            </a:r>
            <a:r>
              <a:rPr lang="ja-JP" altLang="en-US" sz="1800" b="1" kern="100" dirty="0" smtClean="0">
                <a:latin typeface="ＭＳ ゴシック" panose="020B0609070205080204" pitchFamily="49" charset="-128"/>
                <a:ea typeface="ＭＳ ゴシック" panose="020B0609070205080204" pitchFamily="49" charset="-128"/>
                <a:cs typeface="Times New Roman"/>
              </a:rPr>
              <a:t>補足事項</a:t>
            </a:r>
            <a:r>
              <a:rPr lang="ja-JP" altLang="en-US" sz="1600" b="1" kern="100" dirty="0" smtClean="0">
                <a:latin typeface="ＭＳ ゴシック" panose="020B0609070205080204" pitchFamily="49" charset="-128"/>
                <a:ea typeface="ＭＳ ゴシック" panose="020B0609070205080204" pitchFamily="49" charset="-128"/>
                <a:cs typeface="Times New Roman"/>
              </a:rPr>
              <a:t>」「</a:t>
            </a:r>
            <a:r>
              <a:rPr lang="ja-JP" altLang="en-US" sz="1800" b="1" kern="100" dirty="0" smtClean="0">
                <a:latin typeface="ＭＳ ゴシック" panose="020B0609070205080204" pitchFamily="49" charset="-128"/>
                <a:ea typeface="ＭＳ ゴシック" panose="020B0609070205080204" pitchFamily="49" charset="-128"/>
                <a:cs typeface="Times New Roman"/>
              </a:rPr>
              <a:t>求人</a:t>
            </a:r>
            <a:r>
              <a:rPr lang="ja-JP" altLang="en-US" sz="1800" b="1" kern="100" dirty="0">
                <a:latin typeface="ＭＳ ゴシック" panose="020B0609070205080204" pitchFamily="49" charset="-128"/>
                <a:ea typeface="ＭＳ ゴシック" panose="020B0609070205080204" pitchFamily="49" charset="-128"/>
                <a:cs typeface="Times New Roman"/>
              </a:rPr>
              <a:t>条件に係る特記</a:t>
            </a:r>
            <a:r>
              <a:rPr lang="ja-JP" altLang="en-US" sz="1800" b="1" kern="100" dirty="0" smtClean="0">
                <a:latin typeface="ＭＳ ゴシック" panose="020B0609070205080204" pitchFamily="49" charset="-128"/>
                <a:ea typeface="ＭＳ ゴシック" panose="020B0609070205080204" pitchFamily="49" charset="-128"/>
                <a:cs typeface="Times New Roman"/>
              </a:rPr>
              <a:t>事項</a:t>
            </a:r>
            <a:r>
              <a:rPr lang="ja-JP" altLang="en-US" sz="1600" b="1" kern="100" dirty="0" smtClean="0">
                <a:latin typeface="ＭＳ ゴシック" panose="020B0609070205080204" pitchFamily="49" charset="-128"/>
                <a:ea typeface="ＭＳ ゴシック" panose="020B0609070205080204" pitchFamily="49" charset="-128"/>
                <a:cs typeface="Times New Roman"/>
              </a:rPr>
              <a:t>」</a:t>
            </a:r>
            <a:r>
              <a:rPr lang="ja-JP" altLang="en-US" sz="1800" b="1" kern="100" dirty="0" smtClean="0">
                <a:latin typeface="ＭＳ ゴシック" panose="020B0609070205080204" pitchFamily="49" charset="-128"/>
                <a:ea typeface="ＭＳ ゴシック" panose="020B0609070205080204" pitchFamily="49" charset="-128"/>
                <a:cs typeface="Times New Roman"/>
              </a:rPr>
              <a:t>欄をどちらを使用していただいてもかまいません。</a:t>
            </a:r>
            <a:endParaRPr lang="ja-JP" altLang="ja-JP" sz="1800" b="1" kern="100" dirty="0">
              <a:solidFill>
                <a:srgbClr val="FF0000"/>
              </a:solidFill>
              <a:latin typeface="ＭＳ ゴシック" panose="020B0609070205080204" pitchFamily="49" charset="-128"/>
              <a:ea typeface="ＭＳ ゴシック" panose="020B0609070205080204" pitchFamily="49" charset="-128"/>
              <a:cs typeface="Times New Roman"/>
            </a:endParaRPr>
          </a:p>
          <a:p>
            <a:pPr marL="0" indent="0">
              <a:buNone/>
            </a:pPr>
            <a:endParaRPr lang="en-US" altLang="ja-JP" sz="2000" b="1" dirty="0" smtClean="0">
              <a:latin typeface="ＭＳ ゴシック" panose="020B0609070205080204" pitchFamily="49" charset="-128"/>
              <a:ea typeface="ＭＳ ゴシック" panose="020B0609070205080204" pitchFamily="49" charset="-128"/>
            </a:endParaRPr>
          </a:p>
        </p:txBody>
      </p:sp>
      <p:sp>
        <p:nvSpPr>
          <p:cNvPr id="4" name="角丸四角形 3"/>
          <p:cNvSpPr/>
          <p:nvPr/>
        </p:nvSpPr>
        <p:spPr>
          <a:xfrm>
            <a:off x="410642" y="744937"/>
            <a:ext cx="8064896" cy="504055"/>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53035" algn="just">
              <a:spcAft>
                <a:spcPts val="0"/>
              </a:spcAft>
            </a:pPr>
            <a:r>
              <a:rPr lang="ja-JP" altLang="en-US" sz="1200" b="1" kern="100" dirty="0" smtClean="0">
                <a:solidFill>
                  <a:srgbClr val="000000"/>
                </a:solidFill>
                <a:effectLst/>
                <a:ea typeface="ＭＳ ゴシック"/>
                <a:cs typeface="Times New Roman"/>
              </a:rPr>
              <a:t>令和２</a:t>
            </a:r>
            <a:r>
              <a:rPr lang="ja-JP" sz="1200" b="1" kern="100" dirty="0" smtClean="0">
                <a:solidFill>
                  <a:srgbClr val="000000"/>
                </a:solidFill>
                <a:effectLst/>
                <a:ea typeface="ＭＳ ゴシック"/>
                <a:cs typeface="Times New Roman"/>
              </a:rPr>
              <a:t>年</a:t>
            </a:r>
            <a:r>
              <a:rPr lang="ja-JP" altLang="en-US" sz="1200" b="1" kern="100" dirty="0" smtClean="0">
                <a:solidFill>
                  <a:srgbClr val="000000"/>
                </a:solidFill>
                <a:effectLst/>
                <a:ea typeface="ＭＳ ゴシック"/>
                <a:cs typeface="Times New Roman"/>
              </a:rPr>
              <a:t>１</a:t>
            </a:r>
            <a:r>
              <a:rPr lang="ja-JP" sz="1200" b="1" kern="100" dirty="0" smtClean="0">
                <a:solidFill>
                  <a:srgbClr val="000000"/>
                </a:solidFill>
                <a:effectLst/>
                <a:ea typeface="ＭＳ ゴシック"/>
                <a:cs typeface="Times New Roman"/>
              </a:rPr>
              <a:t>月に求人票（高卒）</a:t>
            </a:r>
            <a:r>
              <a:rPr lang="ja-JP" sz="1200" b="1" kern="100" dirty="0">
                <a:solidFill>
                  <a:srgbClr val="000000"/>
                </a:solidFill>
                <a:effectLst/>
                <a:ea typeface="ＭＳ ゴシック"/>
                <a:cs typeface="Times New Roman"/>
              </a:rPr>
              <a:t>が変更</a:t>
            </a:r>
            <a:r>
              <a:rPr lang="ja-JP" sz="1200" b="1" kern="100" dirty="0" smtClean="0">
                <a:solidFill>
                  <a:srgbClr val="000000"/>
                </a:solidFill>
                <a:effectLst/>
                <a:ea typeface="ＭＳ ゴシック"/>
                <a:cs typeface="Times New Roman"/>
              </a:rPr>
              <a:t>にな</a:t>
            </a:r>
            <a:r>
              <a:rPr lang="ja-JP" altLang="en-US" sz="1200" b="1" kern="100" dirty="0" smtClean="0">
                <a:solidFill>
                  <a:srgbClr val="000000"/>
                </a:solidFill>
                <a:effectLst/>
                <a:ea typeface="ＭＳ ゴシック"/>
                <a:cs typeface="Times New Roman"/>
              </a:rPr>
              <a:t>り、一部項目が求人票から削除されました。次の項目は</a:t>
            </a:r>
            <a:r>
              <a:rPr lang="ja-JP" altLang="en-US" sz="1200" b="1" kern="100" dirty="0" smtClean="0">
                <a:solidFill>
                  <a:srgbClr val="FF0000"/>
                </a:solidFill>
                <a:effectLst/>
                <a:ea typeface="ＭＳ ゴシック"/>
                <a:cs typeface="Times New Roman"/>
              </a:rPr>
              <a:t>高校生の関心が高い項目です</a:t>
            </a:r>
            <a:r>
              <a:rPr lang="ja-JP" altLang="en-US" sz="1200" b="1" kern="100" dirty="0" smtClean="0">
                <a:solidFill>
                  <a:srgbClr val="000000"/>
                </a:solidFill>
                <a:effectLst/>
                <a:ea typeface="ＭＳ ゴシック"/>
                <a:cs typeface="Times New Roman"/>
              </a:rPr>
              <a:t>ので、</a:t>
            </a:r>
            <a:r>
              <a:rPr lang="ja-JP" altLang="en-US" sz="1200" b="1" kern="100" dirty="0" smtClean="0">
                <a:solidFill>
                  <a:srgbClr val="FF0000"/>
                </a:solidFill>
                <a:effectLst/>
                <a:ea typeface="ＭＳ ゴシック"/>
                <a:cs typeface="Times New Roman"/>
              </a:rPr>
              <a:t>京都では１～４は必須</a:t>
            </a:r>
            <a:r>
              <a:rPr lang="ja-JP" altLang="en-US" sz="1200" b="1" kern="100" dirty="0" smtClean="0">
                <a:solidFill>
                  <a:srgbClr val="000000"/>
                </a:solidFill>
                <a:effectLst/>
                <a:ea typeface="ＭＳ ゴシック"/>
                <a:cs typeface="Times New Roman"/>
              </a:rPr>
              <a:t>として、５～１０はできる限り記入をお願いします。</a:t>
            </a:r>
            <a:endParaRPr lang="ja-JP" sz="1050" kern="100" dirty="0">
              <a:effectLst/>
              <a:ea typeface="ＭＳ 明朝"/>
              <a:cs typeface="Times New Roman"/>
            </a:endParaRPr>
          </a:p>
        </p:txBody>
      </p:sp>
      <p:graphicFrame>
        <p:nvGraphicFramePr>
          <p:cNvPr id="6" name="表 5"/>
          <p:cNvGraphicFramePr>
            <a:graphicFrameLocks noGrp="1"/>
          </p:cNvGraphicFramePr>
          <p:nvPr>
            <p:extLst>
              <p:ext uri="{D42A27DB-BD31-4B8C-83A1-F6EECF244321}">
                <p14:modId xmlns:p14="http://schemas.microsoft.com/office/powerpoint/2010/main" val="2983922511"/>
              </p:ext>
            </p:extLst>
          </p:nvPr>
        </p:nvGraphicFramePr>
        <p:xfrm>
          <a:off x="1979712" y="1399562"/>
          <a:ext cx="5040561" cy="4333695"/>
        </p:xfrm>
        <a:graphic>
          <a:graphicData uri="http://schemas.openxmlformats.org/drawingml/2006/table">
            <a:tbl>
              <a:tblPr firstRow="1" firstCol="1" bandRow="1"/>
              <a:tblGrid>
                <a:gridCol w="375607">
                  <a:extLst>
                    <a:ext uri="{9D8B030D-6E8A-4147-A177-3AD203B41FA5}">
                      <a16:colId xmlns:a16="http://schemas.microsoft.com/office/drawing/2014/main" val="20000"/>
                    </a:ext>
                  </a:extLst>
                </a:gridCol>
                <a:gridCol w="3220041">
                  <a:extLst>
                    <a:ext uri="{9D8B030D-6E8A-4147-A177-3AD203B41FA5}">
                      <a16:colId xmlns:a16="http://schemas.microsoft.com/office/drawing/2014/main" val="20001"/>
                    </a:ext>
                  </a:extLst>
                </a:gridCol>
                <a:gridCol w="1444913">
                  <a:extLst>
                    <a:ext uri="{9D8B030D-6E8A-4147-A177-3AD203B41FA5}">
                      <a16:colId xmlns:a16="http://schemas.microsoft.com/office/drawing/2014/main" val="20002"/>
                    </a:ext>
                  </a:extLst>
                </a:gridCol>
              </a:tblGrid>
              <a:tr h="374681">
                <a:tc>
                  <a:txBody>
                    <a:bodyPr/>
                    <a:lstStyle/>
                    <a:p>
                      <a:pPr algn="just">
                        <a:spcAft>
                          <a:spcPts val="0"/>
                        </a:spcAft>
                      </a:pPr>
                      <a:r>
                        <a:rPr lang="en-US" sz="1100" kern="100" dirty="0">
                          <a:effectLst/>
                          <a:latin typeface="ＭＳ 明朝"/>
                          <a:ea typeface="ＭＳ 明朝"/>
                          <a:cs typeface="Times New Roman"/>
                        </a:rPr>
                        <a:t> </a:t>
                      </a:r>
                      <a:endParaRPr lang="ja-JP" sz="105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100" kern="100" dirty="0" smtClean="0">
                          <a:effectLst/>
                          <a:latin typeface="Century"/>
                          <a:ea typeface="ＭＳ 明朝"/>
                          <a:cs typeface="Times New Roman"/>
                        </a:rPr>
                        <a:t>項</a:t>
                      </a:r>
                      <a:r>
                        <a:rPr lang="ja-JP" altLang="en-US" sz="1100" kern="100" dirty="0" smtClean="0">
                          <a:effectLst/>
                          <a:latin typeface="Century"/>
                          <a:ea typeface="ＭＳ 明朝"/>
                          <a:cs typeface="Times New Roman"/>
                        </a:rPr>
                        <a:t>　　　　　</a:t>
                      </a:r>
                      <a:r>
                        <a:rPr lang="ja-JP" sz="1100" kern="100" dirty="0" smtClean="0">
                          <a:effectLst/>
                          <a:latin typeface="Century"/>
                          <a:ea typeface="ＭＳ 明朝"/>
                          <a:cs typeface="Times New Roman"/>
                        </a:rPr>
                        <a:t>目</a:t>
                      </a:r>
                      <a:endParaRPr lang="ja-JP" sz="105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100" kern="100" dirty="0" smtClean="0">
                          <a:effectLst/>
                          <a:latin typeface="Century"/>
                          <a:ea typeface="ＭＳ 明朝"/>
                          <a:cs typeface="Times New Roman"/>
                        </a:rPr>
                        <a:t>求人票指定の</a:t>
                      </a:r>
                      <a:endParaRPr lang="en-US" altLang="ja-JP" sz="1100" kern="100" dirty="0" smtClean="0">
                        <a:effectLst/>
                        <a:latin typeface="Century"/>
                        <a:ea typeface="ＭＳ 明朝"/>
                        <a:cs typeface="Times New Roman"/>
                      </a:endParaRPr>
                    </a:p>
                    <a:p>
                      <a:pPr algn="ctr">
                        <a:spcAft>
                          <a:spcPts val="0"/>
                        </a:spcAft>
                      </a:pPr>
                      <a:r>
                        <a:rPr lang="ja-JP" altLang="en-US" sz="1100" kern="100" dirty="0" smtClean="0">
                          <a:effectLst/>
                          <a:latin typeface="Century"/>
                          <a:ea typeface="ＭＳ 明朝"/>
                          <a:cs typeface="Times New Roman"/>
                        </a:rPr>
                        <a:t>記入場所</a:t>
                      </a:r>
                      <a:endParaRPr lang="ja-JP" sz="105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681">
                <a:tc>
                  <a:txBody>
                    <a:bodyPr/>
                    <a:lstStyle/>
                    <a:p>
                      <a:pPr algn="ctr">
                        <a:spcAft>
                          <a:spcPts val="0"/>
                        </a:spcAft>
                      </a:pPr>
                      <a:r>
                        <a:rPr lang="en-US" sz="1100" kern="100" dirty="0">
                          <a:solidFill>
                            <a:srgbClr val="FF0000"/>
                          </a:solidFill>
                          <a:effectLst/>
                          <a:latin typeface="ＭＳ 明朝"/>
                          <a:ea typeface="ＭＳ 明朝"/>
                          <a:cs typeface="Times New Roman"/>
                        </a:rPr>
                        <a:t>1</a:t>
                      </a:r>
                      <a:endParaRPr lang="ja-JP" sz="1050" kern="100" dirty="0">
                        <a:solidFill>
                          <a:srgbClr val="FF0000"/>
                        </a:solidFill>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100" b="1" kern="100" dirty="0" smtClean="0">
                          <a:solidFill>
                            <a:srgbClr val="FF0000"/>
                          </a:solidFill>
                          <a:effectLst/>
                          <a:latin typeface="Century"/>
                          <a:ea typeface="ＭＳ 明朝"/>
                          <a:cs typeface="Times New Roman"/>
                        </a:rPr>
                        <a:t>「</a:t>
                      </a:r>
                      <a:r>
                        <a:rPr lang="ja-JP" altLang="en-US" sz="1100" b="1" kern="100" dirty="0" smtClean="0">
                          <a:solidFill>
                            <a:srgbClr val="FF0000"/>
                          </a:solidFill>
                          <a:effectLst/>
                          <a:latin typeface="Century"/>
                          <a:ea typeface="ＭＳ 明朝"/>
                          <a:cs typeface="Times New Roman"/>
                        </a:rPr>
                        <a:t>試用</a:t>
                      </a:r>
                      <a:r>
                        <a:rPr lang="ja-JP" altLang="ja-JP" sz="1100" b="1" kern="100" dirty="0" smtClean="0">
                          <a:solidFill>
                            <a:srgbClr val="FF0000"/>
                          </a:solidFill>
                          <a:effectLst/>
                          <a:latin typeface="Century"/>
                          <a:ea typeface="ＭＳ 明朝"/>
                          <a:cs typeface="Times New Roman"/>
                        </a:rPr>
                        <a:t>期間」</a:t>
                      </a:r>
                      <a:r>
                        <a:rPr lang="ja-JP" altLang="en-US" sz="1100" b="1" kern="100" dirty="0" smtClean="0">
                          <a:solidFill>
                            <a:srgbClr val="FF0000"/>
                          </a:solidFill>
                          <a:effectLst/>
                          <a:latin typeface="Century"/>
                          <a:ea typeface="ＭＳ 明朝"/>
                          <a:cs typeface="Times New Roman"/>
                        </a:rPr>
                        <a:t>有の場合（□カ月・</a:t>
                      </a:r>
                      <a:r>
                        <a:rPr lang="ja-JP" altLang="ja-JP" sz="1100" b="1" kern="100" dirty="0" smtClean="0">
                          <a:solidFill>
                            <a:srgbClr val="FF0000"/>
                          </a:solidFill>
                          <a:effectLst/>
                          <a:latin typeface="Century"/>
                          <a:ea typeface="ＭＳ 明朝"/>
                          <a:cs typeface="Times New Roman"/>
                        </a:rPr>
                        <a:t>労働条件</a:t>
                      </a:r>
                      <a:r>
                        <a:rPr lang="ja-JP" altLang="en-US" sz="1100" b="1" kern="100" dirty="0" smtClean="0">
                          <a:solidFill>
                            <a:srgbClr val="FF0000"/>
                          </a:solidFill>
                          <a:effectLst/>
                          <a:latin typeface="Century"/>
                          <a:ea typeface="ＭＳ 明朝"/>
                          <a:cs typeface="Times New Roman"/>
                        </a:rPr>
                        <a:t>　　（変更の無・有□□□））</a:t>
                      </a:r>
                      <a:endParaRPr lang="ja-JP" sz="1050" b="1" kern="100" dirty="0">
                        <a:solidFill>
                          <a:srgbClr val="FF0000"/>
                        </a:solidFill>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050" kern="100" dirty="0" smtClean="0">
                          <a:solidFill>
                            <a:srgbClr val="FF0000"/>
                          </a:solidFill>
                          <a:effectLst/>
                          <a:latin typeface="Century"/>
                          <a:ea typeface="ＭＳ 明朝"/>
                          <a:cs typeface="Times New Roman"/>
                        </a:rPr>
                        <a:t>補足事項欄</a:t>
                      </a:r>
                      <a:endParaRPr lang="ja-JP" sz="1050" kern="100" dirty="0">
                        <a:solidFill>
                          <a:srgbClr val="FF0000"/>
                        </a:solidFill>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4681">
                <a:tc>
                  <a:txBody>
                    <a:bodyPr/>
                    <a:lstStyle/>
                    <a:p>
                      <a:pPr algn="ctr">
                        <a:spcAft>
                          <a:spcPts val="0"/>
                        </a:spcAft>
                      </a:pPr>
                      <a:r>
                        <a:rPr lang="en-US" sz="1100" kern="100" dirty="0">
                          <a:solidFill>
                            <a:srgbClr val="FF0000"/>
                          </a:solidFill>
                          <a:effectLst/>
                          <a:latin typeface="ＭＳ 明朝"/>
                          <a:ea typeface="ＭＳ 明朝"/>
                          <a:cs typeface="Times New Roman"/>
                        </a:rPr>
                        <a:t>2</a:t>
                      </a:r>
                      <a:endParaRPr lang="ja-JP" sz="1050" kern="100" dirty="0">
                        <a:solidFill>
                          <a:srgbClr val="FF0000"/>
                        </a:solidFill>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100" b="1" kern="0" dirty="0" smtClean="0">
                          <a:solidFill>
                            <a:srgbClr val="FF0000"/>
                          </a:solidFill>
                          <a:effectLst/>
                          <a:latin typeface="Century"/>
                          <a:ea typeface="ＭＳ 明朝"/>
                          <a:cs typeface="Times New Roman"/>
                        </a:rPr>
                        <a:t>「毎月の賃金」のうち「賃金</a:t>
                      </a:r>
                      <a:r>
                        <a:rPr lang="ja-JP" altLang="en-US" sz="1100" b="1" kern="0" dirty="0" smtClean="0">
                          <a:solidFill>
                            <a:srgbClr val="FF0000"/>
                          </a:solidFill>
                          <a:effectLst/>
                          <a:latin typeface="Century"/>
                          <a:ea typeface="ＭＳ 明朝"/>
                          <a:cs typeface="Times New Roman"/>
                        </a:rPr>
                        <a:t>控除額□□円</a:t>
                      </a:r>
                      <a:r>
                        <a:rPr lang="ja-JP" altLang="ja-JP" sz="1100" b="1" kern="0" dirty="0" smtClean="0">
                          <a:solidFill>
                            <a:srgbClr val="FF0000"/>
                          </a:solidFill>
                          <a:effectLst/>
                          <a:latin typeface="Century"/>
                          <a:ea typeface="ＭＳ 明朝"/>
                          <a:cs typeface="Times New Roman"/>
                        </a:rPr>
                        <a:t>」</a:t>
                      </a:r>
                      <a:r>
                        <a:rPr lang="ja-JP" altLang="en-US" sz="1100" b="1" kern="0" dirty="0" smtClean="0">
                          <a:solidFill>
                            <a:srgbClr val="FF0000"/>
                          </a:solidFill>
                          <a:effectLst/>
                          <a:latin typeface="Century"/>
                          <a:ea typeface="ＭＳ 明朝"/>
                          <a:cs typeface="Times New Roman"/>
                        </a:rPr>
                        <a:t>「</a:t>
                      </a:r>
                      <a:r>
                        <a:rPr lang="ja-JP" altLang="ja-JP" sz="1100" b="1" kern="0" dirty="0" smtClean="0">
                          <a:solidFill>
                            <a:srgbClr val="FF0000"/>
                          </a:solidFill>
                          <a:effectLst/>
                          <a:latin typeface="Century"/>
                          <a:ea typeface="ＭＳ 明朝"/>
                          <a:cs typeface="Times New Roman"/>
                        </a:rPr>
                        <a:t>手取り額</a:t>
                      </a:r>
                      <a:r>
                        <a:rPr lang="ja-JP" altLang="en-US" sz="1100" b="1" kern="0" dirty="0" smtClean="0">
                          <a:solidFill>
                            <a:srgbClr val="FF0000"/>
                          </a:solidFill>
                          <a:effectLst/>
                          <a:latin typeface="Century"/>
                          <a:ea typeface="ＭＳ 明朝"/>
                          <a:cs typeface="Times New Roman"/>
                        </a:rPr>
                        <a:t>□□円」</a:t>
                      </a:r>
                      <a:endParaRPr lang="ja-JP" sz="1050" b="1" kern="100" dirty="0">
                        <a:solidFill>
                          <a:srgbClr val="FF0000"/>
                        </a:solidFill>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050" kern="100" dirty="0" smtClean="0">
                          <a:solidFill>
                            <a:srgbClr val="FF0000"/>
                          </a:solidFill>
                          <a:effectLst/>
                          <a:latin typeface="Century"/>
                          <a:ea typeface="ＭＳ 明朝"/>
                          <a:cs typeface="Times New Roman"/>
                        </a:rPr>
                        <a:t>求人条件にかかる</a:t>
                      </a:r>
                      <a:endParaRPr lang="en-US" altLang="ja-JP" sz="1050" kern="100" dirty="0" smtClean="0">
                        <a:solidFill>
                          <a:srgbClr val="FF0000"/>
                        </a:solidFill>
                        <a:effectLst/>
                        <a:latin typeface="Century"/>
                        <a:ea typeface="ＭＳ 明朝"/>
                        <a:cs typeface="Times New Roman"/>
                      </a:endParaRPr>
                    </a:p>
                    <a:p>
                      <a:pPr algn="ctr">
                        <a:spcAft>
                          <a:spcPts val="0"/>
                        </a:spcAft>
                      </a:pPr>
                      <a:r>
                        <a:rPr lang="ja-JP" altLang="en-US" sz="1050" kern="100" dirty="0" smtClean="0">
                          <a:solidFill>
                            <a:srgbClr val="FF0000"/>
                          </a:solidFill>
                          <a:effectLst/>
                          <a:latin typeface="Century"/>
                          <a:ea typeface="ＭＳ 明朝"/>
                          <a:cs typeface="Times New Roman"/>
                        </a:rPr>
                        <a:t>特記事項欄</a:t>
                      </a:r>
                      <a:endParaRPr lang="ja-JP" sz="1050" kern="100" dirty="0">
                        <a:solidFill>
                          <a:srgbClr val="FF0000"/>
                        </a:solidFill>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62021">
                <a:tc>
                  <a:txBody>
                    <a:bodyPr/>
                    <a:lstStyle/>
                    <a:p>
                      <a:pPr algn="ctr">
                        <a:spcAft>
                          <a:spcPts val="0"/>
                        </a:spcAft>
                      </a:pPr>
                      <a:r>
                        <a:rPr lang="en-US" sz="1100" kern="100" dirty="0">
                          <a:solidFill>
                            <a:srgbClr val="FF0000"/>
                          </a:solidFill>
                          <a:effectLst/>
                          <a:latin typeface="ＭＳ 明朝"/>
                          <a:ea typeface="ＭＳ 明朝"/>
                          <a:cs typeface="Times New Roman"/>
                        </a:rPr>
                        <a:t>3</a:t>
                      </a:r>
                      <a:endParaRPr lang="ja-JP" sz="1050" kern="100" dirty="0">
                        <a:solidFill>
                          <a:srgbClr val="FF0000"/>
                        </a:solidFill>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ja-JP" sz="1100" b="1" kern="0" dirty="0" smtClean="0">
                          <a:solidFill>
                            <a:srgbClr val="FF0000"/>
                          </a:solidFill>
                          <a:effectLst/>
                          <a:latin typeface="Century"/>
                          <a:ea typeface="ＭＳ 明朝"/>
                          <a:cs typeface="Times New Roman"/>
                        </a:rPr>
                        <a:t>「賃金形態等</a:t>
                      </a:r>
                      <a:r>
                        <a:rPr lang="ja-JP" altLang="en-US" sz="1100" b="1" kern="0" dirty="0" smtClean="0">
                          <a:solidFill>
                            <a:srgbClr val="FF0000"/>
                          </a:solidFill>
                          <a:effectLst/>
                          <a:latin typeface="Century"/>
                          <a:ea typeface="ＭＳ 明朝"/>
                          <a:cs typeface="Times New Roman"/>
                        </a:rPr>
                        <a:t>の</a:t>
                      </a:r>
                      <a:r>
                        <a:rPr lang="ja-JP" altLang="ja-JP" sz="1100" b="1" kern="0" dirty="0" smtClean="0">
                          <a:solidFill>
                            <a:srgbClr val="FF0000"/>
                          </a:solidFill>
                          <a:effectLst/>
                          <a:latin typeface="Century"/>
                          <a:ea typeface="ＭＳ 明朝"/>
                          <a:cs typeface="Times New Roman"/>
                        </a:rPr>
                        <a:t>日給・時給」の</a:t>
                      </a:r>
                      <a:r>
                        <a:rPr lang="ja-JP" altLang="en-US" sz="1100" b="1" kern="0" dirty="0" smtClean="0">
                          <a:solidFill>
                            <a:srgbClr val="FF0000"/>
                          </a:solidFill>
                          <a:effectLst/>
                          <a:latin typeface="Century"/>
                          <a:ea typeface="ＭＳ 明朝"/>
                          <a:cs typeface="Times New Roman"/>
                        </a:rPr>
                        <a:t>場合の「</a:t>
                      </a:r>
                      <a:r>
                        <a:rPr lang="ja-JP" altLang="ja-JP" sz="1100" b="1" kern="0" dirty="0" smtClean="0">
                          <a:solidFill>
                            <a:srgbClr val="FF0000"/>
                          </a:solidFill>
                          <a:effectLst/>
                          <a:latin typeface="Century"/>
                          <a:ea typeface="ＭＳ 明朝"/>
                          <a:cs typeface="Times New Roman"/>
                        </a:rPr>
                        <a:t>金額</a:t>
                      </a:r>
                      <a:r>
                        <a:rPr lang="ja-JP" altLang="en-US" sz="1100" b="1" kern="0" dirty="0" smtClean="0">
                          <a:solidFill>
                            <a:srgbClr val="FF0000"/>
                          </a:solidFill>
                          <a:effectLst/>
                          <a:latin typeface="Century"/>
                          <a:ea typeface="ＭＳ 明朝"/>
                          <a:cs typeface="Times New Roman"/>
                        </a:rPr>
                        <a:t>」と「月給算出の計算式」　時間給の例：□円</a:t>
                      </a:r>
                      <a:r>
                        <a:rPr lang="en-US" altLang="ja-JP" sz="1100" b="1" kern="0" dirty="0" smtClean="0">
                          <a:solidFill>
                            <a:srgbClr val="FF0000"/>
                          </a:solidFill>
                          <a:effectLst/>
                          <a:latin typeface="Century"/>
                          <a:ea typeface="ＭＳ 明朝"/>
                          <a:cs typeface="Times New Roman"/>
                        </a:rPr>
                        <a:t>×</a:t>
                      </a:r>
                      <a:r>
                        <a:rPr lang="ja-JP" altLang="en-US" sz="1100" b="1" kern="0" dirty="0" smtClean="0">
                          <a:solidFill>
                            <a:srgbClr val="FF0000"/>
                          </a:solidFill>
                          <a:effectLst/>
                          <a:latin typeface="Century"/>
                          <a:ea typeface="ＭＳ 明朝"/>
                          <a:cs typeface="Times New Roman"/>
                        </a:rPr>
                        <a:t>□時間</a:t>
                      </a:r>
                      <a:r>
                        <a:rPr lang="en-US" altLang="ja-JP" sz="1100" b="1" kern="0" dirty="0" smtClean="0">
                          <a:solidFill>
                            <a:srgbClr val="FF0000"/>
                          </a:solidFill>
                          <a:effectLst/>
                          <a:latin typeface="Century"/>
                          <a:ea typeface="ＭＳ 明朝"/>
                          <a:cs typeface="Times New Roman"/>
                        </a:rPr>
                        <a:t>×</a:t>
                      </a:r>
                      <a:r>
                        <a:rPr lang="ja-JP" altLang="en-US" sz="1100" b="1" kern="0" dirty="0" smtClean="0">
                          <a:solidFill>
                            <a:srgbClr val="FF0000"/>
                          </a:solidFill>
                          <a:effectLst/>
                          <a:latin typeface="Century"/>
                          <a:ea typeface="ＭＳ 明朝"/>
                          <a:cs typeface="Times New Roman"/>
                        </a:rPr>
                        <a:t>□日　日給の例：□円</a:t>
                      </a:r>
                      <a:r>
                        <a:rPr lang="en-US" altLang="ja-JP" sz="1100" b="1" kern="0" dirty="0" smtClean="0">
                          <a:solidFill>
                            <a:srgbClr val="FF0000"/>
                          </a:solidFill>
                          <a:effectLst/>
                          <a:latin typeface="Century"/>
                          <a:ea typeface="ＭＳ 明朝"/>
                          <a:cs typeface="Times New Roman"/>
                        </a:rPr>
                        <a:t>×</a:t>
                      </a:r>
                      <a:r>
                        <a:rPr lang="ja-JP" altLang="en-US" sz="1100" b="1" kern="0" dirty="0" smtClean="0">
                          <a:solidFill>
                            <a:srgbClr val="FF0000"/>
                          </a:solidFill>
                          <a:effectLst/>
                          <a:latin typeface="Century"/>
                          <a:ea typeface="ＭＳ 明朝"/>
                          <a:cs typeface="Times New Roman"/>
                        </a:rPr>
                        <a:t>□日　　</a:t>
                      </a:r>
                      <a:endParaRPr lang="ja-JP" sz="1050" b="1" kern="100" dirty="0">
                        <a:solidFill>
                          <a:srgbClr val="FF0000"/>
                        </a:solidFill>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050" kern="100" dirty="0" smtClean="0">
                          <a:solidFill>
                            <a:srgbClr val="FF0000"/>
                          </a:solidFill>
                          <a:effectLst/>
                          <a:latin typeface="Century"/>
                          <a:ea typeface="ＭＳ 明朝"/>
                          <a:cs typeface="Times New Roman"/>
                        </a:rPr>
                        <a:t>求人条件にかかる</a:t>
                      </a:r>
                      <a:endParaRPr lang="en-US" altLang="ja-JP" sz="1050" kern="100" dirty="0" smtClean="0">
                        <a:solidFill>
                          <a:srgbClr val="FF0000"/>
                        </a:solidFill>
                        <a:effectLst/>
                        <a:latin typeface="Century"/>
                        <a:ea typeface="ＭＳ 明朝"/>
                        <a:cs typeface="Times New Roman"/>
                      </a:endParaRPr>
                    </a:p>
                    <a:p>
                      <a:pPr algn="ctr">
                        <a:spcAft>
                          <a:spcPts val="0"/>
                        </a:spcAft>
                      </a:pPr>
                      <a:r>
                        <a:rPr lang="ja-JP" altLang="en-US" sz="1050" kern="100" dirty="0" smtClean="0">
                          <a:solidFill>
                            <a:srgbClr val="FF0000"/>
                          </a:solidFill>
                          <a:effectLst/>
                          <a:latin typeface="Century"/>
                          <a:ea typeface="ＭＳ 明朝"/>
                          <a:cs typeface="Times New Roman"/>
                        </a:rPr>
                        <a:t>特記事項欄</a:t>
                      </a:r>
                      <a:endParaRPr lang="ja-JP" altLang="ja-JP" sz="1050" kern="100" dirty="0">
                        <a:solidFill>
                          <a:srgbClr val="FF0000"/>
                        </a:solidFill>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6165">
                <a:tc>
                  <a:txBody>
                    <a:bodyPr/>
                    <a:lstStyle/>
                    <a:p>
                      <a:pPr algn="ctr">
                        <a:spcAft>
                          <a:spcPts val="0"/>
                        </a:spcAft>
                      </a:pPr>
                      <a:r>
                        <a:rPr lang="en-US" sz="1100" kern="100" dirty="0">
                          <a:solidFill>
                            <a:srgbClr val="FF0000"/>
                          </a:solidFill>
                          <a:effectLst/>
                          <a:latin typeface="ＭＳ 明朝"/>
                          <a:ea typeface="ＭＳ 明朝"/>
                          <a:cs typeface="Times New Roman"/>
                        </a:rPr>
                        <a:t>4</a:t>
                      </a:r>
                      <a:endParaRPr lang="ja-JP" sz="1050" kern="100" dirty="0">
                        <a:solidFill>
                          <a:srgbClr val="FF0000"/>
                        </a:solidFill>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100" b="1" kern="100" dirty="0" smtClean="0">
                          <a:solidFill>
                            <a:srgbClr val="FF0000"/>
                          </a:solidFill>
                          <a:effectLst/>
                          <a:latin typeface="Century"/>
                          <a:ea typeface="ＭＳ 明朝"/>
                          <a:cs typeface="Times New Roman"/>
                        </a:rPr>
                        <a:t>「入社日」</a:t>
                      </a:r>
                      <a:r>
                        <a:rPr lang="ja-JP" altLang="en-US" sz="1100" b="1" kern="100" dirty="0" smtClean="0">
                          <a:solidFill>
                            <a:srgbClr val="FF0000"/>
                          </a:solidFill>
                          <a:effectLst/>
                          <a:latin typeface="Century"/>
                          <a:ea typeface="ＭＳ 明朝"/>
                          <a:cs typeface="Times New Roman"/>
                        </a:rPr>
                        <a:t>４</a:t>
                      </a:r>
                      <a:r>
                        <a:rPr lang="ja-JP" altLang="en-US" sz="1050" b="1" kern="100" dirty="0" smtClean="0">
                          <a:solidFill>
                            <a:srgbClr val="FF0000"/>
                          </a:solidFill>
                          <a:effectLst/>
                          <a:latin typeface="Century"/>
                          <a:ea typeface="ＭＳ 明朝"/>
                          <a:cs typeface="Times New Roman"/>
                        </a:rPr>
                        <a:t>月１日でない場合：入社日：</a:t>
                      </a:r>
                      <a:r>
                        <a:rPr lang="en-US" altLang="ja-JP" sz="1050" b="1" kern="100" dirty="0" smtClean="0">
                          <a:solidFill>
                            <a:srgbClr val="FF0000"/>
                          </a:solidFill>
                          <a:effectLst/>
                          <a:latin typeface="Century"/>
                          <a:ea typeface="ＭＳ 明朝"/>
                          <a:cs typeface="Times New Roman"/>
                        </a:rPr>
                        <a:t>R</a:t>
                      </a:r>
                      <a:r>
                        <a:rPr lang="ja-JP" altLang="en-US" sz="1050" b="1" kern="100" dirty="0" smtClean="0">
                          <a:solidFill>
                            <a:srgbClr val="FF0000"/>
                          </a:solidFill>
                          <a:effectLst/>
                          <a:latin typeface="Century"/>
                          <a:ea typeface="ＭＳ 明朝"/>
                          <a:cs typeface="Times New Roman"/>
                        </a:rPr>
                        <a:t>□年□月□日</a:t>
                      </a:r>
                      <a:endParaRPr lang="ja-JP" sz="1050" b="1" kern="100" dirty="0">
                        <a:solidFill>
                          <a:srgbClr val="FF0000"/>
                        </a:solidFill>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050" kern="100" dirty="0" smtClean="0">
                          <a:solidFill>
                            <a:srgbClr val="FF0000"/>
                          </a:solidFill>
                          <a:effectLst/>
                          <a:latin typeface="Century"/>
                          <a:ea typeface="ＭＳ 明朝"/>
                          <a:cs typeface="Times New Roman"/>
                        </a:rPr>
                        <a:t>求人条件にかかる</a:t>
                      </a:r>
                      <a:endParaRPr lang="en-US" altLang="ja-JP" sz="1050" kern="100" dirty="0" smtClean="0">
                        <a:solidFill>
                          <a:srgbClr val="FF0000"/>
                        </a:solidFill>
                        <a:effectLst/>
                        <a:latin typeface="Century"/>
                        <a:ea typeface="ＭＳ 明朝"/>
                        <a:cs typeface="Times New Roman"/>
                      </a:endParaRPr>
                    </a:p>
                    <a:p>
                      <a:pPr algn="ctr">
                        <a:spcAft>
                          <a:spcPts val="0"/>
                        </a:spcAft>
                      </a:pPr>
                      <a:r>
                        <a:rPr lang="ja-JP" altLang="en-US" sz="1050" kern="100" dirty="0" smtClean="0">
                          <a:solidFill>
                            <a:srgbClr val="FF0000"/>
                          </a:solidFill>
                          <a:effectLst/>
                          <a:latin typeface="Century"/>
                          <a:ea typeface="ＭＳ 明朝"/>
                          <a:cs typeface="Times New Roman"/>
                        </a:rPr>
                        <a:t>特記事項欄</a:t>
                      </a:r>
                      <a:endParaRPr lang="ja-JP" altLang="ja-JP" sz="1050" kern="100" dirty="0">
                        <a:solidFill>
                          <a:srgbClr val="FF0000"/>
                        </a:solidFill>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3254">
                <a:tc>
                  <a:txBody>
                    <a:bodyPr/>
                    <a:lstStyle/>
                    <a:p>
                      <a:pPr algn="ctr">
                        <a:spcAft>
                          <a:spcPts val="0"/>
                        </a:spcAft>
                      </a:pPr>
                      <a:r>
                        <a:rPr lang="en-US" sz="1100" kern="100">
                          <a:effectLst/>
                          <a:latin typeface="ＭＳ 明朝"/>
                          <a:ea typeface="ＭＳ 明朝"/>
                          <a:cs typeface="Times New Roman"/>
                        </a:rPr>
                        <a:t>5</a:t>
                      </a:r>
                      <a:endParaRPr lang="ja-JP" sz="1050" kern="10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100" kern="100" dirty="0" smtClean="0">
                          <a:effectLst/>
                          <a:latin typeface="Century"/>
                          <a:ea typeface="ＭＳ 明朝"/>
                          <a:cs typeface="Times New Roman"/>
                        </a:rPr>
                        <a:t>「有給休暇」</a:t>
                      </a:r>
                      <a:r>
                        <a:rPr lang="ja-JP" altLang="en-US" sz="1100" kern="100" dirty="0" smtClean="0">
                          <a:effectLst/>
                          <a:latin typeface="Century"/>
                          <a:ea typeface="ＭＳ 明朝"/>
                          <a:cs typeface="Times New Roman"/>
                        </a:rPr>
                        <a:t>：</a:t>
                      </a:r>
                      <a:r>
                        <a:rPr lang="ja-JP" altLang="ja-JP" sz="1100" kern="100" dirty="0" smtClean="0">
                          <a:effectLst/>
                          <a:latin typeface="Century"/>
                          <a:ea typeface="ＭＳ 明朝"/>
                          <a:cs typeface="Times New Roman"/>
                        </a:rPr>
                        <a:t>「最大□□日」</a:t>
                      </a:r>
                      <a:endParaRPr lang="ja-JP" altLang="ja-JP" sz="1050" kern="100" dirty="0" smtClean="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sz="105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4681">
                <a:tc>
                  <a:txBody>
                    <a:bodyPr/>
                    <a:lstStyle/>
                    <a:p>
                      <a:pPr algn="ctr">
                        <a:spcAft>
                          <a:spcPts val="0"/>
                        </a:spcAft>
                      </a:pPr>
                      <a:r>
                        <a:rPr lang="en-US" sz="1100" kern="100" dirty="0">
                          <a:effectLst/>
                          <a:latin typeface="ＭＳ 明朝"/>
                          <a:ea typeface="ＭＳ 明朝"/>
                          <a:cs typeface="Times New Roman"/>
                        </a:rPr>
                        <a:t>6</a:t>
                      </a:r>
                      <a:endParaRPr lang="ja-JP" sz="105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100" kern="100" dirty="0" smtClean="0">
                          <a:effectLst/>
                          <a:latin typeface="Century"/>
                          <a:ea typeface="ＭＳ 明朝"/>
                          <a:cs typeface="Times New Roman"/>
                        </a:rPr>
                        <a:t>「</a:t>
                      </a:r>
                      <a:r>
                        <a:rPr lang="ja-JP" altLang="en-US" sz="1100" kern="100" dirty="0" smtClean="0">
                          <a:effectLst/>
                          <a:latin typeface="Century"/>
                          <a:ea typeface="ＭＳ 明朝"/>
                          <a:cs typeface="Times New Roman"/>
                        </a:rPr>
                        <a:t>入居可能住宅</a:t>
                      </a:r>
                      <a:r>
                        <a:rPr lang="ja-JP" altLang="ja-JP" sz="1100" kern="100" dirty="0" smtClean="0">
                          <a:effectLst/>
                          <a:latin typeface="Century"/>
                          <a:ea typeface="ＭＳ 明朝"/>
                          <a:cs typeface="Times New Roman"/>
                        </a:rPr>
                        <a:t>」</a:t>
                      </a:r>
                      <a:r>
                        <a:rPr lang="ja-JP" altLang="en-US" sz="1100" kern="100" dirty="0" smtClean="0">
                          <a:effectLst/>
                          <a:latin typeface="Century"/>
                          <a:ea typeface="ＭＳ 明朝"/>
                          <a:cs typeface="Times New Roman"/>
                        </a:rPr>
                        <a:t>：１部屋□人・１人□□畳・勤務先までの時間□分　　</a:t>
                      </a:r>
                      <a:endParaRPr lang="ja-JP" altLang="ja-JP" sz="1050" kern="100" dirty="0" smtClean="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sz="105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62021">
                <a:tc>
                  <a:txBody>
                    <a:bodyPr/>
                    <a:lstStyle/>
                    <a:p>
                      <a:pPr algn="ctr">
                        <a:spcAft>
                          <a:spcPts val="0"/>
                        </a:spcAft>
                      </a:pPr>
                      <a:r>
                        <a:rPr lang="en-US" sz="1100" kern="100" dirty="0">
                          <a:effectLst/>
                          <a:latin typeface="ＭＳ 明朝"/>
                          <a:ea typeface="ＭＳ 明朝"/>
                          <a:cs typeface="Times New Roman"/>
                        </a:rPr>
                        <a:t>7</a:t>
                      </a:r>
                      <a:endParaRPr lang="ja-JP" sz="105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100" kern="100" dirty="0" smtClean="0">
                          <a:effectLst/>
                          <a:latin typeface="Century"/>
                          <a:ea typeface="ＭＳ 明朝"/>
                          <a:cs typeface="Times New Roman"/>
                        </a:rPr>
                        <a:t>「通学」</a:t>
                      </a:r>
                      <a:r>
                        <a:rPr lang="ja-JP" altLang="en-US" sz="1100" kern="100" dirty="0" smtClean="0">
                          <a:effectLst/>
                          <a:latin typeface="Century"/>
                          <a:ea typeface="ＭＳ 明朝"/>
                          <a:cs typeface="Times New Roman"/>
                        </a:rPr>
                        <a:t>が可能な場合、時間配慮と賃金支払いの有無・学校名□□□・通学時間□分・通学費用の企業負担の有無</a:t>
                      </a:r>
                      <a:endParaRPr lang="ja-JP" sz="105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050" kern="100" dirty="0" smtClean="0">
                          <a:effectLst/>
                          <a:latin typeface="Century"/>
                          <a:ea typeface="ＭＳ 明朝"/>
                          <a:cs typeface="Times New Roman"/>
                        </a:rPr>
                        <a:t>青少年雇用情報の</a:t>
                      </a:r>
                      <a:endParaRPr lang="en-US" altLang="ja-JP" sz="1050" kern="100" dirty="0" smtClean="0">
                        <a:effectLst/>
                        <a:latin typeface="Century"/>
                        <a:ea typeface="ＭＳ 明朝"/>
                        <a:cs typeface="Times New Roman"/>
                      </a:endParaRPr>
                    </a:p>
                    <a:p>
                      <a:pPr algn="ctr">
                        <a:spcAft>
                          <a:spcPts val="0"/>
                        </a:spcAft>
                      </a:pPr>
                      <a:r>
                        <a:rPr lang="ja-JP" altLang="en-US" sz="1050" kern="100" dirty="0" smtClean="0">
                          <a:effectLst/>
                          <a:latin typeface="Century"/>
                          <a:ea typeface="ＭＳ 明朝"/>
                          <a:cs typeface="Times New Roman"/>
                        </a:rPr>
                        <a:t>自己啓発支援の欄</a:t>
                      </a:r>
                      <a:endParaRPr lang="ja-JP" sz="105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57650">
                <a:tc>
                  <a:txBody>
                    <a:bodyPr/>
                    <a:lstStyle/>
                    <a:p>
                      <a:pPr algn="ctr">
                        <a:spcAft>
                          <a:spcPts val="0"/>
                        </a:spcAft>
                      </a:pPr>
                      <a:r>
                        <a:rPr lang="en-US" sz="1100" kern="100" dirty="0">
                          <a:effectLst/>
                          <a:latin typeface="ＭＳ 明朝"/>
                          <a:ea typeface="ＭＳ 明朝"/>
                          <a:cs typeface="Times New Roman"/>
                        </a:rPr>
                        <a:t>8</a:t>
                      </a:r>
                      <a:endParaRPr lang="ja-JP" sz="105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050" kern="100" dirty="0" smtClean="0">
                          <a:effectLst/>
                          <a:latin typeface="Century"/>
                          <a:ea typeface="ＭＳ 明朝"/>
                          <a:cs typeface="Times New Roman"/>
                        </a:rPr>
                        <a:t>「マイカー通勤」</a:t>
                      </a:r>
                      <a:r>
                        <a:rPr lang="ja-JP" altLang="en-US" sz="1050" kern="100" dirty="0" smtClean="0">
                          <a:effectLst/>
                          <a:latin typeface="Century"/>
                          <a:ea typeface="ＭＳ 明朝"/>
                          <a:cs typeface="Times New Roman"/>
                        </a:rPr>
                        <a:t>可能な場合：駐車場の有無・有料か無料か</a:t>
                      </a:r>
                      <a:endParaRPr lang="ja-JP" sz="105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kern="100" dirty="0" smtClean="0">
                          <a:effectLst/>
                          <a:latin typeface="Century"/>
                          <a:ea typeface="ＭＳ 明朝"/>
                          <a:cs typeface="Times New Roman"/>
                        </a:rPr>
                        <a:t>補足事項欄</a:t>
                      </a:r>
                      <a:endParaRPr lang="ja-JP" altLang="ja-JP" sz="1050" kern="100" dirty="0" smtClean="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6210">
                <a:tc>
                  <a:txBody>
                    <a:bodyPr/>
                    <a:lstStyle/>
                    <a:p>
                      <a:pPr algn="ctr">
                        <a:spcAft>
                          <a:spcPts val="0"/>
                        </a:spcAft>
                      </a:pPr>
                      <a:r>
                        <a:rPr lang="en-US" sz="1100" kern="100" dirty="0">
                          <a:effectLst/>
                          <a:latin typeface="ＭＳ 明朝"/>
                          <a:ea typeface="ＭＳ 明朝"/>
                          <a:cs typeface="Times New Roman"/>
                        </a:rPr>
                        <a:t>9</a:t>
                      </a:r>
                      <a:endParaRPr lang="ja-JP" sz="105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050" kern="100" dirty="0" smtClean="0">
                          <a:effectLst/>
                          <a:latin typeface="Century"/>
                          <a:ea typeface="ＭＳ 明朝"/>
                          <a:cs typeface="Times New Roman"/>
                        </a:rPr>
                        <a:t>「昇給」のうち「年□回」（昇給回数）</a:t>
                      </a:r>
                      <a:endParaRPr lang="ja-JP" sz="105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ja-JP" sz="105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57650">
                <a:tc>
                  <a:txBody>
                    <a:bodyPr/>
                    <a:lstStyle/>
                    <a:p>
                      <a:pPr algn="ctr">
                        <a:spcAft>
                          <a:spcPts val="0"/>
                        </a:spcAft>
                      </a:pPr>
                      <a:r>
                        <a:rPr lang="en-US" sz="1100" kern="100" dirty="0">
                          <a:effectLst/>
                          <a:latin typeface="ＭＳ 明朝"/>
                          <a:ea typeface="ＭＳ 明朝"/>
                          <a:cs typeface="Times New Roman"/>
                        </a:rPr>
                        <a:t>10</a:t>
                      </a:r>
                      <a:endParaRPr lang="ja-JP" sz="105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050" kern="100" dirty="0" smtClean="0">
                          <a:effectLst/>
                          <a:latin typeface="Century"/>
                          <a:ea typeface="ＭＳ 明朝"/>
                          <a:cs typeface="Times New Roman"/>
                        </a:rPr>
                        <a:t>高卒生の過去３年の</a:t>
                      </a:r>
                      <a:r>
                        <a:rPr lang="ja-JP" altLang="ja-JP" sz="1050" kern="100" dirty="0" smtClean="0">
                          <a:effectLst/>
                          <a:latin typeface="Century"/>
                          <a:ea typeface="ＭＳ 明朝"/>
                          <a:cs typeface="Times New Roman"/>
                        </a:rPr>
                        <a:t>「</a:t>
                      </a:r>
                      <a:r>
                        <a:rPr lang="ja-JP" altLang="en-US" sz="1050" kern="100" dirty="0" smtClean="0">
                          <a:effectLst/>
                          <a:latin typeface="Century"/>
                          <a:ea typeface="ＭＳ 明朝"/>
                          <a:cs typeface="Times New Roman"/>
                        </a:rPr>
                        <a:t>応募者数・</a:t>
                      </a:r>
                      <a:r>
                        <a:rPr lang="ja-JP" altLang="ja-JP" sz="1050" kern="100" dirty="0" smtClean="0">
                          <a:effectLst/>
                          <a:latin typeface="Century"/>
                          <a:ea typeface="ＭＳ 明朝"/>
                          <a:cs typeface="Times New Roman"/>
                        </a:rPr>
                        <a:t>採用</a:t>
                      </a:r>
                      <a:r>
                        <a:rPr lang="ja-JP" altLang="en-US" sz="1050" kern="100" dirty="0" smtClean="0">
                          <a:effectLst/>
                          <a:latin typeface="Century"/>
                          <a:ea typeface="ＭＳ 明朝"/>
                          <a:cs typeface="Times New Roman"/>
                        </a:rPr>
                        <a:t>者数</a:t>
                      </a:r>
                      <a:r>
                        <a:rPr lang="ja-JP" altLang="ja-JP" sz="1050" kern="100" dirty="0" smtClean="0">
                          <a:effectLst/>
                          <a:latin typeface="Century"/>
                          <a:ea typeface="ＭＳ 明朝"/>
                          <a:cs typeface="Times New Roman"/>
                        </a:rPr>
                        <a:t>・離職</a:t>
                      </a:r>
                      <a:r>
                        <a:rPr lang="ja-JP" altLang="en-US" sz="1050" kern="100" dirty="0" smtClean="0">
                          <a:effectLst/>
                          <a:latin typeface="Century"/>
                          <a:ea typeface="ＭＳ 明朝"/>
                          <a:cs typeface="Times New Roman"/>
                        </a:rPr>
                        <a:t>者数</a:t>
                      </a:r>
                      <a:r>
                        <a:rPr lang="ja-JP" altLang="ja-JP" sz="1050" kern="100" dirty="0" smtClean="0">
                          <a:effectLst/>
                          <a:latin typeface="Century"/>
                          <a:ea typeface="ＭＳ 明朝"/>
                          <a:cs typeface="Times New Roman"/>
                        </a:rPr>
                        <a:t>」</a:t>
                      </a:r>
                      <a:endParaRPr lang="ja-JP" sz="105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ja-JP" sz="105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2" name="四角形吹き出し 1"/>
          <p:cNvSpPr/>
          <p:nvPr/>
        </p:nvSpPr>
        <p:spPr>
          <a:xfrm>
            <a:off x="7236296" y="3861048"/>
            <a:ext cx="1656184" cy="1080120"/>
          </a:xfrm>
          <a:prstGeom prst="wedgeRectCallout">
            <a:avLst>
              <a:gd name="adj1" fmla="val -48580"/>
              <a:gd name="adj2" fmla="val -269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ＭＳ ゴシック" panose="020B0609070205080204" pitchFamily="49" charset="-128"/>
                <a:ea typeface="ＭＳ ゴシック" panose="020B0609070205080204" pitchFamily="49" charset="-128"/>
              </a:rPr>
              <a:t>５～</a:t>
            </a:r>
            <a:r>
              <a:rPr lang="ja-JP" altLang="en-US" sz="1400" dirty="0">
                <a:latin typeface="ＭＳ ゴシック" panose="020B0609070205080204" pitchFamily="49" charset="-128"/>
                <a:ea typeface="ＭＳ ゴシック" panose="020B0609070205080204" pitchFamily="49" charset="-128"/>
              </a:rPr>
              <a:t>１０</a:t>
            </a:r>
            <a:r>
              <a:rPr lang="ja-JP" altLang="en-US" sz="1400" dirty="0" smtClean="0">
                <a:latin typeface="ＭＳ ゴシック" panose="020B0609070205080204" pitchFamily="49" charset="-128"/>
                <a:ea typeface="ＭＳ ゴシック" panose="020B0609070205080204" pitchFamily="49" charset="-128"/>
              </a:rPr>
              <a:t>の項目は、できれば記入を</a:t>
            </a:r>
            <a:endParaRPr lang="en-US" altLang="ja-JP" sz="1400" dirty="0" smtClean="0">
              <a:latin typeface="ＭＳ ゴシック" panose="020B0609070205080204" pitchFamily="49" charset="-128"/>
              <a:ea typeface="ＭＳ ゴシック" panose="020B0609070205080204" pitchFamily="49" charset="-128"/>
            </a:endParaRPr>
          </a:p>
          <a:p>
            <a:pPr algn="ctr"/>
            <a:r>
              <a:rPr lang="ja-JP" altLang="en-US" sz="1400" dirty="0" smtClean="0">
                <a:latin typeface="ＭＳ ゴシック" panose="020B0609070205080204" pitchFamily="49" charset="-128"/>
                <a:ea typeface="ＭＳ ゴシック" panose="020B0609070205080204" pitchFamily="49" charset="-128"/>
              </a:rPr>
              <a:t>お願いします。</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9" name="四角形吹き出し 8"/>
          <p:cNvSpPr/>
          <p:nvPr/>
        </p:nvSpPr>
        <p:spPr>
          <a:xfrm>
            <a:off x="7236296" y="1556792"/>
            <a:ext cx="1656184" cy="1008112"/>
          </a:xfrm>
          <a:prstGeom prst="wedgeRectCallout">
            <a:avLst>
              <a:gd name="adj1" fmla="val -49449"/>
              <a:gd name="adj2" fmla="val -86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ＭＳ ゴシック" panose="020B0609070205080204" pitchFamily="49" charset="-128"/>
                <a:ea typeface="ＭＳ ゴシック" panose="020B0609070205080204" pitchFamily="49" charset="-128"/>
              </a:rPr>
              <a:t>マイページ利用の場合、この項目の入力をお忘れなく。</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10" name="スライド番号プレースホルダー 9"/>
          <p:cNvSpPr txBox="1">
            <a:spLocks/>
          </p:cNvSpPr>
          <p:nvPr/>
        </p:nvSpPr>
        <p:spPr>
          <a:xfrm>
            <a:off x="4424552" y="6453336"/>
            <a:ext cx="609600" cy="344646"/>
          </a:xfrm>
          <a:prstGeom prst="rect">
            <a:avLst/>
          </a:prstGeom>
        </p:spPr>
        <p:txBody>
          <a:bodyPr vert="horz" rtlCol="0" anchor="ct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ＭＳ ゴシック" panose="020B0609070205080204" pitchFamily="49" charset="-128"/>
                <a:ea typeface="ＭＳ ゴシック" panose="020B0609070205080204" pitchFamily="49" charset="-128"/>
              </a:rPr>
              <a:t>-11-</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179512" y="-67551"/>
            <a:ext cx="5760640" cy="400110"/>
          </a:xfrm>
          <a:prstGeom prst="rect">
            <a:avLst/>
          </a:prstGeom>
          <a:noFill/>
        </p:spPr>
        <p:txBody>
          <a:bodyPr wrap="square" rtlCol="0">
            <a:spAutoFit/>
          </a:bodyPr>
          <a:lstStyle/>
          <a:p>
            <a:r>
              <a:rPr lang="ja-JP" altLang="en-US" sz="2000" b="1" dirty="0" smtClean="0">
                <a:solidFill>
                  <a:schemeClr val="bg1"/>
                </a:solidFill>
                <a:latin typeface="ＭＳ ゴシック" panose="020B0609070205080204" pitchFamily="49" charset="-128"/>
                <a:ea typeface="ＭＳ ゴシック" panose="020B0609070205080204" pitchFamily="49" charset="-128"/>
              </a:rPr>
              <a:t>４－</a:t>
            </a:r>
            <a:r>
              <a:rPr lang="ja-JP" altLang="en-US" sz="2000" b="1" dirty="0">
                <a:solidFill>
                  <a:schemeClr val="bg1"/>
                </a:solidFill>
                <a:latin typeface="ＭＳ ゴシック" panose="020B0609070205080204" pitchFamily="49" charset="-128"/>
                <a:ea typeface="ＭＳ ゴシック" panose="020B0609070205080204" pitchFamily="49" charset="-128"/>
              </a:rPr>
              <a:t>５</a:t>
            </a:r>
            <a:r>
              <a:rPr kumimoji="1" lang="en-US" altLang="ja-JP" sz="2000" b="1" dirty="0" smtClean="0">
                <a:solidFill>
                  <a:schemeClr val="bg1"/>
                </a:solidFill>
                <a:latin typeface="ＭＳ ゴシック" panose="020B0609070205080204" pitchFamily="49" charset="-128"/>
                <a:ea typeface="ＭＳ ゴシック" panose="020B0609070205080204" pitchFamily="49" charset="-128"/>
              </a:rPr>
              <a:t> </a:t>
            </a:r>
            <a:r>
              <a:rPr kumimoji="1" lang="ja-JP" altLang="en-US" sz="2000" b="1" dirty="0" smtClean="0">
                <a:solidFill>
                  <a:schemeClr val="bg1"/>
                </a:solidFill>
                <a:latin typeface="ＭＳ ゴシック" panose="020B0609070205080204" pitchFamily="49" charset="-128"/>
                <a:ea typeface="ＭＳ ゴシック" panose="020B0609070205080204" pitchFamily="49" charset="-128"/>
              </a:rPr>
              <a:t>高校生の関心の高い項目の追記について</a:t>
            </a:r>
            <a:endParaRPr kumimoji="1" lang="ja-JP" altLang="en-US" sz="2000" b="1" dirty="0">
              <a:solidFill>
                <a:schemeClr val="bg1"/>
              </a:solidFill>
              <a:latin typeface="ＭＳ ゴシック" panose="020B0609070205080204" pitchFamily="49" charset="-128"/>
              <a:ea typeface="ＭＳ ゴシック" panose="020B0609070205080204" pitchFamily="49" charset="-128"/>
            </a:endParaRPr>
          </a:p>
        </p:txBody>
      </p:sp>
      <p:sp>
        <p:nvSpPr>
          <p:cNvPr id="11" name="円形吹き出し 10"/>
          <p:cNvSpPr/>
          <p:nvPr/>
        </p:nvSpPr>
        <p:spPr>
          <a:xfrm>
            <a:off x="179512" y="1700808"/>
            <a:ext cx="1728192" cy="1398518"/>
          </a:xfrm>
          <a:prstGeom prst="wedgeEllipseCallout">
            <a:avLst>
              <a:gd name="adj1" fmla="val 58522"/>
              <a:gd name="adj2" fmla="val -43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kumimoji="1" lang="ja-JP" altLang="en-US" b="1" dirty="0" smtClean="0">
                <a:latin typeface="ＭＳ ゴシック" panose="020B0609070205080204" pitchFamily="49" charset="-128"/>
                <a:ea typeface="ＭＳ ゴシック" panose="020B0609070205080204" pitchFamily="49" charset="-128"/>
              </a:rPr>
              <a:t>ポイント</a:t>
            </a:r>
            <a:endParaRPr kumimoji="1" lang="en-US" altLang="ja-JP" b="1" dirty="0" smtClean="0">
              <a:latin typeface="ＭＳ ゴシック" panose="020B0609070205080204" pitchFamily="49" charset="-128"/>
              <a:ea typeface="ＭＳ ゴシック" panose="020B0609070205080204" pitchFamily="49" charset="-128"/>
            </a:endParaRPr>
          </a:p>
          <a:p>
            <a:r>
              <a:rPr kumimoji="1" lang="ja-JP" altLang="en-US" sz="1100" b="1" dirty="0" smtClean="0">
                <a:latin typeface="ＭＳ ゴシック" panose="020B0609070205080204" pitchFamily="49" charset="-128"/>
                <a:ea typeface="ＭＳ ゴシック" panose="020B0609070205080204" pitchFamily="49" charset="-128"/>
              </a:rPr>
              <a:t>１～４の項目は、京都の必須項目です。</a:t>
            </a:r>
            <a:endParaRPr lang="en-US" altLang="ja-JP" sz="1100" b="1" dirty="0">
              <a:latin typeface="ＭＳ ゴシック" panose="020B0609070205080204" pitchFamily="49" charset="-128"/>
              <a:ea typeface="ＭＳ ゴシック" panose="020B0609070205080204" pitchFamily="49" charset="-128"/>
            </a:endParaRPr>
          </a:p>
          <a:p>
            <a:r>
              <a:rPr kumimoji="1" lang="ja-JP" altLang="en-US" sz="1100" b="1" dirty="0" smtClean="0">
                <a:latin typeface="ＭＳ ゴシック" panose="020B0609070205080204" pitchFamily="49" charset="-128"/>
                <a:ea typeface="ＭＳ ゴシック" panose="020B0609070205080204" pitchFamily="49" charset="-128"/>
              </a:rPr>
              <a:t>必ずご記入を</a:t>
            </a:r>
            <a:endParaRPr kumimoji="1" lang="en-US" altLang="ja-JP" sz="1100" b="1" dirty="0" smtClean="0">
              <a:latin typeface="ＭＳ ゴシック" panose="020B0609070205080204" pitchFamily="49" charset="-128"/>
              <a:ea typeface="ＭＳ ゴシック" panose="020B0609070205080204" pitchFamily="49" charset="-128"/>
            </a:endParaRPr>
          </a:p>
          <a:p>
            <a:pPr algn="ctr"/>
            <a:r>
              <a:rPr kumimoji="1" lang="ja-JP" altLang="en-US" sz="1100" b="1" dirty="0" smtClean="0">
                <a:latin typeface="ＭＳ ゴシック" panose="020B0609070205080204" pitchFamily="49" charset="-128"/>
                <a:ea typeface="ＭＳ ゴシック" panose="020B0609070205080204" pitchFamily="49" charset="-128"/>
              </a:rPr>
              <a:t>お願いします。</a:t>
            </a:r>
            <a:endParaRPr kumimoji="1" lang="ja-JP" altLang="en-US" sz="1100" b="1" dirty="0">
              <a:latin typeface="ＭＳ ゴシック" panose="020B0609070205080204" pitchFamily="49" charset="-128"/>
              <a:ea typeface="ＭＳ ゴシック" panose="020B0609070205080204" pitchFamily="49" charset="-128"/>
            </a:endParaRPr>
          </a:p>
        </p:txBody>
      </p:sp>
      <p:sp>
        <p:nvSpPr>
          <p:cNvPr id="12" name="テキスト ボックス 11"/>
          <p:cNvSpPr txBox="1"/>
          <p:nvPr/>
        </p:nvSpPr>
        <p:spPr>
          <a:xfrm>
            <a:off x="5630241" y="6348660"/>
            <a:ext cx="2952328" cy="276999"/>
          </a:xfrm>
          <a:prstGeom prst="rect">
            <a:avLst/>
          </a:prstGeom>
          <a:noFill/>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（従業員採用の手引 ２３頁</a:t>
            </a:r>
            <a:r>
              <a:rPr lang="ja-JP" altLang="en-US" sz="12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2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686574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0"/>
            <a:ext cx="7632848" cy="332656"/>
          </a:xfrm>
        </p:spPr>
        <p:txBody>
          <a:bodyPr>
            <a:noAutofit/>
          </a:bodyPr>
          <a:lstStyle/>
          <a:p>
            <a:r>
              <a:rPr lang="ja-JP" altLang="en-US" sz="2000" b="1" dirty="0" smtClean="0">
                <a:solidFill>
                  <a:schemeClr val="bg1"/>
                </a:solidFill>
                <a:latin typeface="ＭＳ ゴシック" panose="020B0609070205080204" pitchFamily="49" charset="-128"/>
                <a:ea typeface="ＭＳ ゴシック" panose="020B0609070205080204" pitchFamily="49" charset="-128"/>
              </a:rPr>
              <a:t>４－</a:t>
            </a:r>
            <a:r>
              <a:rPr lang="ja-JP" altLang="en-US" sz="2000" b="1" dirty="0">
                <a:solidFill>
                  <a:schemeClr val="bg1"/>
                </a:solidFill>
                <a:latin typeface="ＭＳ ゴシック" panose="020B0609070205080204" pitchFamily="49" charset="-128"/>
                <a:ea typeface="ＭＳ ゴシック" panose="020B0609070205080204" pitchFamily="49" charset="-128"/>
              </a:rPr>
              <a:t>６</a:t>
            </a:r>
            <a:r>
              <a:rPr lang="en-US" altLang="ja-JP" sz="2000" b="1" dirty="0" smtClean="0">
                <a:solidFill>
                  <a:schemeClr val="bg1"/>
                </a:solidFill>
                <a:latin typeface="ＭＳ ゴシック" panose="020B0609070205080204" pitchFamily="49" charset="-128"/>
                <a:ea typeface="ＭＳ ゴシック" panose="020B0609070205080204" pitchFamily="49" charset="-128"/>
              </a:rPr>
              <a:t> </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②求人票の返戻</a:t>
            </a:r>
            <a:endParaRPr kumimoji="1" lang="ja-JP" altLang="en-US" sz="2000" dirty="0">
              <a:solidFill>
                <a:schemeClr val="bg1"/>
              </a:solidFill>
              <a:latin typeface="ＭＳ ゴシック" panose="020B0609070205080204" pitchFamily="49" charset="-128"/>
              <a:ea typeface="ＭＳ ゴシック" panose="020B0609070205080204" pitchFamily="49" charset="-128"/>
            </a:endParaRPr>
          </a:p>
        </p:txBody>
      </p:sp>
      <p:sp>
        <p:nvSpPr>
          <p:cNvPr id="7" name="スライド番号プレースホルダー 9"/>
          <p:cNvSpPr txBox="1">
            <a:spLocks/>
          </p:cNvSpPr>
          <p:nvPr/>
        </p:nvSpPr>
        <p:spPr>
          <a:xfrm>
            <a:off x="4392553" y="6502160"/>
            <a:ext cx="609600" cy="344646"/>
          </a:xfrm>
          <a:prstGeom prst="rect">
            <a:avLst/>
          </a:prstGeom>
        </p:spPr>
        <p:txBody>
          <a:bodyPr vert="horz" rtlCol="0" anchor="ct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ＭＳ ゴシック" panose="020B0609070205080204" pitchFamily="49" charset="-128"/>
                <a:ea typeface="ＭＳ ゴシック" panose="020B0609070205080204" pitchFamily="49" charset="-128"/>
              </a:rPr>
              <a:t>-</a:t>
            </a:r>
            <a:r>
              <a:rPr kumimoji="1" lang="en-US" altLang="ja-JP" dirty="0">
                <a:solidFill>
                  <a:schemeClr val="tx1"/>
                </a:solidFill>
                <a:latin typeface="ＭＳ ゴシック" panose="020B0609070205080204" pitchFamily="49" charset="-128"/>
                <a:ea typeface="ＭＳ ゴシック" panose="020B0609070205080204" pitchFamily="49" charset="-128"/>
              </a:rPr>
              <a:t>12</a:t>
            </a:r>
            <a:r>
              <a:rPr kumimoji="1" lang="en-US" altLang="ja-JP"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504120" y="692696"/>
            <a:ext cx="8244343" cy="576064"/>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algn="ctr"/>
            <a:r>
              <a:rPr lang="ja-JP" altLang="en-US" sz="1800" dirty="0" smtClean="0">
                <a:latin typeface="ＭＳ ゴシック" panose="020B0609070205080204" pitchFamily="49" charset="-128"/>
                <a:ea typeface="ＭＳ ゴシック" panose="020B0609070205080204" pitchFamily="49" charset="-128"/>
              </a:rPr>
              <a:t>ハローワークが求人票</a:t>
            </a:r>
            <a:r>
              <a:rPr lang="en-US" altLang="ja-JP" sz="1800" dirty="0" smtClean="0">
                <a:latin typeface="ＭＳ ゴシック" panose="020B0609070205080204" pitchFamily="49" charset="-128"/>
                <a:ea typeface="ＭＳ ゴシック" panose="020B0609070205080204" pitchFamily="49" charset="-128"/>
              </a:rPr>
              <a:t>(</a:t>
            </a:r>
            <a:r>
              <a:rPr lang="ja-JP" altLang="en-US" sz="1800" dirty="0" smtClean="0">
                <a:latin typeface="ＭＳ ゴシック" panose="020B0609070205080204" pitchFamily="49" charset="-128"/>
                <a:ea typeface="ＭＳ ゴシック" panose="020B0609070205080204" pitchFamily="49" charset="-128"/>
              </a:rPr>
              <a:t>高卒</a:t>
            </a:r>
            <a:r>
              <a:rPr lang="en-US" altLang="ja-JP" sz="1800" dirty="0" smtClean="0">
                <a:latin typeface="ＭＳ ゴシック" panose="020B0609070205080204" pitchFamily="49" charset="-128"/>
                <a:ea typeface="ＭＳ ゴシック" panose="020B0609070205080204" pitchFamily="49" charset="-128"/>
              </a:rPr>
              <a:t>)</a:t>
            </a:r>
            <a:r>
              <a:rPr lang="ja-JP" altLang="en-US" sz="1800" dirty="0" smtClean="0">
                <a:latin typeface="ＭＳ ゴシック" panose="020B0609070205080204" pitchFamily="49" charset="-128"/>
                <a:ea typeface="ＭＳ ゴシック" panose="020B0609070205080204" pitchFamily="49" charset="-128"/>
              </a:rPr>
              <a:t>に確認印を押印後、７月１日以降に戻します。</a:t>
            </a:r>
            <a:endParaRPr lang="ja-JP" altLang="en-US" sz="1800" dirty="0">
              <a:latin typeface="ＭＳ ゴシック" panose="020B0609070205080204" pitchFamily="49" charset="-128"/>
              <a:ea typeface="ＭＳ ゴシック" panose="020B0609070205080204" pitchFamily="49" charset="-128"/>
            </a:endParaRPr>
          </a:p>
        </p:txBody>
      </p:sp>
      <p:sp>
        <p:nvSpPr>
          <p:cNvPr id="11" name="テキスト ボックス 10"/>
          <p:cNvSpPr txBox="1"/>
          <p:nvPr/>
        </p:nvSpPr>
        <p:spPr>
          <a:xfrm>
            <a:off x="5618530" y="6378074"/>
            <a:ext cx="2952328" cy="276999"/>
          </a:xfrm>
          <a:prstGeom prst="rect">
            <a:avLst/>
          </a:prstGeom>
          <a:noFill/>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（従業員採用の手引 ２０頁</a:t>
            </a:r>
            <a:r>
              <a:rPr lang="ja-JP" altLang="en-US" sz="12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200" dirty="0" smtClean="0">
              <a:solidFill>
                <a:schemeClr val="tx1"/>
              </a:solidFill>
              <a:latin typeface="ＭＳ ゴシック" panose="020B0609070205080204" pitchFamily="49" charset="-128"/>
              <a:ea typeface="ＭＳ ゴシック" panose="020B0609070205080204" pitchFamily="49" charset="-128"/>
            </a:endParaRPr>
          </a:p>
        </p:txBody>
      </p:sp>
      <p:sp>
        <p:nvSpPr>
          <p:cNvPr id="5" name="正方形/長方形 4"/>
          <p:cNvSpPr/>
          <p:nvPr/>
        </p:nvSpPr>
        <p:spPr>
          <a:xfrm>
            <a:off x="4776361" y="1268760"/>
            <a:ext cx="3690635" cy="5044324"/>
          </a:xfrm>
          <a:prstGeom prst="rect">
            <a:avLst/>
          </a:prstGeom>
          <a:noFill/>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正方形/長方形 13"/>
          <p:cNvSpPr/>
          <p:nvPr/>
        </p:nvSpPr>
        <p:spPr>
          <a:xfrm>
            <a:off x="701918" y="1268760"/>
            <a:ext cx="3690635" cy="5044324"/>
          </a:xfrm>
          <a:prstGeom prst="rect">
            <a:avLst/>
          </a:prstGeom>
          <a:noFill/>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5" name="Picture 2">
            <a:extLst>
              <a:ext uri="{FF2B5EF4-FFF2-40B4-BE49-F238E27FC236}">
                <a16:creationId xmlns:a16="http://schemas.microsoft.com/office/drawing/2014/main" id="{EA46DD77-48B5-677E-7BC6-10F26EAFB7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358454"/>
            <a:ext cx="3604217" cy="495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円/楕円 9"/>
          <p:cNvSpPr/>
          <p:nvPr/>
        </p:nvSpPr>
        <p:spPr>
          <a:xfrm>
            <a:off x="3582565" y="5567248"/>
            <a:ext cx="536247" cy="46273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t>確認印</a:t>
            </a:r>
            <a:endParaRPr kumimoji="1" lang="ja-JP" altLang="en-US" sz="1000" b="1" dirty="0"/>
          </a:p>
        </p:txBody>
      </p:sp>
      <p:pic>
        <p:nvPicPr>
          <p:cNvPr id="19" name="Picture 2">
            <a:extLst>
              <a:ext uri="{FF2B5EF4-FFF2-40B4-BE49-F238E27FC236}">
                <a16:creationId xmlns:a16="http://schemas.microsoft.com/office/drawing/2014/main" id="{68862364-004C-227C-1167-91FA4BA0B1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0403" y="1341247"/>
            <a:ext cx="3620029" cy="489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97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153946"/>
            <a:ext cx="7467600" cy="562074"/>
          </a:xfrm>
        </p:spPr>
        <p:txBody>
          <a:bodyPr>
            <a:normAutofit/>
          </a:bodyPr>
          <a:lstStyle/>
          <a:p>
            <a:pPr algn="l"/>
            <a:r>
              <a:rPr lang="ja-JP" altLang="en-US" sz="2000" b="1" dirty="0" smtClean="0">
                <a:solidFill>
                  <a:schemeClr val="bg1"/>
                </a:solidFill>
                <a:latin typeface="ＭＳ ゴシック" panose="020B0609070205080204" pitchFamily="49" charset="-128"/>
                <a:ea typeface="ＭＳ ゴシック" panose="020B0609070205080204" pitchFamily="49" charset="-128"/>
              </a:rPr>
              <a:t>４－</a:t>
            </a:r>
            <a:r>
              <a:rPr lang="ja-JP" altLang="en-US" sz="2000" b="1" dirty="0">
                <a:solidFill>
                  <a:schemeClr val="bg1"/>
                </a:solidFill>
                <a:latin typeface="ＭＳ ゴシック" panose="020B0609070205080204" pitchFamily="49" charset="-128"/>
                <a:ea typeface="ＭＳ ゴシック" panose="020B0609070205080204" pitchFamily="49" charset="-128"/>
              </a:rPr>
              <a:t>７</a:t>
            </a:r>
            <a:r>
              <a:rPr lang="en-US" altLang="ja-JP" sz="2000" b="1" dirty="0" smtClean="0">
                <a:solidFill>
                  <a:schemeClr val="bg1"/>
                </a:solidFill>
                <a:latin typeface="ＭＳ ゴシック" panose="020B0609070205080204" pitchFamily="49" charset="-128"/>
                <a:ea typeface="ＭＳ ゴシック" panose="020B0609070205080204" pitchFamily="49" charset="-128"/>
              </a:rPr>
              <a:t> </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③求人連絡・求人情報の提供に</a:t>
            </a:r>
            <a:r>
              <a:rPr kumimoji="1" lang="ja-JP" altLang="en-US" sz="2000" b="1" dirty="0" smtClean="0">
                <a:solidFill>
                  <a:schemeClr val="bg1"/>
                </a:solidFill>
                <a:latin typeface="ＭＳ ゴシック" panose="020B0609070205080204" pitchFamily="49" charset="-128"/>
                <a:ea typeface="ＭＳ ゴシック" panose="020B0609070205080204" pitchFamily="49" charset="-128"/>
              </a:rPr>
              <a:t>ついて</a:t>
            </a:r>
            <a:endParaRPr kumimoji="1" lang="ja-JP" altLang="en-US" sz="2000" b="1" dirty="0">
              <a:solidFill>
                <a:schemeClr val="bg1"/>
              </a:solidFill>
              <a:latin typeface="ＭＳ ゴシック" panose="020B0609070205080204" pitchFamily="49" charset="-128"/>
              <a:ea typeface="ＭＳ ゴシック" panose="020B0609070205080204" pitchFamily="49" charset="-128"/>
            </a:endParaRPr>
          </a:p>
        </p:txBody>
      </p:sp>
      <p:sp>
        <p:nvSpPr>
          <p:cNvPr id="5" name="角丸四角形 4"/>
          <p:cNvSpPr/>
          <p:nvPr/>
        </p:nvSpPr>
        <p:spPr>
          <a:xfrm>
            <a:off x="827584" y="3209530"/>
            <a:ext cx="7614984" cy="519836"/>
          </a:xfrm>
          <a:prstGeom prst="roundRect">
            <a:avLst>
              <a:gd name="adj" fmla="val 7625"/>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chemeClr val="tx1"/>
                </a:solidFill>
                <a:latin typeface="ＭＳ ゴシック" panose="020B0609070205080204" pitchFamily="49" charset="-128"/>
                <a:ea typeface="ＭＳ ゴシック" panose="020B0609070205080204" pitchFamily="49" charset="-128"/>
              </a:rPr>
              <a:t>②指定校求人（インターネットには公開しません）</a:t>
            </a:r>
            <a:endParaRPr kumimoji="1" lang="ja-JP" altLang="en-US" sz="2400" b="1" dirty="0">
              <a:solidFill>
                <a:schemeClr val="tx1"/>
              </a:solidFill>
              <a:latin typeface="ＭＳ ゴシック" panose="020B0609070205080204" pitchFamily="49" charset="-128"/>
              <a:ea typeface="ＭＳ ゴシック" panose="020B0609070205080204" pitchFamily="49" charset="-128"/>
            </a:endParaRPr>
          </a:p>
        </p:txBody>
      </p:sp>
      <p:sp>
        <p:nvSpPr>
          <p:cNvPr id="6" name="角丸四角形 5"/>
          <p:cNvSpPr/>
          <p:nvPr/>
        </p:nvSpPr>
        <p:spPr>
          <a:xfrm>
            <a:off x="827584" y="1556792"/>
            <a:ext cx="7614984" cy="558062"/>
          </a:xfrm>
          <a:prstGeom prst="roundRect">
            <a:avLst>
              <a:gd name="adj" fmla="val 9635"/>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chemeClr val="tx1"/>
                </a:solidFill>
                <a:latin typeface="ＭＳ ゴシック" panose="020B0609070205080204" pitchFamily="49" charset="-128"/>
                <a:ea typeface="ＭＳ ゴシック" panose="020B0609070205080204" pitchFamily="49" charset="-128"/>
              </a:rPr>
              <a:t>①公開</a:t>
            </a:r>
            <a:r>
              <a:rPr lang="ja-JP" altLang="en-US" sz="2400" b="1" dirty="0">
                <a:solidFill>
                  <a:schemeClr val="tx1"/>
                </a:solidFill>
                <a:latin typeface="ＭＳ ゴシック" panose="020B0609070205080204" pitchFamily="49" charset="-128"/>
                <a:ea typeface="ＭＳ ゴシック" panose="020B0609070205080204" pitchFamily="49" charset="-128"/>
              </a:rPr>
              <a:t>求人（</a:t>
            </a:r>
            <a:r>
              <a:rPr lang="ja-JP" altLang="en-US" sz="2400" b="1" dirty="0" smtClean="0">
                <a:solidFill>
                  <a:schemeClr val="tx1"/>
                </a:solidFill>
                <a:latin typeface="ＭＳ ゴシック" panose="020B0609070205080204" pitchFamily="49" charset="-128"/>
                <a:ea typeface="ＭＳ ゴシック" panose="020B0609070205080204" pitchFamily="49" charset="-128"/>
              </a:rPr>
              <a:t>インターネット公開求人）</a:t>
            </a:r>
            <a:endParaRPr lang="ja-JP" altLang="en-US" sz="2400" b="1" dirty="0">
              <a:solidFill>
                <a:schemeClr val="tx1"/>
              </a:solidFill>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828000" y="3861048"/>
            <a:ext cx="7632848" cy="1815882"/>
          </a:xfrm>
          <a:prstGeom prst="rect">
            <a:avLst/>
          </a:prstGeom>
          <a:solidFill>
            <a:schemeClr val="accent4">
              <a:lumMod val="20000"/>
              <a:lumOff val="8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○生徒の推薦を依頼する高等学校を指定してください。</a:t>
            </a:r>
            <a:endParaRPr kumimoji="1" lang="en-US" altLang="ja-JP" sz="1600" dirty="0" smtClean="0">
              <a:solidFill>
                <a:schemeClr val="tx1"/>
              </a:solidFill>
              <a:latin typeface="ＭＳ ゴシック" panose="020B0609070205080204" pitchFamily="49" charset="-128"/>
              <a:ea typeface="ＭＳ ゴシック" panose="020B0609070205080204" pitchFamily="49" charset="-128"/>
            </a:endParaRPr>
          </a:p>
          <a:p>
            <a:pPr marL="180975" indent="-180975"/>
            <a:r>
              <a:rPr lang="ja-JP" altLang="en-US" sz="1600" dirty="0">
                <a:solidFill>
                  <a:schemeClr val="tx1"/>
                </a:solidFill>
                <a:latin typeface="ＭＳ ゴシック" panose="020B0609070205080204" pitchFamily="49" charset="-128"/>
                <a:ea typeface="ＭＳ ゴシック" panose="020B0609070205080204" pitchFamily="49" charset="-128"/>
              </a:rPr>
              <a:t>○７月１日</a:t>
            </a:r>
            <a:r>
              <a:rPr lang="ja-JP" altLang="en-US" sz="1600" dirty="0" smtClean="0">
                <a:solidFill>
                  <a:schemeClr val="tx1"/>
                </a:solidFill>
                <a:latin typeface="ＭＳ ゴシック" panose="020B0609070205080204" pitchFamily="49" charset="-128"/>
                <a:ea typeface="ＭＳ ゴシック" panose="020B0609070205080204" pitchFamily="49" charset="-128"/>
              </a:rPr>
              <a:t>以降に、推薦</a:t>
            </a:r>
            <a:r>
              <a:rPr lang="ja-JP" altLang="en-US" sz="1600" dirty="0">
                <a:solidFill>
                  <a:schemeClr val="tx1"/>
                </a:solidFill>
                <a:latin typeface="ＭＳ ゴシック" panose="020B0609070205080204" pitchFamily="49" charset="-128"/>
                <a:ea typeface="ＭＳ ゴシック" panose="020B0609070205080204" pitchFamily="49" charset="-128"/>
              </a:rPr>
              <a:t>を依頼する高等学校</a:t>
            </a:r>
            <a:r>
              <a:rPr lang="ja-JP" altLang="en-US" sz="1600" dirty="0" smtClean="0">
                <a:solidFill>
                  <a:schemeClr val="tx1"/>
                </a:solidFill>
                <a:latin typeface="ＭＳ ゴシック" panose="020B0609070205080204" pitchFamily="49" charset="-128"/>
                <a:ea typeface="ＭＳ ゴシック" panose="020B0609070205080204" pitchFamily="49" charset="-128"/>
              </a:rPr>
              <a:t>へ、ハローワーク</a:t>
            </a:r>
            <a:r>
              <a:rPr lang="ja-JP" altLang="en-US" sz="1600" dirty="0">
                <a:solidFill>
                  <a:schemeClr val="tx1"/>
                </a:solidFill>
                <a:latin typeface="ＭＳ ゴシック" panose="020B0609070205080204" pitchFamily="49" charset="-128"/>
                <a:ea typeface="ＭＳ ゴシック" panose="020B0609070205080204" pitchFamily="49" charset="-128"/>
              </a:rPr>
              <a:t>の確認印が押印された求人票（写）</a:t>
            </a:r>
            <a:r>
              <a:rPr lang="ja-JP" altLang="en-US" sz="1600" dirty="0" smtClean="0">
                <a:solidFill>
                  <a:schemeClr val="tx1"/>
                </a:solidFill>
                <a:latin typeface="ＭＳ ゴシック" panose="020B0609070205080204" pitchFamily="49" charset="-128"/>
                <a:ea typeface="ＭＳ ゴシック" panose="020B0609070205080204" pitchFamily="49" charset="-128"/>
              </a:rPr>
              <a:t>を「学校</a:t>
            </a:r>
            <a:r>
              <a:rPr lang="ja-JP" altLang="en-US" sz="1600" dirty="0">
                <a:solidFill>
                  <a:schemeClr val="tx1"/>
                </a:solidFill>
                <a:latin typeface="ＭＳ ゴシック" panose="020B0609070205080204" pitchFamily="49" charset="-128"/>
                <a:ea typeface="ＭＳ ゴシック" panose="020B0609070205080204" pitchFamily="49" charset="-128"/>
              </a:rPr>
              <a:t>・推薦人員一覧表</a:t>
            </a:r>
            <a:r>
              <a:rPr lang="ja-JP" altLang="en-US" sz="1600" dirty="0" smtClean="0">
                <a:solidFill>
                  <a:schemeClr val="tx1"/>
                </a:solidFill>
                <a:latin typeface="ＭＳ ゴシック" panose="020B0609070205080204" pitchFamily="49" charset="-128"/>
                <a:ea typeface="ＭＳ ゴシック" panose="020B0609070205080204" pitchFamily="49" charset="-128"/>
              </a:rPr>
              <a:t>」と一緒に提出してください。</a:t>
            </a:r>
            <a:endParaRPr lang="en-US" altLang="ja-JP" sz="1600" dirty="0">
              <a:solidFill>
                <a:schemeClr val="tx1"/>
              </a:solidFill>
              <a:latin typeface="ＭＳ ゴシック" panose="020B0609070205080204" pitchFamily="49" charset="-128"/>
              <a:ea typeface="ＭＳ ゴシック" panose="020B0609070205080204" pitchFamily="49" charset="-128"/>
            </a:endParaRPr>
          </a:p>
          <a:p>
            <a:r>
              <a:rPr lang="en-US" altLang="ja-JP"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rPr>
              <a:t>留意事項</a:t>
            </a:r>
            <a:r>
              <a:rPr lang="en-US" altLang="ja-JP" sz="1600" dirty="0" smtClean="0">
                <a:solidFill>
                  <a:schemeClr val="tx1"/>
                </a:solidFill>
                <a:latin typeface="ＭＳ ゴシック" panose="020B0609070205080204" pitchFamily="49" charset="-128"/>
                <a:ea typeface="ＭＳ ゴシック" panose="020B0609070205080204" pitchFamily="49" charset="-128"/>
              </a:rPr>
              <a:t>】</a:t>
            </a:r>
          </a:p>
          <a:p>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インターネットでは</a:t>
            </a:r>
            <a:r>
              <a:rPr lang="ja-JP" altLang="en-US" sz="1600" dirty="0" smtClean="0">
                <a:solidFill>
                  <a:schemeClr val="tx1"/>
                </a:solidFill>
                <a:latin typeface="ＭＳ ゴシック" panose="020B0609070205080204" pitchFamily="49" charset="-128"/>
                <a:ea typeface="ＭＳ ゴシック" panose="020B0609070205080204" pitchFamily="49" charset="-128"/>
              </a:rPr>
              <a:t>公開されません</a:t>
            </a:r>
            <a:r>
              <a:rPr lang="ja-JP" altLang="en-US" sz="1600" dirty="0">
                <a:solidFill>
                  <a:schemeClr val="tx1"/>
                </a:solidFill>
                <a:latin typeface="ＭＳ ゴシック" panose="020B0609070205080204" pitchFamily="49" charset="-128"/>
                <a:ea typeface="ＭＳ ゴシック" panose="020B0609070205080204" pitchFamily="49" charset="-128"/>
              </a:rPr>
              <a:t>。</a:t>
            </a:r>
            <a:endParaRPr lang="en-US" altLang="ja-JP" sz="1600" dirty="0">
              <a:solidFill>
                <a:schemeClr val="tx1"/>
              </a:solidFill>
              <a:latin typeface="ＭＳ ゴシック" panose="020B0609070205080204" pitchFamily="49" charset="-128"/>
              <a:ea typeface="ＭＳ ゴシック" panose="020B0609070205080204" pitchFamily="49" charset="-128"/>
            </a:endParaRPr>
          </a:p>
          <a:p>
            <a:pPr marL="180975" indent="-180975"/>
            <a:r>
              <a:rPr lang="ja-JP" altLang="en-US" sz="1600" dirty="0" smtClean="0">
                <a:solidFill>
                  <a:schemeClr val="tx1"/>
                </a:solidFill>
                <a:latin typeface="ＭＳ ゴシック" panose="020B0609070205080204" pitchFamily="49" charset="-128"/>
                <a:ea typeface="ＭＳ ゴシック" panose="020B0609070205080204" pitchFamily="49" charset="-128"/>
              </a:rPr>
              <a:t>○分校を含む定時制や通信制課程が併設されている高等学校を指定した場合は、　その学校に設置する全ての課程に申し込まれたものとして取り扱われます。</a:t>
            </a:r>
            <a:endParaRPr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9" name="テキスト ボックス 8"/>
          <p:cNvSpPr txBox="1"/>
          <p:nvPr/>
        </p:nvSpPr>
        <p:spPr>
          <a:xfrm>
            <a:off x="827584" y="2248694"/>
            <a:ext cx="7632848" cy="830997"/>
          </a:xfrm>
          <a:prstGeom prst="rect">
            <a:avLst/>
          </a:prstGeom>
          <a:solidFill>
            <a:schemeClr val="accent4">
              <a:lumMod val="20000"/>
              <a:lumOff val="8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marL="180975" indent="-180975"/>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○７月１日以降に、</a:t>
            </a:r>
            <a:r>
              <a:rPr lang="ja-JP" altLang="en-US" sz="1600" dirty="0" smtClean="0">
                <a:solidFill>
                  <a:schemeClr val="tx1"/>
                </a:solidFill>
                <a:latin typeface="ＭＳ ゴシック" panose="020B0609070205080204" pitchFamily="49" charset="-128"/>
                <a:ea typeface="ＭＳ ゴシック" panose="020B0609070205080204" pitchFamily="49" charset="-128"/>
              </a:rPr>
              <a:t>インターネットで求人が公開されます。高等学校専用のＷＥＢサイトで閲覧可能になります。</a:t>
            </a:r>
            <a:endParaRPr lang="en-US" altLang="ja-JP" sz="16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600" dirty="0">
                <a:solidFill>
                  <a:schemeClr val="tx1"/>
                </a:solidFill>
                <a:latin typeface="ＭＳ ゴシック" panose="020B0609070205080204" pitchFamily="49" charset="-128"/>
                <a:ea typeface="ＭＳ ゴシック" panose="020B0609070205080204" pitchFamily="49" charset="-128"/>
              </a:rPr>
              <a:t>○全ての生徒が選考対象と</a:t>
            </a:r>
            <a:r>
              <a:rPr lang="ja-JP" altLang="en-US" sz="1600" dirty="0" smtClean="0">
                <a:solidFill>
                  <a:schemeClr val="tx1"/>
                </a:solidFill>
                <a:latin typeface="ＭＳ ゴシック" panose="020B0609070205080204" pitchFamily="49" charset="-128"/>
                <a:ea typeface="ＭＳ ゴシック" panose="020B0609070205080204" pitchFamily="49" charset="-128"/>
              </a:rPr>
              <a:t>なり、遠方の学校からの応募がある可能性があります。</a:t>
            </a:r>
            <a:endParaRPr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2" name="テキスト ボックス 1"/>
          <p:cNvSpPr txBox="1"/>
          <p:nvPr/>
        </p:nvSpPr>
        <p:spPr>
          <a:xfrm>
            <a:off x="1133756" y="5807124"/>
            <a:ext cx="6984776" cy="338554"/>
          </a:xfrm>
          <a:prstGeom prst="rect">
            <a:avLst/>
          </a:prstGeom>
          <a:solidFill>
            <a:srgbClr val="FFFF00"/>
          </a:solidFill>
          <a:ln>
            <a:solidFill>
              <a:srgbClr val="FFC000"/>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多くの生徒に応募の機会が与えられますよう、ご理解をお願いします。</a:t>
            </a:r>
          </a:p>
        </p:txBody>
      </p:sp>
      <p:sp>
        <p:nvSpPr>
          <p:cNvPr id="3" name="テキスト ボックス 2"/>
          <p:cNvSpPr txBox="1"/>
          <p:nvPr/>
        </p:nvSpPr>
        <p:spPr>
          <a:xfrm>
            <a:off x="4932040" y="6227439"/>
            <a:ext cx="3888432" cy="307777"/>
          </a:xfrm>
          <a:prstGeom prst="rect">
            <a:avLst/>
          </a:prstGeom>
          <a:noFill/>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（従業員採用の手引 ２０～２１頁</a:t>
            </a:r>
            <a:r>
              <a:rPr lang="ja-JP" altLang="en-US"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
        <p:nvSpPr>
          <p:cNvPr id="11" name="角丸四角形 10"/>
          <p:cNvSpPr/>
          <p:nvPr/>
        </p:nvSpPr>
        <p:spPr>
          <a:xfrm>
            <a:off x="827584" y="876966"/>
            <a:ext cx="7614984" cy="519836"/>
          </a:xfrm>
          <a:prstGeom prst="roundRect">
            <a:avLst>
              <a:gd name="adj" fmla="val 7625"/>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latin typeface="ＭＳ ゴシック" panose="020B0609070205080204" pitchFamily="49" charset="-128"/>
                <a:ea typeface="ＭＳ ゴシック" panose="020B0609070205080204" pitchFamily="49" charset="-128"/>
              </a:rPr>
              <a:t>求人の公開方法は、次の２種類があります。</a:t>
            </a:r>
            <a:endParaRPr kumimoji="1" lang="ja-JP" altLang="en-US" sz="2400" b="1" dirty="0">
              <a:solidFill>
                <a:schemeClr val="tx1"/>
              </a:solidFill>
              <a:latin typeface="ＭＳ ゴシック" panose="020B0609070205080204" pitchFamily="49" charset="-128"/>
              <a:ea typeface="ＭＳ ゴシック" panose="020B0609070205080204" pitchFamily="49" charset="-128"/>
            </a:endParaRPr>
          </a:p>
        </p:txBody>
      </p:sp>
      <p:sp>
        <p:nvSpPr>
          <p:cNvPr id="12" name="スライド番号プレースホルダー 9"/>
          <p:cNvSpPr txBox="1">
            <a:spLocks/>
          </p:cNvSpPr>
          <p:nvPr/>
        </p:nvSpPr>
        <p:spPr>
          <a:xfrm>
            <a:off x="4427984" y="6521280"/>
            <a:ext cx="609600" cy="344646"/>
          </a:xfrm>
          <a:prstGeom prst="rect">
            <a:avLst/>
          </a:prstGeom>
        </p:spPr>
        <p:txBody>
          <a:bodyPr vert="horz" rtlCol="0" anchor="ct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ＭＳ ゴシック" panose="020B0609070205080204" pitchFamily="49" charset="-128"/>
                <a:ea typeface="ＭＳ ゴシック" panose="020B0609070205080204" pitchFamily="49" charset="-128"/>
              </a:rPr>
              <a:t>-13-</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90575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37796"/>
            <a:ext cx="7467600" cy="562074"/>
          </a:xfrm>
        </p:spPr>
        <p:txBody>
          <a:bodyPr>
            <a:normAutofit/>
          </a:bodyPr>
          <a:lstStyle/>
          <a:p>
            <a:pPr algn="l"/>
            <a:r>
              <a:rPr lang="ja-JP" altLang="en-US" sz="2000" b="1" dirty="0">
                <a:solidFill>
                  <a:schemeClr val="bg1"/>
                </a:solidFill>
                <a:latin typeface="ＭＳ ゴシック" panose="020B0609070205080204" pitchFamily="49" charset="-128"/>
                <a:ea typeface="ＭＳ ゴシック" panose="020B0609070205080204" pitchFamily="49" charset="-128"/>
              </a:rPr>
              <a:t>５</a:t>
            </a:r>
            <a:r>
              <a:rPr lang="en-US" altLang="ja-JP" sz="2000" b="1" dirty="0" smtClean="0">
                <a:solidFill>
                  <a:schemeClr val="bg1"/>
                </a:solidFill>
                <a:latin typeface="ＭＳ ゴシック" panose="020B0609070205080204" pitchFamily="49" charset="-128"/>
                <a:ea typeface="ＭＳ ゴシック" panose="020B0609070205080204" pitchFamily="49" charset="-128"/>
              </a:rPr>
              <a:t> </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新規</a:t>
            </a:r>
            <a:r>
              <a:rPr lang="ja-JP" altLang="en-US" sz="2000" b="1" dirty="0">
                <a:solidFill>
                  <a:schemeClr val="bg1"/>
                </a:solidFill>
                <a:latin typeface="ＭＳ ゴシック" panose="020B0609070205080204" pitchFamily="49" charset="-128"/>
                <a:ea typeface="ＭＳ ゴシック" panose="020B0609070205080204" pitchFamily="49" charset="-128"/>
              </a:rPr>
              <a:t>高等学校卒業予定者</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の募集活動の注意点</a:t>
            </a:r>
            <a:endParaRPr kumimoji="1" lang="ja-JP" altLang="en-US" sz="2000" b="1" dirty="0">
              <a:solidFill>
                <a:schemeClr val="bg1"/>
              </a:solidFill>
              <a:latin typeface="ＭＳ ゴシック" panose="020B0609070205080204" pitchFamily="49" charset="-128"/>
              <a:ea typeface="ＭＳ ゴシック" panose="020B0609070205080204" pitchFamily="49"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820476320"/>
              </p:ext>
            </p:extLst>
          </p:nvPr>
        </p:nvGraphicFramePr>
        <p:xfrm>
          <a:off x="531167" y="1372671"/>
          <a:ext cx="7632849" cy="2770565"/>
        </p:xfrm>
        <a:graphic>
          <a:graphicData uri="http://schemas.openxmlformats.org/drawingml/2006/table">
            <a:tbl>
              <a:tblPr/>
              <a:tblGrid>
                <a:gridCol w="278241">
                  <a:extLst>
                    <a:ext uri="{9D8B030D-6E8A-4147-A177-3AD203B41FA5}">
                      <a16:colId xmlns:a16="http://schemas.microsoft.com/office/drawing/2014/main" val="20000"/>
                    </a:ext>
                  </a:extLst>
                </a:gridCol>
                <a:gridCol w="1170304">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4960168">
                  <a:extLst>
                    <a:ext uri="{9D8B030D-6E8A-4147-A177-3AD203B41FA5}">
                      <a16:colId xmlns:a16="http://schemas.microsoft.com/office/drawing/2014/main" val="20003"/>
                    </a:ext>
                  </a:extLst>
                </a:gridCol>
              </a:tblGrid>
              <a:tr h="869954">
                <a:tc rowSpan="6">
                  <a:txBody>
                    <a:bodyPr/>
                    <a:lstStyle/>
                    <a:p>
                      <a:pPr algn="ctr" fontAlgn="ctr"/>
                      <a:r>
                        <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rPr>
                        <a:t>募集活動の概要</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ja-JP" altLang="en-US" sz="1400" b="0" i="0" u="none" strike="noStrike" dirty="0" smtClean="0">
                          <a:solidFill>
                            <a:srgbClr val="000000"/>
                          </a:solidFill>
                          <a:effectLst/>
                          <a:latin typeface="ＭＳ ゴシック" panose="020B0609070205080204" pitchFamily="49" charset="-128"/>
                          <a:ea typeface="ＭＳ ゴシック" panose="020B0609070205080204" pitchFamily="49" charset="-128"/>
                        </a:rPr>
                        <a:t>求人要綱・ </a:t>
                      </a:r>
                      <a:r>
                        <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rPr>
                        <a:t/>
                      </a:r>
                      <a:br>
                        <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1400" b="0" i="0" u="none" strike="noStrike" dirty="0" smtClean="0">
                          <a:solidFill>
                            <a:srgbClr val="000000"/>
                          </a:solidFill>
                          <a:effectLst/>
                          <a:latin typeface="ＭＳ ゴシック" panose="020B0609070205080204" pitchFamily="49" charset="-128"/>
                          <a:ea typeface="ＭＳ ゴシック" panose="020B0609070205080204" pitchFamily="49" charset="-128"/>
                        </a:rPr>
                        <a:t>会社案内等</a:t>
                      </a:r>
                      <a:r>
                        <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rPr>
                        <a:t/>
                      </a:r>
                      <a:br>
                        <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1400" b="0" i="0" u="none" strike="noStrike" dirty="0" smtClean="0">
                          <a:solidFill>
                            <a:srgbClr val="000000"/>
                          </a:solidFill>
                          <a:effectLst/>
                          <a:latin typeface="ＭＳ ゴシック" panose="020B0609070205080204" pitchFamily="49" charset="-128"/>
                          <a:ea typeface="ＭＳ ゴシック" panose="020B0609070205080204" pitchFamily="49" charset="-128"/>
                        </a:rPr>
                        <a:t>募集要項</a:t>
                      </a:r>
                      <a:endPar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smtClean="0">
                          <a:solidFill>
                            <a:srgbClr val="000000"/>
                          </a:solidFill>
                          <a:effectLst/>
                          <a:latin typeface="ＭＳ ゴシック" panose="020B0609070205080204" pitchFamily="49" charset="-128"/>
                          <a:ea typeface="ＭＳ ゴシック" panose="020B0609070205080204" pitchFamily="49" charset="-128"/>
                        </a:rPr>
                        <a:t>内    容</a:t>
                      </a:r>
                      <a:endPar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85725" indent="0" algn="l" fontAlgn="ctr"/>
                      <a:r>
                        <a:rPr lang="ja-JP" altLang="en-US" sz="1400" b="1" i="0" u="none" strike="noStrike" dirty="0" smtClean="0">
                          <a:solidFill>
                            <a:srgbClr val="FF0000"/>
                          </a:solidFill>
                          <a:effectLst/>
                          <a:latin typeface="ＭＳ ゴシック" panose="020B0609070205080204" pitchFamily="49" charset="-128"/>
                          <a:ea typeface="ＭＳ ゴシック" panose="020B0609070205080204" pitchFamily="49" charset="-128"/>
                        </a:rPr>
                        <a:t>求人要綱等に掲載された求人条件が求人票</a:t>
                      </a:r>
                      <a:r>
                        <a:rPr lang="ja-JP" altLang="en-US" sz="1400" b="1" i="0" u="none" strike="noStrike" dirty="0">
                          <a:solidFill>
                            <a:srgbClr val="FF0000"/>
                          </a:solidFill>
                          <a:effectLst/>
                          <a:latin typeface="ＭＳ ゴシック" panose="020B0609070205080204" pitchFamily="49" charset="-128"/>
                          <a:ea typeface="ＭＳ ゴシック" panose="020B0609070205080204" pitchFamily="49" charset="-128"/>
                        </a:rPr>
                        <a:t>の内容と一致して</a:t>
                      </a:r>
                      <a:r>
                        <a:rPr lang="ja-JP" altLang="en-US" sz="1400" b="1" i="0" u="none" strike="noStrike" dirty="0" smtClean="0">
                          <a:solidFill>
                            <a:srgbClr val="FF0000"/>
                          </a:solidFill>
                          <a:effectLst/>
                          <a:latin typeface="ＭＳ ゴシック" panose="020B0609070205080204" pitchFamily="49" charset="-128"/>
                          <a:ea typeface="ＭＳ ゴシック" panose="020B0609070205080204" pitchFamily="49" charset="-128"/>
                        </a:rPr>
                        <a:t>いること</a:t>
                      </a:r>
                      <a:r>
                        <a:rPr lang="ja-JP" altLang="en-US" sz="1400" b="1" i="0" u="none" strike="noStrike" dirty="0" smtClean="0">
                          <a:solidFill>
                            <a:srgbClr val="000000"/>
                          </a:solidFill>
                          <a:effectLst/>
                          <a:latin typeface="ＭＳ ゴシック" panose="020B0609070205080204" pitchFamily="49" charset="-128"/>
                          <a:ea typeface="ＭＳ ゴシック" panose="020B0609070205080204" pitchFamily="49" charset="-128"/>
                        </a:rPr>
                        <a:t>、</a:t>
                      </a:r>
                      <a:r>
                        <a:rPr lang="ja-JP" altLang="en-US" sz="1400" b="1" i="0" u="none" strike="noStrike" dirty="0" smtClean="0">
                          <a:solidFill>
                            <a:srgbClr val="FF0000"/>
                          </a:solidFill>
                          <a:effectLst/>
                          <a:latin typeface="ＭＳ ゴシック" panose="020B0609070205080204" pitchFamily="49" charset="-128"/>
                          <a:ea typeface="ＭＳ ゴシック" panose="020B0609070205080204" pitchFamily="49" charset="-128"/>
                        </a:rPr>
                        <a:t>求人票</a:t>
                      </a:r>
                      <a:r>
                        <a:rPr lang="ja-JP" altLang="en-US" sz="1400" b="1" i="0" u="none" strike="noStrike" dirty="0">
                          <a:solidFill>
                            <a:srgbClr val="FF0000"/>
                          </a:solidFill>
                          <a:effectLst/>
                          <a:latin typeface="ＭＳ ゴシック" panose="020B0609070205080204" pitchFamily="49" charset="-128"/>
                          <a:ea typeface="ＭＳ ゴシック" panose="020B0609070205080204" pitchFamily="49" charset="-128"/>
                        </a:rPr>
                        <a:t>に</a:t>
                      </a:r>
                      <a:r>
                        <a:rPr lang="ja-JP" altLang="en-US" sz="1400" b="1" i="0" u="none" strike="noStrike" dirty="0" smtClean="0">
                          <a:solidFill>
                            <a:srgbClr val="FF0000"/>
                          </a:solidFill>
                          <a:effectLst/>
                          <a:latin typeface="ＭＳ ゴシック" panose="020B0609070205080204" pitchFamily="49" charset="-128"/>
                          <a:ea typeface="ＭＳ ゴシック" panose="020B0609070205080204" pitchFamily="49" charset="-128"/>
                        </a:rPr>
                        <a:t>記載のない</a:t>
                      </a:r>
                      <a:r>
                        <a:rPr lang="ja-JP" altLang="en-US" sz="1400" b="1" i="0" u="none" strike="noStrike" dirty="0">
                          <a:solidFill>
                            <a:srgbClr val="FF0000"/>
                          </a:solidFill>
                          <a:effectLst/>
                          <a:latin typeface="ＭＳ ゴシック" panose="020B0609070205080204" pitchFamily="49" charset="-128"/>
                          <a:ea typeface="ＭＳ ゴシック" panose="020B0609070205080204" pitchFamily="49" charset="-128"/>
                        </a:rPr>
                        <a:t>採用条件</a:t>
                      </a:r>
                      <a:r>
                        <a:rPr lang="ja-JP" altLang="en-US" sz="1400" b="1" i="0" u="none" strike="noStrike" dirty="0" smtClean="0">
                          <a:solidFill>
                            <a:srgbClr val="FF0000"/>
                          </a:solidFill>
                          <a:effectLst/>
                          <a:latin typeface="ＭＳ ゴシック" panose="020B0609070205080204" pitchFamily="49" charset="-128"/>
                          <a:ea typeface="ＭＳ ゴシック" panose="020B0609070205080204" pitchFamily="49" charset="-128"/>
                        </a:rPr>
                        <a:t>等が掲載されていないこと</a:t>
                      </a:r>
                      <a:r>
                        <a:rPr lang="ja-JP" altLang="en-US" sz="1400" b="0" i="0" u="none" strike="noStrike" dirty="0" smtClean="0">
                          <a:solidFill>
                            <a:srgbClr val="000000"/>
                          </a:solidFill>
                          <a:effectLst/>
                          <a:latin typeface="ＭＳ ゴシック" panose="020B0609070205080204" pitchFamily="49" charset="-128"/>
                          <a:ea typeface="ＭＳ ゴシック" panose="020B0609070205080204" pitchFamily="49" charset="-128"/>
                        </a:rPr>
                        <a:t>を確認してください。</a:t>
                      </a:r>
                      <a:endPar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98099">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rPr>
                        <a:t>配布時期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85725" indent="0" algn="l" fontAlgn="ctr"/>
                      <a:r>
                        <a:rPr lang="ja-JP" altLang="en-US" sz="1200" b="1" i="0" u="none" strike="noStrike" dirty="0">
                          <a:solidFill>
                            <a:srgbClr val="FF0000"/>
                          </a:solidFill>
                          <a:effectLst/>
                          <a:latin typeface="ＭＳ ゴシック" panose="020B0609070205080204" pitchFamily="49" charset="-128"/>
                          <a:ea typeface="ＭＳ ゴシック" panose="020B0609070205080204" pitchFamily="49" charset="-128"/>
                        </a:rPr>
                        <a:t>７月１日以降</a:t>
                      </a: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に、求人票に添付して高等学校及びその</a:t>
                      </a: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管轄ハローワークへ提出してください。</a:t>
                      </a: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8099">
                <a:tc vMerge="1">
                  <a:txBody>
                    <a:bodyPr/>
                    <a:lstStyle/>
                    <a:p>
                      <a:endParaRPr kumimoji="1" lang="ja-JP" altLang="en-US"/>
                    </a:p>
                  </a:txBody>
                  <a:tcPr/>
                </a:tc>
                <a:tc gridSpan="2">
                  <a:txBody>
                    <a:bodyPr/>
                    <a:lstStyle/>
                    <a:p>
                      <a:pPr algn="ctr" fontAlgn="ctr"/>
                      <a:r>
                        <a:rPr lang="ja-JP" altLang="en-US" sz="1400" b="0" i="0" u="none" strike="noStrike" dirty="0" smtClean="0">
                          <a:solidFill>
                            <a:srgbClr val="000000"/>
                          </a:solidFill>
                          <a:effectLst/>
                          <a:latin typeface="ＭＳ ゴシック" panose="020B0609070205080204" pitchFamily="49" charset="-128"/>
                          <a:ea typeface="ＭＳ ゴシック" panose="020B0609070205080204" pitchFamily="49" charset="-128"/>
                        </a:rPr>
                        <a:t>学   校   訪   問</a:t>
                      </a:r>
                      <a:endPar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85725" indent="0" algn="l" fontAlgn="ct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ハローワークへ</a:t>
                      </a: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求人申込みの後、</a:t>
                      </a:r>
                      <a:r>
                        <a:rPr lang="ja-JP" altLang="en-US" sz="1200" b="1" i="0" u="none" strike="noStrike" dirty="0">
                          <a:solidFill>
                            <a:srgbClr val="FF0000"/>
                          </a:solidFill>
                          <a:effectLst/>
                          <a:latin typeface="ＭＳ ゴシック" panose="020B0609070205080204" pitchFamily="49" charset="-128"/>
                          <a:ea typeface="ＭＳ ゴシック" panose="020B0609070205080204" pitchFamily="49" charset="-128"/>
                        </a:rPr>
                        <a:t>７月１日以降</a:t>
                      </a: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に高等学校の了解を得て</a:t>
                      </a: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訪問してください。</a:t>
                      </a: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5984">
                <a:tc vMerge="1">
                  <a:txBody>
                    <a:bodyPr/>
                    <a:lstStyle/>
                    <a:p>
                      <a:endParaRPr kumimoji="1" lang="ja-JP" altLang="en-US"/>
                    </a:p>
                  </a:txBody>
                  <a:tcPr/>
                </a:tc>
                <a:tc gridSpan="2">
                  <a:txBody>
                    <a:bodyPr/>
                    <a:lstStyle/>
                    <a:p>
                      <a:pPr algn="ctr" fontAlgn="ctr"/>
                      <a:r>
                        <a:rPr lang="ja-JP" altLang="en-US" sz="1400" b="0" i="0" u="none" strike="noStrike" dirty="0" smtClean="0">
                          <a:solidFill>
                            <a:srgbClr val="000000"/>
                          </a:solidFill>
                          <a:effectLst/>
                          <a:latin typeface="ＭＳ ゴシック" panose="020B0609070205080204" pitchFamily="49" charset="-128"/>
                          <a:ea typeface="ＭＳ ゴシック" panose="020B0609070205080204" pitchFamily="49" charset="-128"/>
                        </a:rPr>
                        <a:t>文   書   募   集</a:t>
                      </a:r>
                      <a:endPar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85725" indent="0" algn="l" fontAlgn="ctr"/>
                      <a:r>
                        <a:rPr lang="ja-JP" altLang="en-US" sz="1200" b="1" i="0" u="none" strike="noStrike" dirty="0">
                          <a:solidFill>
                            <a:srgbClr val="FF0000"/>
                          </a:solidFill>
                          <a:effectLst/>
                          <a:latin typeface="ＭＳ ゴシック" panose="020B0609070205080204" pitchFamily="49" charset="-128"/>
                          <a:ea typeface="ＭＳ ゴシック" panose="020B0609070205080204" pitchFamily="49" charset="-128"/>
                        </a:rPr>
                        <a:t>７月１日以降</a:t>
                      </a: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に条件付きで</a:t>
                      </a: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できます。（</a:t>
                      </a: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a:t>
                      </a: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6177">
                <a:tc vMerge="1">
                  <a:txBody>
                    <a:bodyPr/>
                    <a:lstStyle/>
                    <a:p>
                      <a:endParaRPr kumimoji="1" lang="ja-JP" altLang="en-US"/>
                    </a:p>
                  </a:txBody>
                  <a:tcPr/>
                </a:tc>
                <a:tc gridSpan="2">
                  <a:txBody>
                    <a:bodyPr/>
                    <a:lstStyle/>
                    <a:p>
                      <a:pPr algn="ctr" fontAlgn="ctr"/>
                      <a:r>
                        <a:rPr lang="ja-JP" altLang="en-US" sz="1100" b="0" i="0" u="none" strike="noStrike" dirty="0" smtClean="0">
                          <a:solidFill>
                            <a:srgbClr val="000000"/>
                          </a:solidFill>
                          <a:effectLst/>
                          <a:latin typeface="ＭＳ ゴシック" panose="020B0609070205080204" pitchFamily="49" charset="-128"/>
                          <a:ea typeface="ＭＳ ゴシック" panose="020B0609070205080204" pitchFamily="49" charset="-128"/>
                        </a:rPr>
                        <a:t>企 業 案 内 書 ・</a:t>
                      </a:r>
                      <a:endParaRPr lang="en-US" altLang="ja-JP" sz="1100" b="0" i="0" u="none" strike="noStrike" dirty="0" smtClean="0">
                        <a:solidFill>
                          <a:srgbClr val="000000"/>
                        </a:solidFill>
                        <a:effectLst/>
                        <a:latin typeface="ＭＳ ゴシック" panose="020B0609070205080204" pitchFamily="49" charset="-128"/>
                        <a:ea typeface="ＭＳ ゴシック" panose="020B0609070205080204" pitchFamily="49" charset="-128"/>
                      </a:endParaRPr>
                    </a:p>
                    <a:p>
                      <a:pPr algn="ctr" fontAlgn="ctr"/>
                      <a:r>
                        <a:rPr lang="ja-JP" altLang="en-US" sz="1100" b="0" i="0" u="none" strike="noStrike" dirty="0" smtClean="0">
                          <a:solidFill>
                            <a:srgbClr val="000000"/>
                          </a:solidFill>
                          <a:effectLst/>
                          <a:latin typeface="ＭＳ ゴシック" panose="020B0609070205080204" pitchFamily="49" charset="-128"/>
                          <a:ea typeface="ＭＳ ゴシック" panose="020B0609070205080204" pitchFamily="49" charset="-128"/>
                        </a:rPr>
                        <a:t>就職</a:t>
                      </a: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ガイドブック</a:t>
                      </a:r>
                      <a:r>
                        <a:rPr lang="ja-JP" altLang="en-US" sz="1100" b="0" i="0" u="none" strike="noStrike" dirty="0" smtClean="0">
                          <a:solidFill>
                            <a:srgbClr val="000000"/>
                          </a:solidFill>
                          <a:effectLst/>
                          <a:latin typeface="ＭＳ ゴシック" panose="020B0609070205080204" pitchFamily="49" charset="-128"/>
                          <a:ea typeface="ＭＳ ゴシック" panose="020B0609070205080204" pitchFamily="49" charset="-128"/>
                        </a:rPr>
                        <a:t>・</a:t>
                      </a:r>
                      <a:endParaRPr lang="en-US" altLang="ja-JP" sz="1100" b="0" i="0" u="none" strike="noStrike" dirty="0" smtClean="0">
                        <a:solidFill>
                          <a:srgbClr val="000000"/>
                        </a:solidFill>
                        <a:effectLst/>
                        <a:latin typeface="ＭＳ ゴシック" panose="020B0609070205080204" pitchFamily="49" charset="-128"/>
                        <a:ea typeface="ＭＳ ゴシック" panose="020B0609070205080204" pitchFamily="49" charset="-128"/>
                      </a:endParaRPr>
                    </a:p>
                    <a:p>
                      <a:pPr algn="ctr" fontAlgn="ctr"/>
                      <a:r>
                        <a:rPr lang="ja-JP" altLang="en-US" sz="1100" b="0" i="0" u="none" strike="noStrike" dirty="0" smtClean="0">
                          <a:solidFill>
                            <a:srgbClr val="000000"/>
                          </a:solidFill>
                          <a:effectLst/>
                          <a:latin typeface="ＭＳ ゴシック" panose="020B0609070205080204" pitchFamily="49" charset="-128"/>
                          <a:ea typeface="ＭＳ ゴシック" panose="020B0609070205080204" pitchFamily="49" charset="-128"/>
                        </a:rPr>
                        <a:t>就  職  案  内  等</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85725" indent="0" algn="l" fontAlgn="ctr"/>
                      <a:r>
                        <a:rPr lang="ja-JP" altLang="en-US" sz="1200" b="1" i="0" u="none" strike="noStrike" dirty="0">
                          <a:solidFill>
                            <a:srgbClr val="FF0000"/>
                          </a:solidFill>
                          <a:effectLst/>
                          <a:latin typeface="ＭＳ ゴシック" panose="020B0609070205080204" pitchFamily="49" charset="-128"/>
                          <a:ea typeface="ＭＳ ゴシック" panose="020B0609070205080204" pitchFamily="49" charset="-128"/>
                        </a:rPr>
                        <a:t>７月１日以降</a:t>
                      </a: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に条件付きで</a:t>
                      </a: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できます。（</a:t>
                      </a: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a:t>
                      </a: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5984">
                <a:tc vMerge="1">
                  <a:txBody>
                    <a:bodyPr/>
                    <a:lstStyle/>
                    <a:p>
                      <a:endParaRPr kumimoji="1" lang="ja-JP" altLang="en-US"/>
                    </a:p>
                  </a:txBody>
                  <a:tcPr/>
                </a:tc>
                <a:tc gridSpan="2">
                  <a:txBody>
                    <a:bodyPr/>
                    <a:lstStyle/>
                    <a:p>
                      <a:pPr algn="ctr" fontAlgn="ctr"/>
                      <a:r>
                        <a:rPr lang="ja-JP" altLang="en-US" sz="1400" b="0" i="0" u="none" strike="noStrike" dirty="0" smtClean="0">
                          <a:solidFill>
                            <a:srgbClr val="000000"/>
                          </a:solidFill>
                          <a:effectLst/>
                          <a:latin typeface="ＭＳ ゴシック" panose="020B0609070205080204" pitchFamily="49" charset="-128"/>
                          <a:ea typeface="ＭＳ ゴシック" panose="020B0609070205080204" pitchFamily="49" charset="-128"/>
                        </a:rPr>
                        <a:t>家   庭   訪   問</a:t>
                      </a:r>
                      <a:endPar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85725" indent="0" algn="l"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禁　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5" name="正方形/長方形 4"/>
          <p:cNvSpPr/>
          <p:nvPr/>
        </p:nvSpPr>
        <p:spPr>
          <a:xfrm>
            <a:off x="611560" y="4223092"/>
            <a:ext cx="7560840" cy="2062103"/>
          </a:xfrm>
          <a:prstGeom prst="rect">
            <a:avLst/>
          </a:prstGeom>
        </p:spPr>
        <p:txBody>
          <a:bodyPr wrap="square">
            <a:spAutoFit/>
          </a:bodyPr>
          <a:lstStyle/>
          <a:p>
            <a:r>
              <a:rPr lang="ja-JP" altLang="ja-JP" sz="1600" b="1" dirty="0">
                <a:latin typeface="ＭＳ ゴシック" panose="020B0609070205080204" pitchFamily="49" charset="-128"/>
                <a:ea typeface="ＭＳ ゴシック" panose="020B0609070205080204" pitchFamily="49" charset="-128"/>
              </a:rPr>
              <a:t>※文書募集の条件</a:t>
            </a:r>
            <a:endParaRPr lang="ja-JP" altLang="ja-JP" sz="1600" dirty="0">
              <a:latin typeface="ＭＳ ゴシック" panose="020B0609070205080204" pitchFamily="49" charset="-128"/>
              <a:ea typeface="ＭＳ ゴシック" panose="020B0609070205080204" pitchFamily="49" charset="-128"/>
            </a:endParaRPr>
          </a:p>
          <a:p>
            <a:r>
              <a:rPr lang="ja-JP" altLang="ja-JP" sz="1600" dirty="0">
                <a:latin typeface="ＭＳ ゴシック" panose="020B0609070205080204" pitchFamily="49" charset="-128"/>
                <a:ea typeface="ＭＳ ゴシック" panose="020B0609070205080204" pitchFamily="49" charset="-128"/>
              </a:rPr>
              <a:t>新規高等学校</a:t>
            </a:r>
            <a:r>
              <a:rPr lang="ja-JP" altLang="ja-JP" sz="1600" dirty="0" smtClean="0">
                <a:latin typeface="ＭＳ ゴシック" panose="020B0609070205080204" pitchFamily="49" charset="-128"/>
                <a:ea typeface="ＭＳ ゴシック" panose="020B0609070205080204" pitchFamily="49" charset="-128"/>
              </a:rPr>
              <a:t>卒業</a:t>
            </a:r>
            <a:r>
              <a:rPr lang="ja-JP" altLang="en-US" sz="1600" dirty="0" smtClean="0">
                <a:latin typeface="ＭＳ ゴシック" panose="020B0609070205080204" pitchFamily="49" charset="-128"/>
                <a:ea typeface="ＭＳ ゴシック" panose="020B0609070205080204" pitchFamily="49" charset="-128"/>
              </a:rPr>
              <a:t>予定</a:t>
            </a:r>
            <a:r>
              <a:rPr lang="ja-JP" altLang="ja-JP" sz="1600" dirty="0" smtClean="0">
                <a:latin typeface="ＭＳ ゴシック" panose="020B0609070205080204" pitchFamily="49" charset="-128"/>
                <a:ea typeface="ＭＳ ゴシック" panose="020B0609070205080204" pitchFamily="49" charset="-128"/>
              </a:rPr>
              <a:t>者</a:t>
            </a:r>
            <a:r>
              <a:rPr lang="ja-JP" altLang="ja-JP" sz="1600" dirty="0">
                <a:latin typeface="ＭＳ ゴシック" panose="020B0609070205080204" pitchFamily="49" charset="-128"/>
                <a:ea typeface="ＭＳ ゴシック" panose="020B0609070205080204" pitchFamily="49" charset="-128"/>
              </a:rPr>
              <a:t>は、職業生活に対する知識、職業選択についての判断力が豊富ではなく、初めて職業に就くに当たっての特別の指導を行う必要があることから次の４点を条件としています。</a:t>
            </a:r>
          </a:p>
          <a:p>
            <a:r>
              <a:rPr lang="ja-JP" altLang="ja-JP"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ハローワーク</a:t>
            </a:r>
            <a:r>
              <a:rPr lang="ja-JP" altLang="ja-JP" sz="1600" dirty="0" smtClean="0">
                <a:latin typeface="ＭＳ ゴシック" panose="020B0609070205080204" pitchFamily="49" charset="-128"/>
                <a:ea typeface="ＭＳ ゴシック" panose="020B0609070205080204" pitchFamily="49" charset="-128"/>
              </a:rPr>
              <a:t>へ</a:t>
            </a:r>
            <a:r>
              <a:rPr lang="ja-JP" altLang="ja-JP" sz="1600" dirty="0">
                <a:latin typeface="ＭＳ ゴシック" panose="020B0609070205080204" pitchFamily="49" charset="-128"/>
                <a:ea typeface="ＭＳ ゴシック" panose="020B0609070205080204" pitchFamily="49" charset="-128"/>
              </a:rPr>
              <a:t>申込みを行った求人であること。</a:t>
            </a:r>
          </a:p>
          <a:p>
            <a:r>
              <a:rPr lang="ja-JP" altLang="ja-JP" sz="1600" dirty="0">
                <a:latin typeface="ＭＳ ゴシック" panose="020B0609070205080204" pitchFamily="49" charset="-128"/>
                <a:ea typeface="ＭＳ ゴシック" panose="020B0609070205080204" pitchFamily="49" charset="-128"/>
              </a:rPr>
              <a:t>◇　求人者</a:t>
            </a:r>
            <a:r>
              <a:rPr lang="ja-JP" altLang="ja-JP" sz="1600" dirty="0" smtClean="0">
                <a:latin typeface="ＭＳ ゴシック" panose="020B0609070205080204" pitchFamily="49" charset="-128"/>
                <a:ea typeface="ＭＳ ゴシック" panose="020B0609070205080204" pitchFamily="49" charset="-128"/>
              </a:rPr>
              <a:t>管轄</a:t>
            </a:r>
            <a:r>
              <a:rPr lang="ja-JP" altLang="en-US" sz="1600" dirty="0" smtClean="0">
                <a:latin typeface="ＭＳ ゴシック" panose="020B0609070205080204" pitchFamily="49" charset="-128"/>
                <a:ea typeface="ＭＳ ゴシック" panose="020B0609070205080204" pitchFamily="49" charset="-128"/>
              </a:rPr>
              <a:t>ハローワーク</a:t>
            </a:r>
            <a:r>
              <a:rPr lang="ja-JP" altLang="ja-JP" sz="1600" dirty="0" smtClean="0">
                <a:latin typeface="ＭＳ ゴシック" panose="020B0609070205080204" pitchFamily="49" charset="-128"/>
                <a:ea typeface="ＭＳ ゴシック" panose="020B0609070205080204" pitchFamily="49" charset="-128"/>
              </a:rPr>
              <a:t>名</a:t>
            </a:r>
            <a:r>
              <a:rPr lang="ja-JP" altLang="ja-JP" sz="1600" dirty="0">
                <a:latin typeface="ＭＳ ゴシック" panose="020B0609070205080204" pitchFamily="49" charset="-128"/>
                <a:ea typeface="ＭＳ ゴシック" panose="020B0609070205080204" pitchFamily="49" charset="-128"/>
              </a:rPr>
              <a:t>、求人番号を記載すること。</a:t>
            </a:r>
          </a:p>
          <a:p>
            <a:r>
              <a:rPr lang="ja-JP" altLang="ja-JP" sz="1600" dirty="0">
                <a:latin typeface="ＭＳ ゴシック" panose="020B0609070205080204" pitchFamily="49" charset="-128"/>
                <a:ea typeface="ＭＳ ゴシック" panose="020B0609070205080204" pitchFamily="49" charset="-128"/>
              </a:rPr>
              <a:t>◇　求人票記載内容と異なる内容のものでないこと。</a:t>
            </a:r>
          </a:p>
          <a:p>
            <a:r>
              <a:rPr lang="ja-JP" altLang="ja-JP" sz="1600" dirty="0">
                <a:latin typeface="ＭＳ ゴシック" panose="020B0609070205080204" pitchFamily="49" charset="-128"/>
                <a:ea typeface="ＭＳ ゴシック" panose="020B0609070205080204" pitchFamily="49" charset="-128"/>
              </a:rPr>
              <a:t>◇　応募の受付けは、学校また</a:t>
            </a:r>
            <a:r>
              <a:rPr lang="ja-JP" altLang="ja-JP" sz="1600" dirty="0" smtClean="0">
                <a:latin typeface="ＭＳ ゴシック" panose="020B0609070205080204" pitchFamily="49" charset="-128"/>
                <a:ea typeface="ＭＳ ゴシック" panose="020B0609070205080204" pitchFamily="49" charset="-128"/>
              </a:rPr>
              <a:t>は</a:t>
            </a:r>
            <a:r>
              <a:rPr lang="ja-JP" altLang="en-US" sz="1600" dirty="0" smtClean="0">
                <a:latin typeface="ＭＳ ゴシック" panose="020B0609070205080204" pitchFamily="49" charset="-128"/>
                <a:ea typeface="ＭＳ ゴシック" panose="020B0609070205080204" pitchFamily="49" charset="-128"/>
              </a:rPr>
              <a:t>ハローワーク</a:t>
            </a:r>
            <a:r>
              <a:rPr lang="ja-JP" altLang="ja-JP" sz="1600" dirty="0" smtClean="0">
                <a:latin typeface="ＭＳ ゴシック" panose="020B0609070205080204" pitchFamily="49" charset="-128"/>
                <a:ea typeface="ＭＳ ゴシック" panose="020B0609070205080204" pitchFamily="49" charset="-128"/>
              </a:rPr>
              <a:t>を</a:t>
            </a:r>
            <a:r>
              <a:rPr lang="ja-JP" altLang="ja-JP" sz="1600" dirty="0">
                <a:latin typeface="ＭＳ ゴシック" panose="020B0609070205080204" pitchFamily="49" charset="-128"/>
                <a:ea typeface="ＭＳ ゴシック" panose="020B0609070205080204" pitchFamily="49" charset="-128"/>
              </a:rPr>
              <a:t>通じて行うこと。</a:t>
            </a:r>
          </a:p>
        </p:txBody>
      </p:sp>
      <p:sp>
        <p:nvSpPr>
          <p:cNvPr id="6" name="テキスト ボックス 5"/>
          <p:cNvSpPr txBox="1"/>
          <p:nvPr/>
        </p:nvSpPr>
        <p:spPr>
          <a:xfrm>
            <a:off x="5220072" y="6285195"/>
            <a:ext cx="3113480" cy="307777"/>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（従業員採用の手引 </a:t>
            </a:r>
            <a:r>
              <a:rPr lang="ja-JP" altLang="en-US" sz="1400" dirty="0" smtClean="0">
                <a:solidFill>
                  <a:schemeClr val="tx1"/>
                </a:solidFill>
                <a:latin typeface="ＭＳ ゴシック" panose="020B0609070205080204" pitchFamily="49" charset="-128"/>
                <a:ea typeface="ＭＳ ゴシック" panose="020B0609070205080204" pitchFamily="49" charset="-128"/>
              </a:rPr>
              <a:t>１８</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頁）</a:t>
            </a:r>
          </a:p>
        </p:txBody>
      </p:sp>
      <p:sp>
        <p:nvSpPr>
          <p:cNvPr id="7" name="角丸四角形 6"/>
          <p:cNvSpPr/>
          <p:nvPr/>
        </p:nvSpPr>
        <p:spPr>
          <a:xfrm>
            <a:off x="392626" y="720810"/>
            <a:ext cx="8139814" cy="375820"/>
          </a:xfrm>
          <a:prstGeom prst="roundRect">
            <a:avLst>
              <a:gd name="adj" fmla="val 7625"/>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latin typeface="ＭＳ ゴシック" panose="020B0609070205080204" pitchFamily="49" charset="-128"/>
                <a:ea typeface="ＭＳ ゴシック" panose="020B0609070205080204" pitchFamily="49" charset="-128"/>
              </a:rPr>
              <a:t>求人要綱や学校訪問等についても、以下の点に留意してください。</a:t>
            </a:r>
            <a:endParaRPr kumimoji="1" lang="ja-JP" altLang="en-US" sz="1600" b="1" dirty="0">
              <a:solidFill>
                <a:schemeClr val="tx1"/>
              </a:solidFill>
              <a:latin typeface="ＭＳ ゴシック" panose="020B0609070205080204" pitchFamily="49" charset="-128"/>
              <a:ea typeface="ＭＳ ゴシック" panose="020B0609070205080204" pitchFamily="49" charset="-128"/>
            </a:endParaRPr>
          </a:p>
        </p:txBody>
      </p:sp>
      <p:sp>
        <p:nvSpPr>
          <p:cNvPr id="9" name="スライド番号プレースホルダー 9"/>
          <p:cNvSpPr txBox="1">
            <a:spLocks/>
          </p:cNvSpPr>
          <p:nvPr/>
        </p:nvSpPr>
        <p:spPr>
          <a:xfrm>
            <a:off x="4392553" y="6502160"/>
            <a:ext cx="609600" cy="344646"/>
          </a:xfrm>
          <a:prstGeom prst="rect">
            <a:avLst/>
          </a:prstGeom>
        </p:spPr>
        <p:txBody>
          <a:bodyPr vert="horz" rtlCol="0" anchor="ct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ＭＳ ゴシック" panose="020B0609070205080204" pitchFamily="49" charset="-128"/>
                <a:ea typeface="ＭＳ ゴシック" panose="020B0609070205080204" pitchFamily="49" charset="-128"/>
              </a:rPr>
              <a:t>-14-</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43495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408" y="-89364"/>
            <a:ext cx="7859166" cy="490066"/>
          </a:xfrm>
        </p:spPr>
        <p:txBody>
          <a:bodyPr>
            <a:normAutofit/>
          </a:bodyPr>
          <a:lstStyle/>
          <a:p>
            <a:pPr algn="l"/>
            <a:r>
              <a:rPr lang="ja-JP" altLang="en-US" sz="2000" b="1" dirty="0" smtClean="0">
                <a:solidFill>
                  <a:schemeClr val="bg1"/>
                </a:solidFill>
                <a:latin typeface="ＭＳ ゴシック" panose="020B0609070205080204" pitchFamily="49" charset="-128"/>
                <a:ea typeface="ＭＳ ゴシック" panose="020B0609070205080204" pitchFamily="49" charset="-128"/>
              </a:rPr>
              <a:t>６－</a:t>
            </a:r>
            <a:r>
              <a:rPr lang="ja-JP" altLang="en-US" sz="2000" b="1" dirty="0">
                <a:solidFill>
                  <a:schemeClr val="bg1"/>
                </a:solidFill>
                <a:latin typeface="ＭＳ ゴシック" panose="020B0609070205080204" pitchFamily="49" charset="-128"/>
                <a:ea typeface="ＭＳ ゴシック" panose="020B0609070205080204" pitchFamily="49" charset="-128"/>
              </a:rPr>
              <a:t>１</a:t>
            </a:r>
            <a:r>
              <a:rPr lang="ja-JP" altLang="en-US" sz="2000" dirty="0" smtClean="0">
                <a:solidFill>
                  <a:schemeClr val="bg1"/>
                </a:solidFill>
                <a:latin typeface="ＭＳ ゴシック" panose="020B0609070205080204" pitchFamily="49" charset="-128"/>
                <a:ea typeface="ＭＳ ゴシック" panose="020B0609070205080204" pitchFamily="49" charset="-128"/>
              </a:rPr>
              <a:t> </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新規</a:t>
            </a:r>
            <a:r>
              <a:rPr lang="ja-JP" altLang="en-US" sz="2000" b="1" dirty="0">
                <a:solidFill>
                  <a:schemeClr val="bg1"/>
                </a:solidFill>
                <a:latin typeface="ＭＳ ゴシック" panose="020B0609070205080204" pitchFamily="49" charset="-128"/>
                <a:ea typeface="ＭＳ ゴシック" panose="020B0609070205080204" pitchFamily="49" charset="-128"/>
              </a:rPr>
              <a:t>高校</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卒業予定者</a:t>
            </a:r>
            <a:r>
              <a:rPr lang="ja-JP" altLang="en-US" sz="2000" b="1" dirty="0">
                <a:solidFill>
                  <a:schemeClr val="bg1"/>
                </a:solidFill>
                <a:latin typeface="ＭＳ ゴシック" panose="020B0609070205080204" pitchFamily="49" charset="-128"/>
                <a:ea typeface="ＭＳ ゴシック" panose="020B0609070205080204" pitchFamily="49" charset="-128"/>
              </a:rPr>
              <a:t>の</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求人</a:t>
            </a:r>
            <a:r>
              <a:rPr lang="ja-JP" altLang="en-US" sz="2000" b="1" dirty="0">
                <a:solidFill>
                  <a:schemeClr val="bg1"/>
                </a:solidFill>
                <a:latin typeface="ＭＳ ゴシック" panose="020B0609070205080204" pitchFamily="49" charset="-128"/>
                <a:ea typeface="ＭＳ ゴシック" panose="020B0609070205080204" pitchFamily="49" charset="-128"/>
              </a:rPr>
              <a:t>提出時</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の留意点</a:t>
            </a:r>
            <a:endParaRPr kumimoji="1" lang="ja-JP" altLang="en-US" sz="2000" b="1" dirty="0">
              <a:solidFill>
                <a:schemeClr val="bg1"/>
              </a:solidFill>
              <a:latin typeface="ＭＳ ゴシック" panose="020B0609070205080204" pitchFamily="49" charset="-128"/>
              <a:ea typeface="ＭＳ ゴシック" panose="020B0609070205080204" pitchFamily="49" charset="-128"/>
            </a:endParaRPr>
          </a:p>
        </p:txBody>
      </p:sp>
      <p:sp>
        <p:nvSpPr>
          <p:cNvPr id="5" name="正方形/長方形 4"/>
          <p:cNvSpPr/>
          <p:nvPr/>
        </p:nvSpPr>
        <p:spPr>
          <a:xfrm>
            <a:off x="395536" y="1340768"/>
            <a:ext cx="8064896" cy="4888518"/>
          </a:xfrm>
          <a:prstGeom prst="rect">
            <a:avLst/>
          </a:prstGeom>
        </p:spPr>
        <p:txBody>
          <a:bodyPr wrap="square">
            <a:spAutoFit/>
          </a:bodyPr>
          <a:lstStyle/>
          <a:p>
            <a:pPr marL="180975" indent="-180975">
              <a:lnSpc>
                <a:spcPts val="2200"/>
              </a:lnSpc>
            </a:pPr>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新規</a:t>
            </a:r>
            <a:r>
              <a:rPr lang="ja-JP" altLang="ja-JP" sz="1600" dirty="0">
                <a:latin typeface="ＭＳ ゴシック" panose="020B0609070205080204" pitchFamily="49" charset="-128"/>
                <a:ea typeface="ＭＳ ゴシック" panose="020B0609070205080204" pitchFamily="49" charset="-128"/>
              </a:rPr>
              <a:t>高等学校卒業者を対象とする求人は</a:t>
            </a:r>
            <a:r>
              <a:rPr lang="ja-JP" altLang="ja-JP" sz="1600" dirty="0" smtClean="0">
                <a:latin typeface="ＭＳ ゴシック" panose="020B0609070205080204" pitchFamily="49" charset="-128"/>
                <a:ea typeface="ＭＳ ゴシック" panose="020B0609070205080204" pitchFamily="49" charset="-128"/>
              </a:rPr>
              <a:t>、まず</a:t>
            </a:r>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求人者</a:t>
            </a:r>
            <a:r>
              <a:rPr lang="ja-JP" altLang="ja-JP" sz="1600" dirty="0">
                <a:latin typeface="ＭＳ ゴシック" panose="020B0609070205080204" pitchFamily="49" charset="-128"/>
                <a:ea typeface="ＭＳ ゴシック" panose="020B0609070205080204" pitchFamily="49" charset="-128"/>
              </a:rPr>
              <a:t>の</a:t>
            </a:r>
            <a:r>
              <a:rPr lang="ja-JP" altLang="ja-JP" sz="1600" dirty="0" smtClean="0">
                <a:latin typeface="ＭＳ ゴシック" panose="020B0609070205080204" pitchFamily="49" charset="-128"/>
                <a:ea typeface="ＭＳ ゴシック" panose="020B0609070205080204" pitchFamily="49" charset="-128"/>
              </a:rPr>
              <a:t>管轄</a:t>
            </a:r>
            <a:r>
              <a:rPr lang="ja-JP" altLang="en-US" sz="1600" dirty="0" smtClean="0">
                <a:latin typeface="ＭＳ ゴシック" panose="020B0609070205080204" pitchFamily="49" charset="-128"/>
                <a:ea typeface="ＭＳ ゴシック" panose="020B0609070205080204" pitchFamily="49" charset="-128"/>
              </a:rPr>
              <a:t>ハローワーク」</a:t>
            </a:r>
            <a:r>
              <a:rPr lang="ja-JP" altLang="ja-JP" sz="1600" dirty="0" smtClean="0">
                <a:latin typeface="ＭＳ ゴシック" panose="020B0609070205080204" pitchFamily="49" charset="-128"/>
                <a:ea typeface="ＭＳ ゴシック" panose="020B0609070205080204" pitchFamily="49" charset="-128"/>
              </a:rPr>
              <a:t>へ申込んでください。</a:t>
            </a:r>
            <a:endParaRPr lang="ja-JP" altLang="ja-JP" sz="1600" dirty="0">
              <a:latin typeface="ＭＳ ゴシック" panose="020B0609070205080204" pitchFamily="49" charset="-128"/>
              <a:ea typeface="ＭＳ ゴシック" panose="020B0609070205080204" pitchFamily="49" charset="-128"/>
            </a:endParaRPr>
          </a:p>
          <a:p>
            <a:pPr>
              <a:lnSpc>
                <a:spcPts val="2200"/>
              </a:lnSpc>
            </a:pPr>
            <a:r>
              <a:rPr lang="en-US" altLang="ja-JP" sz="1600" dirty="0" smtClean="0">
                <a:latin typeface="ＭＳ ゴシック" panose="020B0609070205080204" pitchFamily="49" charset="-128"/>
                <a:ea typeface="ＭＳ ゴシック" panose="020B0609070205080204" pitchFamily="49" charset="-128"/>
              </a:rPr>
              <a:t>  </a:t>
            </a:r>
            <a:r>
              <a:rPr lang="ja-JP" altLang="en-US" sz="1600" dirty="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求人</a:t>
            </a:r>
            <a:r>
              <a:rPr lang="ja-JP" altLang="en-US" sz="1600" dirty="0" smtClean="0">
                <a:latin typeface="ＭＳ ゴシック" panose="020B0609070205080204" pitchFamily="49" charset="-128"/>
                <a:ea typeface="ＭＳ ゴシック" panose="020B0609070205080204" pitchFamily="49" charset="-128"/>
              </a:rPr>
              <a:t>の</a:t>
            </a:r>
            <a:r>
              <a:rPr lang="ja-JP" altLang="ja-JP" sz="1600" dirty="0" smtClean="0">
                <a:latin typeface="ＭＳ ゴシック" panose="020B0609070205080204" pitchFamily="49" charset="-128"/>
                <a:ea typeface="ＭＳ ゴシック" panose="020B0609070205080204" pitchFamily="49" charset="-128"/>
              </a:rPr>
              <a:t>申込（</a:t>
            </a:r>
            <a:r>
              <a:rPr lang="ja-JP" altLang="ja-JP" sz="1600" dirty="0">
                <a:latin typeface="ＭＳ ゴシック" panose="020B0609070205080204" pitchFamily="49" charset="-128"/>
                <a:ea typeface="ＭＳ ゴシック" panose="020B0609070205080204" pitchFamily="49" charset="-128"/>
              </a:rPr>
              <a:t>高卒</a:t>
            </a:r>
            <a:r>
              <a:rPr lang="ja-JP" altLang="ja-JP" sz="1600" dirty="0" smtClean="0">
                <a:latin typeface="ＭＳ ゴシック" panose="020B0609070205080204" pitchFamily="49" charset="-128"/>
                <a:ea typeface="ＭＳ ゴシック" panose="020B0609070205080204" pitchFamily="49" charset="-128"/>
              </a:rPr>
              <a:t>）</a:t>
            </a:r>
            <a:r>
              <a:rPr lang="ja-JP" altLang="en-US" sz="1600" dirty="0" smtClean="0">
                <a:latin typeface="ＭＳ ゴシック" panose="020B0609070205080204" pitchFamily="49" charset="-128"/>
                <a:ea typeface="ＭＳ ゴシック" panose="020B0609070205080204" pitchFamily="49" charset="-128"/>
              </a:rPr>
              <a:t>は、</a:t>
            </a:r>
            <a:r>
              <a:rPr lang="ja-JP" altLang="ja-JP" sz="1600" b="1" dirty="0" smtClean="0">
                <a:solidFill>
                  <a:srgbClr val="FF0000"/>
                </a:solidFill>
                <a:latin typeface="ＭＳ ゴシック" panose="020B0609070205080204" pitchFamily="49" charset="-128"/>
                <a:ea typeface="ＭＳ ゴシック" panose="020B0609070205080204" pitchFamily="49" charset="-128"/>
              </a:rPr>
              <a:t>６月</a:t>
            </a:r>
            <a:r>
              <a:rPr lang="ja-JP" altLang="en-US" sz="1600" b="1" dirty="0" smtClean="0">
                <a:solidFill>
                  <a:srgbClr val="FF0000"/>
                </a:solidFill>
                <a:latin typeface="ＭＳ ゴシック" panose="020B0609070205080204" pitchFamily="49" charset="-128"/>
                <a:ea typeface="ＭＳ ゴシック" panose="020B0609070205080204" pitchFamily="49" charset="-128"/>
              </a:rPr>
              <a:t>１</a:t>
            </a:r>
            <a:r>
              <a:rPr lang="ja-JP" altLang="ja-JP" sz="1600" b="1" dirty="0" smtClean="0">
                <a:solidFill>
                  <a:srgbClr val="FF0000"/>
                </a:solidFill>
                <a:latin typeface="ＭＳ ゴシック" panose="020B0609070205080204" pitchFamily="49" charset="-128"/>
                <a:ea typeface="ＭＳ ゴシック" panose="020B0609070205080204" pitchFamily="49" charset="-128"/>
              </a:rPr>
              <a:t>日</a:t>
            </a:r>
            <a:r>
              <a:rPr lang="ja-JP" altLang="ja-JP" sz="1600" b="1" dirty="0">
                <a:solidFill>
                  <a:srgbClr val="FF0000"/>
                </a:solidFill>
                <a:latin typeface="ＭＳ ゴシック" panose="020B0609070205080204" pitchFamily="49" charset="-128"/>
                <a:ea typeface="ＭＳ ゴシック" panose="020B0609070205080204" pitchFamily="49" charset="-128"/>
              </a:rPr>
              <a:t>から</a:t>
            </a:r>
            <a:r>
              <a:rPr lang="ja-JP" altLang="ja-JP" sz="1600" dirty="0">
                <a:latin typeface="ＭＳ ゴシック" panose="020B0609070205080204" pitchFamily="49" charset="-128"/>
                <a:ea typeface="ＭＳ ゴシック" panose="020B0609070205080204" pitchFamily="49" charset="-128"/>
              </a:rPr>
              <a:t>受付を開始します。</a:t>
            </a:r>
          </a:p>
          <a:p>
            <a:pPr>
              <a:lnSpc>
                <a:spcPts val="2200"/>
              </a:lnSpc>
            </a:pPr>
            <a:r>
              <a:rPr lang="en-US" altLang="ja-JP" sz="1600" dirty="0" smtClean="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a:t>
            </a:r>
            <a:r>
              <a:rPr lang="en-US" altLang="ja-JP" sz="1600" dirty="0" smtClean="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初めて</a:t>
            </a:r>
            <a:r>
              <a:rPr lang="ja-JP" altLang="en-US" sz="1600" dirty="0">
                <a:latin typeface="ＭＳ ゴシック" panose="020B0609070205080204" pitchFamily="49" charset="-128"/>
                <a:ea typeface="ＭＳ ゴシック" panose="020B0609070205080204" pitchFamily="49" charset="-128"/>
              </a:rPr>
              <a:t>ハローワーク</a:t>
            </a:r>
            <a:r>
              <a:rPr lang="ja-JP" altLang="ja-JP" sz="1600" dirty="0" smtClean="0">
                <a:latin typeface="ＭＳ ゴシック" panose="020B0609070205080204" pitchFamily="49" charset="-128"/>
                <a:ea typeface="ＭＳ ゴシック" panose="020B0609070205080204" pitchFamily="49" charset="-128"/>
              </a:rPr>
              <a:t>に</a:t>
            </a:r>
            <a:r>
              <a:rPr lang="ja-JP" altLang="ja-JP" sz="1600" dirty="0">
                <a:latin typeface="ＭＳ ゴシック" panose="020B0609070205080204" pitchFamily="49" charset="-128"/>
                <a:ea typeface="ＭＳ ゴシック" panose="020B0609070205080204" pitchFamily="49" charset="-128"/>
              </a:rPr>
              <a:t>求人</a:t>
            </a:r>
            <a:r>
              <a:rPr lang="ja-JP" altLang="ja-JP" sz="1600" dirty="0" smtClean="0">
                <a:latin typeface="ＭＳ ゴシック" panose="020B0609070205080204" pitchFamily="49" charset="-128"/>
                <a:ea typeface="ＭＳ ゴシック" panose="020B0609070205080204" pitchFamily="49" charset="-128"/>
              </a:rPr>
              <a:t>を</a:t>
            </a:r>
            <a:r>
              <a:rPr lang="ja-JP" altLang="en-US" sz="1600" dirty="0" smtClean="0">
                <a:latin typeface="ＭＳ ゴシック" panose="020B0609070205080204" pitchFamily="49" charset="-128"/>
                <a:ea typeface="ＭＳ ゴシック" panose="020B0609070205080204" pitchFamily="49" charset="-128"/>
              </a:rPr>
              <a:t>申込む</a:t>
            </a:r>
            <a:r>
              <a:rPr lang="ja-JP" altLang="ja-JP" sz="1600" dirty="0" smtClean="0">
                <a:latin typeface="ＭＳ ゴシック" panose="020B0609070205080204" pitchFamily="49" charset="-128"/>
                <a:ea typeface="ＭＳ ゴシック" panose="020B0609070205080204" pitchFamily="49" charset="-128"/>
              </a:rPr>
              <a:t>場合</a:t>
            </a:r>
            <a:r>
              <a:rPr lang="ja-JP" altLang="ja-JP" sz="1600" dirty="0">
                <a:latin typeface="ＭＳ ゴシック" panose="020B0609070205080204" pitchFamily="49" charset="-128"/>
                <a:ea typeface="ＭＳ ゴシック" panose="020B0609070205080204" pitchFamily="49" charset="-128"/>
              </a:rPr>
              <a:t>は、「事業所</a:t>
            </a:r>
            <a:r>
              <a:rPr lang="ja-JP" altLang="ja-JP" sz="1600" dirty="0" smtClean="0">
                <a:latin typeface="ＭＳ ゴシック" panose="020B0609070205080204" pitchFamily="49" charset="-128"/>
                <a:ea typeface="ＭＳ ゴシック" panose="020B0609070205080204" pitchFamily="49" charset="-128"/>
              </a:rPr>
              <a:t>登録」が</a:t>
            </a:r>
            <a:r>
              <a:rPr lang="ja-JP" altLang="ja-JP" sz="1600" dirty="0">
                <a:latin typeface="ＭＳ ゴシック" panose="020B0609070205080204" pitchFamily="49" charset="-128"/>
                <a:ea typeface="ＭＳ ゴシック" panose="020B0609070205080204" pitchFamily="49" charset="-128"/>
              </a:rPr>
              <a:t>必要です。</a:t>
            </a:r>
          </a:p>
          <a:p>
            <a:pPr>
              <a:lnSpc>
                <a:spcPts val="2200"/>
              </a:lnSpc>
            </a:pPr>
            <a:r>
              <a:rPr lang="en-US" altLang="ja-JP" sz="1600" dirty="0">
                <a:latin typeface="ＭＳ ゴシック" panose="020B0609070205080204" pitchFamily="49" charset="-128"/>
                <a:ea typeface="ＭＳ ゴシック" panose="020B0609070205080204" pitchFamily="49" charset="-128"/>
              </a:rPr>
              <a:t> </a:t>
            </a:r>
            <a:r>
              <a:rPr lang="en-US" altLang="ja-JP" sz="1600" dirty="0" smtClean="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ア</a:t>
            </a:r>
            <a:r>
              <a:rPr lang="ja-JP" altLang="ja-JP" sz="1600" dirty="0">
                <a:latin typeface="ＭＳ ゴシック" panose="020B0609070205080204" pitchFamily="49" charset="-128"/>
                <a:ea typeface="ＭＳ ゴシック" panose="020B0609070205080204" pitchFamily="49" charset="-128"/>
              </a:rPr>
              <a:t>　求人は、人事権（採用権）のある事業所単位で、必ずその会社（事業所）の</a:t>
            </a:r>
            <a:r>
              <a:rPr lang="ja-JP" altLang="ja-JP" sz="1600" dirty="0" smtClean="0">
                <a:latin typeface="ＭＳ ゴシック" panose="020B0609070205080204" pitchFamily="49" charset="-128"/>
                <a:ea typeface="ＭＳ ゴシック" panose="020B0609070205080204" pitchFamily="49" charset="-128"/>
              </a:rPr>
              <a:t>採</a:t>
            </a:r>
            <a:endParaRPr lang="en-US" altLang="ja-JP" sz="1600" dirty="0" smtClean="0">
              <a:latin typeface="ＭＳ ゴシック" panose="020B0609070205080204" pitchFamily="49" charset="-128"/>
              <a:ea typeface="ＭＳ ゴシック" panose="020B0609070205080204" pitchFamily="49" charset="-128"/>
            </a:endParaRPr>
          </a:p>
          <a:p>
            <a:pPr>
              <a:lnSpc>
                <a:spcPts val="2200"/>
              </a:lnSpc>
            </a:pPr>
            <a:r>
              <a:rPr lang="en-US" altLang="ja-JP" sz="1600" dirty="0">
                <a:latin typeface="ＭＳ ゴシック" panose="020B0609070205080204" pitchFamily="49" charset="-128"/>
                <a:ea typeface="ＭＳ ゴシック" panose="020B0609070205080204" pitchFamily="49" charset="-128"/>
              </a:rPr>
              <a:t> </a:t>
            </a:r>
            <a:r>
              <a:rPr lang="en-US" altLang="ja-JP" sz="1600" dirty="0" smtClean="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用</a:t>
            </a:r>
            <a:r>
              <a:rPr lang="ja-JP" altLang="ja-JP" sz="1600" dirty="0">
                <a:latin typeface="ＭＳ ゴシック" panose="020B0609070205080204" pitchFamily="49" charset="-128"/>
                <a:ea typeface="ＭＳ ゴシック" panose="020B0609070205080204" pitchFamily="49" charset="-128"/>
              </a:rPr>
              <a:t>・人事責任者（社会保険労務士を含む）が申込みをしてください。</a:t>
            </a:r>
          </a:p>
          <a:p>
            <a:pPr>
              <a:lnSpc>
                <a:spcPts val="2200"/>
              </a:lnSpc>
            </a:pPr>
            <a:r>
              <a:rPr lang="en-US" altLang="ja-JP" sz="1600" dirty="0">
                <a:latin typeface="ＭＳ ゴシック" panose="020B0609070205080204" pitchFamily="49" charset="-128"/>
                <a:ea typeface="ＭＳ ゴシック" panose="020B0609070205080204" pitchFamily="49" charset="-128"/>
              </a:rPr>
              <a:t> </a:t>
            </a:r>
            <a:r>
              <a:rPr lang="en-US" altLang="ja-JP" sz="1600" dirty="0" smtClean="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イ</a:t>
            </a:r>
            <a:r>
              <a:rPr lang="ja-JP" altLang="ja-JP" sz="1600" dirty="0">
                <a:latin typeface="ＭＳ ゴシック" panose="020B0609070205080204" pitchFamily="49" charset="-128"/>
                <a:ea typeface="ＭＳ ゴシック" panose="020B0609070205080204" pitchFamily="49" charset="-128"/>
              </a:rPr>
              <a:t>　求人</a:t>
            </a:r>
            <a:r>
              <a:rPr lang="ja-JP" altLang="ja-JP" sz="1600" dirty="0" smtClean="0">
                <a:latin typeface="ＭＳ ゴシック" panose="020B0609070205080204" pitchFamily="49" charset="-128"/>
                <a:ea typeface="ＭＳ ゴシック" panose="020B0609070205080204" pitchFamily="49" charset="-128"/>
              </a:rPr>
              <a:t>申込は</a:t>
            </a:r>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職種</a:t>
            </a:r>
            <a:r>
              <a:rPr lang="ja-JP" altLang="ja-JP" sz="1600" dirty="0">
                <a:latin typeface="ＭＳ ゴシック" panose="020B0609070205080204" pitchFamily="49" charset="-128"/>
                <a:ea typeface="ＭＳ ゴシック" panose="020B0609070205080204" pitchFamily="49" charset="-128"/>
              </a:rPr>
              <a:t>ごと</a:t>
            </a:r>
            <a:r>
              <a:rPr lang="ja-JP" altLang="ja-JP" sz="1600" dirty="0" smtClean="0">
                <a:latin typeface="ＭＳ ゴシック" panose="020B0609070205080204" pitchFamily="49" charset="-128"/>
                <a:ea typeface="ＭＳ ゴシック" panose="020B0609070205080204" pitchFamily="49" charset="-128"/>
              </a:rPr>
              <a:t>に</a:t>
            </a:r>
            <a:r>
              <a:rPr lang="ja-JP" altLang="en-US" sz="1600" dirty="0" smtClean="0">
                <a:latin typeface="ＭＳ ゴシック" panose="020B0609070205080204" pitchFamily="49" charset="-128"/>
                <a:ea typeface="ＭＳ ゴシック" panose="020B0609070205080204" pitchFamily="49" charset="-128"/>
              </a:rPr>
              <a:t>行ってください</a:t>
            </a:r>
            <a:r>
              <a:rPr lang="ja-JP" altLang="ja-JP" sz="1600" dirty="0" smtClean="0">
                <a:latin typeface="ＭＳ ゴシック" panose="020B0609070205080204" pitchFamily="49" charset="-128"/>
                <a:ea typeface="ＭＳ ゴシック" panose="020B0609070205080204" pitchFamily="49" charset="-128"/>
              </a:rPr>
              <a:t>。</a:t>
            </a:r>
            <a:endParaRPr lang="ja-JP" altLang="ja-JP" sz="1600" dirty="0">
              <a:latin typeface="ＭＳ ゴシック" panose="020B0609070205080204" pitchFamily="49" charset="-128"/>
              <a:ea typeface="ＭＳ ゴシック" panose="020B0609070205080204" pitchFamily="49" charset="-128"/>
            </a:endParaRPr>
          </a:p>
          <a:p>
            <a:pPr>
              <a:lnSpc>
                <a:spcPts val="2200"/>
              </a:lnSpc>
            </a:pPr>
            <a:r>
              <a:rPr lang="en-US" altLang="ja-JP" sz="1600" dirty="0" smtClean="0">
                <a:latin typeface="ＭＳ ゴシック" panose="020B0609070205080204" pitchFamily="49" charset="-128"/>
                <a:ea typeface="ＭＳ ゴシック" panose="020B0609070205080204" pitchFamily="49" charset="-128"/>
              </a:rPr>
              <a:t>  </a:t>
            </a:r>
            <a:r>
              <a:rPr lang="ja-JP" altLang="ja-JP" sz="1600" b="1" dirty="0" smtClean="0">
                <a:solidFill>
                  <a:srgbClr val="FF0000"/>
                </a:solidFill>
                <a:latin typeface="ＭＳ ゴシック" panose="020B0609070205080204" pitchFamily="49" charset="-128"/>
                <a:ea typeface="ＭＳ ゴシック" panose="020B0609070205080204" pitchFamily="49" charset="-128"/>
              </a:rPr>
              <a:t>ウ</a:t>
            </a:r>
            <a:r>
              <a:rPr lang="ja-JP" altLang="ja-JP" sz="1600" b="1" dirty="0">
                <a:solidFill>
                  <a:srgbClr val="FF0000"/>
                </a:solidFill>
                <a:latin typeface="ＭＳ ゴシック" panose="020B0609070205080204" pitchFamily="49" charset="-128"/>
                <a:ea typeface="ＭＳ ゴシック" panose="020B0609070205080204" pitchFamily="49" charset="-128"/>
              </a:rPr>
              <a:t>　求人数は必ず採用できる人数を記入してください</a:t>
            </a:r>
            <a:r>
              <a:rPr lang="ja-JP" altLang="ja-JP" sz="1600" b="1" dirty="0" smtClean="0">
                <a:solidFill>
                  <a:srgbClr val="FF0000"/>
                </a:solidFill>
                <a:latin typeface="ＭＳ ゴシック" panose="020B0609070205080204" pitchFamily="49" charset="-128"/>
                <a:ea typeface="ＭＳ ゴシック" panose="020B0609070205080204" pitchFamily="49" charset="-128"/>
              </a:rPr>
              <a:t>。</a:t>
            </a:r>
            <a:endParaRPr lang="en-US" altLang="ja-JP" sz="1600" b="1" dirty="0" smtClean="0">
              <a:solidFill>
                <a:srgbClr val="FF0000"/>
              </a:solidFill>
              <a:latin typeface="ＭＳ ゴシック" panose="020B0609070205080204" pitchFamily="49" charset="-128"/>
              <a:ea typeface="ＭＳ ゴシック" panose="020B0609070205080204" pitchFamily="49" charset="-128"/>
            </a:endParaRPr>
          </a:p>
          <a:p>
            <a:pPr>
              <a:lnSpc>
                <a:spcPts val="2200"/>
              </a:lnSpc>
            </a:pPr>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　　（本資料２頁の採用計画の樹立をご参照ください。）</a:t>
            </a:r>
            <a:endParaRPr lang="ja-JP" altLang="ja-JP" sz="1600" dirty="0">
              <a:latin typeface="ＭＳ ゴシック" panose="020B0609070205080204" pitchFamily="49" charset="-128"/>
              <a:ea typeface="ＭＳ ゴシック" panose="020B0609070205080204" pitchFamily="49" charset="-128"/>
            </a:endParaRPr>
          </a:p>
          <a:p>
            <a:pPr>
              <a:lnSpc>
                <a:spcPts val="2200"/>
              </a:lnSpc>
            </a:pPr>
            <a:r>
              <a:rPr lang="en-US" altLang="ja-JP" sz="1600" b="1" dirty="0" smtClean="0">
                <a:solidFill>
                  <a:srgbClr val="FF0000"/>
                </a:solidFill>
                <a:latin typeface="ＭＳ ゴシック" panose="020B0609070205080204" pitchFamily="49" charset="-128"/>
                <a:ea typeface="ＭＳ ゴシック" panose="020B0609070205080204" pitchFamily="49" charset="-128"/>
              </a:rPr>
              <a:t>  </a:t>
            </a:r>
            <a:r>
              <a:rPr lang="ja-JP" altLang="ja-JP" sz="1600" b="1" dirty="0" smtClean="0">
                <a:solidFill>
                  <a:srgbClr val="FF0000"/>
                </a:solidFill>
                <a:latin typeface="ＭＳ ゴシック" panose="020B0609070205080204" pitchFamily="49" charset="-128"/>
                <a:ea typeface="ＭＳ ゴシック" panose="020B0609070205080204" pitchFamily="49" charset="-128"/>
              </a:rPr>
              <a:t>エ</a:t>
            </a:r>
            <a:r>
              <a:rPr lang="ja-JP" altLang="ja-JP" sz="1600" b="1" dirty="0">
                <a:solidFill>
                  <a:srgbClr val="FF0000"/>
                </a:solidFill>
                <a:latin typeface="ＭＳ ゴシック" panose="020B0609070205080204" pitchFamily="49" charset="-128"/>
                <a:ea typeface="ＭＳ ゴシック" panose="020B0609070205080204" pitchFamily="49" charset="-128"/>
              </a:rPr>
              <a:t>　求人条件</a:t>
            </a:r>
            <a:r>
              <a:rPr lang="ja-JP" altLang="ja-JP" sz="1600" b="1" dirty="0" smtClean="0">
                <a:solidFill>
                  <a:srgbClr val="FF0000"/>
                </a:solidFill>
                <a:latin typeface="ＭＳ ゴシック" panose="020B0609070205080204" pitchFamily="49" charset="-128"/>
                <a:ea typeface="ＭＳ ゴシック" panose="020B0609070205080204" pitchFamily="49" charset="-128"/>
              </a:rPr>
              <a:t>は</a:t>
            </a:r>
            <a:r>
              <a:rPr lang="ja-JP" altLang="en-US" sz="1600" b="1" dirty="0" smtClean="0">
                <a:solidFill>
                  <a:srgbClr val="FF0000"/>
                </a:solidFill>
                <a:latin typeface="ＭＳ ゴシック" panose="020B0609070205080204" pitchFamily="49" charset="-128"/>
                <a:ea typeface="ＭＳ ゴシック" panose="020B0609070205080204" pitchFamily="49" charset="-128"/>
              </a:rPr>
              <a:t>、</a:t>
            </a:r>
            <a:r>
              <a:rPr lang="ja-JP" altLang="ja-JP" sz="1600" b="1" dirty="0" smtClean="0">
                <a:solidFill>
                  <a:srgbClr val="FF0000"/>
                </a:solidFill>
                <a:latin typeface="ＭＳ ゴシック" panose="020B0609070205080204" pitchFamily="49" charset="-128"/>
                <a:ea typeface="ＭＳ ゴシック" panose="020B0609070205080204" pitchFamily="49" charset="-128"/>
              </a:rPr>
              <a:t>入</a:t>
            </a:r>
            <a:r>
              <a:rPr lang="ja-JP" altLang="en-US" sz="1600" b="1" dirty="0" smtClean="0">
                <a:solidFill>
                  <a:srgbClr val="FF0000"/>
                </a:solidFill>
                <a:latin typeface="ＭＳ ゴシック" panose="020B0609070205080204" pitchFamily="49" charset="-128"/>
                <a:ea typeface="ＭＳ ゴシック" panose="020B0609070205080204" pitchFamily="49" charset="-128"/>
              </a:rPr>
              <a:t>社</a:t>
            </a:r>
            <a:r>
              <a:rPr lang="ja-JP" altLang="ja-JP" sz="1600" b="1" dirty="0" smtClean="0">
                <a:solidFill>
                  <a:srgbClr val="FF0000"/>
                </a:solidFill>
                <a:latin typeface="ＭＳ ゴシック" panose="020B0609070205080204" pitchFamily="49" charset="-128"/>
                <a:ea typeface="ＭＳ ゴシック" panose="020B0609070205080204" pitchFamily="49" charset="-128"/>
              </a:rPr>
              <a:t>時</a:t>
            </a:r>
            <a:r>
              <a:rPr lang="ja-JP" altLang="en-US" sz="1600" b="1" dirty="0" smtClean="0">
                <a:solidFill>
                  <a:srgbClr val="FF0000"/>
                </a:solidFill>
                <a:latin typeface="ＭＳ ゴシック" panose="020B0609070205080204" pitchFamily="49" charset="-128"/>
                <a:ea typeface="ＭＳ ゴシック" panose="020B0609070205080204" pitchFamily="49" charset="-128"/>
              </a:rPr>
              <a:t>（雇入時）</a:t>
            </a:r>
            <a:r>
              <a:rPr lang="ja-JP" altLang="ja-JP" sz="1600" b="1" dirty="0" smtClean="0">
                <a:solidFill>
                  <a:srgbClr val="FF0000"/>
                </a:solidFill>
                <a:latin typeface="ＭＳ ゴシック" panose="020B0609070205080204" pitchFamily="49" charset="-128"/>
                <a:ea typeface="ＭＳ ゴシック" panose="020B0609070205080204" pitchFamily="49" charset="-128"/>
              </a:rPr>
              <a:t>に</a:t>
            </a:r>
            <a:r>
              <a:rPr lang="ja-JP" altLang="ja-JP" sz="1600" b="1" dirty="0">
                <a:solidFill>
                  <a:srgbClr val="FF0000"/>
                </a:solidFill>
                <a:latin typeface="ＭＳ ゴシック" panose="020B0609070205080204" pitchFamily="49" charset="-128"/>
                <a:ea typeface="ＭＳ ゴシック" panose="020B0609070205080204" pitchFamily="49" charset="-128"/>
              </a:rPr>
              <a:t>必ず実施できる</a:t>
            </a:r>
            <a:r>
              <a:rPr lang="ja-JP" altLang="ja-JP" sz="1600" b="1" dirty="0" smtClean="0">
                <a:solidFill>
                  <a:srgbClr val="FF0000"/>
                </a:solidFill>
                <a:latin typeface="ＭＳ ゴシック" panose="020B0609070205080204" pitchFamily="49" charset="-128"/>
                <a:ea typeface="ＭＳ ゴシック" panose="020B0609070205080204" pitchFamily="49" charset="-128"/>
              </a:rPr>
              <a:t>内容</a:t>
            </a:r>
            <a:r>
              <a:rPr lang="ja-JP" altLang="en-US" sz="1600" b="1" dirty="0" smtClean="0">
                <a:solidFill>
                  <a:srgbClr val="FF0000"/>
                </a:solidFill>
                <a:latin typeface="ＭＳ ゴシック" panose="020B0609070205080204" pitchFamily="49" charset="-128"/>
                <a:ea typeface="ＭＳ ゴシック" panose="020B0609070205080204" pitchFamily="49" charset="-128"/>
              </a:rPr>
              <a:t>（条件）と</a:t>
            </a:r>
            <a:r>
              <a:rPr lang="ja-JP" altLang="ja-JP" sz="1600" b="1" dirty="0" smtClean="0">
                <a:solidFill>
                  <a:srgbClr val="FF0000"/>
                </a:solidFill>
                <a:latin typeface="ＭＳ ゴシック" panose="020B0609070205080204" pitchFamily="49" charset="-128"/>
                <a:ea typeface="ＭＳ ゴシック" panose="020B0609070205080204" pitchFamily="49" charset="-128"/>
              </a:rPr>
              <a:t>して</a:t>
            </a:r>
            <a:r>
              <a:rPr lang="ja-JP" altLang="ja-JP" sz="1600" b="1" dirty="0">
                <a:solidFill>
                  <a:srgbClr val="FF0000"/>
                </a:solidFill>
                <a:latin typeface="ＭＳ ゴシック" panose="020B0609070205080204" pitchFamily="49" charset="-128"/>
                <a:ea typeface="ＭＳ ゴシック" panose="020B0609070205080204" pitchFamily="49" charset="-128"/>
              </a:rPr>
              <a:t>ください。</a:t>
            </a:r>
          </a:p>
          <a:p>
            <a:pPr marL="361950" indent="-361950">
              <a:lnSpc>
                <a:spcPts val="2200"/>
              </a:lnSpc>
            </a:pPr>
            <a:r>
              <a:rPr lang="en-US" altLang="ja-JP" sz="1600" dirty="0" smtClean="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オ</a:t>
            </a:r>
            <a:r>
              <a:rPr lang="ja-JP" altLang="ja-JP" sz="1600" dirty="0">
                <a:latin typeface="ＭＳ ゴシック" panose="020B0609070205080204" pitchFamily="49" charset="-128"/>
                <a:ea typeface="ＭＳ ゴシック" panose="020B0609070205080204" pitchFamily="49" charset="-128"/>
              </a:rPr>
              <a:t>　</a:t>
            </a:r>
            <a:r>
              <a:rPr lang="ja-JP" altLang="ja-JP" sz="1600" dirty="0" smtClean="0">
                <a:latin typeface="ＭＳ ゴシック" panose="020B0609070205080204" pitchFamily="49" charset="-128"/>
                <a:ea typeface="ＭＳ ゴシック" panose="020B0609070205080204" pitchFamily="49" charset="-128"/>
              </a:rPr>
              <a:t>求人</a:t>
            </a:r>
            <a:r>
              <a:rPr lang="ja-JP" altLang="en-US" sz="1600" dirty="0" smtClean="0">
                <a:latin typeface="ＭＳ ゴシック" panose="020B0609070205080204" pitchFamily="49" charset="-128"/>
                <a:ea typeface="ＭＳ ゴシック" panose="020B0609070205080204" pitchFamily="49" charset="-128"/>
              </a:rPr>
              <a:t>の作成</a:t>
            </a:r>
            <a:r>
              <a:rPr lang="ja-JP" altLang="ja-JP" sz="1600" dirty="0" smtClean="0">
                <a:latin typeface="ＭＳ ゴシック" panose="020B0609070205080204" pitchFamily="49" charset="-128"/>
                <a:ea typeface="ＭＳ ゴシック" panose="020B0609070205080204" pitchFamily="49" charset="-128"/>
              </a:rPr>
              <a:t>に</a:t>
            </a:r>
            <a:r>
              <a:rPr lang="ja-JP" altLang="ja-JP" sz="1600" dirty="0">
                <a:latin typeface="ＭＳ ゴシック" panose="020B0609070205080204" pitchFamily="49" charset="-128"/>
                <a:ea typeface="ＭＳ ゴシック" panose="020B0609070205080204" pitchFamily="49" charset="-128"/>
              </a:rPr>
              <a:t>ついて</a:t>
            </a:r>
            <a:r>
              <a:rPr lang="ja-JP" altLang="ja-JP" sz="1600" dirty="0" smtClean="0">
                <a:latin typeface="ＭＳ ゴシック" panose="020B0609070205080204" pitchFamily="49" charset="-128"/>
                <a:ea typeface="ＭＳ ゴシック" panose="020B0609070205080204" pitchFamily="49" charset="-128"/>
              </a:rPr>
              <a:t>は</a:t>
            </a:r>
            <a:r>
              <a:rPr lang="ja-JP" altLang="en-US" sz="1600" dirty="0" smtClean="0">
                <a:latin typeface="ＭＳ ゴシック" panose="020B0609070205080204" pitchFamily="49" charset="-128"/>
                <a:ea typeface="ＭＳ ゴシック" panose="020B0609070205080204" pitchFamily="49" charset="-128"/>
              </a:rPr>
              <a:t>、従業員採用の手引２４～２７頁及び本資料７～１１頁の作成</a:t>
            </a:r>
            <a:r>
              <a:rPr lang="ja-JP" altLang="ja-JP" sz="1600" dirty="0" smtClean="0">
                <a:latin typeface="ＭＳ ゴシック" panose="020B0609070205080204" pitchFamily="49" charset="-128"/>
                <a:ea typeface="ＭＳ ゴシック" panose="020B0609070205080204" pitchFamily="49" charset="-128"/>
              </a:rPr>
              <a:t>要領を</a:t>
            </a:r>
            <a:r>
              <a:rPr lang="ja-JP" altLang="ja-JP" sz="1600" dirty="0">
                <a:latin typeface="ＭＳ ゴシック" panose="020B0609070205080204" pitchFamily="49" charset="-128"/>
                <a:ea typeface="ＭＳ ゴシック" panose="020B0609070205080204" pitchFamily="49" charset="-128"/>
              </a:rPr>
              <a:t>参照</a:t>
            </a:r>
            <a:r>
              <a:rPr lang="ja-JP" altLang="ja-JP" sz="1600" dirty="0" smtClean="0">
                <a:latin typeface="ＭＳ ゴシック" panose="020B0609070205080204" pitchFamily="49" charset="-128"/>
                <a:ea typeface="ＭＳ ゴシック" panose="020B0609070205080204" pitchFamily="49" charset="-128"/>
              </a:rPr>
              <a:t>してください</a:t>
            </a:r>
            <a:r>
              <a:rPr lang="ja-JP" altLang="ja-JP" sz="1600" dirty="0">
                <a:latin typeface="ＭＳ ゴシック" panose="020B0609070205080204" pitchFamily="49" charset="-128"/>
                <a:ea typeface="ＭＳ ゴシック" panose="020B0609070205080204" pitchFamily="49" charset="-128"/>
              </a:rPr>
              <a:t>。</a:t>
            </a:r>
          </a:p>
          <a:p>
            <a:pPr>
              <a:lnSpc>
                <a:spcPts val="2200"/>
              </a:lnSpc>
            </a:pPr>
            <a:r>
              <a:rPr lang="en-US" altLang="ja-JP" sz="1600" b="1" dirty="0" smtClean="0">
                <a:solidFill>
                  <a:srgbClr val="FF0000"/>
                </a:solidFill>
                <a:latin typeface="ＭＳ ゴシック" panose="020B0609070205080204" pitchFamily="49" charset="-128"/>
                <a:ea typeface="ＭＳ ゴシック" panose="020B0609070205080204" pitchFamily="49" charset="-128"/>
              </a:rPr>
              <a:t>  </a:t>
            </a:r>
            <a:r>
              <a:rPr lang="ja-JP" altLang="ja-JP" sz="1600" b="1" dirty="0" smtClean="0">
                <a:solidFill>
                  <a:srgbClr val="FF0000"/>
                </a:solidFill>
                <a:latin typeface="ＭＳ ゴシック" panose="020B0609070205080204" pitchFamily="49" charset="-128"/>
                <a:ea typeface="ＭＳ ゴシック" panose="020B0609070205080204" pitchFamily="49" charset="-128"/>
              </a:rPr>
              <a:t>カ</a:t>
            </a:r>
            <a:r>
              <a:rPr lang="ja-JP" altLang="ja-JP" sz="1600" b="1" dirty="0">
                <a:solidFill>
                  <a:srgbClr val="FF0000"/>
                </a:solidFill>
                <a:latin typeface="ＭＳ ゴシック" panose="020B0609070205080204" pitchFamily="49" charset="-128"/>
                <a:ea typeface="ＭＳ ゴシック" panose="020B0609070205080204" pitchFamily="49" charset="-128"/>
              </a:rPr>
              <a:t>　</a:t>
            </a:r>
            <a:r>
              <a:rPr lang="ja-JP" altLang="ja-JP" sz="1600" b="1" u="sng" dirty="0">
                <a:solidFill>
                  <a:srgbClr val="FF0000"/>
                </a:solidFill>
                <a:latin typeface="ＭＳ ゴシック" panose="020B0609070205080204" pitchFamily="49" charset="-128"/>
                <a:ea typeface="ＭＳ ゴシック" panose="020B0609070205080204" pitchFamily="49" charset="-128"/>
              </a:rPr>
              <a:t>求人数の削減や取消しは、事業所閉鎖等の特別の場合を</a:t>
            </a:r>
            <a:r>
              <a:rPr lang="ja-JP" altLang="ja-JP" sz="1600" b="1" u="sng" dirty="0" smtClean="0">
                <a:solidFill>
                  <a:srgbClr val="FF0000"/>
                </a:solidFill>
                <a:latin typeface="ＭＳ ゴシック" panose="020B0609070205080204" pitchFamily="49" charset="-128"/>
                <a:ea typeface="ＭＳ ゴシック" panose="020B0609070205080204" pitchFamily="49" charset="-128"/>
              </a:rPr>
              <a:t>除</a:t>
            </a:r>
            <a:r>
              <a:rPr lang="ja-JP" altLang="en-US" sz="1600" b="1" u="sng" dirty="0" smtClean="0">
                <a:solidFill>
                  <a:srgbClr val="FF0000"/>
                </a:solidFill>
                <a:latin typeface="ＭＳ ゴシック" panose="020B0609070205080204" pitchFamily="49" charset="-128"/>
                <a:ea typeface="ＭＳ ゴシック" panose="020B0609070205080204" pitchFamily="49" charset="-128"/>
              </a:rPr>
              <a:t>き、</a:t>
            </a:r>
            <a:r>
              <a:rPr lang="ja-JP" altLang="ja-JP" sz="1600" b="1" u="sng" dirty="0" smtClean="0">
                <a:solidFill>
                  <a:srgbClr val="FF0000"/>
                </a:solidFill>
                <a:latin typeface="ＭＳ ゴシック" panose="020B0609070205080204" pitchFamily="49" charset="-128"/>
                <a:ea typeface="ＭＳ ゴシック" panose="020B0609070205080204" pitchFamily="49" charset="-128"/>
              </a:rPr>
              <a:t>認められません。</a:t>
            </a:r>
            <a:endParaRPr lang="en-US" altLang="ja-JP" sz="1600" b="1" u="sng" dirty="0" smtClean="0">
              <a:solidFill>
                <a:srgbClr val="FF0000"/>
              </a:solidFill>
              <a:latin typeface="ＭＳ ゴシック" panose="020B0609070205080204" pitchFamily="49" charset="-128"/>
              <a:ea typeface="ＭＳ ゴシック" panose="020B0609070205080204" pitchFamily="49" charset="-128"/>
            </a:endParaRPr>
          </a:p>
          <a:p>
            <a:pPr>
              <a:lnSpc>
                <a:spcPts val="2200"/>
              </a:lnSpc>
            </a:pPr>
            <a:r>
              <a:rPr lang="ja-JP" altLang="en-US" sz="1600" dirty="0" smtClean="0">
                <a:latin typeface="ＭＳ ゴシック" panose="020B0609070205080204" pitchFamily="49" charset="-128"/>
                <a:ea typeface="ＭＳ ゴシック" panose="020B0609070205080204" pitchFamily="49" charset="-128"/>
              </a:rPr>
              <a:t>　　　（本資料３頁</a:t>
            </a:r>
            <a:r>
              <a:rPr lang="ja-JP" altLang="en-US" sz="1600" dirty="0">
                <a:latin typeface="ＭＳ ゴシック" panose="020B0609070205080204" pitchFamily="49" charset="-128"/>
                <a:ea typeface="ＭＳ ゴシック" panose="020B0609070205080204" pitchFamily="49" charset="-128"/>
              </a:rPr>
              <a:t>の</a:t>
            </a:r>
            <a:r>
              <a:rPr lang="ja-JP" altLang="en-US" sz="1600" dirty="0" smtClean="0">
                <a:latin typeface="ＭＳ ゴシック" panose="020B0609070205080204" pitchFamily="49" charset="-128"/>
                <a:ea typeface="ＭＳ ゴシック" panose="020B0609070205080204" pitchFamily="49" charset="-128"/>
              </a:rPr>
              <a:t>採用内定取消等の防止をご参照ください</a:t>
            </a:r>
            <a:r>
              <a:rPr lang="ja-JP" altLang="en-US" sz="1600" dirty="0">
                <a:latin typeface="ＭＳ ゴシック" panose="020B0609070205080204" pitchFamily="49" charset="-128"/>
                <a:ea typeface="ＭＳ ゴシック" panose="020B0609070205080204" pitchFamily="49" charset="-128"/>
              </a:rPr>
              <a:t>。） </a:t>
            </a:r>
            <a:r>
              <a:rPr lang="ja-JP" altLang="en-US" sz="1600" b="1" dirty="0">
                <a:solidFill>
                  <a:srgbClr val="FF0000"/>
                </a:solidFill>
                <a:latin typeface="ＭＳ ゴシック" panose="020B0609070205080204" pitchFamily="49" charset="-128"/>
                <a:ea typeface="ＭＳ ゴシック" panose="020B0609070205080204" pitchFamily="49" charset="-128"/>
              </a:rPr>
              <a:t>　</a:t>
            </a:r>
            <a:endParaRPr lang="ja-JP" altLang="ja-JP" sz="1600" dirty="0">
              <a:solidFill>
                <a:srgbClr val="FF0000"/>
              </a:solidFill>
              <a:latin typeface="ＭＳ ゴシック" panose="020B0609070205080204" pitchFamily="49" charset="-128"/>
              <a:ea typeface="ＭＳ ゴシック" panose="020B0609070205080204" pitchFamily="49" charset="-128"/>
            </a:endParaRPr>
          </a:p>
          <a:p>
            <a:pPr>
              <a:lnSpc>
                <a:spcPts val="2200"/>
              </a:lnSpc>
            </a:pPr>
            <a:r>
              <a:rPr lang="ja-JP" altLang="en-US" sz="1600" b="1" dirty="0" smtClean="0">
                <a:solidFill>
                  <a:srgbClr val="FF0000"/>
                </a:solidFill>
                <a:latin typeface="ＭＳ ゴシック" panose="020B0609070205080204" pitchFamily="49" charset="-128"/>
                <a:ea typeface="ＭＳ ゴシック" panose="020B0609070205080204" pitchFamily="49" charset="-128"/>
              </a:rPr>
              <a:t>　キ　</a:t>
            </a:r>
            <a:r>
              <a:rPr lang="ja-JP" altLang="ja-JP" sz="1600" b="1" dirty="0" smtClean="0">
                <a:solidFill>
                  <a:srgbClr val="FF0000"/>
                </a:solidFill>
                <a:latin typeface="ＭＳ ゴシック" panose="020B0609070205080204" pitchFamily="49" charset="-128"/>
                <a:ea typeface="ＭＳ ゴシック" panose="020B0609070205080204" pitchFamily="49" charset="-128"/>
              </a:rPr>
              <a:t>求人</a:t>
            </a:r>
            <a:r>
              <a:rPr lang="ja-JP" altLang="ja-JP" sz="1600" b="1" dirty="0">
                <a:solidFill>
                  <a:srgbClr val="FF0000"/>
                </a:solidFill>
                <a:latin typeface="ＭＳ ゴシック" panose="020B0609070205080204" pitchFamily="49" charset="-128"/>
                <a:ea typeface="ＭＳ ゴシック" panose="020B0609070205080204" pitchFamily="49" charset="-128"/>
              </a:rPr>
              <a:t>申込み後、やむを得ず求人数または求人条件等に変更が生じる場合は、</a:t>
            </a:r>
            <a:r>
              <a:rPr lang="ja-JP" altLang="ja-JP" sz="1600" b="1" dirty="0" smtClean="0">
                <a:solidFill>
                  <a:srgbClr val="FF0000"/>
                </a:solidFill>
                <a:latin typeface="ＭＳ ゴシック" panose="020B0609070205080204" pitchFamily="49" charset="-128"/>
                <a:ea typeface="ＭＳ ゴシック" panose="020B0609070205080204" pitchFamily="49" charset="-128"/>
              </a:rPr>
              <a:t>紹</a:t>
            </a:r>
            <a:r>
              <a:rPr lang="en-US" altLang="ja-JP" sz="1600" b="1" dirty="0" smtClean="0">
                <a:solidFill>
                  <a:srgbClr val="FF0000"/>
                </a:solidFill>
                <a:latin typeface="ＭＳ ゴシック" panose="020B0609070205080204" pitchFamily="49" charset="-128"/>
                <a:ea typeface="ＭＳ ゴシック" panose="020B0609070205080204" pitchFamily="49" charset="-128"/>
              </a:rPr>
              <a:t> </a:t>
            </a:r>
          </a:p>
          <a:p>
            <a:pPr>
              <a:lnSpc>
                <a:spcPts val="2200"/>
              </a:lnSpc>
            </a:pPr>
            <a:r>
              <a:rPr lang="en-US" altLang="ja-JP" sz="1600" b="1" dirty="0">
                <a:solidFill>
                  <a:srgbClr val="FF0000"/>
                </a:solidFill>
                <a:latin typeface="ＭＳ ゴシック" panose="020B0609070205080204" pitchFamily="49" charset="-128"/>
                <a:ea typeface="ＭＳ ゴシック" panose="020B0609070205080204" pitchFamily="49" charset="-128"/>
              </a:rPr>
              <a:t> </a:t>
            </a:r>
            <a:r>
              <a:rPr lang="en-US" altLang="ja-JP" sz="1600" b="1" dirty="0" smtClean="0">
                <a:solidFill>
                  <a:srgbClr val="FF0000"/>
                </a:solidFill>
                <a:latin typeface="ＭＳ ゴシック" panose="020B0609070205080204" pitchFamily="49" charset="-128"/>
                <a:ea typeface="ＭＳ ゴシック" panose="020B0609070205080204" pitchFamily="49" charset="-128"/>
              </a:rPr>
              <a:t>   </a:t>
            </a:r>
            <a:r>
              <a:rPr lang="ja-JP" altLang="ja-JP" sz="1600" b="1" dirty="0" smtClean="0">
                <a:solidFill>
                  <a:srgbClr val="FF0000"/>
                </a:solidFill>
                <a:latin typeface="ＭＳ ゴシック" panose="020B0609070205080204" pitchFamily="49" charset="-128"/>
                <a:ea typeface="ＭＳ ゴシック" panose="020B0609070205080204" pitchFamily="49" charset="-128"/>
              </a:rPr>
              <a:t>介前</a:t>
            </a:r>
            <a:r>
              <a:rPr lang="ja-JP" altLang="ja-JP" sz="1600" b="1" dirty="0">
                <a:solidFill>
                  <a:srgbClr val="FF0000"/>
                </a:solidFill>
                <a:latin typeface="ＭＳ ゴシック" panose="020B0609070205080204" pitchFamily="49" charset="-128"/>
                <a:ea typeface="ＭＳ ゴシック" panose="020B0609070205080204" pitchFamily="49" charset="-128"/>
              </a:rPr>
              <a:t>であっても、職業相談や進路指導に支障をきたすことになりますので、直</a:t>
            </a:r>
            <a:r>
              <a:rPr lang="ja-JP" altLang="ja-JP" sz="1600" b="1" dirty="0" err="1" smtClean="0">
                <a:solidFill>
                  <a:srgbClr val="FF0000"/>
                </a:solidFill>
                <a:latin typeface="ＭＳ ゴシック" panose="020B0609070205080204" pitchFamily="49" charset="-128"/>
                <a:ea typeface="ＭＳ ゴシック" panose="020B0609070205080204" pitchFamily="49" charset="-128"/>
              </a:rPr>
              <a:t>ち</a:t>
            </a:r>
            <a:r>
              <a:rPr lang="en-US" altLang="ja-JP" sz="1600" b="1" dirty="0" smtClean="0">
                <a:solidFill>
                  <a:srgbClr val="FF0000"/>
                </a:solidFill>
                <a:latin typeface="ＭＳ ゴシック" panose="020B0609070205080204" pitchFamily="49" charset="-128"/>
                <a:ea typeface="ＭＳ ゴシック" panose="020B0609070205080204" pitchFamily="49" charset="-128"/>
              </a:rPr>
              <a:t> </a:t>
            </a:r>
          </a:p>
          <a:p>
            <a:pPr>
              <a:lnSpc>
                <a:spcPts val="2200"/>
              </a:lnSpc>
            </a:pPr>
            <a:r>
              <a:rPr lang="en-US" altLang="ja-JP" sz="1600" b="1" dirty="0">
                <a:solidFill>
                  <a:srgbClr val="FF0000"/>
                </a:solidFill>
                <a:latin typeface="ＭＳ ゴシック" panose="020B0609070205080204" pitchFamily="49" charset="-128"/>
                <a:ea typeface="ＭＳ ゴシック" panose="020B0609070205080204" pitchFamily="49" charset="-128"/>
              </a:rPr>
              <a:t> </a:t>
            </a:r>
            <a:r>
              <a:rPr lang="en-US" altLang="ja-JP" sz="1600" b="1" dirty="0" smtClean="0">
                <a:solidFill>
                  <a:srgbClr val="FF0000"/>
                </a:solidFill>
                <a:latin typeface="ＭＳ ゴシック" panose="020B0609070205080204" pitchFamily="49" charset="-128"/>
                <a:ea typeface="ＭＳ ゴシック" panose="020B0609070205080204" pitchFamily="49" charset="-128"/>
              </a:rPr>
              <a:t>   </a:t>
            </a:r>
            <a:r>
              <a:rPr lang="ja-JP" altLang="ja-JP" sz="1600" b="1" dirty="0" smtClean="0">
                <a:solidFill>
                  <a:srgbClr val="FF0000"/>
                </a:solidFill>
                <a:latin typeface="ＭＳ ゴシック" panose="020B0609070205080204" pitchFamily="49" charset="-128"/>
                <a:ea typeface="ＭＳ ゴシック" panose="020B0609070205080204" pitchFamily="49" charset="-128"/>
              </a:rPr>
              <a:t>に</a:t>
            </a:r>
            <a:r>
              <a:rPr lang="ja-JP" altLang="ja-JP" sz="1600" b="1" dirty="0">
                <a:solidFill>
                  <a:srgbClr val="FF0000"/>
                </a:solidFill>
                <a:latin typeface="ＭＳ ゴシック" panose="020B0609070205080204" pitchFamily="49" charset="-128"/>
                <a:ea typeface="ＭＳ ゴシック" panose="020B0609070205080204" pitchFamily="49" charset="-128"/>
              </a:rPr>
              <a:t>求人を</a:t>
            </a:r>
            <a:r>
              <a:rPr lang="ja-JP" altLang="ja-JP" sz="1600" b="1" dirty="0" smtClean="0">
                <a:solidFill>
                  <a:srgbClr val="FF0000"/>
                </a:solidFill>
                <a:latin typeface="ＭＳ ゴシック" panose="020B0609070205080204" pitchFamily="49" charset="-128"/>
                <a:ea typeface="ＭＳ ゴシック" panose="020B0609070205080204" pitchFamily="49" charset="-128"/>
              </a:rPr>
              <a:t>申し込まれた</a:t>
            </a:r>
            <a:r>
              <a:rPr lang="ja-JP" altLang="en-US" sz="1600" b="1" dirty="0">
                <a:solidFill>
                  <a:srgbClr val="FF0000"/>
                </a:solidFill>
                <a:latin typeface="ＭＳ ゴシック" panose="020B0609070205080204" pitchFamily="49" charset="-128"/>
                <a:ea typeface="ＭＳ ゴシック" panose="020B0609070205080204" pitchFamily="49" charset="-128"/>
              </a:rPr>
              <a:t>ハローワーク</a:t>
            </a:r>
            <a:r>
              <a:rPr lang="ja-JP" altLang="ja-JP" sz="1600" b="1" dirty="0" smtClean="0">
                <a:solidFill>
                  <a:srgbClr val="FF0000"/>
                </a:solidFill>
                <a:latin typeface="ＭＳ ゴシック" panose="020B0609070205080204" pitchFamily="49" charset="-128"/>
                <a:ea typeface="ＭＳ ゴシック" panose="020B0609070205080204" pitchFamily="49" charset="-128"/>
              </a:rPr>
              <a:t>に</a:t>
            </a:r>
            <a:r>
              <a:rPr lang="ja-JP" altLang="ja-JP" sz="1600" b="1" dirty="0">
                <a:solidFill>
                  <a:srgbClr val="FF0000"/>
                </a:solidFill>
                <a:latin typeface="ＭＳ ゴシック" panose="020B0609070205080204" pitchFamily="49" charset="-128"/>
                <a:ea typeface="ＭＳ ゴシック" panose="020B0609070205080204" pitchFamily="49" charset="-128"/>
              </a:rPr>
              <a:t>申し出てください</a:t>
            </a:r>
            <a:r>
              <a:rPr lang="ja-JP" altLang="ja-JP" sz="1600" b="1" dirty="0" smtClean="0">
                <a:solidFill>
                  <a:srgbClr val="FF0000"/>
                </a:solidFill>
                <a:latin typeface="ＭＳ ゴシック" panose="020B0609070205080204" pitchFamily="49" charset="-128"/>
                <a:ea typeface="ＭＳ ゴシック" panose="020B0609070205080204" pitchFamily="49" charset="-128"/>
              </a:rPr>
              <a:t>。</a:t>
            </a:r>
            <a:r>
              <a:rPr lang="en-US" altLang="ja-JP" sz="1600" b="1" dirty="0" smtClean="0">
                <a:solidFill>
                  <a:srgbClr val="FF0000"/>
                </a:solidFill>
                <a:latin typeface="ＭＳ ゴシック" panose="020B0609070205080204" pitchFamily="49" charset="-128"/>
                <a:ea typeface="ＭＳ ゴシック" panose="020B0609070205080204" pitchFamily="49" charset="-128"/>
              </a:rPr>
              <a:t>     </a:t>
            </a:r>
            <a:endParaRPr lang="ja-JP" altLang="ja-JP" sz="1600" dirty="0">
              <a:solidFill>
                <a:srgbClr val="FF0000"/>
              </a:solidFill>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5364088" y="6184864"/>
            <a:ext cx="2871416" cy="307777"/>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（従業員採用の手引 １９頁）</a:t>
            </a:r>
          </a:p>
        </p:txBody>
      </p:sp>
      <p:sp>
        <p:nvSpPr>
          <p:cNvPr id="7" name="角丸四角形 6"/>
          <p:cNvSpPr/>
          <p:nvPr/>
        </p:nvSpPr>
        <p:spPr>
          <a:xfrm>
            <a:off x="539552" y="692696"/>
            <a:ext cx="6984776" cy="375820"/>
          </a:xfrm>
          <a:prstGeom prst="roundRect">
            <a:avLst>
              <a:gd name="adj" fmla="val 7625"/>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latin typeface="ＭＳ ゴシック" panose="020B0609070205080204" pitchFamily="49" charset="-128"/>
                <a:ea typeface="ＭＳ ゴシック" panose="020B0609070205080204" pitchFamily="49" charset="-128"/>
              </a:rPr>
              <a:t>新規高校卒業予定者の求人申込時には、以下の点に留意してください。</a:t>
            </a:r>
            <a:endParaRPr kumimoji="1" lang="ja-JP" altLang="en-US" sz="1600" b="1" dirty="0">
              <a:solidFill>
                <a:schemeClr val="tx1"/>
              </a:solidFill>
              <a:latin typeface="ＭＳ ゴシック" panose="020B0609070205080204" pitchFamily="49" charset="-128"/>
              <a:ea typeface="ＭＳ ゴシック" panose="020B0609070205080204" pitchFamily="49" charset="-128"/>
            </a:endParaRPr>
          </a:p>
        </p:txBody>
      </p:sp>
      <p:sp>
        <p:nvSpPr>
          <p:cNvPr id="8" name="スライド番号プレースホルダー 9"/>
          <p:cNvSpPr txBox="1">
            <a:spLocks/>
          </p:cNvSpPr>
          <p:nvPr/>
        </p:nvSpPr>
        <p:spPr>
          <a:xfrm>
            <a:off x="4427984" y="6521280"/>
            <a:ext cx="609600" cy="344646"/>
          </a:xfrm>
          <a:prstGeom prst="rect">
            <a:avLst/>
          </a:prstGeom>
        </p:spPr>
        <p:txBody>
          <a:bodyPr vert="horz" rtlCol="0" anchor="ct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ＭＳ ゴシック" panose="020B0609070205080204" pitchFamily="49" charset="-128"/>
                <a:ea typeface="ＭＳ ゴシック" panose="020B0609070205080204" pitchFamily="49" charset="-128"/>
              </a:rPr>
              <a:t>-15-</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9" name="円形吹き出し 8"/>
          <p:cNvSpPr/>
          <p:nvPr/>
        </p:nvSpPr>
        <p:spPr>
          <a:xfrm>
            <a:off x="7883574" y="5928753"/>
            <a:ext cx="1224930" cy="592528"/>
          </a:xfrm>
          <a:prstGeom prst="wedgeEllipseCallout">
            <a:avLst>
              <a:gd name="adj1" fmla="val -45199"/>
              <a:gd name="adj2" fmla="val -4700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kumimoji="1" lang="ja-JP" altLang="en-US" sz="700" b="1" dirty="0" smtClean="0">
                <a:latin typeface="ＭＳ ゴシック" panose="020B0609070205080204" pitchFamily="49" charset="-128"/>
                <a:ea typeface="ＭＳ ゴシック" panose="020B0609070205080204" pitchFamily="49" charset="-128"/>
              </a:rPr>
              <a:t>原則変更のないよう採用計画をお願いします。</a:t>
            </a:r>
            <a:endParaRPr kumimoji="1" lang="ja-JP" altLang="en-US" sz="7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16364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9920"/>
            <a:ext cx="7344816" cy="576064"/>
          </a:xfrm>
        </p:spPr>
        <p:txBody>
          <a:bodyPr>
            <a:normAutofit/>
          </a:bodyPr>
          <a:lstStyle/>
          <a:p>
            <a:r>
              <a:rPr lang="ja-JP" altLang="en-US" sz="2000" b="1" dirty="0" smtClean="0">
                <a:solidFill>
                  <a:schemeClr val="bg1"/>
                </a:solidFill>
                <a:latin typeface="ＭＳ ゴシック" panose="020B0609070205080204" pitchFamily="49" charset="-128"/>
                <a:ea typeface="ＭＳ ゴシック" panose="020B0609070205080204" pitchFamily="49" charset="-128"/>
              </a:rPr>
              <a:t>６－</a:t>
            </a:r>
            <a:r>
              <a:rPr lang="ja-JP" altLang="en-US" sz="2000" b="1" dirty="0">
                <a:solidFill>
                  <a:schemeClr val="bg1"/>
                </a:solidFill>
                <a:latin typeface="ＭＳ ゴシック" panose="020B0609070205080204" pitchFamily="49" charset="-128"/>
                <a:ea typeface="ＭＳ ゴシック" panose="020B0609070205080204" pitchFamily="49" charset="-128"/>
              </a:rPr>
              <a:t>２</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 </a:t>
            </a:r>
            <a:r>
              <a:rPr lang="ja-JP" altLang="ja-JP" sz="2000" b="1" dirty="0" smtClean="0">
                <a:solidFill>
                  <a:schemeClr val="bg1"/>
                </a:solidFill>
                <a:latin typeface="ＭＳ ゴシック" panose="020B0609070205080204" pitchFamily="49" charset="-128"/>
                <a:ea typeface="ＭＳ ゴシック" panose="020B0609070205080204" pitchFamily="49" charset="-128"/>
              </a:rPr>
              <a:t>男女</a:t>
            </a:r>
            <a:r>
              <a:rPr lang="ja-JP" altLang="ja-JP" sz="2000" b="1" dirty="0">
                <a:solidFill>
                  <a:schemeClr val="bg1"/>
                </a:solidFill>
                <a:latin typeface="ＭＳ ゴシック" panose="020B0609070205080204" pitchFamily="49" charset="-128"/>
                <a:ea typeface="ＭＳ ゴシック" panose="020B0609070205080204" pitchFamily="49" charset="-128"/>
              </a:rPr>
              <a:t>雇用機会均等法に基づく求人の留意点</a:t>
            </a:r>
            <a:endParaRPr kumimoji="1" lang="ja-JP" altLang="en-US" sz="2000" b="1" dirty="0">
              <a:solidFill>
                <a:schemeClr val="bg1"/>
              </a:solidFill>
            </a:endParaRPr>
          </a:p>
        </p:txBody>
      </p:sp>
      <p:sp>
        <p:nvSpPr>
          <p:cNvPr id="4" name="コンテンツ プレースホルダー 3"/>
          <p:cNvSpPr>
            <a:spLocks noGrp="1"/>
          </p:cNvSpPr>
          <p:nvPr>
            <p:ph idx="1"/>
          </p:nvPr>
        </p:nvSpPr>
        <p:spPr>
          <a:xfrm>
            <a:off x="602691" y="836712"/>
            <a:ext cx="7848872" cy="4896544"/>
          </a:xfrm>
        </p:spPr>
        <p:txBody>
          <a:bodyPr>
            <a:normAutofit/>
          </a:bodyPr>
          <a:lstStyle/>
          <a:p>
            <a:pPr marL="0" indent="0">
              <a:buNone/>
            </a:pPr>
            <a:r>
              <a:rPr lang="ja-JP" altLang="en-US" sz="1900" kern="100" dirty="0">
                <a:solidFill>
                  <a:schemeClr val="bg2">
                    <a:lumMod val="25000"/>
                  </a:schemeClr>
                </a:solidFill>
                <a:latin typeface="ＭＳ ゴシック" panose="020B0609070205080204" pitchFamily="49" charset="-128"/>
                <a:ea typeface="ＭＳ ゴシック" panose="020B0609070205080204" pitchFamily="49" charset="-128"/>
                <a:cs typeface="Times New Roman"/>
              </a:rPr>
              <a:t>　</a:t>
            </a:r>
            <a:r>
              <a:rPr lang="ja-JP" altLang="ja-JP" sz="1900" kern="100" dirty="0" smtClean="0">
                <a:solidFill>
                  <a:schemeClr val="bg2">
                    <a:lumMod val="25000"/>
                  </a:schemeClr>
                </a:solidFill>
                <a:latin typeface="ＭＳ ゴシック" panose="020B0609070205080204" pitchFamily="49" charset="-128"/>
                <a:ea typeface="ＭＳ ゴシック" panose="020B0609070205080204" pitchFamily="49" charset="-128"/>
                <a:cs typeface="Times New Roman"/>
              </a:rPr>
              <a:t>男女</a:t>
            </a:r>
            <a:r>
              <a:rPr lang="ja-JP" altLang="ja-JP" sz="1900" kern="100" dirty="0">
                <a:solidFill>
                  <a:schemeClr val="bg2">
                    <a:lumMod val="25000"/>
                  </a:schemeClr>
                </a:solidFill>
                <a:latin typeface="ＭＳ ゴシック" panose="020B0609070205080204" pitchFamily="49" charset="-128"/>
                <a:ea typeface="ＭＳ ゴシック" panose="020B0609070205080204" pitchFamily="49" charset="-128"/>
                <a:cs typeface="Times New Roman"/>
              </a:rPr>
              <a:t>雇用機会均等法に基づき</a:t>
            </a:r>
            <a:r>
              <a:rPr lang="ja-JP" altLang="ja-JP" sz="1900" kern="100" dirty="0" smtClean="0">
                <a:solidFill>
                  <a:schemeClr val="bg2">
                    <a:lumMod val="25000"/>
                  </a:schemeClr>
                </a:solidFill>
                <a:latin typeface="ＭＳ ゴシック" panose="020B0609070205080204" pitchFamily="49" charset="-128"/>
                <a:ea typeface="ＭＳ ゴシック" panose="020B0609070205080204" pitchFamily="49" charset="-128"/>
                <a:cs typeface="Times New Roman"/>
              </a:rPr>
              <a:t>、男子校や女子</a:t>
            </a:r>
            <a:r>
              <a:rPr lang="ja-JP" altLang="en-US" sz="1900" kern="100" dirty="0" smtClean="0">
                <a:solidFill>
                  <a:schemeClr val="bg2">
                    <a:lumMod val="25000"/>
                  </a:schemeClr>
                </a:solidFill>
                <a:latin typeface="ＭＳ ゴシック" panose="020B0609070205080204" pitchFamily="49" charset="-128"/>
                <a:ea typeface="ＭＳ ゴシック" panose="020B0609070205080204" pitchFamily="49" charset="-128"/>
                <a:cs typeface="Times New Roman"/>
              </a:rPr>
              <a:t>校に</a:t>
            </a:r>
            <a:r>
              <a:rPr lang="ja-JP" altLang="en-US" sz="1900" kern="100" dirty="0">
                <a:solidFill>
                  <a:schemeClr val="bg2">
                    <a:lumMod val="25000"/>
                  </a:schemeClr>
                </a:solidFill>
                <a:latin typeface="ＭＳ ゴシック" panose="020B0609070205080204" pitchFamily="49" charset="-128"/>
                <a:ea typeface="ＭＳ ゴシック" panose="020B0609070205080204" pitchFamily="49" charset="-128"/>
                <a:cs typeface="Times New Roman"/>
              </a:rPr>
              <a:t>対して</a:t>
            </a:r>
            <a:r>
              <a:rPr lang="ja-JP" altLang="en-US" sz="1900" kern="100" dirty="0" smtClean="0">
                <a:solidFill>
                  <a:schemeClr val="bg2">
                    <a:lumMod val="25000"/>
                  </a:schemeClr>
                </a:solidFill>
                <a:latin typeface="ＭＳ ゴシック" panose="020B0609070205080204" pitchFamily="49" charset="-128"/>
                <a:ea typeface="ＭＳ ゴシック" panose="020B0609070205080204" pitchFamily="49" charset="-128"/>
                <a:cs typeface="Times New Roman"/>
              </a:rPr>
              <a:t>指定校求人を行う場合は、</a:t>
            </a:r>
            <a:r>
              <a:rPr lang="ja-JP" altLang="ja-JP" sz="1900" kern="100" dirty="0" smtClean="0">
                <a:solidFill>
                  <a:schemeClr val="bg2">
                    <a:lumMod val="25000"/>
                  </a:schemeClr>
                </a:solidFill>
                <a:latin typeface="ＭＳ ゴシック" panose="020B0609070205080204" pitchFamily="49" charset="-128"/>
                <a:ea typeface="ＭＳ ゴシック" panose="020B0609070205080204" pitchFamily="49" charset="-128"/>
                <a:cs typeface="Times New Roman"/>
              </a:rPr>
              <a:t>以下の</a:t>
            </a:r>
            <a:r>
              <a:rPr lang="ja-JP" altLang="en-US" sz="1900" kern="100" dirty="0" smtClean="0">
                <a:solidFill>
                  <a:schemeClr val="bg2">
                    <a:lumMod val="25000"/>
                  </a:schemeClr>
                </a:solidFill>
                <a:latin typeface="ＭＳ ゴシック" panose="020B0609070205080204" pitchFamily="49" charset="-128"/>
                <a:ea typeface="ＭＳ ゴシック" panose="020B0609070205080204" pitchFamily="49" charset="-128"/>
                <a:cs typeface="Times New Roman"/>
              </a:rPr>
              <a:t>ようにする</a:t>
            </a:r>
            <a:r>
              <a:rPr lang="ja-JP" altLang="ja-JP" sz="1900" kern="100" dirty="0" smtClean="0">
                <a:solidFill>
                  <a:schemeClr val="bg2">
                    <a:lumMod val="25000"/>
                  </a:schemeClr>
                </a:solidFill>
                <a:latin typeface="ＭＳ ゴシック" panose="020B0609070205080204" pitchFamily="49" charset="-128"/>
                <a:ea typeface="ＭＳ ゴシック" panose="020B0609070205080204" pitchFamily="49" charset="-128"/>
                <a:cs typeface="Times New Roman"/>
              </a:rPr>
              <a:t>必要</a:t>
            </a:r>
            <a:r>
              <a:rPr lang="ja-JP" altLang="ja-JP" sz="1900" kern="100" dirty="0">
                <a:solidFill>
                  <a:schemeClr val="bg2">
                    <a:lumMod val="25000"/>
                  </a:schemeClr>
                </a:solidFill>
                <a:latin typeface="ＭＳ ゴシック" panose="020B0609070205080204" pitchFamily="49" charset="-128"/>
                <a:ea typeface="ＭＳ ゴシック" panose="020B0609070205080204" pitchFamily="49" charset="-128"/>
                <a:cs typeface="Times New Roman"/>
              </a:rPr>
              <a:t>があります</a:t>
            </a:r>
            <a:r>
              <a:rPr lang="ja-JP" altLang="ja-JP" sz="1900" kern="100" dirty="0" smtClean="0">
                <a:solidFill>
                  <a:schemeClr val="bg2">
                    <a:lumMod val="25000"/>
                  </a:schemeClr>
                </a:solidFill>
                <a:latin typeface="ＭＳ ゴシック" panose="020B0609070205080204" pitchFamily="49" charset="-128"/>
                <a:ea typeface="ＭＳ ゴシック" panose="020B0609070205080204" pitchFamily="49" charset="-128"/>
                <a:cs typeface="Times New Roman"/>
              </a:rPr>
              <a:t>。</a:t>
            </a:r>
            <a:endParaRPr lang="en-US" altLang="ja-JP" sz="1900" kern="100" dirty="0" smtClean="0">
              <a:solidFill>
                <a:schemeClr val="bg2">
                  <a:lumMod val="25000"/>
                </a:schemeClr>
              </a:solidFill>
              <a:latin typeface="ＭＳ ゴシック" panose="020B0609070205080204" pitchFamily="49" charset="-128"/>
              <a:ea typeface="ＭＳ ゴシック" panose="020B0609070205080204" pitchFamily="49" charset="-128"/>
              <a:cs typeface="Times New Roman"/>
            </a:endParaRPr>
          </a:p>
          <a:p>
            <a:pPr marL="0" indent="0" algn="just">
              <a:spcAft>
                <a:spcPts val="0"/>
              </a:spcAft>
              <a:buNone/>
            </a:pPr>
            <a:endParaRPr lang="en-US" altLang="ja-JP" sz="1600" b="1" kern="100" dirty="0" smtClean="0">
              <a:latin typeface="ＭＳ ゴシック" panose="020B0609070205080204" pitchFamily="49" charset="-128"/>
              <a:ea typeface="ＭＳ ゴシック" panose="020B0609070205080204" pitchFamily="49" charset="-128"/>
              <a:cs typeface="Times New Roman"/>
            </a:endParaRPr>
          </a:p>
          <a:p>
            <a:pPr marL="0" indent="0" algn="just">
              <a:spcAft>
                <a:spcPts val="0"/>
              </a:spcAft>
              <a:buNone/>
            </a:pPr>
            <a:r>
              <a:rPr lang="ja-JP" altLang="en-US" sz="1600" b="1" kern="100" dirty="0" smtClean="0">
                <a:latin typeface="ＭＳ ゴシック" panose="020B0609070205080204" pitchFamily="49" charset="-128"/>
                <a:ea typeface="ＭＳ ゴシック" panose="020B0609070205080204" pitchFamily="49" charset="-128"/>
                <a:cs typeface="Times New Roman"/>
              </a:rPr>
              <a:t>　例えば、求人数が４名の場合、男女ともに４名ずつの推薦が可能となることが</a:t>
            </a:r>
            <a:endParaRPr lang="en-US" altLang="ja-JP" sz="1600" b="1" kern="100" dirty="0" smtClean="0">
              <a:latin typeface="ＭＳ ゴシック" panose="020B0609070205080204" pitchFamily="49" charset="-128"/>
              <a:ea typeface="ＭＳ ゴシック" panose="020B0609070205080204" pitchFamily="49" charset="-128"/>
              <a:cs typeface="Times New Roman"/>
            </a:endParaRPr>
          </a:p>
          <a:p>
            <a:pPr marL="0" indent="0" algn="just">
              <a:spcAft>
                <a:spcPts val="0"/>
              </a:spcAft>
              <a:buNone/>
            </a:pPr>
            <a:r>
              <a:rPr lang="ja-JP" altLang="en-US" sz="1600" b="1" kern="100" dirty="0" smtClean="0">
                <a:latin typeface="ＭＳ ゴシック" panose="020B0609070205080204" pitchFamily="49" charset="-128"/>
                <a:ea typeface="ＭＳ ゴシック" panose="020B0609070205080204" pitchFamily="49" charset="-128"/>
                <a:cs typeface="Times New Roman"/>
              </a:rPr>
              <a:t>　必要です。</a:t>
            </a:r>
            <a:endParaRPr lang="en-US" altLang="ja-JP" sz="1600" b="1" kern="100" dirty="0" smtClean="0">
              <a:latin typeface="ＭＳ ゴシック" panose="020B0609070205080204" pitchFamily="49" charset="-128"/>
              <a:ea typeface="ＭＳ ゴシック" panose="020B0609070205080204" pitchFamily="49" charset="-128"/>
              <a:cs typeface="Times New Roman"/>
            </a:endParaRPr>
          </a:p>
          <a:p>
            <a:pPr marL="0" indent="0" algn="just">
              <a:spcAft>
                <a:spcPts val="0"/>
              </a:spcAft>
              <a:buNone/>
            </a:pPr>
            <a:r>
              <a:rPr lang="ja-JP" altLang="en-US" sz="1600" b="1" kern="100" dirty="0" smtClean="0">
                <a:latin typeface="ＭＳ ゴシック" panose="020B0609070205080204" pitchFamily="49" charset="-128"/>
                <a:ea typeface="ＭＳ ゴシック" panose="020B0609070205080204" pitchFamily="49" charset="-128"/>
                <a:cs typeface="Times New Roman"/>
              </a:rPr>
              <a:t>　</a:t>
            </a:r>
            <a:endParaRPr lang="en-US" altLang="ja-JP" sz="1600" b="1" kern="100" dirty="0" smtClean="0">
              <a:latin typeface="ＭＳ ゴシック" panose="020B0609070205080204" pitchFamily="49" charset="-128"/>
              <a:ea typeface="ＭＳ ゴシック" panose="020B0609070205080204" pitchFamily="49" charset="-128"/>
              <a:cs typeface="Times New Roman"/>
            </a:endParaRPr>
          </a:p>
          <a:p>
            <a:pPr marL="0" indent="0" algn="just">
              <a:spcAft>
                <a:spcPts val="0"/>
              </a:spcAft>
              <a:buNone/>
            </a:pPr>
            <a:r>
              <a:rPr lang="ja-JP" altLang="en-US" sz="1600" b="1" kern="100" dirty="0">
                <a:latin typeface="ＭＳ ゴシック" panose="020B0609070205080204" pitchFamily="49" charset="-128"/>
                <a:ea typeface="ＭＳ ゴシック" panose="020B0609070205080204" pitchFamily="49" charset="-128"/>
                <a:cs typeface="Times New Roman"/>
              </a:rPr>
              <a:t>　</a:t>
            </a:r>
            <a:r>
              <a:rPr lang="ja-JP" altLang="ja-JP" sz="1600" b="1" kern="100" dirty="0" smtClean="0">
                <a:latin typeface="ＭＳ ゴシック" panose="020B0609070205080204" pitchFamily="49" charset="-128"/>
                <a:ea typeface="ＭＳ ゴシック" panose="020B0609070205080204" pitchFamily="49" charset="-128"/>
                <a:cs typeface="Times New Roman"/>
              </a:rPr>
              <a:t>例</a:t>
            </a:r>
            <a:r>
              <a:rPr lang="ja-JP" altLang="ja-JP" sz="1600" b="1" kern="100" dirty="0">
                <a:latin typeface="ＭＳ ゴシック" panose="020B0609070205080204" pitchFamily="49" charset="-128"/>
                <a:ea typeface="ＭＳ ゴシック" panose="020B0609070205080204" pitchFamily="49" charset="-128"/>
                <a:cs typeface="Times New Roman"/>
              </a:rPr>
              <a:t>１　求人数４名に対して、女子校計４名、男子校計４名の</a:t>
            </a:r>
            <a:r>
              <a:rPr lang="ja-JP" altLang="ja-JP" sz="1600" b="1" kern="100" dirty="0" smtClean="0">
                <a:latin typeface="ＭＳ ゴシック" panose="020B0609070205080204" pitchFamily="49" charset="-128"/>
                <a:ea typeface="ＭＳ ゴシック" panose="020B0609070205080204" pitchFamily="49" charset="-128"/>
                <a:cs typeface="Times New Roman"/>
              </a:rPr>
              <a:t>求人連絡</a:t>
            </a:r>
            <a:r>
              <a:rPr lang="ja-JP" altLang="ja-JP" sz="1600" b="1" kern="100" dirty="0">
                <a:latin typeface="ＭＳ ゴシック" panose="020B0609070205080204" pitchFamily="49" charset="-128"/>
                <a:ea typeface="ＭＳ ゴシック" panose="020B0609070205080204" pitchFamily="49" charset="-128"/>
                <a:cs typeface="Times New Roman"/>
              </a:rPr>
              <a:t>を行う</a:t>
            </a:r>
            <a:r>
              <a:rPr lang="ja-JP" altLang="ja-JP" sz="1600" b="1" kern="100" dirty="0" smtClean="0">
                <a:latin typeface="ＭＳ ゴシック" panose="020B0609070205080204" pitchFamily="49" charset="-128"/>
                <a:ea typeface="ＭＳ ゴシック" panose="020B0609070205080204" pitchFamily="49" charset="-128"/>
                <a:cs typeface="Times New Roman"/>
              </a:rPr>
              <a:t>。</a:t>
            </a:r>
            <a:endParaRPr lang="en-US" altLang="ja-JP" sz="1600" b="1" kern="100" dirty="0" smtClean="0">
              <a:latin typeface="ＭＳ ゴシック" panose="020B0609070205080204" pitchFamily="49" charset="-128"/>
              <a:ea typeface="ＭＳ ゴシック" panose="020B0609070205080204" pitchFamily="49" charset="-128"/>
              <a:cs typeface="Times New Roman"/>
            </a:endParaRPr>
          </a:p>
          <a:p>
            <a:pPr marL="0" indent="0" algn="just">
              <a:spcAft>
                <a:spcPts val="0"/>
              </a:spcAft>
              <a:buNone/>
            </a:pPr>
            <a:r>
              <a:rPr lang="ja-JP" altLang="en-US" sz="1600" b="1" kern="100" dirty="0">
                <a:latin typeface="ＭＳ ゴシック" panose="020B0609070205080204" pitchFamily="49" charset="-128"/>
                <a:ea typeface="ＭＳ ゴシック" panose="020B0609070205080204" pitchFamily="49" charset="-128"/>
                <a:cs typeface="Times New Roman"/>
              </a:rPr>
              <a:t>　</a:t>
            </a:r>
            <a:r>
              <a:rPr lang="ja-JP" altLang="en-US" sz="1600" b="1" kern="100" dirty="0" smtClean="0">
                <a:latin typeface="ＭＳ ゴシック" panose="020B0609070205080204" pitchFamily="49" charset="-128"/>
                <a:ea typeface="ＭＳ ゴシック" panose="020B0609070205080204" pitchFamily="49" charset="-128"/>
                <a:cs typeface="Times New Roman"/>
              </a:rPr>
              <a:t>　　→　男子校・女子校それぞれから４名ずつ推薦可能。</a:t>
            </a:r>
            <a:endParaRPr lang="ja-JP" altLang="ja-JP" sz="1600" b="1" kern="100" dirty="0">
              <a:latin typeface="ＭＳ ゴシック" panose="020B0609070205080204" pitchFamily="49" charset="-128"/>
              <a:ea typeface="ＭＳ ゴシック" panose="020B0609070205080204" pitchFamily="49" charset="-128"/>
              <a:cs typeface="Times New Roman"/>
            </a:endParaRPr>
          </a:p>
          <a:p>
            <a:pPr marL="0" indent="0" algn="just">
              <a:spcAft>
                <a:spcPts val="0"/>
              </a:spcAft>
              <a:buNone/>
            </a:pPr>
            <a:r>
              <a:rPr lang="ja-JP" altLang="en-US" sz="1600" b="1" kern="100" dirty="0" smtClean="0">
                <a:latin typeface="ＭＳ ゴシック" panose="020B0609070205080204" pitchFamily="49" charset="-128"/>
                <a:ea typeface="ＭＳ ゴシック" panose="020B0609070205080204" pitchFamily="49" charset="-128"/>
                <a:cs typeface="Times New Roman"/>
              </a:rPr>
              <a:t>　</a:t>
            </a:r>
            <a:r>
              <a:rPr lang="ja-JP" altLang="ja-JP" sz="1600" b="1" kern="100" dirty="0" smtClean="0">
                <a:latin typeface="ＭＳ ゴシック" panose="020B0609070205080204" pitchFamily="49" charset="-128"/>
                <a:ea typeface="ＭＳ ゴシック" panose="020B0609070205080204" pitchFamily="49" charset="-128"/>
                <a:cs typeface="Times New Roman"/>
              </a:rPr>
              <a:t>例</a:t>
            </a:r>
            <a:r>
              <a:rPr lang="ja-JP" altLang="ja-JP" sz="1600" b="1" kern="100" dirty="0">
                <a:latin typeface="ＭＳ ゴシック" panose="020B0609070205080204" pitchFamily="49" charset="-128"/>
                <a:ea typeface="ＭＳ ゴシック" panose="020B0609070205080204" pitchFamily="49" charset="-128"/>
                <a:cs typeface="Times New Roman"/>
              </a:rPr>
              <a:t>２　求人数４名に対して、女子校計２名、共学校計４名の</a:t>
            </a:r>
            <a:r>
              <a:rPr lang="ja-JP" altLang="ja-JP" sz="1600" b="1" kern="100" dirty="0" smtClean="0">
                <a:latin typeface="ＭＳ ゴシック" panose="020B0609070205080204" pitchFamily="49" charset="-128"/>
                <a:ea typeface="ＭＳ ゴシック" panose="020B0609070205080204" pitchFamily="49" charset="-128"/>
                <a:cs typeface="Times New Roman"/>
              </a:rPr>
              <a:t>求人連絡</a:t>
            </a:r>
            <a:r>
              <a:rPr lang="ja-JP" altLang="ja-JP" sz="1600" b="1" kern="100" dirty="0">
                <a:latin typeface="ＭＳ ゴシック" panose="020B0609070205080204" pitchFamily="49" charset="-128"/>
                <a:ea typeface="ＭＳ ゴシック" panose="020B0609070205080204" pitchFamily="49" charset="-128"/>
                <a:cs typeface="Times New Roman"/>
              </a:rPr>
              <a:t>を行う。</a:t>
            </a:r>
          </a:p>
          <a:p>
            <a:pPr marL="0" marR="17145" indent="0" algn="just">
              <a:spcAft>
                <a:spcPts val="0"/>
              </a:spcAft>
              <a:buNone/>
            </a:pPr>
            <a:r>
              <a:rPr lang="ja-JP" altLang="en-US" sz="1600" b="1" kern="100" dirty="0" smtClean="0">
                <a:latin typeface="ＭＳ ゴシック" panose="020B0609070205080204" pitchFamily="49" charset="-128"/>
                <a:ea typeface="ＭＳ ゴシック" panose="020B0609070205080204" pitchFamily="49" charset="-128"/>
                <a:cs typeface="Times New Roman"/>
              </a:rPr>
              <a:t>　　　→　男子は共学校から４名、女子は女子校１名と共学校３名（または、女子</a:t>
            </a:r>
            <a:endParaRPr lang="en-US" altLang="ja-JP" sz="1600" b="1" kern="100" dirty="0" smtClean="0">
              <a:latin typeface="ＭＳ ゴシック" panose="020B0609070205080204" pitchFamily="49" charset="-128"/>
              <a:ea typeface="ＭＳ ゴシック" panose="020B0609070205080204" pitchFamily="49" charset="-128"/>
              <a:cs typeface="Times New Roman"/>
            </a:endParaRPr>
          </a:p>
          <a:p>
            <a:pPr marL="0" marR="17145" indent="0" algn="just">
              <a:spcAft>
                <a:spcPts val="0"/>
              </a:spcAft>
              <a:buNone/>
            </a:pPr>
            <a:r>
              <a:rPr lang="ja-JP" altLang="en-US" sz="1600" b="1" kern="100" dirty="0">
                <a:latin typeface="ＭＳ ゴシック" panose="020B0609070205080204" pitchFamily="49" charset="-128"/>
                <a:ea typeface="ＭＳ ゴシック" panose="020B0609070205080204" pitchFamily="49" charset="-128"/>
                <a:cs typeface="Times New Roman"/>
              </a:rPr>
              <a:t>　</a:t>
            </a:r>
            <a:r>
              <a:rPr lang="ja-JP" altLang="en-US" sz="1600" b="1" kern="100" dirty="0" smtClean="0">
                <a:latin typeface="ＭＳ ゴシック" panose="020B0609070205080204" pitchFamily="49" charset="-128"/>
                <a:ea typeface="ＭＳ ゴシック" panose="020B0609070205080204" pitchFamily="49" charset="-128"/>
                <a:cs typeface="Times New Roman"/>
              </a:rPr>
              <a:t>　　　校２名と共学校２名等）の４名から推薦可能。　　　</a:t>
            </a:r>
            <a:endParaRPr lang="en-US" altLang="ja-JP" sz="1600" b="1" kern="100" dirty="0" smtClean="0">
              <a:latin typeface="ＭＳ ゴシック" panose="020B0609070205080204" pitchFamily="49" charset="-128"/>
              <a:ea typeface="ＭＳ ゴシック" panose="020B0609070205080204" pitchFamily="49" charset="-128"/>
              <a:cs typeface="Times New Roman"/>
            </a:endParaRPr>
          </a:p>
          <a:p>
            <a:pPr marL="0" marR="17145" indent="0" algn="just">
              <a:spcAft>
                <a:spcPts val="0"/>
              </a:spcAft>
              <a:buNone/>
            </a:pPr>
            <a:r>
              <a:rPr lang="ja-JP" altLang="ja-JP" sz="1600" b="1" kern="100" dirty="0">
                <a:latin typeface="ＭＳ ゴシック" panose="020B0609070205080204" pitchFamily="49" charset="-128"/>
                <a:ea typeface="ＭＳ ゴシック" panose="020B0609070205080204" pitchFamily="49" charset="-128"/>
                <a:cs typeface="Times New Roman"/>
              </a:rPr>
              <a:t>　例３　求人数４名に対して、女子校計２名、男子校計２名、</a:t>
            </a:r>
            <a:r>
              <a:rPr lang="ja-JP" altLang="ja-JP" sz="1600" b="1" kern="100" dirty="0" smtClean="0">
                <a:latin typeface="ＭＳ ゴシック" panose="020B0609070205080204" pitchFamily="49" charset="-128"/>
                <a:ea typeface="ＭＳ ゴシック" panose="020B0609070205080204" pitchFamily="49" charset="-128"/>
                <a:cs typeface="Times New Roman"/>
              </a:rPr>
              <a:t>共学校計２名の</a:t>
            </a:r>
            <a:endParaRPr lang="en-US" altLang="ja-JP" sz="1600" b="1" kern="100" dirty="0" smtClean="0">
              <a:latin typeface="ＭＳ ゴシック" panose="020B0609070205080204" pitchFamily="49" charset="-128"/>
              <a:ea typeface="ＭＳ ゴシック" panose="020B0609070205080204" pitchFamily="49" charset="-128"/>
              <a:cs typeface="Times New Roman"/>
            </a:endParaRPr>
          </a:p>
          <a:p>
            <a:pPr marL="0" marR="17145" indent="0" algn="just">
              <a:spcAft>
                <a:spcPts val="0"/>
              </a:spcAft>
              <a:buNone/>
            </a:pPr>
            <a:r>
              <a:rPr lang="ja-JP" altLang="en-US" sz="1600" b="1" kern="100" dirty="0">
                <a:latin typeface="ＭＳ ゴシック" panose="020B0609070205080204" pitchFamily="49" charset="-128"/>
                <a:ea typeface="ＭＳ ゴシック" panose="020B0609070205080204" pitchFamily="49" charset="-128"/>
                <a:cs typeface="Times New Roman"/>
              </a:rPr>
              <a:t>　</a:t>
            </a:r>
            <a:r>
              <a:rPr lang="ja-JP" altLang="en-US" sz="1600" b="1" kern="100" dirty="0" smtClean="0">
                <a:latin typeface="ＭＳ ゴシック" panose="020B0609070205080204" pitchFamily="49" charset="-128"/>
                <a:ea typeface="ＭＳ ゴシック" panose="020B0609070205080204" pitchFamily="49" charset="-128"/>
                <a:cs typeface="Times New Roman"/>
              </a:rPr>
              <a:t>　　</a:t>
            </a:r>
            <a:r>
              <a:rPr lang="ja-JP" altLang="ja-JP" sz="1600" b="1" kern="100" dirty="0" smtClean="0">
                <a:latin typeface="ＭＳ ゴシック" panose="020B0609070205080204" pitchFamily="49" charset="-128"/>
                <a:ea typeface="ＭＳ ゴシック" panose="020B0609070205080204" pitchFamily="49" charset="-128"/>
                <a:cs typeface="Times New Roman"/>
              </a:rPr>
              <a:t>求人</a:t>
            </a:r>
            <a:r>
              <a:rPr lang="ja-JP" altLang="ja-JP" sz="1600" b="1" kern="100" dirty="0">
                <a:latin typeface="ＭＳ ゴシック" panose="020B0609070205080204" pitchFamily="49" charset="-128"/>
                <a:ea typeface="ＭＳ ゴシック" panose="020B0609070205080204" pitchFamily="49" charset="-128"/>
                <a:cs typeface="Times New Roman"/>
              </a:rPr>
              <a:t>連絡を行う</a:t>
            </a:r>
            <a:r>
              <a:rPr lang="ja-JP" altLang="ja-JP" sz="1600" b="1" kern="100" dirty="0" smtClean="0">
                <a:latin typeface="ＭＳ ゴシック" panose="020B0609070205080204" pitchFamily="49" charset="-128"/>
                <a:ea typeface="ＭＳ ゴシック" panose="020B0609070205080204" pitchFamily="49" charset="-128"/>
                <a:cs typeface="Times New Roman"/>
              </a:rPr>
              <a:t>。</a:t>
            </a:r>
            <a:endParaRPr lang="en-US" altLang="ja-JP" sz="1600" b="1" kern="100" dirty="0" smtClean="0">
              <a:latin typeface="ＭＳ ゴシック" panose="020B0609070205080204" pitchFamily="49" charset="-128"/>
              <a:ea typeface="ＭＳ ゴシック" panose="020B0609070205080204" pitchFamily="49" charset="-128"/>
              <a:cs typeface="Times New Roman"/>
            </a:endParaRPr>
          </a:p>
          <a:p>
            <a:pPr marL="0" marR="17145" indent="0" algn="just">
              <a:spcAft>
                <a:spcPts val="0"/>
              </a:spcAft>
              <a:buNone/>
            </a:pPr>
            <a:r>
              <a:rPr lang="ja-JP" altLang="en-US" sz="1600" b="1" kern="100" dirty="0" smtClean="0">
                <a:latin typeface="ＭＳ ゴシック" panose="020B0609070205080204" pitchFamily="49" charset="-128"/>
                <a:ea typeface="ＭＳ ゴシック" panose="020B0609070205080204" pitchFamily="49" charset="-128"/>
                <a:cs typeface="Times New Roman"/>
              </a:rPr>
              <a:t>　　　→</a:t>
            </a:r>
            <a:r>
              <a:rPr lang="ja-JP" altLang="en-US" sz="1600" b="1" kern="100" dirty="0">
                <a:latin typeface="ＭＳ ゴシック" panose="020B0609070205080204" pitchFamily="49" charset="-128"/>
                <a:ea typeface="ＭＳ ゴシック" panose="020B0609070205080204" pitchFamily="49" charset="-128"/>
                <a:cs typeface="Times New Roman"/>
              </a:rPr>
              <a:t>　</a:t>
            </a:r>
            <a:r>
              <a:rPr lang="ja-JP" altLang="en-US" sz="1600" b="1" kern="100" dirty="0" smtClean="0">
                <a:latin typeface="ＭＳ ゴシック" panose="020B0609070205080204" pitchFamily="49" charset="-128"/>
                <a:ea typeface="ＭＳ ゴシック" panose="020B0609070205080204" pitchFamily="49" charset="-128"/>
                <a:cs typeface="Times New Roman"/>
              </a:rPr>
              <a:t>男子は男子校２名と共学校から２名</a:t>
            </a:r>
            <a:r>
              <a:rPr lang="ja-JP" altLang="en-US" sz="1600" b="1" kern="100" dirty="0">
                <a:latin typeface="ＭＳ ゴシック" panose="020B0609070205080204" pitchFamily="49" charset="-128"/>
                <a:ea typeface="ＭＳ ゴシック" panose="020B0609070205080204" pitchFamily="49" charset="-128"/>
                <a:cs typeface="Times New Roman"/>
              </a:rPr>
              <a:t>、女子は女子校２名と共学校２名</a:t>
            </a:r>
            <a:r>
              <a:rPr lang="ja-JP" altLang="en-US" sz="1600" b="1" kern="100" dirty="0" smtClean="0">
                <a:latin typeface="ＭＳ ゴシック" panose="020B0609070205080204" pitchFamily="49" charset="-128"/>
                <a:ea typeface="ＭＳ ゴシック" panose="020B0609070205080204" pitchFamily="49" charset="-128"/>
                <a:cs typeface="Times New Roman"/>
              </a:rPr>
              <a:t>か</a:t>
            </a:r>
            <a:endParaRPr lang="en-US" altLang="ja-JP" sz="1600" b="1" kern="100" dirty="0" smtClean="0">
              <a:latin typeface="ＭＳ ゴシック" panose="020B0609070205080204" pitchFamily="49" charset="-128"/>
              <a:ea typeface="ＭＳ ゴシック" panose="020B0609070205080204" pitchFamily="49" charset="-128"/>
              <a:cs typeface="Times New Roman"/>
            </a:endParaRPr>
          </a:p>
          <a:p>
            <a:pPr marL="0" marR="17145" indent="0" algn="just">
              <a:spcAft>
                <a:spcPts val="0"/>
              </a:spcAft>
              <a:buNone/>
            </a:pPr>
            <a:r>
              <a:rPr lang="ja-JP" altLang="en-US" sz="1600" b="1" kern="100" dirty="0">
                <a:latin typeface="ＭＳ ゴシック" panose="020B0609070205080204" pitchFamily="49" charset="-128"/>
                <a:ea typeface="ＭＳ ゴシック" panose="020B0609070205080204" pitchFamily="49" charset="-128"/>
                <a:cs typeface="Times New Roman"/>
              </a:rPr>
              <a:t>　</a:t>
            </a:r>
            <a:r>
              <a:rPr lang="ja-JP" altLang="en-US" sz="1600" b="1" kern="100" dirty="0" smtClean="0">
                <a:latin typeface="ＭＳ ゴシック" panose="020B0609070205080204" pitchFamily="49" charset="-128"/>
                <a:ea typeface="ＭＳ ゴシック" panose="020B0609070205080204" pitchFamily="49" charset="-128"/>
                <a:cs typeface="Times New Roman"/>
              </a:rPr>
              <a:t>　　　ら</a:t>
            </a:r>
            <a:r>
              <a:rPr lang="ja-JP" altLang="en-US" sz="1600" b="1" kern="100" dirty="0">
                <a:latin typeface="ＭＳ ゴシック" panose="020B0609070205080204" pitchFamily="49" charset="-128"/>
                <a:ea typeface="ＭＳ ゴシック" panose="020B0609070205080204" pitchFamily="49" charset="-128"/>
                <a:cs typeface="Times New Roman"/>
              </a:rPr>
              <a:t>推薦可能。</a:t>
            </a:r>
            <a:endParaRPr lang="ja-JP" altLang="ja-JP" sz="1600" b="1" kern="100" dirty="0">
              <a:latin typeface="ＭＳ ゴシック" panose="020B0609070205080204" pitchFamily="49" charset="-128"/>
              <a:ea typeface="ＭＳ ゴシック" panose="020B0609070205080204" pitchFamily="49" charset="-128"/>
              <a:cs typeface="Times New Roman"/>
            </a:endParaRPr>
          </a:p>
          <a:p>
            <a:pPr marL="0" indent="0">
              <a:buNone/>
            </a:pPr>
            <a:endParaRPr kumimoji="1" lang="ja-JP" altLang="en-US" dirty="0"/>
          </a:p>
        </p:txBody>
      </p:sp>
      <p:sp>
        <p:nvSpPr>
          <p:cNvPr id="5" name="テキスト ボックス 4"/>
          <p:cNvSpPr txBox="1"/>
          <p:nvPr/>
        </p:nvSpPr>
        <p:spPr>
          <a:xfrm>
            <a:off x="5580112" y="6094079"/>
            <a:ext cx="2825448" cy="307777"/>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（従業員採用の手引 ２０</a:t>
            </a:r>
            <a:r>
              <a:rPr lang="ja-JP" altLang="en-US" sz="1400" dirty="0" smtClean="0">
                <a:solidFill>
                  <a:schemeClr val="tx1"/>
                </a:solidFill>
                <a:latin typeface="ＭＳ ゴシック" panose="020B0609070205080204" pitchFamily="49" charset="-128"/>
                <a:ea typeface="ＭＳ ゴシック" panose="020B0609070205080204" pitchFamily="49" charset="-128"/>
              </a:rPr>
              <a:t>頁</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a:t>
            </a:r>
          </a:p>
        </p:txBody>
      </p:sp>
      <p:sp>
        <p:nvSpPr>
          <p:cNvPr id="6" name="正方形/長方形 5"/>
          <p:cNvSpPr/>
          <p:nvPr/>
        </p:nvSpPr>
        <p:spPr>
          <a:xfrm>
            <a:off x="602691" y="1700808"/>
            <a:ext cx="7794000" cy="720080"/>
          </a:xfrm>
          <a:prstGeom prst="rect">
            <a:avLst/>
          </a:prstGeom>
          <a:noFill/>
          <a:ln w="254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smtClean="0">
              <a:solidFill>
                <a:schemeClr val="tx1"/>
              </a:solidFill>
              <a:latin typeface="ＭＳ ゴシック" panose="020B0609070205080204" pitchFamily="49" charset="-128"/>
              <a:ea typeface="ＭＳ ゴシック" panose="020B0609070205080204" pitchFamily="49" charset="-128"/>
            </a:endParaRPr>
          </a:p>
        </p:txBody>
      </p:sp>
      <p:sp>
        <p:nvSpPr>
          <p:cNvPr id="7" name="スライド番号プレースホルダー 9"/>
          <p:cNvSpPr txBox="1">
            <a:spLocks/>
          </p:cNvSpPr>
          <p:nvPr/>
        </p:nvSpPr>
        <p:spPr>
          <a:xfrm>
            <a:off x="4427984" y="6401856"/>
            <a:ext cx="609600" cy="344646"/>
          </a:xfrm>
          <a:prstGeom prst="rect">
            <a:avLst/>
          </a:prstGeom>
        </p:spPr>
        <p:txBody>
          <a:bodyPr vert="horz" rtlCol="0" anchor="ct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ＭＳ ゴシック" panose="020B0609070205080204" pitchFamily="49" charset="-128"/>
                <a:ea typeface="ＭＳ ゴシック" panose="020B0609070205080204" pitchFamily="49" charset="-128"/>
              </a:rPr>
              <a:t>-16-</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69219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a:stretch>
            <a:fillRect/>
          </a:stretch>
        </p:blipFill>
        <p:spPr>
          <a:xfrm>
            <a:off x="815044" y="2348880"/>
            <a:ext cx="5413139" cy="3960439"/>
          </a:xfrm>
          <a:prstGeom prst="rect">
            <a:avLst/>
          </a:prstGeom>
          <a:ln>
            <a:solidFill>
              <a:schemeClr val="tx1"/>
            </a:solidFill>
          </a:ln>
        </p:spPr>
      </p:pic>
      <p:sp>
        <p:nvSpPr>
          <p:cNvPr id="2" name="タイトル 1"/>
          <p:cNvSpPr>
            <a:spLocks noGrp="1"/>
          </p:cNvSpPr>
          <p:nvPr>
            <p:ph type="title"/>
          </p:nvPr>
        </p:nvSpPr>
        <p:spPr>
          <a:xfrm>
            <a:off x="107504" y="-146967"/>
            <a:ext cx="7344816" cy="576064"/>
          </a:xfrm>
        </p:spPr>
        <p:txBody>
          <a:bodyPr>
            <a:normAutofit/>
          </a:bodyPr>
          <a:lstStyle/>
          <a:p>
            <a:r>
              <a:rPr lang="ja-JP" altLang="en-US" sz="2000" b="1" dirty="0" smtClean="0">
                <a:solidFill>
                  <a:schemeClr val="bg1"/>
                </a:solidFill>
                <a:latin typeface="ＭＳ ゴシック" panose="020B0609070205080204" pitchFamily="49" charset="-128"/>
                <a:ea typeface="ＭＳ ゴシック" panose="020B0609070205080204" pitchFamily="49" charset="-128"/>
              </a:rPr>
              <a:t>６－</a:t>
            </a:r>
            <a:r>
              <a:rPr lang="ja-JP" altLang="en-US" sz="2000" b="1" dirty="0">
                <a:solidFill>
                  <a:schemeClr val="bg1"/>
                </a:solidFill>
                <a:latin typeface="ＭＳ ゴシック" panose="020B0609070205080204" pitchFamily="49" charset="-128"/>
                <a:ea typeface="ＭＳ ゴシック" panose="020B0609070205080204" pitchFamily="49" charset="-128"/>
              </a:rPr>
              <a:t>３</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 「受動喫煙防止」に基づく</a:t>
            </a:r>
            <a:r>
              <a:rPr lang="ja-JP" altLang="ja-JP" sz="2000" b="1" dirty="0" smtClean="0">
                <a:solidFill>
                  <a:schemeClr val="bg1"/>
                </a:solidFill>
                <a:latin typeface="ＭＳ ゴシック" panose="020B0609070205080204" pitchFamily="49" charset="-128"/>
                <a:ea typeface="ＭＳ ゴシック" panose="020B0609070205080204" pitchFamily="49" charset="-128"/>
              </a:rPr>
              <a:t>留意点</a:t>
            </a:r>
            <a:endParaRPr kumimoji="1" lang="ja-JP" altLang="en-US" sz="2000" b="1" dirty="0">
              <a:solidFill>
                <a:schemeClr val="bg1"/>
              </a:solidFill>
            </a:endParaRPr>
          </a:p>
        </p:txBody>
      </p:sp>
      <p:sp>
        <p:nvSpPr>
          <p:cNvPr id="4" name="コンテンツ プレースホルダー 3"/>
          <p:cNvSpPr>
            <a:spLocks noGrp="1"/>
          </p:cNvSpPr>
          <p:nvPr>
            <p:ph idx="1"/>
          </p:nvPr>
        </p:nvSpPr>
        <p:spPr>
          <a:xfrm>
            <a:off x="899592" y="620688"/>
            <a:ext cx="7632848" cy="1872208"/>
          </a:xfrm>
        </p:spPr>
        <p:txBody>
          <a:bodyPr>
            <a:normAutofit/>
          </a:bodyPr>
          <a:lstStyle/>
          <a:p>
            <a:pPr marL="0" indent="0">
              <a:buNone/>
            </a:pPr>
            <a:r>
              <a:rPr lang="ja-JP" altLang="en-US" sz="1900" kern="100" dirty="0">
                <a:solidFill>
                  <a:schemeClr val="bg2">
                    <a:lumMod val="25000"/>
                  </a:schemeClr>
                </a:solidFill>
                <a:latin typeface="ＭＳ ゴシック" panose="020B0609070205080204" pitchFamily="49" charset="-128"/>
                <a:ea typeface="ＭＳ ゴシック" panose="020B0609070205080204" pitchFamily="49" charset="-128"/>
                <a:cs typeface="Times New Roman"/>
              </a:rPr>
              <a:t>　</a:t>
            </a:r>
            <a:r>
              <a:rPr lang="ja-JP" altLang="en-US" sz="1900" kern="100" dirty="0" smtClean="0">
                <a:solidFill>
                  <a:schemeClr val="bg2">
                    <a:lumMod val="25000"/>
                  </a:schemeClr>
                </a:solidFill>
                <a:latin typeface="ＭＳ ゴシック" panose="020B0609070205080204" pitchFamily="49" charset="-128"/>
                <a:ea typeface="ＭＳ ゴシック" panose="020B0609070205080204" pitchFamily="49" charset="-128"/>
                <a:cs typeface="Times New Roman"/>
              </a:rPr>
              <a:t>喫煙可能区域で就業する場合（年齢制限の取扱い）</a:t>
            </a:r>
            <a:endParaRPr lang="en-US" altLang="ja-JP" sz="1600" b="1" kern="100" dirty="0" smtClean="0">
              <a:latin typeface="ＭＳ ゴシック" panose="020B0609070205080204" pitchFamily="49" charset="-128"/>
              <a:ea typeface="ＭＳ ゴシック" panose="020B0609070205080204" pitchFamily="49" charset="-128"/>
              <a:cs typeface="Times New Roman"/>
            </a:endParaRPr>
          </a:p>
          <a:p>
            <a:pPr marL="0" indent="0" algn="just">
              <a:spcAft>
                <a:spcPts val="0"/>
              </a:spcAft>
              <a:buNone/>
            </a:pPr>
            <a:r>
              <a:rPr lang="ja-JP" altLang="en-US" sz="1600" b="1" kern="100" dirty="0" smtClean="0">
                <a:latin typeface="ＭＳ ゴシック" panose="020B0609070205080204" pitchFamily="49" charset="-128"/>
                <a:ea typeface="ＭＳ ゴシック" panose="020B0609070205080204" pitchFamily="49" charset="-128"/>
                <a:cs typeface="Times New Roman"/>
              </a:rPr>
              <a:t>　</a:t>
            </a:r>
            <a:r>
              <a:rPr lang="ja-JP" altLang="en-US" sz="1600" kern="100" dirty="0" smtClean="0">
                <a:solidFill>
                  <a:schemeClr val="bg2">
                    <a:lumMod val="25000"/>
                  </a:schemeClr>
                </a:solidFill>
                <a:latin typeface="ＭＳ ゴシック" panose="020B0609070205080204" pitchFamily="49" charset="-128"/>
                <a:ea typeface="ＭＳ ゴシック" panose="020B0609070205080204" pitchFamily="49" charset="-128"/>
                <a:cs typeface="Times New Roman"/>
              </a:rPr>
              <a:t>改正</a:t>
            </a:r>
            <a:r>
              <a:rPr lang="ja-JP" altLang="en-US" sz="1600" kern="100" dirty="0">
                <a:solidFill>
                  <a:schemeClr val="bg2">
                    <a:lumMod val="25000"/>
                  </a:schemeClr>
                </a:solidFill>
                <a:latin typeface="ＭＳ ゴシック" panose="020B0609070205080204" pitchFamily="49" charset="-128"/>
                <a:ea typeface="ＭＳ ゴシック" panose="020B0609070205080204" pitchFamily="49" charset="-128"/>
                <a:cs typeface="Times New Roman"/>
              </a:rPr>
              <a:t>健康増進法では施設の管理権限者は、喫煙専用室などの喫煙可能区域に</a:t>
            </a:r>
            <a:r>
              <a:rPr lang="ja-JP" altLang="en-US" sz="1600" kern="100" dirty="0" smtClean="0">
                <a:solidFill>
                  <a:schemeClr val="bg2">
                    <a:lumMod val="25000"/>
                  </a:schemeClr>
                </a:solidFill>
                <a:latin typeface="ＭＳ ゴシック" panose="020B0609070205080204" pitchFamily="49" charset="-128"/>
                <a:ea typeface="ＭＳ ゴシック" panose="020B0609070205080204" pitchFamily="49" charset="-128"/>
                <a:cs typeface="Times New Roman"/>
              </a:rPr>
              <a:t>は２０歳</a:t>
            </a:r>
            <a:r>
              <a:rPr lang="ja-JP" altLang="en-US" sz="1600" kern="100" dirty="0">
                <a:solidFill>
                  <a:schemeClr val="bg2">
                    <a:lumMod val="25000"/>
                  </a:schemeClr>
                </a:solidFill>
                <a:latin typeface="ＭＳ ゴシック" panose="020B0609070205080204" pitchFamily="49" charset="-128"/>
                <a:ea typeface="ＭＳ ゴシック" panose="020B0609070205080204" pitchFamily="49" charset="-128"/>
                <a:cs typeface="Times New Roman"/>
              </a:rPr>
              <a:t>未満の者を立ち入らせてはならないとしています</a:t>
            </a:r>
            <a:r>
              <a:rPr lang="ja-JP" altLang="en-US" sz="1600" kern="100" dirty="0" smtClean="0">
                <a:solidFill>
                  <a:schemeClr val="bg2">
                    <a:lumMod val="25000"/>
                  </a:schemeClr>
                </a:solidFill>
                <a:latin typeface="ＭＳ ゴシック" panose="020B0609070205080204" pitchFamily="49" charset="-128"/>
                <a:ea typeface="ＭＳ ゴシック" panose="020B0609070205080204" pitchFamily="49" charset="-128"/>
                <a:cs typeface="Times New Roman"/>
              </a:rPr>
              <a:t>。</a:t>
            </a:r>
            <a:endParaRPr lang="en-US" altLang="ja-JP" sz="1600" kern="100" dirty="0">
              <a:solidFill>
                <a:schemeClr val="bg2">
                  <a:lumMod val="25000"/>
                </a:schemeClr>
              </a:solidFill>
              <a:latin typeface="ＭＳ ゴシック" panose="020B0609070205080204" pitchFamily="49" charset="-128"/>
              <a:ea typeface="ＭＳ ゴシック" panose="020B0609070205080204" pitchFamily="49" charset="-128"/>
              <a:cs typeface="Times New Roman"/>
            </a:endParaRPr>
          </a:p>
          <a:p>
            <a:pPr marL="0" indent="0">
              <a:buNone/>
            </a:pPr>
            <a:r>
              <a:rPr kumimoji="1" lang="ja-JP" altLang="en-US" sz="1600" dirty="0" smtClean="0">
                <a:latin typeface="ＭＳ ゴシック" panose="020B0609070205080204" pitchFamily="49" charset="-128"/>
                <a:ea typeface="ＭＳ ゴシック" panose="020B0609070205080204" pitchFamily="49" charset="-128"/>
              </a:rPr>
              <a:t>　新規高等学校卒業者を対象とした求人の場合、２０歳未満の場合がほとんどですので、</a:t>
            </a:r>
            <a:r>
              <a:rPr kumimoji="1" lang="ja-JP" altLang="en-US" sz="1600" dirty="0" smtClean="0">
                <a:solidFill>
                  <a:srgbClr val="FF0000"/>
                </a:solidFill>
                <a:latin typeface="ＭＳ ゴシック" panose="020B0609070205080204" pitchFamily="49" charset="-128"/>
                <a:ea typeface="ＭＳ ゴシック" panose="020B0609070205080204" pitchFamily="49" charset="-128"/>
              </a:rPr>
              <a:t>「受動喫煙対策がない」場合や「喫煙可能区域での業務あり」の場合は、求人の受付ができません。</a:t>
            </a:r>
            <a:endParaRPr kumimoji="1" lang="ja-JP" altLang="en-US" sz="1600" dirty="0">
              <a:solidFill>
                <a:srgbClr val="FF0000"/>
              </a:solidFill>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5364088" y="6309319"/>
            <a:ext cx="3545528" cy="307777"/>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（従業員採用の手引 ２０、８６頁）</a:t>
            </a:r>
          </a:p>
        </p:txBody>
      </p:sp>
      <p:sp>
        <p:nvSpPr>
          <p:cNvPr id="6" name="正方形/長方形 5"/>
          <p:cNvSpPr/>
          <p:nvPr/>
        </p:nvSpPr>
        <p:spPr>
          <a:xfrm>
            <a:off x="899592" y="980728"/>
            <a:ext cx="7632848" cy="504056"/>
          </a:xfrm>
          <a:prstGeom prst="rect">
            <a:avLst/>
          </a:prstGeom>
          <a:noFill/>
          <a:ln w="254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smtClean="0">
              <a:solidFill>
                <a:schemeClr val="tx1"/>
              </a:solidFill>
              <a:latin typeface="ＭＳ ゴシック" panose="020B0609070205080204" pitchFamily="49" charset="-128"/>
              <a:ea typeface="ＭＳ ゴシック" panose="020B0609070205080204" pitchFamily="49" charset="-128"/>
            </a:endParaRPr>
          </a:p>
        </p:txBody>
      </p:sp>
      <p:sp>
        <p:nvSpPr>
          <p:cNvPr id="7" name="スライド番号プレースホルダー 9"/>
          <p:cNvSpPr txBox="1">
            <a:spLocks/>
          </p:cNvSpPr>
          <p:nvPr/>
        </p:nvSpPr>
        <p:spPr>
          <a:xfrm>
            <a:off x="4427984" y="6521280"/>
            <a:ext cx="609600" cy="344646"/>
          </a:xfrm>
          <a:prstGeom prst="rect">
            <a:avLst/>
          </a:prstGeom>
        </p:spPr>
        <p:txBody>
          <a:bodyPr vert="horz" rtlCol="0" anchor="ct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ＭＳ ゴシック" panose="020B0609070205080204" pitchFamily="49" charset="-128"/>
                <a:ea typeface="ＭＳ ゴシック" panose="020B0609070205080204" pitchFamily="49" charset="-128"/>
              </a:rPr>
              <a:t>-17-</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8" name="四角形吹き出し 7"/>
          <p:cNvSpPr/>
          <p:nvPr/>
        </p:nvSpPr>
        <p:spPr>
          <a:xfrm>
            <a:off x="6516216" y="2708920"/>
            <a:ext cx="2088232" cy="2205416"/>
          </a:xfrm>
          <a:prstGeom prst="wedgeRectCallout">
            <a:avLst>
              <a:gd name="adj1" fmla="val -73307"/>
              <a:gd name="adj2" fmla="val 241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ＭＳ ゴシック" panose="020B0609070205080204" pitchFamily="49" charset="-128"/>
                <a:ea typeface="ＭＳ ゴシック" panose="020B0609070205080204" pitchFamily="49" charset="-128"/>
              </a:rPr>
              <a:t>就業場所が異なる求人を法人単位で一括して提出する場合は、この様式（従業員採用の手引 ８６頁）を添付してください。</a:t>
            </a:r>
            <a:endParaRPr kumimoji="1" lang="ja-JP" altLang="en-US" dirty="0">
              <a:latin typeface="ＭＳ ゴシック" panose="020B0609070205080204" pitchFamily="49" charset="-128"/>
              <a:ea typeface="ＭＳ ゴシック" panose="020B0609070205080204" pitchFamily="49" charset="-128"/>
            </a:endParaRPr>
          </a:p>
        </p:txBody>
      </p:sp>
      <p:sp>
        <p:nvSpPr>
          <p:cNvPr id="9" name="フローチャート : 代替処理 8"/>
          <p:cNvSpPr/>
          <p:nvPr/>
        </p:nvSpPr>
        <p:spPr>
          <a:xfrm>
            <a:off x="899592" y="2453145"/>
            <a:ext cx="1224136" cy="21602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ＭＳ ゴシック" panose="020B0609070205080204" pitchFamily="49" charset="-128"/>
                <a:ea typeface="ＭＳ ゴシック" panose="020B0609070205080204" pitchFamily="49" charset="-128"/>
              </a:rPr>
              <a:t>記入例</a:t>
            </a:r>
            <a:endParaRPr kumimoji="1" lang="ja-JP" altLang="en-US" dirty="0">
              <a:latin typeface="ＭＳ ゴシック" panose="020B0609070205080204" pitchFamily="49" charset="-128"/>
              <a:ea typeface="ＭＳ ゴシック" panose="020B0609070205080204" pitchFamily="49" charset="-128"/>
            </a:endParaRPr>
          </a:p>
        </p:txBody>
      </p:sp>
      <p:sp>
        <p:nvSpPr>
          <p:cNvPr id="10" name="円形吹き出し 9"/>
          <p:cNvSpPr/>
          <p:nvPr/>
        </p:nvSpPr>
        <p:spPr>
          <a:xfrm>
            <a:off x="238981" y="584684"/>
            <a:ext cx="576064" cy="792088"/>
          </a:xfrm>
          <a:prstGeom prst="wedgeEllipseCallout">
            <a:avLst>
              <a:gd name="adj1" fmla="val 51534"/>
              <a:gd name="adj2" fmla="val 282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ja-JP" altLang="en-US" sz="2000" b="1" dirty="0">
                <a:latin typeface="ＤＦ特太ゴシック体" panose="020B0509000000000000" pitchFamily="49" charset="-128"/>
                <a:ea typeface="ＤＦ特太ゴシック体" panose="020B0509000000000000" pitchFamily="49" charset="-128"/>
              </a:rPr>
              <a:t>重要</a:t>
            </a:r>
            <a:endParaRPr kumimoji="1" lang="ja-JP" altLang="en-US" sz="2000" b="1"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187480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651" y="-135285"/>
            <a:ext cx="7467600" cy="576064"/>
          </a:xfrm>
        </p:spPr>
        <p:txBody>
          <a:bodyPr>
            <a:normAutofit/>
          </a:bodyPr>
          <a:lstStyle/>
          <a:p>
            <a:pPr algn="l"/>
            <a:r>
              <a:rPr lang="ja-JP" altLang="en-US" sz="2000" b="1" dirty="0" smtClean="0">
                <a:solidFill>
                  <a:schemeClr val="bg1"/>
                </a:solidFill>
                <a:latin typeface="ＭＳ ゴシック" panose="020B0609070205080204" pitchFamily="49" charset="-128"/>
                <a:ea typeface="ＭＳ ゴシック" panose="020B0609070205080204" pitchFamily="49" charset="-128"/>
              </a:rPr>
              <a:t>６－</a:t>
            </a:r>
            <a:r>
              <a:rPr lang="ja-JP" altLang="en-US" sz="2000" b="1" dirty="0">
                <a:solidFill>
                  <a:schemeClr val="bg1"/>
                </a:solidFill>
                <a:latin typeface="ＭＳ ゴシック" panose="020B0609070205080204" pitchFamily="49" charset="-128"/>
                <a:ea typeface="ＭＳ ゴシック" panose="020B0609070205080204" pitchFamily="49" charset="-128"/>
              </a:rPr>
              <a:t>４</a:t>
            </a:r>
            <a:r>
              <a:rPr lang="ja-JP" altLang="en-US" sz="2000" dirty="0" smtClean="0">
                <a:solidFill>
                  <a:schemeClr val="bg1"/>
                </a:solidFill>
                <a:latin typeface="ＭＳ ゴシック" panose="020B0609070205080204" pitchFamily="49" charset="-128"/>
                <a:ea typeface="ＭＳ ゴシック" panose="020B0609070205080204" pitchFamily="49" charset="-128"/>
              </a:rPr>
              <a:t> </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新規学校卒業予定者の入社前教育の禁止について</a:t>
            </a:r>
            <a:endParaRPr kumimoji="1" lang="ja-JP" altLang="en-US" sz="2000" b="1" dirty="0">
              <a:solidFill>
                <a:schemeClr val="bg1"/>
              </a:solidFill>
            </a:endParaRPr>
          </a:p>
        </p:txBody>
      </p:sp>
      <p:sp>
        <p:nvSpPr>
          <p:cNvPr id="3" name="コンテンツ プレースホルダー 2"/>
          <p:cNvSpPr>
            <a:spLocks noGrp="1"/>
          </p:cNvSpPr>
          <p:nvPr>
            <p:ph idx="1"/>
          </p:nvPr>
        </p:nvSpPr>
        <p:spPr>
          <a:xfrm>
            <a:off x="611560" y="836712"/>
            <a:ext cx="7632848" cy="1080120"/>
          </a:xfrm>
          <a:noFill/>
          <a:ln>
            <a:noFill/>
          </a:ln>
        </p:spPr>
        <p:txBody>
          <a:bodyPr>
            <a:noAutofit/>
          </a:bodyPr>
          <a:lstStyle/>
          <a:p>
            <a:pPr marL="133350" indent="0" algn="just">
              <a:spcAft>
                <a:spcPts val="0"/>
              </a:spcAft>
              <a:buNone/>
            </a:pPr>
            <a:r>
              <a:rPr lang="ja-JP" altLang="en-US" sz="1600" b="1" kern="100" dirty="0" smtClean="0">
                <a:latin typeface="ＭＳ ゴシック" panose="020B0609070205080204" pitchFamily="49" charset="-128"/>
                <a:ea typeface="ＭＳ ゴシック" panose="020B0609070205080204" pitchFamily="49" charset="-128"/>
                <a:cs typeface="Times New Roman"/>
              </a:rPr>
              <a:t>新規</a:t>
            </a:r>
            <a:r>
              <a:rPr lang="ja-JP" altLang="ja-JP" sz="1600" b="1" kern="100" dirty="0" smtClean="0">
                <a:latin typeface="ＭＳ ゴシック" panose="020B0609070205080204" pitchFamily="49" charset="-128"/>
                <a:ea typeface="ＭＳ ゴシック" panose="020B0609070205080204" pitchFamily="49" charset="-128"/>
                <a:cs typeface="Times New Roman"/>
              </a:rPr>
              <a:t>学校卒</a:t>
            </a:r>
            <a:r>
              <a:rPr lang="ja-JP" altLang="en-US" sz="1600" b="1" kern="100" dirty="0" smtClean="0">
                <a:latin typeface="ＭＳ ゴシック" panose="020B0609070205080204" pitchFamily="49" charset="-128"/>
                <a:ea typeface="ＭＳ ゴシック" panose="020B0609070205080204" pitchFamily="49" charset="-128"/>
                <a:cs typeface="Times New Roman"/>
              </a:rPr>
              <a:t>業予定</a:t>
            </a:r>
            <a:r>
              <a:rPr lang="ja-JP" altLang="ja-JP" sz="1600" b="1" kern="100" dirty="0" smtClean="0">
                <a:latin typeface="ＭＳ ゴシック" panose="020B0609070205080204" pitchFamily="49" charset="-128"/>
                <a:ea typeface="ＭＳ ゴシック" panose="020B0609070205080204" pitchFamily="49" charset="-128"/>
                <a:cs typeface="Times New Roman"/>
              </a:rPr>
              <a:t>者</a:t>
            </a:r>
            <a:r>
              <a:rPr lang="ja-JP" altLang="ja-JP" sz="1600" b="1" kern="100" dirty="0">
                <a:latin typeface="ＭＳ ゴシック" panose="020B0609070205080204" pitchFamily="49" charset="-128"/>
                <a:ea typeface="ＭＳ ゴシック" panose="020B0609070205080204" pitchFamily="49" charset="-128"/>
                <a:cs typeface="Times New Roman"/>
              </a:rPr>
              <a:t>については、採用決定から</a:t>
            </a:r>
            <a:r>
              <a:rPr lang="ja-JP" altLang="ja-JP" sz="1600" b="1" kern="100" dirty="0" smtClean="0">
                <a:latin typeface="ＭＳ ゴシック" panose="020B0609070205080204" pitchFamily="49" charset="-128"/>
                <a:ea typeface="ＭＳ ゴシック" panose="020B0609070205080204" pitchFamily="49" charset="-128"/>
                <a:cs typeface="Times New Roman"/>
              </a:rPr>
              <a:t>入</a:t>
            </a:r>
            <a:r>
              <a:rPr lang="ja-JP" altLang="en-US" sz="1600" b="1" kern="100" dirty="0" smtClean="0">
                <a:latin typeface="ＭＳ ゴシック" panose="020B0609070205080204" pitchFamily="49" charset="-128"/>
                <a:ea typeface="ＭＳ ゴシック" panose="020B0609070205080204" pitchFamily="49" charset="-128"/>
                <a:cs typeface="Times New Roman"/>
              </a:rPr>
              <a:t>社</a:t>
            </a:r>
            <a:r>
              <a:rPr lang="ja-JP" altLang="ja-JP" sz="1600" b="1" kern="100" dirty="0" smtClean="0">
                <a:latin typeface="ＭＳ ゴシック" panose="020B0609070205080204" pitchFamily="49" charset="-128"/>
                <a:ea typeface="ＭＳ ゴシック" panose="020B0609070205080204" pitchFamily="49" charset="-128"/>
                <a:cs typeface="Times New Roman"/>
              </a:rPr>
              <a:t>まで</a:t>
            </a:r>
            <a:r>
              <a:rPr lang="ja-JP" altLang="ja-JP" sz="1600" b="1" kern="100" dirty="0">
                <a:latin typeface="ＭＳ ゴシック" panose="020B0609070205080204" pitchFamily="49" charset="-128"/>
                <a:ea typeface="ＭＳ ゴシック" panose="020B0609070205080204" pitchFamily="49" charset="-128"/>
                <a:cs typeface="Times New Roman"/>
              </a:rPr>
              <a:t>数カ月</a:t>
            </a:r>
            <a:r>
              <a:rPr lang="ja-JP" altLang="ja-JP" sz="1600" b="1" kern="100" dirty="0" smtClean="0">
                <a:latin typeface="ＭＳ ゴシック" panose="020B0609070205080204" pitchFamily="49" charset="-128"/>
                <a:ea typeface="ＭＳ ゴシック" panose="020B0609070205080204" pitchFamily="49" charset="-128"/>
                <a:cs typeface="Times New Roman"/>
              </a:rPr>
              <a:t>あ</a:t>
            </a:r>
            <a:r>
              <a:rPr lang="ja-JP" altLang="en-US" sz="1600" b="1" kern="100" dirty="0" smtClean="0">
                <a:latin typeface="ＭＳ ゴシック" panose="020B0609070205080204" pitchFamily="49" charset="-128"/>
                <a:ea typeface="ＭＳ ゴシック" panose="020B0609070205080204" pitchFamily="49" charset="-128"/>
                <a:cs typeface="Times New Roman"/>
              </a:rPr>
              <a:t>ります。　　</a:t>
            </a:r>
            <a:r>
              <a:rPr lang="ja-JP" altLang="ja-JP" sz="1600" b="1" kern="100" dirty="0" smtClean="0">
                <a:latin typeface="ＭＳ ゴシック" panose="020B0609070205080204" pitchFamily="49" charset="-128"/>
                <a:ea typeface="ＭＳ ゴシック" panose="020B0609070205080204" pitchFamily="49" charset="-128"/>
                <a:cs typeface="Times New Roman"/>
              </a:rPr>
              <a:t>この</a:t>
            </a:r>
            <a:r>
              <a:rPr lang="ja-JP" altLang="ja-JP" sz="1600" b="1" kern="100" dirty="0">
                <a:latin typeface="ＭＳ ゴシック" panose="020B0609070205080204" pitchFamily="49" charset="-128"/>
                <a:ea typeface="ＭＳ ゴシック" panose="020B0609070205080204" pitchFamily="49" charset="-128"/>
                <a:cs typeface="Times New Roman"/>
              </a:rPr>
              <a:t>間は学校教育の仕上げの時期に当たりますので、学業に専念できる</a:t>
            </a:r>
            <a:r>
              <a:rPr lang="ja-JP" altLang="ja-JP" sz="1600" b="1" kern="100" dirty="0" smtClean="0">
                <a:latin typeface="ＭＳ ゴシック" panose="020B0609070205080204" pitchFamily="49" charset="-128"/>
                <a:ea typeface="ＭＳ ゴシック" panose="020B0609070205080204" pitchFamily="49" charset="-128"/>
                <a:cs typeface="Times New Roman"/>
              </a:rPr>
              <a:t>よう</a:t>
            </a:r>
            <a:r>
              <a:rPr lang="ja-JP" altLang="en-US" sz="1600" b="1" kern="100" dirty="0" smtClean="0">
                <a:latin typeface="ＭＳ ゴシック" panose="020B0609070205080204" pitchFamily="49" charset="-128"/>
                <a:ea typeface="ＭＳ ゴシック" panose="020B0609070205080204" pitchFamily="49" charset="-128"/>
                <a:cs typeface="Times New Roman"/>
              </a:rPr>
              <a:t>　</a:t>
            </a:r>
            <a:r>
              <a:rPr lang="ja-JP" altLang="ja-JP" sz="1600" b="1" kern="100" dirty="0" smtClean="0">
                <a:latin typeface="ＭＳ ゴシック" panose="020B0609070205080204" pitchFamily="49" charset="-128"/>
                <a:ea typeface="ＭＳ ゴシック" panose="020B0609070205080204" pitchFamily="49" charset="-128"/>
                <a:cs typeface="Times New Roman"/>
              </a:rPr>
              <a:t>お願い</a:t>
            </a:r>
            <a:r>
              <a:rPr lang="ja-JP" altLang="ja-JP" sz="1600" b="1" kern="100" dirty="0">
                <a:latin typeface="ＭＳ ゴシック" panose="020B0609070205080204" pitchFamily="49" charset="-128"/>
                <a:ea typeface="ＭＳ ゴシック" panose="020B0609070205080204" pitchFamily="49" charset="-128"/>
                <a:cs typeface="Times New Roman"/>
              </a:rPr>
              <a:t>するとともに、</a:t>
            </a:r>
            <a:r>
              <a:rPr lang="ja-JP" altLang="ja-JP" sz="1600" b="1" kern="100" dirty="0" smtClean="0">
                <a:latin typeface="ＭＳ ゴシック" panose="020B0609070205080204" pitchFamily="49" charset="-128"/>
                <a:ea typeface="ＭＳ ゴシック" panose="020B0609070205080204" pitchFamily="49" charset="-128"/>
                <a:cs typeface="Times New Roman"/>
              </a:rPr>
              <a:t>特に</a:t>
            </a:r>
            <a:r>
              <a:rPr lang="ja-JP" altLang="ja-JP" sz="1600" b="1" kern="100" dirty="0">
                <a:latin typeface="ＭＳ ゴシック" panose="020B0609070205080204" pitchFamily="49" charset="-128"/>
                <a:ea typeface="ＭＳ ゴシック" panose="020B0609070205080204" pitchFamily="49" charset="-128"/>
                <a:cs typeface="Times New Roman"/>
              </a:rPr>
              <a:t>次の点に十分配慮してください。</a:t>
            </a:r>
          </a:p>
          <a:p>
            <a:endParaRPr kumimoji="1" lang="ja-JP" altLang="en-US" dirty="0"/>
          </a:p>
        </p:txBody>
      </p:sp>
      <p:sp>
        <p:nvSpPr>
          <p:cNvPr id="4" name="正方形/長方形 3"/>
          <p:cNvSpPr/>
          <p:nvPr/>
        </p:nvSpPr>
        <p:spPr>
          <a:xfrm>
            <a:off x="539552" y="1988840"/>
            <a:ext cx="7560840"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ＭＳ ゴシック" panose="020B0609070205080204" pitchFamily="49" charset="-128"/>
                <a:ea typeface="ＭＳ ゴシック" panose="020B0609070205080204" pitchFamily="49" charset="-128"/>
              </a:rPr>
              <a:t>１　</a:t>
            </a:r>
            <a:r>
              <a:rPr lang="ja-JP" altLang="ja-JP" sz="1400" dirty="0" smtClean="0">
                <a:solidFill>
                  <a:schemeClr val="tx1"/>
                </a:solidFill>
                <a:latin typeface="ＭＳ ゴシック" panose="020B0609070205080204" pitchFamily="49" charset="-128"/>
                <a:ea typeface="ＭＳ ゴシック" panose="020B0609070205080204" pitchFamily="49" charset="-128"/>
              </a:rPr>
              <a:t>社</a:t>
            </a:r>
            <a:r>
              <a:rPr lang="ja-JP" altLang="ja-JP" sz="1400" dirty="0">
                <a:solidFill>
                  <a:schemeClr val="tx1"/>
                </a:solidFill>
                <a:latin typeface="ＭＳ ゴシック" panose="020B0609070205080204" pitchFamily="49" charset="-128"/>
                <a:ea typeface="ＭＳ ゴシック" panose="020B0609070205080204" pitchFamily="49" charset="-128"/>
              </a:rPr>
              <a:t>内報の送付等、日頃から事業所と本人との連絡は密にしていただく必要はありますが</a:t>
            </a:r>
            <a:r>
              <a:rPr lang="ja-JP" altLang="ja-JP" sz="1400" dirty="0" smtClean="0">
                <a:solidFill>
                  <a:schemeClr val="tx1"/>
                </a:solidFill>
                <a:latin typeface="ＭＳ ゴシック" panose="020B0609070205080204" pitchFamily="49" charset="-128"/>
                <a:ea typeface="ＭＳ ゴシック" panose="020B0609070205080204" pitchFamily="49"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400" b="1" dirty="0">
                <a:solidFill>
                  <a:schemeClr val="tx1"/>
                </a:solidFill>
                <a:latin typeface="ＭＳ ゴシック" panose="020B0609070205080204" pitchFamily="49" charset="-128"/>
                <a:ea typeface="ＭＳ ゴシック" panose="020B0609070205080204" pitchFamily="49" charset="-128"/>
              </a:rPr>
              <a:t>　</a:t>
            </a:r>
            <a:r>
              <a:rPr lang="ja-JP" altLang="ja-JP" sz="1400" b="1" dirty="0" smtClean="0">
                <a:solidFill>
                  <a:srgbClr val="FF0000"/>
                </a:solidFill>
                <a:latin typeface="ＭＳ ゴシック" panose="020B0609070205080204" pitchFamily="49" charset="-128"/>
                <a:ea typeface="ＭＳ ゴシック" panose="020B0609070205080204" pitchFamily="49" charset="-128"/>
              </a:rPr>
              <a:t>内定後</a:t>
            </a:r>
            <a:r>
              <a:rPr lang="ja-JP" altLang="ja-JP" sz="1400" b="1" dirty="0">
                <a:solidFill>
                  <a:srgbClr val="FF0000"/>
                </a:solidFill>
                <a:latin typeface="ＭＳ ゴシック" panose="020B0609070205080204" pitchFamily="49" charset="-128"/>
                <a:ea typeface="ＭＳ ゴシック" panose="020B0609070205080204" pitchFamily="49" charset="-128"/>
              </a:rPr>
              <a:t>事業所が生徒と連絡をとる場合には、</a:t>
            </a:r>
            <a:r>
              <a:rPr lang="ja-JP" altLang="ja-JP" sz="1400" b="1" u="sng" dirty="0">
                <a:solidFill>
                  <a:srgbClr val="FF0000"/>
                </a:solidFill>
                <a:latin typeface="ＭＳ ゴシック" panose="020B0609070205080204" pitchFamily="49" charset="-128"/>
                <a:ea typeface="ＭＳ ゴシック" panose="020B0609070205080204" pitchFamily="49" charset="-128"/>
              </a:rPr>
              <a:t>必ず、学校を通じて連絡いただくか</a:t>
            </a:r>
            <a:r>
              <a:rPr lang="ja-JP" altLang="ja-JP" sz="1400" b="1" u="sng" dirty="0" smtClean="0">
                <a:solidFill>
                  <a:srgbClr val="FF0000"/>
                </a:solidFill>
                <a:latin typeface="ＭＳ ゴシック" panose="020B0609070205080204" pitchFamily="49" charset="-128"/>
                <a:ea typeface="ＭＳ ゴシック" panose="020B0609070205080204" pitchFamily="49" charset="-128"/>
              </a:rPr>
              <a:t>、</a:t>
            </a:r>
            <a:r>
              <a:rPr lang="ja-JP" altLang="en-US" sz="1400" b="1" u="sng" dirty="0" smtClean="0">
                <a:solidFill>
                  <a:srgbClr val="FF0000"/>
                </a:solidFill>
                <a:latin typeface="ＭＳ ゴシック" panose="020B0609070205080204" pitchFamily="49" charset="-128"/>
                <a:ea typeface="ＭＳ ゴシック" panose="020B0609070205080204" pitchFamily="49" charset="-128"/>
              </a:rPr>
              <a:t>事前に</a:t>
            </a:r>
            <a:endParaRPr lang="en-US" altLang="ja-JP" sz="1400" b="1" u="sng" dirty="0" smtClean="0">
              <a:solidFill>
                <a:srgbClr val="FF0000"/>
              </a:solidFill>
              <a:latin typeface="ＭＳ ゴシック" panose="020B0609070205080204" pitchFamily="49" charset="-128"/>
              <a:ea typeface="ＭＳ ゴシック" panose="020B0609070205080204" pitchFamily="49" charset="-128"/>
            </a:endParaRPr>
          </a:p>
          <a:p>
            <a:r>
              <a:rPr lang="ja-JP" altLang="en-US" sz="1400" b="1" dirty="0" smtClean="0">
                <a:solidFill>
                  <a:srgbClr val="FF0000"/>
                </a:solidFill>
                <a:latin typeface="ＭＳ ゴシック" panose="020B0609070205080204" pitchFamily="49" charset="-128"/>
                <a:ea typeface="ＭＳ ゴシック" panose="020B0609070205080204" pitchFamily="49" charset="-128"/>
              </a:rPr>
              <a:t>　</a:t>
            </a:r>
            <a:r>
              <a:rPr lang="ja-JP" altLang="en-US" sz="1400" b="1" u="sng" dirty="0" smtClean="0">
                <a:solidFill>
                  <a:srgbClr val="FF0000"/>
                </a:solidFill>
                <a:latin typeface="ＭＳ ゴシック" panose="020B0609070205080204" pitchFamily="49" charset="-128"/>
                <a:ea typeface="ＭＳ ゴシック" panose="020B0609070205080204" pitchFamily="49" charset="-128"/>
              </a:rPr>
              <a:t>学校の承諾を得て行ってください。</a:t>
            </a:r>
            <a:endParaRPr lang="ja-JP" altLang="ja-JP" sz="1400" u="sng" dirty="0">
              <a:solidFill>
                <a:srgbClr val="FF0000"/>
              </a:solidFill>
              <a:latin typeface="ＭＳ ゴシック" panose="020B0609070205080204" pitchFamily="49" charset="-128"/>
              <a:ea typeface="ＭＳ ゴシック" panose="020B0609070205080204" pitchFamily="49" charset="-128"/>
            </a:endParaRPr>
          </a:p>
          <a:p>
            <a:r>
              <a:rPr lang="ja-JP" altLang="ja-JP" sz="1400" dirty="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また</a:t>
            </a:r>
            <a:r>
              <a:rPr lang="ja-JP" altLang="ja-JP" sz="1400" dirty="0">
                <a:solidFill>
                  <a:schemeClr val="tx1"/>
                </a:solidFill>
                <a:latin typeface="ＭＳ ゴシック" panose="020B0609070205080204" pitchFamily="49" charset="-128"/>
                <a:ea typeface="ＭＳ ゴシック" panose="020B0609070205080204" pitchFamily="49" charset="-128"/>
              </a:rPr>
              <a:t>、入社日については、求人票に記載されていますが、改めて入社日時・場所・</a:t>
            </a:r>
            <a:r>
              <a:rPr lang="ja-JP" altLang="ja-JP" sz="1400" dirty="0" smtClean="0">
                <a:solidFill>
                  <a:schemeClr val="tx1"/>
                </a:solidFill>
                <a:latin typeface="ＭＳ ゴシック" panose="020B0609070205080204" pitchFamily="49" charset="-128"/>
                <a:ea typeface="ＭＳ ゴシック" panose="020B0609070205080204" pitchFamily="49" charset="-128"/>
              </a:rPr>
              <a:t>携行</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品等</a:t>
            </a:r>
            <a:r>
              <a:rPr lang="ja-JP" altLang="ja-JP" sz="1400" dirty="0">
                <a:solidFill>
                  <a:schemeClr val="tx1"/>
                </a:solidFill>
                <a:latin typeface="ＭＳ ゴシック" panose="020B0609070205080204" pitchFamily="49" charset="-128"/>
                <a:ea typeface="ＭＳ ゴシック" panose="020B0609070205080204" pitchFamily="49" charset="-128"/>
              </a:rPr>
              <a:t>について、早めに通知いただきますようお願いします。</a:t>
            </a:r>
          </a:p>
          <a:p>
            <a:r>
              <a:rPr lang="ja-JP" altLang="ja-JP" sz="1400" dirty="0">
                <a:solidFill>
                  <a:schemeClr val="tx1"/>
                </a:solidFill>
                <a:latin typeface="ＭＳ ゴシック" panose="020B0609070205080204" pitchFamily="49" charset="-128"/>
                <a:ea typeface="ＭＳ ゴシック" panose="020B0609070205080204" pitchFamily="49" charset="-128"/>
              </a:rPr>
              <a:t>　　入社時に求める書類を事前に</a:t>
            </a:r>
            <a:r>
              <a:rPr lang="ja-JP" altLang="ja-JP" sz="1400" dirty="0" smtClean="0">
                <a:solidFill>
                  <a:schemeClr val="tx1"/>
                </a:solidFill>
                <a:latin typeface="ＭＳ ゴシック" panose="020B0609070205080204" pitchFamily="49" charset="-128"/>
                <a:ea typeface="ＭＳ ゴシック" panose="020B0609070205080204" pitchFamily="49" charset="-128"/>
              </a:rPr>
              <a:t>生徒</a:t>
            </a:r>
            <a:r>
              <a:rPr lang="ja-JP" altLang="en-US" sz="1400" dirty="0" smtClean="0">
                <a:solidFill>
                  <a:schemeClr val="tx1"/>
                </a:solidFill>
                <a:latin typeface="ＭＳ ゴシック" panose="020B0609070205080204" pitchFamily="49" charset="-128"/>
                <a:ea typeface="ＭＳ ゴシック" panose="020B0609070205080204" pitchFamily="49" charset="-128"/>
              </a:rPr>
              <a:t>へ</a:t>
            </a:r>
            <a:r>
              <a:rPr lang="ja-JP" altLang="ja-JP" sz="1400" dirty="0" smtClean="0">
                <a:solidFill>
                  <a:schemeClr val="tx1"/>
                </a:solidFill>
                <a:latin typeface="ＭＳ ゴシック" panose="020B0609070205080204" pitchFamily="49" charset="-128"/>
                <a:ea typeface="ＭＳ ゴシック" panose="020B0609070205080204" pitchFamily="49" charset="-128"/>
              </a:rPr>
              <a:t>送付</a:t>
            </a:r>
            <a:r>
              <a:rPr lang="ja-JP" altLang="ja-JP" sz="1400" dirty="0">
                <a:solidFill>
                  <a:schemeClr val="tx1"/>
                </a:solidFill>
                <a:latin typeface="ＭＳ ゴシック" panose="020B0609070205080204" pitchFamily="49" charset="-128"/>
                <a:ea typeface="ＭＳ ゴシック" panose="020B0609070205080204" pitchFamily="49" charset="-128"/>
              </a:rPr>
              <a:t>する際には、必ず学校を通じて送付いただき</a:t>
            </a:r>
            <a:r>
              <a:rPr lang="ja-JP" altLang="ja-JP" sz="1400" dirty="0" err="1" smtClean="0">
                <a:solidFill>
                  <a:schemeClr val="tx1"/>
                </a:solidFill>
                <a:latin typeface="ＭＳ ゴシック" panose="020B0609070205080204" pitchFamily="49" charset="-128"/>
                <a:ea typeface="ＭＳ ゴシック" panose="020B0609070205080204" pitchFamily="49" charset="-128"/>
              </a:rPr>
              <a:t>ま</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ja-JP" sz="1400" dirty="0" err="1" smtClean="0">
                <a:solidFill>
                  <a:schemeClr val="tx1"/>
                </a:solidFill>
                <a:latin typeface="ＭＳ ゴシック" panose="020B0609070205080204" pitchFamily="49" charset="-128"/>
                <a:ea typeface="ＭＳ ゴシック" panose="020B0609070205080204" pitchFamily="49" charset="-128"/>
              </a:rPr>
              <a:t>すよう</a:t>
            </a:r>
            <a:r>
              <a:rPr lang="ja-JP" altLang="ja-JP" sz="1400" dirty="0">
                <a:solidFill>
                  <a:schemeClr val="tx1"/>
                </a:solidFill>
                <a:latin typeface="ＭＳ ゴシック" panose="020B0609070205080204" pitchFamily="49" charset="-128"/>
                <a:ea typeface="ＭＳ ゴシック" panose="020B0609070205080204" pitchFamily="49" charset="-128"/>
              </a:rPr>
              <a:t>お願いいたします。</a:t>
            </a:r>
          </a:p>
        </p:txBody>
      </p:sp>
      <p:sp>
        <p:nvSpPr>
          <p:cNvPr id="6" name="正方形/長方形 5"/>
          <p:cNvSpPr/>
          <p:nvPr/>
        </p:nvSpPr>
        <p:spPr>
          <a:xfrm>
            <a:off x="539552" y="3789040"/>
            <a:ext cx="7560840" cy="954107"/>
          </a:xfrm>
          <a:prstGeom prst="rect">
            <a:avLst/>
          </a:prstGeom>
        </p:spPr>
        <p:txBody>
          <a:bodyPr wrap="square">
            <a:spAutoFit/>
          </a:bodyPr>
          <a:lstStyle/>
          <a:p>
            <a:r>
              <a:rPr lang="ja-JP" altLang="en-US" sz="1400" b="1" dirty="0">
                <a:solidFill>
                  <a:srgbClr val="FF0000"/>
                </a:solidFill>
                <a:latin typeface="ＭＳ ゴシック" panose="020B0609070205080204" pitchFamily="49" charset="-128"/>
                <a:ea typeface="ＭＳ ゴシック" panose="020B0609070205080204" pitchFamily="49" charset="-128"/>
              </a:rPr>
              <a:t>２</a:t>
            </a:r>
            <a:r>
              <a:rPr lang="ja-JP" altLang="ja-JP" sz="1400" b="1" dirty="0">
                <a:solidFill>
                  <a:srgbClr val="FF0000"/>
                </a:solidFill>
                <a:latin typeface="ＭＳ ゴシック" panose="020B0609070205080204" pitchFamily="49" charset="-128"/>
                <a:ea typeface="ＭＳ ゴシック" panose="020B0609070205080204" pitchFamily="49" charset="-128"/>
              </a:rPr>
              <a:t>　採用内定生徒を実習・教育訓練・懇談会と称し、入社前教育の一環として</a:t>
            </a:r>
            <a:r>
              <a:rPr lang="ja-JP" altLang="ja-JP" sz="1400" b="1" dirty="0" smtClean="0">
                <a:solidFill>
                  <a:srgbClr val="FF0000"/>
                </a:solidFill>
                <a:latin typeface="ＭＳ ゴシック" panose="020B0609070205080204" pitchFamily="49" charset="-128"/>
                <a:ea typeface="ＭＳ ゴシック" panose="020B0609070205080204" pitchFamily="49" charset="-128"/>
              </a:rPr>
              <a:t>呼び出したり、</a:t>
            </a:r>
            <a:endParaRPr lang="en-US" altLang="ja-JP" sz="1400" b="1" dirty="0" smtClean="0">
              <a:solidFill>
                <a:srgbClr val="FF0000"/>
              </a:solidFill>
              <a:latin typeface="ＭＳ ゴシック" panose="020B0609070205080204" pitchFamily="49" charset="-128"/>
              <a:ea typeface="ＭＳ ゴシック" panose="020B0609070205080204" pitchFamily="49" charset="-128"/>
            </a:endParaRPr>
          </a:p>
          <a:p>
            <a:r>
              <a:rPr lang="ja-JP" altLang="en-US" sz="1400" b="1" dirty="0">
                <a:solidFill>
                  <a:srgbClr val="FF0000"/>
                </a:solidFill>
                <a:latin typeface="ＭＳ ゴシック" panose="020B0609070205080204" pitchFamily="49" charset="-128"/>
                <a:ea typeface="ＭＳ ゴシック" panose="020B0609070205080204" pitchFamily="49" charset="-128"/>
              </a:rPr>
              <a:t>　</a:t>
            </a:r>
            <a:r>
              <a:rPr lang="ja-JP" altLang="ja-JP" sz="1400" b="1" dirty="0" smtClean="0">
                <a:solidFill>
                  <a:srgbClr val="FF0000"/>
                </a:solidFill>
                <a:latin typeface="ＭＳ ゴシック" panose="020B0609070205080204" pitchFamily="49" charset="-128"/>
                <a:ea typeface="ＭＳ ゴシック" panose="020B0609070205080204" pitchFamily="49" charset="-128"/>
              </a:rPr>
              <a:t>また</a:t>
            </a:r>
            <a:r>
              <a:rPr lang="ja-JP" altLang="ja-JP" sz="1400" b="1" dirty="0">
                <a:solidFill>
                  <a:srgbClr val="FF0000"/>
                </a:solidFill>
                <a:latin typeface="ＭＳ ゴシック" panose="020B0609070205080204" pitchFamily="49" charset="-128"/>
                <a:ea typeface="ＭＳ ゴシック" panose="020B0609070205080204" pitchFamily="49" charset="-128"/>
              </a:rPr>
              <a:t>、通信等によるレポート類の提出を求めることは、たとえその生徒の自由</a:t>
            </a:r>
            <a:r>
              <a:rPr lang="ja-JP" altLang="ja-JP" sz="1400" b="1" dirty="0" smtClean="0">
                <a:solidFill>
                  <a:srgbClr val="FF0000"/>
                </a:solidFill>
                <a:latin typeface="ＭＳ ゴシック" panose="020B0609070205080204" pitchFamily="49" charset="-128"/>
                <a:ea typeface="ＭＳ ゴシック" panose="020B0609070205080204" pitchFamily="49" charset="-128"/>
              </a:rPr>
              <a:t>意思による</a:t>
            </a:r>
            <a:endParaRPr lang="en-US" altLang="ja-JP" sz="1400" b="1" dirty="0" smtClean="0">
              <a:solidFill>
                <a:srgbClr val="FF0000"/>
              </a:solidFill>
              <a:latin typeface="ＭＳ ゴシック" panose="020B0609070205080204" pitchFamily="49" charset="-128"/>
              <a:ea typeface="ＭＳ ゴシック" panose="020B0609070205080204" pitchFamily="49" charset="-128"/>
            </a:endParaRPr>
          </a:p>
          <a:p>
            <a:r>
              <a:rPr lang="ja-JP" altLang="en-US" sz="1400" b="1" dirty="0">
                <a:solidFill>
                  <a:srgbClr val="FF0000"/>
                </a:solidFill>
                <a:latin typeface="ＭＳ ゴシック" panose="020B0609070205080204" pitchFamily="49" charset="-128"/>
                <a:ea typeface="ＭＳ ゴシック" panose="020B0609070205080204" pitchFamily="49" charset="-128"/>
              </a:rPr>
              <a:t>　</a:t>
            </a:r>
            <a:r>
              <a:rPr lang="ja-JP" altLang="ja-JP" sz="1400" b="1" dirty="0" smtClean="0">
                <a:solidFill>
                  <a:srgbClr val="FF0000"/>
                </a:solidFill>
                <a:latin typeface="ＭＳ ゴシック" panose="020B0609070205080204" pitchFamily="49" charset="-128"/>
                <a:ea typeface="ＭＳ ゴシック" panose="020B0609070205080204" pitchFamily="49" charset="-128"/>
              </a:rPr>
              <a:t>場合</a:t>
            </a:r>
            <a:r>
              <a:rPr lang="ja-JP" altLang="ja-JP" sz="1400" b="1" dirty="0">
                <a:solidFill>
                  <a:srgbClr val="FF0000"/>
                </a:solidFill>
                <a:latin typeface="ＭＳ ゴシック" panose="020B0609070205080204" pitchFamily="49" charset="-128"/>
                <a:ea typeface="ＭＳ ゴシック" panose="020B0609070205080204" pitchFamily="49" charset="-128"/>
              </a:rPr>
              <a:t>であっても、基本的には在学中の生徒であり、学校教育に支障を</a:t>
            </a:r>
            <a:r>
              <a:rPr lang="ja-JP" altLang="ja-JP" sz="1400" b="1" dirty="0" smtClean="0">
                <a:solidFill>
                  <a:srgbClr val="FF0000"/>
                </a:solidFill>
                <a:latin typeface="ＭＳ ゴシック" panose="020B0609070205080204" pitchFamily="49" charset="-128"/>
                <a:ea typeface="ＭＳ ゴシック" panose="020B0609070205080204" pitchFamily="49" charset="-128"/>
              </a:rPr>
              <a:t>及ぼす</a:t>
            </a:r>
            <a:r>
              <a:rPr lang="ja-JP" altLang="en-US" sz="1400" b="1" dirty="0" smtClean="0">
                <a:solidFill>
                  <a:srgbClr val="FF0000"/>
                </a:solidFill>
                <a:latin typeface="ＭＳ ゴシック" panose="020B0609070205080204" pitchFamily="49" charset="-128"/>
                <a:ea typeface="ＭＳ ゴシック" panose="020B0609070205080204" pitchFamily="49" charset="-128"/>
              </a:rPr>
              <a:t>との</a:t>
            </a:r>
            <a:r>
              <a:rPr lang="ja-JP" altLang="ja-JP" sz="1400" b="1" dirty="0" smtClean="0">
                <a:solidFill>
                  <a:srgbClr val="FF0000"/>
                </a:solidFill>
                <a:latin typeface="ＭＳ ゴシック" panose="020B0609070205080204" pitchFamily="49" charset="-128"/>
                <a:ea typeface="ＭＳ ゴシック" panose="020B0609070205080204" pitchFamily="49" charset="-128"/>
              </a:rPr>
              <a:t>観点から、</a:t>
            </a:r>
            <a:endParaRPr lang="en-US" altLang="ja-JP" sz="1400" b="1" dirty="0" smtClean="0">
              <a:solidFill>
                <a:srgbClr val="FF0000"/>
              </a:solidFill>
              <a:latin typeface="ＭＳ ゴシック" panose="020B0609070205080204" pitchFamily="49" charset="-128"/>
              <a:ea typeface="ＭＳ ゴシック" panose="020B0609070205080204" pitchFamily="49" charset="-128"/>
            </a:endParaRPr>
          </a:p>
          <a:p>
            <a:r>
              <a:rPr lang="ja-JP" altLang="en-US" sz="1400" b="1" dirty="0">
                <a:solidFill>
                  <a:srgbClr val="FF0000"/>
                </a:solidFill>
                <a:latin typeface="ＭＳ ゴシック" panose="020B0609070205080204" pitchFamily="49" charset="-128"/>
                <a:ea typeface="ＭＳ ゴシック" panose="020B0609070205080204" pitchFamily="49" charset="-128"/>
              </a:rPr>
              <a:t>　</a:t>
            </a:r>
            <a:r>
              <a:rPr lang="ja-JP" altLang="ja-JP" sz="1400" b="1" dirty="0" smtClean="0">
                <a:solidFill>
                  <a:srgbClr val="FF0000"/>
                </a:solidFill>
                <a:latin typeface="ＭＳ ゴシック" panose="020B0609070205080204" pitchFamily="49" charset="-128"/>
                <a:ea typeface="ＭＳ ゴシック" panose="020B0609070205080204" pitchFamily="49" charset="-128"/>
              </a:rPr>
              <a:t>認め</a:t>
            </a:r>
            <a:r>
              <a:rPr lang="ja-JP" altLang="en-US" sz="1400" b="1" dirty="0" smtClean="0">
                <a:solidFill>
                  <a:srgbClr val="FF0000"/>
                </a:solidFill>
                <a:latin typeface="ＭＳ ゴシック" panose="020B0609070205080204" pitchFamily="49" charset="-128"/>
                <a:ea typeface="ＭＳ ゴシック" panose="020B0609070205080204" pitchFamily="49" charset="-128"/>
              </a:rPr>
              <a:t>られており</a:t>
            </a:r>
            <a:r>
              <a:rPr lang="ja-JP" altLang="ja-JP" sz="1400" b="1" dirty="0" smtClean="0">
                <a:solidFill>
                  <a:srgbClr val="FF0000"/>
                </a:solidFill>
                <a:latin typeface="ＭＳ ゴシック" panose="020B0609070205080204" pitchFamily="49" charset="-128"/>
                <a:ea typeface="ＭＳ ゴシック" panose="020B0609070205080204" pitchFamily="49" charset="-128"/>
              </a:rPr>
              <a:t>ません</a:t>
            </a:r>
            <a:r>
              <a:rPr lang="ja-JP" altLang="ja-JP" sz="1400" b="1" dirty="0">
                <a:solidFill>
                  <a:srgbClr val="FF0000"/>
                </a:solidFill>
                <a:latin typeface="ＭＳ ゴシック" panose="020B0609070205080204" pitchFamily="49" charset="-128"/>
                <a:ea typeface="ＭＳ ゴシック" panose="020B0609070205080204" pitchFamily="49" charset="-128"/>
              </a:rPr>
              <a:t>ので、ご留意ください。</a:t>
            </a:r>
          </a:p>
        </p:txBody>
      </p:sp>
      <p:sp>
        <p:nvSpPr>
          <p:cNvPr id="7" name="正方形/長方形 6"/>
          <p:cNvSpPr/>
          <p:nvPr/>
        </p:nvSpPr>
        <p:spPr>
          <a:xfrm>
            <a:off x="539552" y="4783544"/>
            <a:ext cx="7560840" cy="738664"/>
          </a:xfrm>
          <a:prstGeom prst="rect">
            <a:avLst/>
          </a:prstGeom>
        </p:spPr>
        <p:txBody>
          <a:bodyPr wrap="square">
            <a:spAutoFit/>
          </a:bodyPr>
          <a:lstStyle/>
          <a:p>
            <a:r>
              <a:rPr lang="ja-JP" altLang="en-US" sz="1400" dirty="0" smtClean="0">
                <a:latin typeface="ＭＳ ゴシック" panose="020B0609070205080204" pitchFamily="49" charset="-128"/>
                <a:ea typeface="ＭＳ ゴシック" panose="020B0609070205080204" pitchFamily="49" charset="-128"/>
              </a:rPr>
              <a:t>３</a:t>
            </a:r>
            <a:r>
              <a:rPr lang="ja-JP" altLang="ja-JP" sz="1400" dirty="0">
                <a:latin typeface="ＭＳ ゴシック" panose="020B0609070205080204" pitchFamily="49" charset="-128"/>
                <a:ea typeface="ＭＳ ゴシック" panose="020B0609070205080204" pitchFamily="49" charset="-128"/>
              </a:rPr>
              <a:t>　自動車運転免許取得のための自動車学校通学については、教育的配慮から在学中は禁止</a:t>
            </a:r>
            <a:r>
              <a:rPr lang="ja-JP"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　</a:t>
            </a:r>
            <a:endParaRPr lang="en-US" altLang="ja-JP" sz="1400" dirty="0" smtClean="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また</a:t>
            </a:r>
            <a:r>
              <a:rPr lang="ja-JP" altLang="ja-JP" sz="1400" dirty="0">
                <a:latin typeface="ＭＳ ゴシック" panose="020B0609070205080204" pitchFamily="49" charset="-128"/>
                <a:ea typeface="ＭＳ ゴシック" panose="020B0609070205080204" pitchFamily="49" charset="-128"/>
              </a:rPr>
              <a:t>は制限されている学校もありますので、応募条件に自動車運転免許を必須条件に</a:t>
            </a:r>
            <a:r>
              <a:rPr lang="ja-JP" altLang="ja-JP" sz="1400" dirty="0" smtClean="0">
                <a:latin typeface="ＭＳ ゴシック" panose="020B0609070205080204" pitchFamily="49" charset="-128"/>
                <a:ea typeface="ＭＳ ゴシック" panose="020B0609070205080204" pitchFamily="49" charset="-128"/>
              </a:rPr>
              <a:t>した</a:t>
            </a:r>
            <a:endParaRPr lang="en-US" altLang="ja-JP" sz="1400" dirty="0" smtClean="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り</a:t>
            </a:r>
            <a:r>
              <a:rPr lang="ja-JP" altLang="ja-JP" sz="1400" dirty="0">
                <a:latin typeface="ＭＳ ゴシック" panose="020B0609070205080204" pitchFamily="49" charset="-128"/>
                <a:ea typeface="ＭＳ ゴシック" panose="020B0609070205080204" pitchFamily="49" charset="-128"/>
              </a:rPr>
              <a:t>、入社日までの取得を必須とすることのないようご留意ください。</a:t>
            </a:r>
          </a:p>
        </p:txBody>
      </p:sp>
      <p:sp>
        <p:nvSpPr>
          <p:cNvPr id="9" name="スライド番号プレースホルダー 9"/>
          <p:cNvSpPr txBox="1">
            <a:spLocks/>
          </p:cNvSpPr>
          <p:nvPr/>
        </p:nvSpPr>
        <p:spPr>
          <a:xfrm>
            <a:off x="4427984" y="6348957"/>
            <a:ext cx="609600" cy="344646"/>
          </a:xfrm>
          <a:prstGeom prst="rect">
            <a:avLst/>
          </a:prstGeom>
        </p:spPr>
        <p:txBody>
          <a:bodyPr vert="horz" rtlCol="0" anchor="ct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ＭＳ ゴシック" panose="020B0609070205080204" pitchFamily="49" charset="-128"/>
                <a:ea typeface="ＭＳ ゴシック" panose="020B0609070205080204" pitchFamily="49" charset="-128"/>
              </a:rPr>
              <a:t>-18-</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10" name="テキスト ボックス 9"/>
          <p:cNvSpPr txBox="1"/>
          <p:nvPr/>
        </p:nvSpPr>
        <p:spPr>
          <a:xfrm>
            <a:off x="5577755" y="5918141"/>
            <a:ext cx="2825448" cy="307777"/>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（従業員採用の手引 </a:t>
            </a:r>
            <a:r>
              <a:rPr lang="ja-JP" altLang="en-US" sz="1400" dirty="0" smtClean="0">
                <a:solidFill>
                  <a:schemeClr val="tx1"/>
                </a:solidFill>
                <a:latin typeface="ＭＳ ゴシック" panose="020B0609070205080204" pitchFamily="49" charset="-128"/>
                <a:ea typeface="ＭＳ ゴシック" panose="020B0609070205080204" pitchFamily="49" charset="-128"/>
              </a:rPr>
              <a:t>３４</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頁）</a:t>
            </a:r>
          </a:p>
        </p:txBody>
      </p:sp>
    </p:spTree>
    <p:extLst>
      <p:ext uri="{BB962C8B-B14F-4D97-AF65-F5344CB8AC3E}">
        <p14:creationId xmlns:p14="http://schemas.microsoft.com/office/powerpoint/2010/main" val="3094923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863" y="-148625"/>
            <a:ext cx="9015971" cy="634082"/>
          </a:xfrm>
        </p:spPr>
        <p:txBody>
          <a:bodyPr>
            <a:noAutofit/>
          </a:bodyPr>
          <a:lstStyle/>
          <a:p>
            <a:pPr algn="l"/>
            <a:r>
              <a:rPr lang="ja-JP" altLang="en-US" sz="2000" b="1" dirty="0">
                <a:solidFill>
                  <a:schemeClr val="bg1"/>
                </a:solidFill>
                <a:latin typeface="ＭＳ ゴシック" panose="020B0609070205080204" pitchFamily="49" charset="-128"/>
                <a:ea typeface="ＭＳ ゴシック" panose="020B0609070205080204" pitchFamily="49" charset="-128"/>
              </a:rPr>
              <a:t>１</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 令和８年３月新規学校卒業予定者の募集に係る年間スケジュール（概要）</a:t>
            </a:r>
            <a:endParaRPr kumimoji="1" lang="ja-JP" altLang="en-US" sz="2000" b="1" dirty="0">
              <a:solidFill>
                <a:schemeClr val="bg1"/>
              </a:solidFill>
            </a:endParaRPr>
          </a:p>
        </p:txBody>
      </p:sp>
      <p:sp>
        <p:nvSpPr>
          <p:cNvPr id="3" name="スライド番号プレースホルダー 2"/>
          <p:cNvSpPr>
            <a:spLocks noGrp="1"/>
          </p:cNvSpPr>
          <p:nvPr>
            <p:ph type="sldNum" sz="quarter" idx="12"/>
          </p:nvPr>
        </p:nvSpPr>
        <p:spPr>
          <a:xfrm>
            <a:off x="3995936" y="6391345"/>
            <a:ext cx="1161826" cy="365125"/>
          </a:xfrm>
        </p:spPr>
        <p:txBody>
          <a:bodyPr>
            <a:normAutofit lnSpcReduction="10000"/>
          </a:bodyPr>
          <a:lstStyle/>
          <a:p>
            <a:fld id="{BD38A3BD-BDA9-457D-B10A-9C5C8998E030}" type="slidenum">
              <a:rPr kumimoji="1" lang="ja-JP" altLang="en-US" smtClean="0">
                <a:latin typeface="ＭＳ ゴシック" panose="020B0609070205080204" pitchFamily="49" charset="-128"/>
                <a:ea typeface="ＭＳ ゴシック" panose="020B0609070205080204" pitchFamily="49" charset="-128"/>
              </a:rPr>
              <a:t>2</a:t>
            </a:fld>
            <a:endParaRPr kumimoji="1" lang="ja-JP" altLang="en-US"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6516041" y="6234764"/>
            <a:ext cx="2475250" cy="276999"/>
          </a:xfrm>
          <a:prstGeom prst="rect">
            <a:avLst/>
          </a:prstGeom>
          <a:noFill/>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（従業員採用の手引 ２頁）</a:t>
            </a:r>
          </a:p>
        </p:txBody>
      </p:sp>
      <p:graphicFrame>
        <p:nvGraphicFramePr>
          <p:cNvPr id="4" name="表 3"/>
          <p:cNvGraphicFramePr>
            <a:graphicFrameLocks noGrp="1"/>
          </p:cNvGraphicFramePr>
          <p:nvPr>
            <p:extLst>
              <p:ext uri="{D42A27DB-BD31-4B8C-83A1-F6EECF244321}">
                <p14:modId xmlns:p14="http://schemas.microsoft.com/office/powerpoint/2010/main" val="972356064"/>
              </p:ext>
            </p:extLst>
          </p:nvPr>
        </p:nvGraphicFramePr>
        <p:xfrm>
          <a:off x="539552" y="908720"/>
          <a:ext cx="7992888" cy="5270180"/>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6120680">
                  <a:extLst>
                    <a:ext uri="{9D8B030D-6E8A-4147-A177-3AD203B41FA5}">
                      <a16:colId xmlns:a16="http://schemas.microsoft.com/office/drawing/2014/main" val="20002"/>
                    </a:ext>
                  </a:extLst>
                </a:gridCol>
              </a:tblGrid>
              <a:tr h="473751">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月</a:t>
                      </a:r>
                      <a:endParaRPr kumimoji="1" lang="ja-JP" altLang="en-US"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日</a:t>
                      </a:r>
                      <a:endParaRPr kumimoji="1" lang="ja-JP" altLang="en-US"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項　　　　目</a:t>
                      </a:r>
                      <a:endParaRPr kumimoji="1" lang="ja-JP" altLang="en-US"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0"/>
                  </a:ext>
                </a:extLst>
              </a:tr>
              <a:tr h="473751">
                <a:tc>
                  <a:txBody>
                    <a:bodyPr/>
                    <a:lstStyle/>
                    <a:p>
                      <a:pPr algn="l"/>
                      <a:r>
                        <a:rPr kumimoji="1" lang="ja-JP" altLang="en-US" sz="1200" dirty="0" smtClean="0">
                          <a:latin typeface="ＭＳ ゴシック" panose="020B0609070205080204" pitchFamily="49" charset="-128"/>
                          <a:ea typeface="ＭＳ ゴシック" panose="020B0609070205080204" pitchFamily="49" charset="-128"/>
                        </a:rPr>
                        <a:t>令和７年</a:t>
                      </a:r>
                      <a:endParaRPr kumimoji="1" lang="en-US" altLang="ja-JP" sz="1200" dirty="0" smtClean="0">
                        <a:latin typeface="ＭＳ ゴシック" panose="020B0609070205080204" pitchFamily="49" charset="-128"/>
                        <a:ea typeface="ＭＳ ゴシック" panose="020B0609070205080204" pitchFamily="49" charset="-128"/>
                      </a:endParaRPr>
                    </a:p>
                    <a:p>
                      <a:pPr algn="l"/>
                      <a:r>
                        <a:rPr kumimoji="1" lang="ja-JP" altLang="en-US" sz="1200" dirty="0" smtClean="0">
                          <a:latin typeface="ＭＳ ゴシック" panose="020B0609070205080204" pitchFamily="49" charset="-128"/>
                          <a:ea typeface="ＭＳ ゴシック" panose="020B0609070205080204" pitchFamily="49" charset="-128"/>
                        </a:rPr>
                        <a:t>　</a:t>
                      </a:r>
                      <a:r>
                        <a:rPr kumimoji="1" lang="ja-JP" altLang="en-US" dirty="0" smtClean="0">
                          <a:latin typeface="ＭＳ ゴシック" panose="020B0609070205080204" pitchFamily="49" charset="-128"/>
                          <a:ea typeface="ＭＳ ゴシック" panose="020B0609070205080204" pitchFamily="49" charset="-128"/>
                        </a:rPr>
                        <a:t>２月</a:t>
                      </a:r>
                      <a:endParaRPr kumimoji="1" lang="ja-JP" altLang="en-US"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１日</a:t>
                      </a:r>
                      <a:endParaRPr kumimoji="1" lang="ja-JP" altLang="en-US" dirty="0">
                        <a:latin typeface="ＭＳ ゴシック" panose="020B0609070205080204" pitchFamily="49" charset="-128"/>
                        <a:ea typeface="ＭＳ ゴシック" panose="020B0609070205080204" pitchFamily="49" charset="-128"/>
                      </a:endParaRPr>
                    </a:p>
                  </a:txBody>
                  <a:tcPr anchor="ctr"/>
                </a:tc>
                <a:tc>
                  <a:txBody>
                    <a:bodyPr/>
                    <a:lstStyle/>
                    <a:p>
                      <a:pPr algn="l"/>
                      <a:r>
                        <a:rPr kumimoji="1" lang="ja-JP" altLang="en-US" dirty="0" smtClean="0">
                          <a:latin typeface="ＭＳ ゴシック" panose="020B0609070205080204" pitchFamily="49" charset="-128"/>
                          <a:ea typeface="ＭＳ ゴシック" panose="020B0609070205080204" pitchFamily="49" charset="-128"/>
                        </a:rPr>
                        <a:t>○ハローワークにおける令和７年度大学等求人申込開始</a:t>
                      </a:r>
                      <a:endParaRPr kumimoji="1" lang="ja-JP" altLang="en-US"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1"/>
                  </a:ext>
                </a:extLst>
              </a:tr>
              <a:tr h="740237">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６月</a:t>
                      </a:r>
                      <a:endParaRPr kumimoji="1" lang="ja-JP" altLang="en-US"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１日</a:t>
                      </a:r>
                      <a:endParaRPr kumimoji="1" lang="ja-JP" altLang="en-US" dirty="0">
                        <a:latin typeface="ＭＳ ゴシック" panose="020B0609070205080204" pitchFamily="49" charset="-128"/>
                        <a:ea typeface="ＭＳ ゴシック" panose="020B0609070205080204" pitchFamily="49" charset="-128"/>
                      </a:endParaRPr>
                    </a:p>
                  </a:txBody>
                  <a:tcPr anchor="ctr"/>
                </a:tc>
                <a:tc>
                  <a:txBody>
                    <a:bodyPr/>
                    <a:lstStyle/>
                    <a:p>
                      <a:pPr algn="l"/>
                      <a:r>
                        <a:rPr kumimoji="1" lang="ja-JP" altLang="en-US" dirty="0" smtClean="0">
                          <a:latin typeface="ＭＳ ゴシック" panose="020B0609070205080204" pitchFamily="49" charset="-128"/>
                          <a:ea typeface="ＭＳ ゴシック" panose="020B0609070205080204" pitchFamily="49" charset="-128"/>
                        </a:rPr>
                        <a:t>〇採用選考開始（大学等）</a:t>
                      </a:r>
                      <a:endParaRPr kumimoji="1" lang="en-US" altLang="ja-JP" dirty="0" smtClean="0">
                        <a:latin typeface="ＭＳ ゴシック" panose="020B0609070205080204" pitchFamily="49" charset="-128"/>
                        <a:ea typeface="ＭＳ ゴシック" panose="020B0609070205080204" pitchFamily="49" charset="-128"/>
                      </a:endParaRPr>
                    </a:p>
                    <a:p>
                      <a:pPr algn="l"/>
                      <a:r>
                        <a:rPr kumimoji="1" lang="ja-JP" altLang="en-US" b="1" dirty="0" smtClean="0">
                          <a:solidFill>
                            <a:srgbClr val="FF0000"/>
                          </a:solidFill>
                          <a:latin typeface="ＭＳ ゴシック" panose="020B0609070205080204" pitchFamily="49" charset="-128"/>
                          <a:ea typeface="ＭＳ ゴシック" panose="020B0609070205080204" pitchFamily="49" charset="-128"/>
                        </a:rPr>
                        <a:t>〇求人申込開始</a:t>
                      </a:r>
                      <a:r>
                        <a:rPr kumimoji="1" lang="ja-JP" altLang="en-US" b="0" dirty="0" smtClean="0">
                          <a:solidFill>
                            <a:schemeClr val="dk1"/>
                          </a:solidFill>
                          <a:latin typeface="ＭＳ ゴシック" panose="020B0609070205080204" pitchFamily="49" charset="-128"/>
                          <a:ea typeface="ＭＳ ゴシック" panose="020B0609070205080204" pitchFamily="49" charset="-128"/>
                        </a:rPr>
                        <a:t>（</a:t>
                      </a:r>
                      <a:r>
                        <a:rPr kumimoji="1" lang="ja-JP" altLang="en-US" b="0" dirty="0" smtClean="0">
                          <a:latin typeface="ＭＳ ゴシック" panose="020B0609070205080204" pitchFamily="49" charset="-128"/>
                          <a:ea typeface="ＭＳ ゴシック" panose="020B0609070205080204" pitchFamily="49" charset="-128"/>
                        </a:rPr>
                        <a:t>中学・</a:t>
                      </a:r>
                      <a:r>
                        <a:rPr kumimoji="1" lang="ja-JP" altLang="en-US" b="1" dirty="0" smtClean="0">
                          <a:solidFill>
                            <a:srgbClr val="FF0000"/>
                          </a:solidFill>
                          <a:latin typeface="ＭＳ ゴシック" panose="020B0609070205080204" pitchFamily="49" charset="-128"/>
                          <a:ea typeface="ＭＳ ゴシック" panose="020B0609070205080204" pitchFamily="49" charset="-128"/>
                        </a:rPr>
                        <a:t>高校</a:t>
                      </a:r>
                      <a:r>
                        <a:rPr kumimoji="1" lang="ja-JP" altLang="en-US" b="0" dirty="0" smtClean="0">
                          <a:latin typeface="ＭＳ ゴシック" panose="020B0609070205080204" pitchFamily="49" charset="-128"/>
                          <a:ea typeface="ＭＳ ゴシック" panose="020B0609070205080204" pitchFamily="49" charset="-128"/>
                        </a:rPr>
                        <a:t>）</a:t>
                      </a:r>
                      <a:endParaRPr kumimoji="1" lang="ja-JP" altLang="en-US" b="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2"/>
                  </a:ext>
                </a:extLst>
              </a:tr>
              <a:tr h="730367">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７月</a:t>
                      </a:r>
                      <a:endParaRPr kumimoji="1" lang="ja-JP" altLang="en-US"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１日</a:t>
                      </a:r>
                      <a:endParaRPr kumimoji="1" lang="ja-JP" altLang="en-US" dirty="0">
                        <a:latin typeface="ＭＳ ゴシック" panose="020B0609070205080204" pitchFamily="49" charset="-128"/>
                        <a:ea typeface="ＭＳ ゴシック" panose="020B0609070205080204" pitchFamily="49" charset="-128"/>
                      </a:endParaRPr>
                    </a:p>
                  </a:txBody>
                  <a:tcPr anchor="ctr"/>
                </a:tc>
                <a:tc>
                  <a:txBody>
                    <a:bodyPr/>
                    <a:lstStyle/>
                    <a:p>
                      <a:pPr algn="l"/>
                      <a:r>
                        <a:rPr kumimoji="1" lang="ja-JP" altLang="en-US" b="1" dirty="0" smtClean="0">
                          <a:solidFill>
                            <a:srgbClr val="FF0000"/>
                          </a:solidFill>
                          <a:latin typeface="ＭＳ ゴシック" panose="020B0609070205080204" pitchFamily="49" charset="-128"/>
                          <a:ea typeface="ＭＳ ゴシック" panose="020B0609070205080204" pitchFamily="49" charset="-128"/>
                        </a:rPr>
                        <a:t>〇ハローワークから事業所へ求人票の返戻（高校）</a:t>
                      </a:r>
                      <a:endParaRPr kumimoji="1" lang="en-US" altLang="ja-JP" b="1" dirty="0" smtClean="0">
                        <a:solidFill>
                          <a:srgbClr val="FF0000"/>
                        </a:solidFill>
                        <a:latin typeface="ＭＳ ゴシック" panose="020B0609070205080204" pitchFamily="49" charset="-128"/>
                        <a:ea typeface="ＭＳ ゴシック" panose="020B0609070205080204" pitchFamily="49" charset="-128"/>
                      </a:endParaRPr>
                    </a:p>
                    <a:p>
                      <a:pPr algn="l"/>
                      <a:r>
                        <a:rPr kumimoji="1" lang="ja-JP" altLang="en-US" b="1" dirty="0" smtClean="0">
                          <a:solidFill>
                            <a:srgbClr val="FF0000"/>
                          </a:solidFill>
                          <a:latin typeface="ＭＳ ゴシック" panose="020B0609070205080204" pitchFamily="49" charset="-128"/>
                          <a:ea typeface="ＭＳ ゴシック" panose="020B0609070205080204" pitchFamily="49" charset="-128"/>
                        </a:rPr>
                        <a:t>〇事業所から高校へ求人票の提出</a:t>
                      </a:r>
                      <a:endParaRPr kumimoji="1" lang="ja-JP" altLang="en-US" b="1" dirty="0">
                        <a:solidFill>
                          <a:srgbClr val="FF0000"/>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3"/>
                  </a:ext>
                </a:extLst>
              </a:tr>
              <a:tr h="740237">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９月</a:t>
                      </a:r>
                      <a:endParaRPr kumimoji="1" lang="ja-JP" altLang="en-US"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５日</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ja-JP" altLang="en-US" dirty="0" smtClean="0">
                          <a:latin typeface="ＭＳ ゴシック" panose="020B0609070205080204" pitchFamily="49" charset="-128"/>
                          <a:ea typeface="ＭＳ ゴシック" panose="020B0609070205080204" pitchFamily="49" charset="-128"/>
                        </a:rPr>
                        <a:t>１６日</a:t>
                      </a:r>
                      <a:endParaRPr kumimoji="1" lang="ja-JP" altLang="en-US" dirty="0">
                        <a:latin typeface="ＭＳ ゴシック" panose="020B0609070205080204" pitchFamily="49" charset="-128"/>
                        <a:ea typeface="ＭＳ ゴシック" panose="020B0609070205080204" pitchFamily="49" charset="-128"/>
                      </a:endParaRPr>
                    </a:p>
                  </a:txBody>
                  <a:tcPr anchor="ctr"/>
                </a:tc>
                <a:tc>
                  <a:txBody>
                    <a:bodyPr/>
                    <a:lstStyle/>
                    <a:p>
                      <a:pPr algn="l"/>
                      <a:r>
                        <a:rPr kumimoji="1" lang="ja-JP" altLang="en-US" b="1" dirty="0" smtClean="0">
                          <a:solidFill>
                            <a:srgbClr val="FF0000"/>
                          </a:solidFill>
                          <a:latin typeface="ＭＳ ゴシック" panose="020B0609070205080204" pitchFamily="49" charset="-128"/>
                          <a:ea typeface="ＭＳ ゴシック" panose="020B0609070205080204" pitchFamily="49" charset="-128"/>
                        </a:rPr>
                        <a:t>〇高校からの応募・紹介</a:t>
                      </a:r>
                      <a:endParaRPr kumimoji="1" lang="en-US" altLang="ja-JP" b="1" dirty="0" smtClean="0">
                        <a:solidFill>
                          <a:srgbClr val="FF0000"/>
                        </a:solidFill>
                        <a:latin typeface="ＭＳ ゴシック" panose="020B0609070205080204" pitchFamily="49" charset="-128"/>
                        <a:ea typeface="ＭＳ ゴシック" panose="020B0609070205080204" pitchFamily="49" charset="-128"/>
                      </a:endParaRPr>
                    </a:p>
                    <a:p>
                      <a:pPr algn="l"/>
                      <a:r>
                        <a:rPr kumimoji="1" lang="ja-JP" altLang="en-US" b="1" dirty="0" smtClean="0">
                          <a:solidFill>
                            <a:srgbClr val="FF0000"/>
                          </a:solidFill>
                          <a:latin typeface="ＭＳ ゴシック" panose="020B0609070205080204" pitchFamily="49" charset="-128"/>
                          <a:ea typeface="ＭＳ ゴシック" panose="020B0609070205080204" pitchFamily="49" charset="-128"/>
                        </a:rPr>
                        <a:t>〇高校の採用選考開始・採否決定</a:t>
                      </a:r>
                      <a:endParaRPr kumimoji="1" lang="ja-JP" altLang="en-US" b="1" dirty="0">
                        <a:solidFill>
                          <a:srgbClr val="FF0000"/>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4"/>
                  </a:ext>
                </a:extLst>
              </a:tr>
              <a:tr h="473751">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１０月</a:t>
                      </a:r>
                      <a:endParaRPr kumimoji="1" lang="ja-JP" altLang="en-US"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１日</a:t>
                      </a:r>
                      <a:endParaRPr kumimoji="1" lang="ja-JP" altLang="en-US" dirty="0">
                        <a:latin typeface="ＭＳ ゴシック" panose="020B0609070205080204" pitchFamily="49" charset="-128"/>
                        <a:ea typeface="ＭＳ ゴシック" panose="020B0609070205080204" pitchFamily="49" charset="-128"/>
                      </a:endParaRPr>
                    </a:p>
                  </a:txBody>
                  <a:tcPr anchor="ctr"/>
                </a:tc>
                <a:tc>
                  <a:txBody>
                    <a:bodyPr/>
                    <a:lstStyle/>
                    <a:p>
                      <a:pPr algn="l"/>
                      <a:r>
                        <a:rPr kumimoji="1" lang="ja-JP" altLang="en-US" dirty="0" smtClean="0">
                          <a:latin typeface="ＭＳ ゴシック" panose="020B0609070205080204" pitchFamily="49" charset="-128"/>
                          <a:ea typeface="ＭＳ ゴシック" panose="020B0609070205080204" pitchFamily="49" charset="-128"/>
                        </a:rPr>
                        <a:t>〇大学等の採用内定</a:t>
                      </a:r>
                      <a:endParaRPr kumimoji="1" lang="ja-JP" altLang="en-US"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5"/>
                  </a:ext>
                </a:extLst>
              </a:tr>
              <a:tr h="740237">
                <a:tc gridSpan="2">
                  <a:txBody>
                    <a:bodyPr/>
                    <a:lstStyle/>
                    <a:p>
                      <a:pPr algn="l"/>
                      <a:r>
                        <a:rPr kumimoji="1" lang="ja-JP" altLang="en-US" sz="1200" dirty="0" smtClean="0">
                          <a:latin typeface="ＭＳ ゴシック" panose="020B0609070205080204" pitchFamily="49" charset="-128"/>
                          <a:ea typeface="ＭＳ ゴシック" panose="020B0609070205080204" pitchFamily="49" charset="-128"/>
                        </a:rPr>
                        <a:t>令和８年</a:t>
                      </a:r>
                      <a:endParaRPr kumimoji="1" lang="en-US" altLang="ja-JP" sz="1200" dirty="0" smtClean="0">
                        <a:latin typeface="ＭＳ ゴシック" panose="020B0609070205080204" pitchFamily="49" charset="-128"/>
                        <a:ea typeface="ＭＳ ゴシック" panose="020B0609070205080204" pitchFamily="49" charset="-128"/>
                      </a:endParaRPr>
                    </a:p>
                    <a:p>
                      <a:pPr algn="l"/>
                      <a:r>
                        <a:rPr kumimoji="1" lang="ja-JP" altLang="en-US" dirty="0" smtClean="0">
                          <a:latin typeface="ＭＳ ゴシック" panose="020B0609070205080204" pitchFamily="49" charset="-128"/>
                          <a:ea typeface="ＭＳ ゴシック" panose="020B0609070205080204" pitchFamily="49" charset="-128"/>
                        </a:rPr>
                        <a:t>１月下旬～</a:t>
                      </a:r>
                      <a:endParaRPr kumimoji="1" lang="en-US" altLang="ja-JP" dirty="0" smtClean="0">
                        <a:latin typeface="ＭＳ ゴシック" panose="020B0609070205080204" pitchFamily="49" charset="-128"/>
                        <a:ea typeface="ＭＳ ゴシック" panose="020B0609070205080204" pitchFamily="49" charset="-128"/>
                      </a:endParaRPr>
                    </a:p>
                    <a:p>
                      <a:pPr algn="l"/>
                      <a:r>
                        <a:rPr kumimoji="1" lang="ja-JP" altLang="en-US" dirty="0" smtClean="0">
                          <a:latin typeface="ＭＳ ゴシック" panose="020B0609070205080204" pitchFamily="49" charset="-128"/>
                          <a:ea typeface="ＭＳ ゴシック" panose="020B0609070205080204" pitchFamily="49" charset="-128"/>
                        </a:rPr>
                        <a:t>　　　２月上旬</a:t>
                      </a:r>
                      <a:endParaRPr kumimoji="1" lang="ja-JP" altLang="en-US" dirty="0">
                        <a:latin typeface="ＭＳ ゴシック" panose="020B0609070205080204" pitchFamily="49" charset="-128"/>
                        <a:ea typeface="ＭＳ ゴシック" panose="020B0609070205080204" pitchFamily="49" charset="-128"/>
                      </a:endParaRPr>
                    </a:p>
                  </a:txBody>
                  <a:tcPr anchor="ctr"/>
                </a:tc>
                <a:tc hMerge="1">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l"/>
                      <a:r>
                        <a:rPr kumimoji="1" lang="ja-JP" altLang="en-US" dirty="0" smtClean="0">
                          <a:latin typeface="ＭＳ ゴシック" panose="020B0609070205080204" pitchFamily="49" charset="-128"/>
                          <a:ea typeface="ＭＳ ゴシック" panose="020B0609070205080204" pitchFamily="49" charset="-128"/>
                        </a:rPr>
                        <a:t>〇中学の採用選考</a:t>
                      </a:r>
                      <a:endParaRPr kumimoji="1" lang="en-US" altLang="ja-JP" dirty="0" smtClean="0">
                        <a:latin typeface="ＭＳ ゴシック" panose="020B0609070205080204" pitchFamily="49" charset="-128"/>
                        <a:ea typeface="ＭＳ ゴシック" panose="020B0609070205080204" pitchFamily="49" charset="-128"/>
                      </a:endParaRPr>
                    </a:p>
                    <a:p>
                      <a:pPr algn="l"/>
                      <a:r>
                        <a:rPr kumimoji="1" lang="ja-JP" altLang="en-US" dirty="0" smtClean="0">
                          <a:latin typeface="ＭＳ ゴシック" panose="020B0609070205080204" pitchFamily="49" charset="-128"/>
                          <a:ea typeface="ＭＳ ゴシック" panose="020B0609070205080204" pitchFamily="49" charset="-128"/>
                        </a:rPr>
                        <a:t>　（京都府では２月の第１金曜日から開始予定）</a:t>
                      </a:r>
                      <a:endParaRPr kumimoji="1" lang="ja-JP" altLang="en-US"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6"/>
                  </a:ext>
                </a:extLst>
              </a:tr>
              <a:tr h="740237">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４月</a:t>
                      </a:r>
                      <a:endParaRPr kumimoji="1" lang="ja-JP" altLang="en-US" dirty="0">
                        <a:latin typeface="ＭＳ ゴシック" panose="020B0609070205080204" pitchFamily="49" charset="-128"/>
                        <a:ea typeface="ＭＳ ゴシック" panose="020B0609070205080204" pitchFamily="49" charset="-128"/>
                      </a:endParaRPr>
                    </a:p>
                  </a:txBody>
                  <a:tcPr anchor="ctr"/>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ctr"/>
                </a:tc>
                <a:tc>
                  <a:txBody>
                    <a:bodyPr/>
                    <a:lstStyle/>
                    <a:p>
                      <a:pPr algn="l"/>
                      <a:r>
                        <a:rPr kumimoji="1" lang="ja-JP" altLang="en-US" b="1" dirty="0" smtClean="0">
                          <a:solidFill>
                            <a:srgbClr val="FF0000"/>
                          </a:solidFill>
                          <a:latin typeface="ＭＳ ゴシック" panose="020B0609070205080204" pitchFamily="49" charset="-128"/>
                          <a:ea typeface="ＭＳ ゴシック" panose="020B0609070205080204" pitchFamily="49" charset="-128"/>
                        </a:rPr>
                        <a:t>○入社開始（雇入日）</a:t>
                      </a:r>
                      <a:endParaRPr kumimoji="1" lang="en-US" altLang="ja-JP" b="1" dirty="0" smtClean="0">
                        <a:solidFill>
                          <a:srgbClr val="FF0000"/>
                        </a:solidFill>
                        <a:latin typeface="ＭＳ ゴシック" panose="020B0609070205080204" pitchFamily="49" charset="-128"/>
                        <a:ea typeface="ＭＳ ゴシック" panose="020B0609070205080204" pitchFamily="49" charset="-128"/>
                      </a:endParaRPr>
                    </a:p>
                    <a:p>
                      <a:pPr algn="l"/>
                      <a:r>
                        <a:rPr kumimoji="1" lang="ja-JP" altLang="en-US" dirty="0" smtClean="0">
                          <a:latin typeface="ＭＳ ゴシック" panose="020B0609070205080204" pitchFamily="49" charset="-128"/>
                          <a:ea typeface="ＭＳ ゴシック" panose="020B0609070205080204" pitchFamily="49" charset="-128"/>
                        </a:rPr>
                        <a:t>　（</a:t>
                      </a:r>
                      <a:r>
                        <a:rPr kumimoji="1" lang="ja-JP" altLang="en-US" b="1" dirty="0" smtClean="0">
                          <a:solidFill>
                            <a:srgbClr val="FF0000"/>
                          </a:solidFill>
                          <a:latin typeface="ＭＳ ゴシック" panose="020B0609070205080204" pitchFamily="49" charset="-128"/>
                          <a:ea typeface="ＭＳ ゴシック" panose="020B0609070205080204" pitchFamily="49" charset="-128"/>
                        </a:rPr>
                        <a:t>高校は３月２０日以降</a:t>
                      </a:r>
                      <a:r>
                        <a:rPr kumimoji="1" lang="ja-JP" altLang="en-US" b="1" dirty="0" smtClean="0">
                          <a:latin typeface="ＭＳ ゴシック" panose="020B0609070205080204" pitchFamily="49" charset="-128"/>
                          <a:ea typeface="ＭＳ ゴシック" panose="020B0609070205080204" pitchFamily="49" charset="-128"/>
                        </a:rPr>
                        <a:t>　</a:t>
                      </a:r>
                      <a:r>
                        <a:rPr kumimoji="1" lang="ja-JP" altLang="en-US" dirty="0" smtClean="0">
                          <a:latin typeface="ＭＳ ゴシック" panose="020B0609070205080204" pitchFamily="49" charset="-128"/>
                          <a:ea typeface="ＭＳ ゴシック" panose="020B0609070205080204" pitchFamily="49" charset="-128"/>
                        </a:rPr>
                        <a:t>中学は４月１日以降）</a:t>
                      </a:r>
                      <a:endParaRPr kumimoji="1" lang="ja-JP" altLang="en-US"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7"/>
                  </a:ext>
                </a:extLst>
              </a:tr>
            </a:tbl>
          </a:graphicData>
        </a:graphic>
      </p:graphicFrame>
      <p:sp>
        <p:nvSpPr>
          <p:cNvPr id="7" name="スライド番号プレースホルダー 9"/>
          <p:cNvSpPr txBox="1">
            <a:spLocks/>
          </p:cNvSpPr>
          <p:nvPr/>
        </p:nvSpPr>
        <p:spPr>
          <a:xfrm>
            <a:off x="4427984" y="6391345"/>
            <a:ext cx="609600" cy="344646"/>
          </a:xfrm>
          <a:prstGeom prst="rect">
            <a:avLst/>
          </a:prstGeom>
        </p:spPr>
        <p:txBody>
          <a:bodyPr vert="horz" rtlCol="0" anchor="ct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ＭＳ ゴシック" panose="020B0609070205080204" pitchFamily="49" charset="-128"/>
                <a:ea typeface="ＭＳ ゴシック" panose="020B0609070205080204" pitchFamily="49" charset="-128"/>
              </a:rPr>
              <a:t>-1-</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98235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228" y="-99392"/>
            <a:ext cx="7467600" cy="562074"/>
          </a:xfrm>
        </p:spPr>
        <p:txBody>
          <a:bodyPr>
            <a:normAutofit/>
          </a:bodyPr>
          <a:lstStyle/>
          <a:p>
            <a:pPr algn="l"/>
            <a:r>
              <a:rPr lang="ja-JP" altLang="en-US" sz="2000" b="1" dirty="0" smtClean="0">
                <a:solidFill>
                  <a:schemeClr val="bg1"/>
                </a:solidFill>
                <a:latin typeface="ＭＳ ゴシック" panose="020B0609070205080204" pitchFamily="49" charset="-128"/>
                <a:ea typeface="ＭＳ ゴシック" panose="020B0609070205080204" pitchFamily="49" charset="-128"/>
              </a:rPr>
              <a:t>６－</a:t>
            </a:r>
            <a:r>
              <a:rPr lang="ja-JP" altLang="en-US" sz="2000" b="1" dirty="0">
                <a:solidFill>
                  <a:schemeClr val="bg1"/>
                </a:solidFill>
                <a:latin typeface="ＭＳ ゴシック" panose="020B0609070205080204" pitchFamily="49" charset="-128"/>
                <a:ea typeface="ＭＳ ゴシック" panose="020B0609070205080204" pitchFamily="49" charset="-128"/>
              </a:rPr>
              <a:t>５</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 採用</a:t>
            </a:r>
            <a:r>
              <a:rPr lang="ja-JP" altLang="en-US" sz="2000" b="1" dirty="0">
                <a:solidFill>
                  <a:schemeClr val="bg1"/>
                </a:solidFill>
                <a:latin typeface="ＭＳ ゴシック" panose="020B0609070205080204" pitchFamily="49" charset="-128"/>
                <a:ea typeface="ＭＳ ゴシック" panose="020B0609070205080204" pitchFamily="49" charset="-128"/>
              </a:rPr>
              <a:t>決定後の管理に</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ついて</a:t>
            </a:r>
            <a:endParaRPr kumimoji="1" lang="ja-JP" altLang="en-US" sz="2000" b="1" dirty="0">
              <a:solidFill>
                <a:schemeClr val="bg1"/>
              </a:solidFill>
            </a:endParaRPr>
          </a:p>
        </p:txBody>
      </p:sp>
      <p:sp>
        <p:nvSpPr>
          <p:cNvPr id="4" name="コンテンツ プレースホルダー 3"/>
          <p:cNvSpPr>
            <a:spLocks noGrp="1"/>
          </p:cNvSpPr>
          <p:nvPr>
            <p:ph idx="1"/>
          </p:nvPr>
        </p:nvSpPr>
        <p:spPr>
          <a:xfrm>
            <a:off x="755576" y="908721"/>
            <a:ext cx="7488832" cy="4968552"/>
          </a:xfrm>
        </p:spPr>
        <p:txBody>
          <a:bodyPr wrap="none" numCol="1">
            <a:noAutofit/>
          </a:bodyPr>
          <a:lstStyle/>
          <a:p>
            <a:pPr marL="0" indent="0">
              <a:lnSpc>
                <a:spcPts val="1200"/>
              </a:lnSpc>
              <a:buNone/>
            </a:pPr>
            <a:r>
              <a:rPr lang="ja-JP" altLang="en-US" sz="1300" b="1" dirty="0" smtClean="0">
                <a:latin typeface="ＭＳ ゴシック" panose="020B0609070205080204" pitchFamily="49" charset="-128"/>
                <a:ea typeface="ＭＳ ゴシック" panose="020B0609070205080204" pitchFamily="49" charset="-128"/>
                <a:cs typeface="Ebrima" panose="02000000000000000000" pitchFamily="2" charset="0"/>
              </a:rPr>
              <a:t>１　入社時の提出書類等の管理</a:t>
            </a:r>
            <a:endParaRPr lang="en-US"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endParaRPr>
          </a:p>
          <a:p>
            <a:pPr marL="0" indent="0">
              <a:lnSpc>
                <a:spcPts val="1200"/>
              </a:lnSpc>
              <a:buNone/>
            </a:pPr>
            <a:endParaRPr lang="en-US"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endParaRPr>
          </a:p>
          <a:p>
            <a:pPr marL="0" indent="0">
              <a:lnSpc>
                <a:spcPts val="1200"/>
              </a:lnSpc>
              <a:buNone/>
            </a:pPr>
            <a:r>
              <a:rPr lang="ja-JP" altLang="en-US" sz="1300" b="1" dirty="0" smtClean="0">
                <a:latin typeface="ＭＳ ゴシック" panose="020B0609070205080204" pitchFamily="49" charset="-128"/>
                <a:ea typeface="ＭＳ ゴシック" panose="020B0609070205080204" pitchFamily="49" charset="-128"/>
                <a:cs typeface="Ebrima" panose="02000000000000000000" pitchFamily="2" charset="0"/>
              </a:rPr>
              <a:t>２　採用後の雇用管理</a:t>
            </a:r>
            <a:endParaRPr lang="en-US"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endParaRPr>
          </a:p>
          <a:p>
            <a:pPr marL="0" indent="0">
              <a:lnSpc>
                <a:spcPts val="1200"/>
              </a:lnSpc>
              <a:buNone/>
            </a:pPr>
            <a:r>
              <a:rPr lang="ja-JP" altLang="en-US" sz="1300" b="1" dirty="0">
                <a:latin typeface="ＭＳ ゴシック" panose="020B0609070205080204" pitchFamily="49" charset="-128"/>
                <a:ea typeface="ＭＳ ゴシック" panose="020B0609070205080204" pitchFamily="49" charset="-128"/>
                <a:cs typeface="Ebrima" panose="02000000000000000000" pitchFamily="2" charset="0"/>
              </a:rPr>
              <a:t>　</a:t>
            </a:r>
            <a:r>
              <a:rPr lang="ja-JP" altLang="en-US" sz="1300" b="1" dirty="0" smtClean="0">
                <a:latin typeface="ＭＳ ゴシック" panose="020B0609070205080204" pitchFamily="49" charset="-128"/>
                <a:ea typeface="ＭＳ ゴシック" panose="020B0609070205080204" pitchFamily="49" charset="-128"/>
                <a:cs typeface="Ebrima" panose="02000000000000000000" pitchFamily="2" charset="0"/>
              </a:rPr>
              <a:t>　新入社員は、それぞれ期待を持って入社します。期待に応えられる受入れ条件を</a:t>
            </a:r>
            <a:r>
              <a:rPr lang="ja-JP" altLang="en-US" sz="1300" b="1" dirty="0" err="1" smtClean="0">
                <a:latin typeface="ＭＳ ゴシック" panose="020B0609070205080204" pitchFamily="49" charset="-128"/>
                <a:ea typeface="ＭＳ ゴシック" panose="020B0609070205080204" pitchFamily="49" charset="-128"/>
                <a:cs typeface="Ebrima" panose="02000000000000000000" pitchFamily="2" charset="0"/>
              </a:rPr>
              <a:t>整えると</a:t>
            </a:r>
            <a:r>
              <a:rPr lang="ja-JP" altLang="ja-JP" sz="1300" b="1" dirty="0" err="1" smtClean="0">
                <a:latin typeface="ＭＳ ゴシック" panose="020B0609070205080204" pitchFamily="49" charset="-128"/>
                <a:ea typeface="ＭＳ ゴシック" panose="020B0609070205080204" pitchFamily="49" charset="-128"/>
                <a:cs typeface="Ebrima" panose="02000000000000000000" pitchFamily="2" charset="0"/>
              </a:rPr>
              <a:t>とも</a:t>
            </a:r>
            <a:endParaRPr lang="en-US"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endParaRPr>
          </a:p>
          <a:p>
            <a:pPr marL="0" indent="0">
              <a:lnSpc>
                <a:spcPts val="1200"/>
              </a:lnSpc>
              <a:buNone/>
            </a:pPr>
            <a:r>
              <a:rPr lang="ja-JP" altLang="en-US" sz="1300" b="1" dirty="0">
                <a:latin typeface="ＭＳ ゴシック" panose="020B0609070205080204" pitchFamily="49" charset="-128"/>
                <a:ea typeface="ＭＳ ゴシック" panose="020B0609070205080204" pitchFamily="49" charset="-128"/>
                <a:cs typeface="Ebrima" panose="02000000000000000000" pitchFamily="2" charset="0"/>
              </a:rPr>
              <a:t>　</a:t>
            </a:r>
            <a:r>
              <a:rPr lang="ja-JP" altLang="en-US" sz="1300" b="1" dirty="0" smtClean="0">
                <a:latin typeface="ＭＳ ゴシック" panose="020B0609070205080204" pitchFamily="49" charset="-128"/>
                <a:ea typeface="ＭＳ ゴシック" panose="020B0609070205080204" pitchFamily="49" charset="-128"/>
                <a:cs typeface="Ebrima" panose="02000000000000000000" pitchFamily="2" charset="0"/>
              </a:rPr>
              <a:t>に</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a:t>
            </a:r>
            <a:r>
              <a:rPr lang="ja-JP" altLang="ja-JP" sz="1300" b="1" u="wavy" dirty="0" smtClean="0">
                <a:solidFill>
                  <a:srgbClr val="FF0000"/>
                </a:solidFill>
                <a:latin typeface="ＭＳ ゴシック" panose="020B0609070205080204" pitchFamily="49" charset="-128"/>
                <a:ea typeface="ＭＳ ゴシック" panose="020B0609070205080204" pitchFamily="49" charset="-128"/>
                <a:cs typeface="Ebrima" panose="02000000000000000000" pitchFamily="2" charset="0"/>
              </a:rPr>
              <a:t>約束した求人条件は必ず実施してください</a:t>
            </a:r>
            <a:r>
              <a:rPr lang="ja-JP" altLang="en-US" sz="1300" b="1" u="wavy" dirty="0" smtClean="0">
                <a:solidFill>
                  <a:srgbClr val="FF0000"/>
                </a:solidFill>
                <a:latin typeface="ＭＳ ゴシック" panose="020B0609070205080204" pitchFamily="49" charset="-128"/>
                <a:ea typeface="ＭＳ ゴシック" panose="020B0609070205080204" pitchFamily="49" charset="-128"/>
                <a:cs typeface="Ebrima" panose="02000000000000000000" pitchFamily="2" charset="0"/>
              </a:rPr>
              <a:t>。</a:t>
            </a:r>
            <a:endParaRPr lang="en-US" altLang="ja-JP" sz="1300" b="1" u="wavy" dirty="0" smtClean="0">
              <a:solidFill>
                <a:srgbClr val="FF0000"/>
              </a:solidFill>
              <a:latin typeface="ＭＳ ゴシック" panose="020B0609070205080204" pitchFamily="49" charset="-128"/>
              <a:ea typeface="ＭＳ ゴシック" panose="020B0609070205080204" pitchFamily="49" charset="-128"/>
              <a:cs typeface="Ebrima" panose="02000000000000000000" pitchFamily="2" charset="0"/>
            </a:endParaRPr>
          </a:p>
          <a:p>
            <a:pPr marL="0" indent="0">
              <a:lnSpc>
                <a:spcPts val="1200"/>
              </a:lnSpc>
              <a:buNone/>
            </a:pPr>
            <a:r>
              <a:rPr lang="ja-JP" altLang="en-US" sz="1300" b="1" dirty="0" smtClean="0">
                <a:latin typeface="ＭＳ ゴシック" panose="020B0609070205080204" pitchFamily="49" charset="-128"/>
                <a:ea typeface="ＭＳ ゴシック" panose="020B0609070205080204" pitchFamily="49" charset="-128"/>
                <a:cs typeface="Ebrima" panose="02000000000000000000" pitchFamily="2" charset="0"/>
              </a:rPr>
              <a:t>　　</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また、「男女雇用機会均等法」や「</a:t>
            </a:r>
            <a:r>
              <a:rPr lang="ja-JP" altLang="en-US" sz="1300" b="1" dirty="0" smtClean="0">
                <a:latin typeface="ＭＳ ゴシック" panose="020B0609070205080204" pitchFamily="49" charset="-128"/>
                <a:ea typeface="ＭＳ ゴシック" panose="020B0609070205080204" pitchFamily="49" charset="-128"/>
                <a:cs typeface="Ebrima" panose="02000000000000000000" pitchFamily="2" charset="0"/>
              </a:rPr>
              <a:t>労働施策総合推進</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法」等の趣旨をご理解いただき、法の要</a:t>
            </a:r>
            <a:endParaRPr lang="en-US"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endParaRPr>
          </a:p>
          <a:p>
            <a:pPr marL="0" indent="0">
              <a:lnSpc>
                <a:spcPts val="1200"/>
              </a:lnSpc>
              <a:buNone/>
            </a:pPr>
            <a:r>
              <a:rPr lang="ja-JP" altLang="en-US" sz="1300" b="1" dirty="0">
                <a:latin typeface="ＭＳ ゴシック" panose="020B0609070205080204" pitchFamily="49" charset="-128"/>
                <a:ea typeface="ＭＳ ゴシック" panose="020B0609070205080204" pitchFamily="49" charset="-128"/>
                <a:cs typeface="Ebrima" panose="02000000000000000000" pitchFamily="2" charset="0"/>
              </a:rPr>
              <a:t>　</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請に沿った雇用管理の改善を図られ、さらに男女・若者がその意欲と能力を十分発揮できるよう、</a:t>
            </a:r>
            <a:endParaRPr lang="en-US"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endParaRPr>
          </a:p>
          <a:p>
            <a:pPr marL="0" indent="0">
              <a:lnSpc>
                <a:spcPts val="1200"/>
              </a:lnSpc>
              <a:buNone/>
            </a:pPr>
            <a:r>
              <a:rPr lang="ja-JP" altLang="en-US" sz="1300" b="1" dirty="0">
                <a:latin typeface="ＭＳ ゴシック" panose="020B0609070205080204" pitchFamily="49" charset="-128"/>
                <a:ea typeface="ＭＳ ゴシック" panose="020B0609070205080204" pitchFamily="49" charset="-128"/>
                <a:cs typeface="Ebrima" panose="02000000000000000000" pitchFamily="2" charset="0"/>
              </a:rPr>
              <a:t>　</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その環境づくりをお願いします。</a:t>
            </a:r>
            <a:endParaRPr lang="en-US"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endParaRPr>
          </a:p>
          <a:p>
            <a:pPr marL="0" indent="0">
              <a:lnSpc>
                <a:spcPts val="1200"/>
              </a:lnSpc>
              <a:buNone/>
            </a:pPr>
            <a:r>
              <a:rPr lang="ja-JP" altLang="en-US" sz="1300" b="1" dirty="0" smtClean="0">
                <a:latin typeface="ＭＳ ゴシック" panose="020B0609070205080204" pitchFamily="49" charset="-128"/>
                <a:ea typeface="ＭＳ ゴシック" panose="020B0609070205080204" pitchFamily="49" charset="-128"/>
                <a:cs typeface="Ebrima" panose="02000000000000000000" pitchFamily="2" charset="0"/>
              </a:rPr>
              <a:t>（１）</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雇用管理で大切なことは、従業員の人間性の尊重です。とりわけ新規学校</a:t>
            </a:r>
            <a:r>
              <a:rPr lang="ja-JP" altLang="en-US" sz="1300" b="1" dirty="0" smtClean="0">
                <a:latin typeface="ＭＳ ゴシック" panose="020B0609070205080204" pitchFamily="49" charset="-128"/>
                <a:ea typeface="ＭＳ ゴシック" panose="020B0609070205080204" pitchFamily="49" charset="-128"/>
                <a:cs typeface="Ebrima" panose="02000000000000000000" pitchFamily="2" charset="0"/>
              </a:rPr>
              <a:t>卒業者等の</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年少者</a:t>
            </a:r>
            <a:endParaRPr lang="en-US"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endParaRPr>
          </a:p>
          <a:p>
            <a:pPr marL="0" indent="0">
              <a:lnSpc>
                <a:spcPts val="1200"/>
              </a:lnSpc>
              <a:buNone/>
            </a:pPr>
            <a:r>
              <a:rPr lang="ja-JP" altLang="en-US" sz="1300" b="1" dirty="0" smtClean="0">
                <a:latin typeface="ＭＳ ゴシック" panose="020B0609070205080204" pitchFamily="49" charset="-128"/>
                <a:ea typeface="ＭＳ ゴシック" panose="020B0609070205080204" pitchFamily="49" charset="-128"/>
                <a:cs typeface="Ebrima" panose="02000000000000000000" pitchFamily="2" charset="0"/>
              </a:rPr>
              <a:t>　　</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の</a:t>
            </a:r>
            <a:r>
              <a:rPr lang="ja-JP" altLang="ja-JP" sz="1300" b="1" dirty="0">
                <a:latin typeface="ＭＳ ゴシック" panose="020B0609070205080204" pitchFamily="49" charset="-128"/>
                <a:ea typeface="ＭＳ ゴシック" panose="020B0609070205080204" pitchFamily="49" charset="-128"/>
                <a:cs typeface="Ebrima" panose="02000000000000000000" pitchFamily="2" charset="0"/>
              </a:rPr>
              <a:t>場合は、職業経験がないことから働く厳しさに欠けたり、</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心構えに</a:t>
            </a:r>
            <a:r>
              <a:rPr lang="ja-JP" altLang="ja-JP" sz="1300" b="1" dirty="0">
                <a:latin typeface="ＭＳ ゴシック" panose="020B0609070205080204" pitchFamily="49" charset="-128"/>
                <a:ea typeface="ＭＳ ゴシック" panose="020B0609070205080204" pitchFamily="49" charset="-128"/>
                <a:cs typeface="Ebrima" panose="02000000000000000000" pitchFamily="2" charset="0"/>
              </a:rPr>
              <a:t>甘さ</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が見られる</a:t>
            </a:r>
            <a:r>
              <a:rPr lang="ja-JP" altLang="ja-JP" sz="1300" b="1" dirty="0">
                <a:latin typeface="ＭＳ ゴシック" panose="020B0609070205080204" pitchFamily="49" charset="-128"/>
                <a:ea typeface="ＭＳ ゴシック" panose="020B0609070205080204" pitchFamily="49" charset="-128"/>
                <a:cs typeface="Ebrima" panose="02000000000000000000" pitchFamily="2" charset="0"/>
              </a:rPr>
              <a:t>こと</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が</a:t>
            </a:r>
            <a:endParaRPr lang="en-US"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endParaRPr>
          </a:p>
          <a:p>
            <a:pPr marL="0" indent="0">
              <a:lnSpc>
                <a:spcPts val="1200"/>
              </a:lnSpc>
              <a:buNone/>
            </a:pPr>
            <a:r>
              <a:rPr lang="ja-JP" altLang="en-US" sz="1300" b="1" dirty="0">
                <a:latin typeface="ＭＳ ゴシック" panose="020B0609070205080204" pitchFamily="49" charset="-128"/>
                <a:ea typeface="ＭＳ ゴシック" panose="020B0609070205080204" pitchFamily="49" charset="-128"/>
                <a:cs typeface="Ebrima" panose="02000000000000000000" pitchFamily="2" charset="0"/>
              </a:rPr>
              <a:t>　</a:t>
            </a:r>
            <a:r>
              <a:rPr lang="ja-JP" altLang="en-US" sz="1300" b="1" dirty="0" smtClean="0">
                <a:latin typeface="ＭＳ ゴシック" panose="020B0609070205080204" pitchFamily="49" charset="-128"/>
                <a:ea typeface="ＭＳ ゴシック" panose="020B0609070205080204" pitchFamily="49" charset="-128"/>
                <a:cs typeface="Ebrima" panose="02000000000000000000" pitchFamily="2" charset="0"/>
              </a:rPr>
              <a:t>　</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あります</a:t>
            </a:r>
            <a:r>
              <a:rPr lang="ja-JP" altLang="ja-JP" sz="1300" b="1" dirty="0">
                <a:latin typeface="ＭＳ ゴシック" panose="020B0609070205080204" pitchFamily="49" charset="-128"/>
                <a:ea typeface="ＭＳ ゴシック" panose="020B0609070205080204" pitchFamily="49" charset="-128"/>
                <a:cs typeface="Ebrima" panose="02000000000000000000" pitchFamily="2" charset="0"/>
              </a:rPr>
              <a:t>。また、この年代の特徴は、自我の発達する</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年頃</a:t>
            </a:r>
            <a:r>
              <a:rPr lang="ja-JP" altLang="ja-JP" sz="1300" b="1" dirty="0">
                <a:latin typeface="ＭＳ ゴシック" panose="020B0609070205080204" pitchFamily="49" charset="-128"/>
                <a:ea typeface="ＭＳ ゴシック" panose="020B0609070205080204" pitchFamily="49" charset="-128"/>
                <a:cs typeface="Ebrima" panose="02000000000000000000" pitchFamily="2" charset="0"/>
              </a:rPr>
              <a:t>であり、</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当然</a:t>
            </a:r>
            <a:r>
              <a:rPr lang="ja-JP" altLang="ja-JP" sz="1300" b="1" dirty="0">
                <a:latin typeface="ＭＳ ゴシック" panose="020B0609070205080204" pitchFamily="49" charset="-128"/>
                <a:ea typeface="ＭＳ ゴシック" panose="020B0609070205080204" pitchFamily="49" charset="-128"/>
                <a:cs typeface="Ebrima" panose="02000000000000000000" pitchFamily="2" charset="0"/>
              </a:rPr>
              <a:t>不平や不満が多くなり</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a:t>
            </a:r>
            <a:endParaRPr lang="en-US"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endParaRPr>
          </a:p>
          <a:p>
            <a:pPr marL="0" indent="0">
              <a:lnSpc>
                <a:spcPts val="1200"/>
              </a:lnSpc>
              <a:buNone/>
            </a:pPr>
            <a:r>
              <a:rPr lang="ja-JP" altLang="en-US" sz="1300" b="1" dirty="0">
                <a:latin typeface="ＭＳ ゴシック" panose="020B0609070205080204" pitchFamily="49" charset="-128"/>
                <a:ea typeface="ＭＳ ゴシック" panose="020B0609070205080204" pitchFamily="49" charset="-128"/>
                <a:cs typeface="Ebrima" panose="02000000000000000000" pitchFamily="2" charset="0"/>
              </a:rPr>
              <a:t>　</a:t>
            </a:r>
            <a:r>
              <a:rPr lang="ja-JP" altLang="en-US" sz="1300" b="1" dirty="0" smtClean="0">
                <a:latin typeface="ＭＳ ゴシック" panose="020B0609070205080204" pitchFamily="49" charset="-128"/>
                <a:ea typeface="ＭＳ ゴシック" panose="020B0609070205080204" pitchFamily="49" charset="-128"/>
                <a:cs typeface="Ebrima" panose="02000000000000000000" pitchFamily="2" charset="0"/>
              </a:rPr>
              <a:t>　</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周囲</a:t>
            </a:r>
            <a:r>
              <a:rPr lang="ja-JP" altLang="ja-JP" sz="1300" b="1" dirty="0">
                <a:latin typeface="ＭＳ ゴシック" panose="020B0609070205080204" pitchFamily="49" charset="-128"/>
                <a:ea typeface="ＭＳ ゴシック" panose="020B0609070205080204" pitchFamily="49" charset="-128"/>
                <a:cs typeface="Ebrima" panose="02000000000000000000" pitchFamily="2" charset="0"/>
              </a:rPr>
              <a:t>と比較して欲求不満を</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いだきやすい時期</a:t>
            </a:r>
            <a:r>
              <a:rPr lang="ja-JP" altLang="ja-JP" sz="1300" b="1" dirty="0">
                <a:latin typeface="ＭＳ ゴシック" panose="020B0609070205080204" pitchFamily="49" charset="-128"/>
                <a:ea typeface="ＭＳ ゴシック" panose="020B0609070205080204" pitchFamily="49" charset="-128"/>
                <a:cs typeface="Ebrima" panose="02000000000000000000" pitchFamily="2" charset="0"/>
              </a:rPr>
              <a:t>です。この</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ような</a:t>
            </a:r>
            <a:r>
              <a:rPr lang="ja-JP" altLang="ja-JP" sz="1300" b="1" dirty="0">
                <a:latin typeface="ＭＳ ゴシック" panose="020B0609070205080204" pitchFamily="49" charset="-128"/>
                <a:ea typeface="ＭＳ ゴシック" panose="020B0609070205080204" pitchFamily="49" charset="-128"/>
                <a:cs typeface="Ebrima" panose="02000000000000000000" pitchFamily="2" charset="0"/>
              </a:rPr>
              <a:t>年少者の心理を理解し、一緒</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に</a:t>
            </a:r>
            <a:endParaRPr lang="en-US"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endParaRPr>
          </a:p>
          <a:p>
            <a:pPr marL="0" indent="0">
              <a:lnSpc>
                <a:spcPts val="1200"/>
              </a:lnSpc>
              <a:buNone/>
            </a:pPr>
            <a:r>
              <a:rPr lang="ja-JP" altLang="en-US" sz="1300" b="1" dirty="0">
                <a:latin typeface="ＭＳ ゴシック" panose="020B0609070205080204" pitchFamily="49" charset="-128"/>
                <a:ea typeface="ＭＳ ゴシック" panose="020B0609070205080204" pitchFamily="49" charset="-128"/>
                <a:cs typeface="Ebrima" panose="02000000000000000000" pitchFamily="2" charset="0"/>
              </a:rPr>
              <a:t>　</a:t>
            </a:r>
            <a:r>
              <a:rPr lang="ja-JP" altLang="en-US" sz="1300" b="1" dirty="0" smtClean="0">
                <a:latin typeface="ＭＳ ゴシック" panose="020B0609070205080204" pitchFamily="49" charset="-128"/>
                <a:ea typeface="ＭＳ ゴシック" panose="020B0609070205080204" pitchFamily="49" charset="-128"/>
                <a:cs typeface="Ebrima" panose="02000000000000000000" pitchFamily="2" charset="0"/>
              </a:rPr>
              <a:t>　</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なって</a:t>
            </a:r>
            <a:r>
              <a:rPr lang="ja-JP" altLang="ja-JP" sz="1300" b="1" dirty="0">
                <a:latin typeface="ＭＳ ゴシック" panose="020B0609070205080204" pitchFamily="49" charset="-128"/>
                <a:ea typeface="ＭＳ ゴシック" panose="020B0609070205080204" pitchFamily="49" charset="-128"/>
                <a:cs typeface="Ebrima" panose="02000000000000000000" pitchFamily="2" charset="0"/>
              </a:rPr>
              <a:t>悩み、喜び合い、</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そして</a:t>
            </a:r>
            <a:r>
              <a:rPr lang="ja-JP" altLang="ja-JP" sz="1300" b="1" dirty="0">
                <a:latin typeface="ＭＳ ゴシック" panose="020B0609070205080204" pitchFamily="49" charset="-128"/>
                <a:ea typeface="ＭＳ ゴシック" panose="020B0609070205080204" pitchFamily="49" charset="-128"/>
                <a:cs typeface="Ebrima" panose="02000000000000000000" pitchFamily="2" charset="0"/>
              </a:rPr>
              <a:t>、職場の一員と</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して</a:t>
            </a:r>
            <a:r>
              <a:rPr lang="ja-JP" altLang="ja-JP" sz="1300" b="1" dirty="0">
                <a:latin typeface="ＭＳ ゴシック" panose="020B0609070205080204" pitchFamily="49" charset="-128"/>
                <a:ea typeface="ＭＳ ゴシック" panose="020B0609070205080204" pitchFamily="49" charset="-128"/>
                <a:cs typeface="Ebrima" panose="02000000000000000000" pitchFamily="2" charset="0"/>
              </a:rPr>
              <a:t>指導・育成し、能力を有効に発揮させる</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職</a:t>
            </a:r>
            <a:endParaRPr lang="en-US"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endParaRPr>
          </a:p>
          <a:p>
            <a:pPr marL="0" indent="0">
              <a:lnSpc>
                <a:spcPts val="1200"/>
              </a:lnSpc>
              <a:buNone/>
            </a:pPr>
            <a:r>
              <a:rPr lang="ja-JP" altLang="en-US" sz="1300" b="1" dirty="0">
                <a:latin typeface="ＭＳ ゴシック" panose="020B0609070205080204" pitchFamily="49" charset="-128"/>
                <a:ea typeface="ＭＳ ゴシック" panose="020B0609070205080204" pitchFamily="49" charset="-128"/>
                <a:cs typeface="Ebrima" panose="02000000000000000000" pitchFamily="2" charset="0"/>
              </a:rPr>
              <a:t>　</a:t>
            </a:r>
            <a:r>
              <a:rPr lang="ja-JP" altLang="en-US" sz="1300" b="1" dirty="0" smtClean="0">
                <a:latin typeface="ＭＳ ゴシック" panose="020B0609070205080204" pitchFamily="49" charset="-128"/>
                <a:ea typeface="ＭＳ ゴシック" panose="020B0609070205080204" pitchFamily="49" charset="-128"/>
                <a:cs typeface="Ebrima" panose="02000000000000000000" pitchFamily="2" charset="0"/>
              </a:rPr>
              <a:t>　</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場</a:t>
            </a:r>
            <a:r>
              <a:rPr lang="ja-JP" altLang="ja-JP" sz="1300" b="1" dirty="0">
                <a:latin typeface="ＭＳ ゴシック" panose="020B0609070205080204" pitchFamily="49" charset="-128"/>
                <a:ea typeface="ＭＳ ゴシック" panose="020B0609070205080204" pitchFamily="49" charset="-128"/>
                <a:cs typeface="Ebrima" panose="02000000000000000000" pitchFamily="2" charset="0"/>
              </a:rPr>
              <a:t>の</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環境づくりが</a:t>
            </a:r>
            <a:r>
              <a:rPr lang="ja-JP" altLang="ja-JP" sz="1300" b="1" dirty="0">
                <a:latin typeface="ＭＳ ゴシック" panose="020B0609070205080204" pitchFamily="49" charset="-128"/>
                <a:ea typeface="ＭＳ ゴシック" panose="020B0609070205080204" pitchFamily="49" charset="-128"/>
                <a:cs typeface="Ebrima" panose="02000000000000000000" pitchFamily="2" charset="0"/>
              </a:rPr>
              <a:t>必要です。</a:t>
            </a:r>
          </a:p>
          <a:p>
            <a:pPr marL="0" indent="0">
              <a:lnSpc>
                <a:spcPts val="1200"/>
              </a:lnSpc>
              <a:buNone/>
            </a:pPr>
            <a:r>
              <a:rPr lang="ja-JP" altLang="en-US" sz="1300" b="1" dirty="0">
                <a:latin typeface="ＭＳ ゴシック" panose="020B0609070205080204" pitchFamily="49" charset="-128"/>
                <a:ea typeface="ＭＳ ゴシック" panose="020B0609070205080204" pitchFamily="49" charset="-128"/>
                <a:cs typeface="Ebrima" panose="02000000000000000000" pitchFamily="2" charset="0"/>
              </a:rPr>
              <a:t>（２）</a:t>
            </a:r>
            <a:r>
              <a:rPr lang="en-US"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20</a:t>
            </a:r>
            <a:r>
              <a:rPr lang="ja-JP" altLang="ja-JP" sz="1300" b="1" dirty="0">
                <a:latin typeface="ＭＳ ゴシック" panose="020B0609070205080204" pitchFamily="49" charset="-128"/>
                <a:ea typeface="ＭＳ ゴシック" panose="020B0609070205080204" pitchFamily="49" charset="-128"/>
                <a:cs typeface="Ebrima" panose="02000000000000000000" pitchFamily="2" charset="0"/>
              </a:rPr>
              <a:t>歳代までは、職業的発達の段階からいえば探索の段階といわれる時期です</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a:t>
            </a:r>
            <a:endParaRPr lang="en-US"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endParaRPr>
          </a:p>
          <a:p>
            <a:pPr marL="0" indent="0">
              <a:lnSpc>
                <a:spcPts val="1200"/>
              </a:lnSpc>
              <a:buNone/>
            </a:pPr>
            <a:r>
              <a:rPr lang="ja-JP" altLang="en-US" sz="1300" b="1" dirty="0">
                <a:latin typeface="ＭＳ ゴシック" panose="020B0609070205080204" pitchFamily="49" charset="-128"/>
                <a:ea typeface="ＭＳ ゴシック" panose="020B0609070205080204" pitchFamily="49" charset="-128"/>
                <a:cs typeface="Ebrima" panose="02000000000000000000" pitchFamily="2" charset="0"/>
              </a:rPr>
              <a:t>　</a:t>
            </a:r>
            <a:r>
              <a:rPr lang="ja-JP" altLang="en-US" sz="1300" b="1" dirty="0" smtClean="0">
                <a:latin typeface="ＭＳ ゴシック" panose="020B0609070205080204" pitchFamily="49" charset="-128"/>
                <a:ea typeface="ＭＳ ゴシック" panose="020B0609070205080204" pitchFamily="49" charset="-128"/>
                <a:cs typeface="Ebrima" panose="02000000000000000000" pitchFamily="2" charset="0"/>
              </a:rPr>
              <a:t>　　</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最近</a:t>
            </a:r>
            <a:r>
              <a:rPr lang="ja-JP" altLang="ja-JP" sz="1300" b="1" dirty="0">
                <a:latin typeface="ＭＳ ゴシック" panose="020B0609070205080204" pitchFamily="49" charset="-128"/>
                <a:ea typeface="ＭＳ ゴシック" panose="020B0609070205080204" pitchFamily="49" charset="-128"/>
                <a:cs typeface="Ebrima" panose="02000000000000000000" pitchFamily="2" charset="0"/>
              </a:rPr>
              <a:t>のように、産業や職場及び社会の変化の厳しい時代では自分の職業にも疑問を</a:t>
            </a:r>
            <a:r>
              <a:rPr lang="ja-JP" altLang="ja-JP" sz="1300" b="1" dirty="0" err="1" smtClean="0">
                <a:latin typeface="ＭＳ ゴシック" panose="020B0609070205080204" pitchFamily="49" charset="-128"/>
                <a:ea typeface="ＭＳ ゴシック" panose="020B0609070205080204" pitchFamily="49" charset="-128"/>
                <a:cs typeface="Ebrima" panose="02000000000000000000" pitchFamily="2" charset="0"/>
              </a:rPr>
              <a:t>持ちな</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が</a:t>
            </a:r>
            <a:endParaRPr lang="en-US"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endParaRPr>
          </a:p>
          <a:p>
            <a:pPr marL="0" indent="0">
              <a:lnSpc>
                <a:spcPts val="1200"/>
              </a:lnSpc>
              <a:buNone/>
            </a:pPr>
            <a:r>
              <a:rPr lang="ja-JP" altLang="en-US" sz="1300" b="1" dirty="0">
                <a:latin typeface="ＭＳ ゴシック" panose="020B0609070205080204" pitchFamily="49" charset="-128"/>
                <a:ea typeface="ＭＳ ゴシック" panose="020B0609070205080204" pitchFamily="49" charset="-128"/>
                <a:cs typeface="Ebrima" panose="02000000000000000000" pitchFamily="2" charset="0"/>
              </a:rPr>
              <a:t>　</a:t>
            </a:r>
            <a:r>
              <a:rPr lang="ja-JP" altLang="en-US" sz="1300" b="1" dirty="0" smtClean="0">
                <a:latin typeface="ＭＳ ゴシック" panose="020B0609070205080204" pitchFamily="49" charset="-128"/>
                <a:ea typeface="ＭＳ ゴシック" panose="020B0609070205080204" pitchFamily="49" charset="-128"/>
                <a:cs typeface="Ebrima" panose="02000000000000000000" pitchFamily="2" charset="0"/>
              </a:rPr>
              <a:t>　</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ら</a:t>
            </a:r>
            <a:r>
              <a:rPr lang="ja-JP" altLang="ja-JP" sz="1300" b="1" dirty="0">
                <a:latin typeface="ＭＳ ゴシック" panose="020B0609070205080204" pitchFamily="49" charset="-128"/>
                <a:ea typeface="ＭＳ ゴシック" panose="020B0609070205080204" pitchFamily="49" charset="-128"/>
                <a:cs typeface="Ebrima" panose="02000000000000000000" pitchFamily="2" charset="0"/>
              </a:rPr>
              <a:t>、さらにより自分に合った仕事を求めることは当然ともいえます。</a:t>
            </a:r>
          </a:p>
          <a:p>
            <a:pPr marL="0" indent="0">
              <a:lnSpc>
                <a:spcPts val="1200"/>
              </a:lnSpc>
              <a:buNone/>
            </a:pPr>
            <a:r>
              <a:rPr lang="ja-JP" altLang="en-US" sz="1300" b="1" dirty="0" smtClean="0">
                <a:latin typeface="ＭＳ ゴシック" panose="020B0609070205080204" pitchFamily="49" charset="-128"/>
                <a:ea typeface="ＭＳ ゴシック" panose="020B0609070205080204" pitchFamily="49" charset="-128"/>
                <a:cs typeface="Ebrima" panose="02000000000000000000" pitchFamily="2" charset="0"/>
              </a:rPr>
              <a:t>　　　</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従業員</a:t>
            </a:r>
            <a:r>
              <a:rPr lang="ja-JP" altLang="ja-JP" sz="1300" b="1" dirty="0">
                <a:latin typeface="ＭＳ ゴシック" panose="020B0609070205080204" pitchFamily="49" charset="-128"/>
                <a:ea typeface="ＭＳ ゴシック" panose="020B0609070205080204" pitchFamily="49" charset="-128"/>
                <a:cs typeface="Ebrima" panose="02000000000000000000" pitchFamily="2" charset="0"/>
              </a:rPr>
              <a:t>一人ひとりを積極的に育て、成長を援助していくことが意欲を持たせ、</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自信や</a:t>
            </a:r>
            <a:r>
              <a:rPr lang="ja-JP" altLang="ja-JP" sz="1300" b="1" dirty="0">
                <a:latin typeface="ＭＳ ゴシック" panose="020B0609070205080204" pitchFamily="49" charset="-128"/>
                <a:ea typeface="ＭＳ ゴシック" panose="020B0609070205080204" pitchFamily="49" charset="-128"/>
                <a:cs typeface="Ebrima" panose="02000000000000000000" pitchFamily="2" charset="0"/>
              </a:rPr>
              <a:t>働き</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が</a:t>
            </a:r>
            <a:endParaRPr lang="en-US"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endParaRPr>
          </a:p>
          <a:p>
            <a:pPr marL="0" indent="0">
              <a:lnSpc>
                <a:spcPts val="1200"/>
              </a:lnSpc>
              <a:buNone/>
            </a:pPr>
            <a:r>
              <a:rPr lang="ja-JP" altLang="en-US" sz="1300" b="1" dirty="0">
                <a:latin typeface="ＭＳ ゴシック" panose="020B0609070205080204" pitchFamily="49" charset="-128"/>
                <a:ea typeface="ＭＳ ゴシック" panose="020B0609070205080204" pitchFamily="49" charset="-128"/>
                <a:cs typeface="Ebrima" panose="02000000000000000000" pitchFamily="2" charset="0"/>
              </a:rPr>
              <a:t>　</a:t>
            </a:r>
            <a:r>
              <a:rPr lang="ja-JP" altLang="en-US" sz="1300" b="1" dirty="0" smtClean="0">
                <a:latin typeface="ＭＳ ゴシック" panose="020B0609070205080204" pitchFamily="49" charset="-128"/>
                <a:ea typeface="ＭＳ ゴシック" panose="020B0609070205080204" pitchFamily="49" charset="-128"/>
                <a:cs typeface="Ebrima" panose="02000000000000000000" pitchFamily="2" charset="0"/>
              </a:rPr>
              <a:t>　</a:t>
            </a:r>
            <a:r>
              <a:rPr lang="ja-JP" altLang="ja-JP" sz="1300" b="1" dirty="0" err="1" smtClean="0">
                <a:latin typeface="ＭＳ ゴシック" panose="020B0609070205080204" pitchFamily="49" charset="-128"/>
                <a:ea typeface="ＭＳ ゴシック" panose="020B0609070205080204" pitchFamily="49" charset="-128"/>
                <a:cs typeface="Ebrima" panose="02000000000000000000" pitchFamily="2" charset="0"/>
              </a:rPr>
              <a:t>いを</a:t>
            </a:r>
            <a:r>
              <a:rPr lang="ja-JP" altLang="ja-JP" sz="1300" b="1" dirty="0">
                <a:latin typeface="ＭＳ ゴシック" panose="020B0609070205080204" pitchFamily="49" charset="-128"/>
                <a:ea typeface="ＭＳ ゴシック" panose="020B0609070205080204" pitchFamily="49" charset="-128"/>
                <a:cs typeface="Ebrima" panose="02000000000000000000" pitchFamily="2" charset="0"/>
              </a:rPr>
              <a:t>生み、職場や事業所に対する信頼感を得ることになります。</a:t>
            </a:r>
          </a:p>
          <a:p>
            <a:pPr marL="0" indent="0">
              <a:lnSpc>
                <a:spcPts val="1200"/>
              </a:lnSpc>
              <a:buNone/>
            </a:pPr>
            <a:r>
              <a:rPr lang="ja-JP" altLang="en-US" sz="1300" b="1" dirty="0" smtClean="0">
                <a:latin typeface="ＭＳ ゴシック" panose="020B0609070205080204" pitchFamily="49" charset="-128"/>
                <a:ea typeface="ＭＳ ゴシック" panose="020B0609070205080204" pitchFamily="49" charset="-128"/>
                <a:cs typeface="Ebrima" panose="02000000000000000000" pitchFamily="2" charset="0"/>
              </a:rPr>
              <a:t>（３）</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雇入れ</a:t>
            </a:r>
            <a:r>
              <a:rPr lang="ja-JP" altLang="ja-JP" sz="1300" b="1" dirty="0">
                <a:latin typeface="ＭＳ ゴシック" panose="020B0609070205080204" pitchFamily="49" charset="-128"/>
                <a:ea typeface="ＭＳ ゴシック" panose="020B0609070205080204" pitchFamily="49" charset="-128"/>
                <a:cs typeface="Ebrima" panose="02000000000000000000" pitchFamily="2" charset="0"/>
              </a:rPr>
              <a:t>後は速やかに、労働保険、社会保険に加入してください。社会保障の</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手続きを</a:t>
            </a:r>
            <a:r>
              <a:rPr lang="ja-JP" altLang="ja-JP" sz="1300" b="1" dirty="0">
                <a:latin typeface="ＭＳ ゴシック" panose="020B0609070205080204" pitchFamily="49" charset="-128"/>
                <a:ea typeface="ＭＳ ゴシック" panose="020B0609070205080204" pitchFamily="49" charset="-128"/>
                <a:cs typeface="Ebrima" panose="02000000000000000000" pitchFamily="2" charset="0"/>
              </a:rPr>
              <a:t>行う</a:t>
            </a:r>
            <a:r>
              <a:rPr lang="ja-JP" altLang="ja-JP" sz="1300" b="1" dirty="0" err="1" smtClean="0">
                <a:latin typeface="ＭＳ ゴシック" panose="020B0609070205080204" pitchFamily="49" charset="-128"/>
                <a:ea typeface="ＭＳ ゴシック" panose="020B0609070205080204" pitchFamily="49" charset="-128"/>
                <a:cs typeface="Ebrima" panose="02000000000000000000" pitchFamily="2" charset="0"/>
              </a:rPr>
              <a:t>こ</a:t>
            </a:r>
            <a:endParaRPr lang="en-US"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endParaRPr>
          </a:p>
          <a:p>
            <a:pPr marL="0" indent="0">
              <a:lnSpc>
                <a:spcPts val="1200"/>
              </a:lnSpc>
              <a:buNone/>
            </a:pPr>
            <a:r>
              <a:rPr lang="ja-JP" altLang="en-US" sz="1300" b="1" dirty="0">
                <a:latin typeface="ＭＳ ゴシック" panose="020B0609070205080204" pitchFamily="49" charset="-128"/>
                <a:ea typeface="ＭＳ ゴシック" panose="020B0609070205080204" pitchFamily="49" charset="-128"/>
                <a:cs typeface="Ebrima" panose="02000000000000000000" pitchFamily="2" charset="0"/>
              </a:rPr>
              <a:t>　</a:t>
            </a:r>
            <a:r>
              <a:rPr lang="ja-JP" altLang="en-US" sz="1300" b="1" dirty="0" smtClean="0">
                <a:latin typeface="ＭＳ ゴシック" panose="020B0609070205080204" pitchFamily="49" charset="-128"/>
                <a:ea typeface="ＭＳ ゴシック" panose="020B0609070205080204" pitchFamily="49" charset="-128"/>
                <a:cs typeface="Ebrima" panose="02000000000000000000" pitchFamily="2" charset="0"/>
              </a:rPr>
              <a:t>　</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と</a:t>
            </a:r>
            <a:r>
              <a:rPr lang="ja-JP" altLang="ja-JP" sz="1300" b="1" dirty="0">
                <a:latin typeface="ＭＳ ゴシック" panose="020B0609070205080204" pitchFamily="49" charset="-128"/>
                <a:ea typeface="ＭＳ ゴシック" panose="020B0609070205080204" pitchFamily="49" charset="-128"/>
                <a:cs typeface="Ebrima" panose="02000000000000000000" pitchFamily="2" charset="0"/>
              </a:rPr>
              <a:t>は法律的に必要なことはもちろんですが、将来に向かって働く意欲や</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安心感</a:t>
            </a:r>
            <a:r>
              <a:rPr lang="ja-JP" altLang="ja-JP" sz="1300" b="1" dirty="0">
                <a:latin typeface="ＭＳ ゴシック" panose="020B0609070205080204" pitchFamily="49" charset="-128"/>
                <a:ea typeface="ＭＳ ゴシック" panose="020B0609070205080204" pitchFamily="49" charset="-128"/>
                <a:cs typeface="Ebrima" panose="02000000000000000000" pitchFamily="2" charset="0"/>
              </a:rPr>
              <a:t>をもたらす</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こと</a:t>
            </a:r>
            <a:endParaRPr lang="en-US"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endParaRPr>
          </a:p>
          <a:p>
            <a:pPr marL="0" indent="0">
              <a:lnSpc>
                <a:spcPts val="1200"/>
              </a:lnSpc>
              <a:buNone/>
            </a:pPr>
            <a:r>
              <a:rPr lang="ja-JP" altLang="en-US" sz="1300" b="1" dirty="0">
                <a:latin typeface="ＭＳ ゴシック" panose="020B0609070205080204" pitchFamily="49" charset="-128"/>
                <a:ea typeface="ＭＳ ゴシック" panose="020B0609070205080204" pitchFamily="49" charset="-128"/>
                <a:cs typeface="Ebrima" panose="02000000000000000000" pitchFamily="2" charset="0"/>
              </a:rPr>
              <a:t>　</a:t>
            </a:r>
            <a:r>
              <a:rPr lang="ja-JP" altLang="en-US" sz="1300" b="1" dirty="0" smtClean="0">
                <a:latin typeface="ＭＳ ゴシック" panose="020B0609070205080204" pitchFamily="49" charset="-128"/>
                <a:ea typeface="ＭＳ ゴシック" panose="020B0609070205080204" pitchFamily="49" charset="-128"/>
                <a:cs typeface="Ebrima" panose="02000000000000000000" pitchFamily="2" charset="0"/>
              </a:rPr>
              <a:t>　</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に</a:t>
            </a:r>
            <a:r>
              <a:rPr lang="ja-JP" altLang="ja-JP" sz="1300" b="1" dirty="0">
                <a:latin typeface="ＭＳ ゴシック" panose="020B0609070205080204" pitchFamily="49" charset="-128"/>
                <a:ea typeface="ＭＳ ゴシック" panose="020B0609070205080204" pitchFamily="49" charset="-128"/>
                <a:cs typeface="Ebrima" panose="02000000000000000000" pitchFamily="2" charset="0"/>
              </a:rPr>
              <a:t>なります</a:t>
            </a:r>
            <a:r>
              <a:rPr lang="ja-JP" altLang="ja-JP" sz="1300" b="1" dirty="0" smtClean="0">
                <a:latin typeface="ＭＳ ゴシック" panose="020B0609070205080204" pitchFamily="49" charset="-128"/>
                <a:ea typeface="ＭＳ ゴシック" panose="020B0609070205080204" pitchFamily="49" charset="-128"/>
                <a:cs typeface="Ebrima" panose="02000000000000000000" pitchFamily="2" charset="0"/>
              </a:rPr>
              <a:t>。</a:t>
            </a:r>
            <a:endParaRPr lang="ja-JP" altLang="ja-JP" sz="1300" b="1" dirty="0">
              <a:latin typeface="ＭＳ ゴシック" panose="020B0609070205080204" pitchFamily="49" charset="-128"/>
              <a:ea typeface="ＭＳ ゴシック" panose="020B0609070205080204" pitchFamily="49" charset="-128"/>
              <a:cs typeface="Ebrima" panose="02000000000000000000" pitchFamily="2" charset="0"/>
            </a:endParaRPr>
          </a:p>
          <a:p>
            <a:endParaRPr kumimoji="1" lang="ja-JP" altLang="en-US" sz="1400" dirty="0">
              <a:latin typeface="Ebrima" panose="02000000000000000000" pitchFamily="2" charset="0"/>
              <a:cs typeface="Ebrima" panose="02000000000000000000" pitchFamily="2" charset="0"/>
            </a:endParaRPr>
          </a:p>
        </p:txBody>
      </p:sp>
      <p:sp>
        <p:nvSpPr>
          <p:cNvPr id="5" name="テキスト ボックス 4"/>
          <p:cNvSpPr txBox="1"/>
          <p:nvPr/>
        </p:nvSpPr>
        <p:spPr>
          <a:xfrm>
            <a:off x="4355976" y="5992081"/>
            <a:ext cx="3600400" cy="307777"/>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（従業員採用の手引 ５３～５４頁）</a:t>
            </a:r>
          </a:p>
        </p:txBody>
      </p:sp>
      <p:sp>
        <p:nvSpPr>
          <p:cNvPr id="6" name="スライド番号プレースホルダー 9"/>
          <p:cNvSpPr txBox="1">
            <a:spLocks/>
          </p:cNvSpPr>
          <p:nvPr/>
        </p:nvSpPr>
        <p:spPr>
          <a:xfrm>
            <a:off x="4427984" y="6383173"/>
            <a:ext cx="609600" cy="344646"/>
          </a:xfrm>
          <a:prstGeom prst="rect">
            <a:avLst/>
          </a:prstGeom>
        </p:spPr>
        <p:txBody>
          <a:bodyPr vert="horz" rtlCol="0" anchor="ct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ＭＳ ゴシック" panose="020B0609070205080204" pitchFamily="49" charset="-128"/>
                <a:ea typeface="ＭＳ ゴシック" panose="020B0609070205080204" pitchFamily="49" charset="-128"/>
              </a:rPr>
              <a:t>-19-</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067550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81594"/>
            <a:ext cx="7467600" cy="490066"/>
          </a:xfrm>
        </p:spPr>
        <p:txBody>
          <a:bodyPr/>
          <a:lstStyle/>
          <a:p>
            <a:pPr algn="l"/>
            <a:r>
              <a:rPr lang="ja-JP" altLang="en-US" sz="2000" b="1" dirty="0" smtClean="0">
                <a:solidFill>
                  <a:schemeClr val="bg1"/>
                </a:solidFill>
                <a:latin typeface="ＭＳ ゴシック" panose="020B0609070205080204" pitchFamily="49" charset="-128"/>
                <a:ea typeface="ＭＳ ゴシック" panose="020B0609070205080204" pitchFamily="49" charset="-128"/>
              </a:rPr>
              <a:t>６－</a:t>
            </a:r>
            <a:r>
              <a:rPr lang="ja-JP" altLang="en-US" sz="2000" b="1" dirty="0">
                <a:solidFill>
                  <a:schemeClr val="bg1"/>
                </a:solidFill>
                <a:latin typeface="ＭＳ ゴシック" panose="020B0609070205080204" pitchFamily="49" charset="-128"/>
                <a:ea typeface="ＭＳ ゴシック" panose="020B0609070205080204" pitchFamily="49" charset="-128"/>
              </a:rPr>
              <a:t>６</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 広く多くの生徒に対する応募機会の提供について</a:t>
            </a:r>
            <a:r>
              <a:rPr lang="ja-JP" altLang="en-US" sz="2000" b="1" dirty="0" smtClean="0">
                <a:solidFill>
                  <a:srgbClr val="7030A0"/>
                </a:solidFill>
                <a:latin typeface="ＭＳ ゴシック" panose="020B0609070205080204" pitchFamily="49" charset="-128"/>
                <a:ea typeface="ＭＳ ゴシック" panose="020B0609070205080204" pitchFamily="49" charset="-128"/>
              </a:rPr>
              <a:t>　</a:t>
            </a:r>
            <a:r>
              <a:rPr lang="ja-JP" altLang="en-US" sz="2000" b="1" dirty="0">
                <a:solidFill>
                  <a:schemeClr val="bg1"/>
                </a:solidFill>
                <a:latin typeface="ＭＳ ゴシック" panose="020B0609070205080204" pitchFamily="49" charset="-128"/>
                <a:ea typeface="ＭＳ ゴシック" panose="020B0609070205080204" pitchFamily="49" charset="-128"/>
              </a:rPr>
              <a:t>　</a:t>
            </a:r>
            <a:endParaRPr kumimoji="1" lang="ja-JP" altLang="en-US" b="1" dirty="0">
              <a:solidFill>
                <a:schemeClr val="bg1"/>
              </a:solidFill>
            </a:endParaRPr>
          </a:p>
        </p:txBody>
      </p:sp>
      <p:sp>
        <p:nvSpPr>
          <p:cNvPr id="3" name="スライド番号プレースホルダー 2"/>
          <p:cNvSpPr>
            <a:spLocks noGrp="1"/>
          </p:cNvSpPr>
          <p:nvPr>
            <p:ph type="sldNum" sz="quarter" idx="12"/>
          </p:nvPr>
        </p:nvSpPr>
        <p:spPr>
          <a:xfrm>
            <a:off x="3991087" y="6381328"/>
            <a:ext cx="1161826" cy="365125"/>
          </a:xfrm>
        </p:spPr>
        <p:txBody>
          <a:bodyPr/>
          <a:lstStyle/>
          <a:p>
            <a:fld id="{BD38A3BD-BDA9-457D-B10A-9C5C8998E030}" type="slidenum">
              <a:rPr kumimoji="1" lang="ja-JP" altLang="en-US" smtClean="0"/>
              <a:t>21</a:t>
            </a:fld>
            <a:endParaRPr kumimoji="1" lang="ja-JP" altLang="en-US"/>
          </a:p>
        </p:txBody>
      </p:sp>
      <p:sp>
        <p:nvSpPr>
          <p:cNvPr id="4" name="テキスト ボックス 6"/>
          <p:cNvSpPr txBox="1"/>
          <p:nvPr/>
        </p:nvSpPr>
        <p:spPr>
          <a:xfrm>
            <a:off x="836664" y="1124744"/>
            <a:ext cx="7344816" cy="1400814"/>
          </a:xfrm>
          <a:prstGeom prst="rect">
            <a:avLst/>
          </a:prstGeom>
          <a:solidFill>
            <a:sysClr val="window" lastClr="FFFFFF"/>
          </a:solidFill>
          <a:ln w="6350">
            <a:solidFill>
              <a:sysClr val="windowText" lastClr="000000"/>
            </a:solidFill>
            <a:prstDash val="sysDot"/>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133350" algn="l">
              <a:lnSpc>
                <a:spcPts val="1100"/>
              </a:lnSpc>
              <a:spcAft>
                <a:spcPts val="0"/>
              </a:spcAft>
            </a:pPr>
            <a:r>
              <a:rPr lang="en-US" sz="1050" kern="100" dirty="0">
                <a:effectLst/>
                <a:latin typeface="ＭＳ 明朝"/>
                <a:ea typeface="ＭＳ 明朝"/>
                <a:cs typeface="Times New Roman"/>
              </a:rPr>
              <a:t> </a:t>
            </a:r>
            <a:endParaRPr lang="ja-JP" sz="1050" kern="100" dirty="0">
              <a:effectLst/>
              <a:latin typeface="Century"/>
              <a:ea typeface="ＭＳ 明朝"/>
              <a:cs typeface="Times New Roman"/>
            </a:endParaRPr>
          </a:p>
          <a:p>
            <a:pPr indent="133350" algn="just">
              <a:spcAft>
                <a:spcPts val="0"/>
              </a:spcAft>
            </a:pPr>
            <a:r>
              <a:rPr lang="ja-JP" sz="1400" kern="100" dirty="0">
                <a:effectLst/>
                <a:latin typeface="ＭＳ ゴシック" panose="020B0609070205080204" pitchFamily="49" charset="-128"/>
                <a:ea typeface="ＭＳ ゴシック" panose="020B0609070205080204" pitchFamily="49" charset="-128"/>
                <a:cs typeface="Times New Roman"/>
              </a:rPr>
              <a:t>求人は特定の高等学校に限定せず、広く多くの生徒に応募の機会が与えられるよう特にご理解をお願いします。また、</a:t>
            </a:r>
            <a:r>
              <a:rPr lang="ja-JP" sz="1400" kern="100" dirty="0" smtClean="0">
                <a:effectLst/>
                <a:latin typeface="ＭＳ ゴシック" panose="020B0609070205080204" pitchFamily="49" charset="-128"/>
                <a:ea typeface="ＭＳ ゴシック" panose="020B0609070205080204" pitchFamily="49" charset="-128"/>
                <a:cs typeface="Times New Roman"/>
              </a:rPr>
              <a:t>全日制</a:t>
            </a:r>
            <a:r>
              <a:rPr lang="ja-JP" altLang="en-US" sz="1400" kern="100" dirty="0" smtClean="0">
                <a:effectLst/>
                <a:latin typeface="ＭＳ ゴシック" panose="020B0609070205080204" pitchFamily="49" charset="-128"/>
                <a:ea typeface="ＭＳ ゴシック" panose="020B0609070205080204" pitchFamily="49" charset="-128"/>
                <a:cs typeface="Times New Roman"/>
              </a:rPr>
              <a:t>課程</a:t>
            </a:r>
            <a:r>
              <a:rPr lang="ja-JP" sz="1400" kern="100" dirty="0" smtClean="0">
                <a:effectLst/>
                <a:latin typeface="ＭＳ ゴシック" panose="020B0609070205080204" pitchFamily="49" charset="-128"/>
                <a:ea typeface="ＭＳ ゴシック" panose="020B0609070205080204" pitchFamily="49" charset="-128"/>
                <a:cs typeface="Times New Roman"/>
              </a:rPr>
              <a:t>と</a:t>
            </a:r>
            <a:r>
              <a:rPr lang="ja-JP" sz="1400" kern="100" dirty="0">
                <a:effectLst/>
                <a:latin typeface="ＭＳ ゴシック" panose="020B0609070205080204" pitchFamily="49" charset="-128"/>
                <a:ea typeface="ＭＳ ゴシック" panose="020B0609070205080204" pitchFamily="49" charset="-128"/>
                <a:cs typeface="Times New Roman"/>
              </a:rPr>
              <a:t>定時制（分校を含む）・通信制課程が併設されている高等学校に求人を申込まれる場合には</a:t>
            </a:r>
            <a:r>
              <a:rPr lang="ja-JP" sz="1400" kern="100" dirty="0" smtClean="0">
                <a:effectLst/>
                <a:latin typeface="ＭＳ ゴシック" panose="020B0609070205080204" pitchFamily="49" charset="-128"/>
                <a:ea typeface="ＭＳ ゴシック" panose="020B0609070205080204" pitchFamily="49" charset="-128"/>
                <a:cs typeface="Times New Roman"/>
              </a:rPr>
              <a:t>、</a:t>
            </a:r>
            <a:r>
              <a:rPr lang="ja-JP" altLang="ja-JP" sz="1400" kern="100" dirty="0">
                <a:latin typeface="ＭＳ ゴシック" panose="020B0609070205080204" pitchFamily="49" charset="-128"/>
                <a:ea typeface="ＭＳ ゴシック" panose="020B0609070205080204" pitchFamily="49" charset="-128"/>
                <a:cs typeface="Times New Roman"/>
              </a:rPr>
              <a:t>その学校に設置するすべての課程に申込みがあったものと</a:t>
            </a:r>
            <a:r>
              <a:rPr lang="ja-JP" altLang="ja-JP" sz="1400" kern="100" dirty="0" smtClean="0">
                <a:latin typeface="ＭＳ ゴシック" panose="020B0609070205080204" pitchFamily="49" charset="-128"/>
                <a:ea typeface="ＭＳ ゴシック" panose="020B0609070205080204" pitchFamily="49" charset="-128"/>
                <a:cs typeface="Times New Roman"/>
              </a:rPr>
              <a:t>して</a:t>
            </a:r>
            <a:r>
              <a:rPr lang="ja-JP" altLang="en-US" sz="1400" kern="100" dirty="0" smtClean="0">
                <a:latin typeface="ＭＳ ゴシック" panose="020B0609070205080204" pitchFamily="49" charset="-128"/>
                <a:ea typeface="ＭＳ ゴシック" panose="020B0609070205080204" pitchFamily="49" charset="-128"/>
                <a:cs typeface="Times New Roman"/>
              </a:rPr>
              <a:t>、</a:t>
            </a:r>
            <a:r>
              <a:rPr lang="ja-JP" sz="1400" b="1"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全日制</a:t>
            </a:r>
            <a:r>
              <a:rPr lang="ja-JP" sz="1400" b="1" kern="100" dirty="0">
                <a:solidFill>
                  <a:srgbClr val="FF0000"/>
                </a:solidFill>
                <a:effectLst/>
                <a:latin typeface="ＭＳ ゴシック" panose="020B0609070205080204" pitchFamily="49" charset="-128"/>
                <a:ea typeface="ＭＳ ゴシック" panose="020B0609070205080204" pitchFamily="49" charset="-128"/>
                <a:cs typeface="Times New Roman"/>
              </a:rPr>
              <a:t>課程だけでなく、定時制・通信制課程に</a:t>
            </a:r>
            <a:r>
              <a:rPr lang="ja-JP" sz="1400" b="1"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も申込みがあったもの</a:t>
            </a:r>
            <a:r>
              <a:rPr lang="ja-JP" sz="1400" kern="100" dirty="0" smtClean="0">
                <a:effectLst/>
                <a:latin typeface="ＭＳ ゴシック" panose="020B0609070205080204" pitchFamily="49" charset="-128"/>
                <a:ea typeface="ＭＳ ゴシック" panose="020B0609070205080204" pitchFamily="49" charset="-128"/>
                <a:cs typeface="Times New Roman"/>
              </a:rPr>
              <a:t>として取り扱われています。</a:t>
            </a:r>
            <a:endParaRPr lang="ja-JP" sz="1400" kern="100" dirty="0">
              <a:effectLst/>
              <a:latin typeface="ＭＳ ゴシック" panose="020B0609070205080204" pitchFamily="49" charset="-128"/>
              <a:ea typeface="ＭＳ ゴシック" panose="020B0609070205080204" pitchFamily="49" charset="-128"/>
              <a:cs typeface="Times New Roman"/>
            </a:endParaRPr>
          </a:p>
        </p:txBody>
      </p:sp>
      <p:sp>
        <p:nvSpPr>
          <p:cNvPr id="5" name="テキスト ボックス 4"/>
          <p:cNvSpPr txBox="1"/>
          <p:nvPr/>
        </p:nvSpPr>
        <p:spPr>
          <a:xfrm>
            <a:off x="827584" y="3284984"/>
            <a:ext cx="7488832" cy="3096344"/>
          </a:xfrm>
          <a:prstGeom prst="rect">
            <a:avLst/>
          </a:prstGeom>
          <a:solidFill>
            <a:schemeClr val="lt1"/>
          </a:solidFill>
          <a:ln w="6350">
            <a:solidFill>
              <a:schemeClr val="tx1"/>
            </a:solidFill>
            <a:prstDash val="sysDot"/>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33350" algn="l">
              <a:lnSpc>
                <a:spcPts val="1100"/>
              </a:lnSpc>
              <a:spcAft>
                <a:spcPts val="0"/>
              </a:spcAft>
            </a:pPr>
            <a:r>
              <a:rPr lang="en-US" sz="1050" kern="100" dirty="0">
                <a:effectLst/>
                <a:latin typeface="ＭＳ 明朝"/>
                <a:ea typeface="ＭＳ 明朝"/>
                <a:cs typeface="Times New Roman"/>
              </a:rPr>
              <a:t> </a:t>
            </a:r>
            <a:endParaRPr lang="ja-JP" sz="1050" kern="100" dirty="0">
              <a:effectLst/>
              <a:ea typeface="ＭＳ 明朝"/>
              <a:cs typeface="Times New Roman"/>
            </a:endParaRPr>
          </a:p>
          <a:p>
            <a:pPr indent="133350" algn="l">
              <a:spcAft>
                <a:spcPts val="0"/>
              </a:spcAft>
            </a:pPr>
            <a:r>
              <a:rPr lang="ja-JP" sz="1400" kern="100" dirty="0">
                <a:effectLst/>
                <a:latin typeface="ＭＳ ゴシック" panose="020B0609070205080204" pitchFamily="49" charset="-128"/>
                <a:ea typeface="ＭＳ ゴシック" panose="020B0609070205080204" pitchFamily="49" charset="-128"/>
                <a:cs typeface="Times New Roman"/>
              </a:rPr>
              <a:t>毎年、京都府内の特別支援</a:t>
            </a:r>
            <a:r>
              <a:rPr lang="ja-JP" sz="1400" kern="100" dirty="0" smtClean="0">
                <a:effectLst/>
                <a:latin typeface="ＭＳ ゴシック" panose="020B0609070205080204" pitchFamily="49" charset="-128"/>
                <a:ea typeface="ＭＳ ゴシック" panose="020B0609070205080204" pitchFamily="49" charset="-128"/>
                <a:cs typeface="Times New Roman"/>
              </a:rPr>
              <a:t>学校</a:t>
            </a:r>
            <a:r>
              <a:rPr lang="ja-JP" altLang="en-US" sz="1400" kern="100" dirty="0" smtClean="0">
                <a:effectLst/>
                <a:latin typeface="ＭＳ ゴシック" panose="020B0609070205080204" pitchFamily="49" charset="-128"/>
                <a:ea typeface="ＭＳ ゴシック" panose="020B0609070205080204" pitchFamily="49" charset="-128"/>
                <a:cs typeface="Times New Roman"/>
              </a:rPr>
              <a:t>の</a:t>
            </a:r>
            <a:r>
              <a:rPr lang="ja-JP" sz="1400" kern="100" dirty="0" smtClean="0">
                <a:effectLst/>
                <a:latin typeface="ＭＳ ゴシック" panose="020B0609070205080204" pitchFamily="49" charset="-128"/>
                <a:ea typeface="ＭＳ ゴシック" panose="020B0609070205080204" pitchFamily="49" charset="-128"/>
                <a:cs typeface="Times New Roman"/>
              </a:rPr>
              <a:t>卒業</a:t>
            </a:r>
            <a:r>
              <a:rPr lang="ja-JP" altLang="en-US" sz="1400" kern="100" dirty="0" smtClean="0">
                <a:effectLst/>
                <a:latin typeface="ＭＳ ゴシック" panose="020B0609070205080204" pitchFamily="49" charset="-128"/>
                <a:ea typeface="ＭＳ ゴシック" panose="020B0609070205080204" pitchFamily="49" charset="-128"/>
                <a:cs typeface="Times New Roman"/>
              </a:rPr>
              <a:t>予定者</a:t>
            </a:r>
            <a:r>
              <a:rPr lang="ja-JP" sz="1400" kern="100" dirty="0" smtClean="0">
                <a:effectLst/>
                <a:latin typeface="ＭＳ ゴシック" panose="020B0609070205080204" pitchFamily="49" charset="-128"/>
                <a:ea typeface="ＭＳ ゴシック" panose="020B0609070205080204" pitchFamily="49" charset="-128"/>
                <a:cs typeface="Times New Roman"/>
              </a:rPr>
              <a:t>のうち</a:t>
            </a:r>
            <a:r>
              <a:rPr lang="ja-JP" altLang="en-US" sz="1400" kern="100" dirty="0" smtClean="0">
                <a:effectLst/>
                <a:latin typeface="ＭＳ ゴシック" panose="020B0609070205080204" pitchFamily="49" charset="-128"/>
                <a:ea typeface="ＭＳ ゴシック" panose="020B0609070205080204" pitchFamily="49" charset="-128"/>
                <a:cs typeface="Times New Roman"/>
              </a:rPr>
              <a:t>１００</a:t>
            </a:r>
            <a:r>
              <a:rPr lang="ja-JP" sz="1400" kern="100" dirty="0" smtClean="0">
                <a:effectLst/>
                <a:latin typeface="ＭＳ ゴシック" panose="020B0609070205080204" pitchFamily="49" charset="-128"/>
                <a:ea typeface="ＭＳ ゴシック" panose="020B0609070205080204" pitchFamily="49" charset="-128"/>
                <a:cs typeface="Times New Roman"/>
              </a:rPr>
              <a:t>名以上</a:t>
            </a:r>
            <a:r>
              <a:rPr lang="ja-JP" altLang="en-US" sz="1400" kern="100" dirty="0" smtClean="0">
                <a:effectLst/>
                <a:latin typeface="ＭＳ ゴシック" panose="020B0609070205080204" pitchFamily="49" charset="-128"/>
                <a:ea typeface="ＭＳ ゴシック" panose="020B0609070205080204" pitchFamily="49" charset="-128"/>
                <a:cs typeface="Times New Roman"/>
              </a:rPr>
              <a:t>の生徒</a:t>
            </a:r>
            <a:r>
              <a:rPr lang="ja-JP" sz="1400" kern="100" dirty="0" smtClean="0">
                <a:effectLst/>
                <a:latin typeface="ＭＳ ゴシック" panose="020B0609070205080204" pitchFamily="49" charset="-128"/>
                <a:ea typeface="ＭＳ ゴシック" panose="020B0609070205080204" pitchFamily="49" charset="-128"/>
                <a:cs typeface="Times New Roman"/>
              </a:rPr>
              <a:t>が</a:t>
            </a:r>
            <a:r>
              <a:rPr lang="ja-JP" sz="1400" kern="100" dirty="0">
                <a:effectLst/>
                <a:latin typeface="ＭＳ ゴシック" panose="020B0609070205080204" pitchFamily="49" charset="-128"/>
                <a:ea typeface="ＭＳ ゴシック" panose="020B0609070205080204" pitchFamily="49" charset="-128"/>
                <a:cs typeface="Times New Roman"/>
              </a:rPr>
              <a:t>就職を希望しています</a:t>
            </a:r>
            <a:r>
              <a:rPr lang="ja-JP" sz="1400" kern="100" dirty="0" smtClean="0">
                <a:effectLst/>
                <a:latin typeface="ＭＳ ゴシック" panose="020B0609070205080204" pitchFamily="49" charset="-128"/>
                <a:ea typeface="ＭＳ ゴシック" panose="020B0609070205080204" pitchFamily="49" charset="-128"/>
                <a:cs typeface="Times New Roman"/>
              </a:rPr>
              <a:t>。しかし</a:t>
            </a:r>
            <a:r>
              <a:rPr lang="ja-JP" sz="1400" kern="100" dirty="0">
                <a:effectLst/>
                <a:latin typeface="ＭＳ ゴシック" panose="020B0609070205080204" pitchFamily="49" charset="-128"/>
                <a:ea typeface="ＭＳ ゴシック" panose="020B0609070205080204" pitchFamily="49" charset="-128"/>
                <a:cs typeface="Times New Roman"/>
              </a:rPr>
              <a:t>、障害者を対象とする求人は非常に少ない状況です。</a:t>
            </a:r>
          </a:p>
          <a:p>
            <a:pPr indent="133350" algn="l">
              <a:spcAft>
                <a:spcPts val="0"/>
              </a:spcAft>
            </a:pPr>
            <a:r>
              <a:rPr lang="ja-JP" sz="1400" kern="100" dirty="0">
                <a:effectLst/>
                <a:latin typeface="ＭＳ ゴシック" panose="020B0609070205080204" pitchFamily="49" charset="-128"/>
                <a:ea typeface="ＭＳ ゴシック" panose="020B0609070205080204" pitchFamily="49" charset="-128"/>
                <a:cs typeface="Times New Roman"/>
              </a:rPr>
              <a:t>特別支援学校の卒業予定者については、採用前に実際の仕事を通じ本人の持っている適性、能力を見出していただく職場実習制度を実施しています。</a:t>
            </a:r>
          </a:p>
          <a:p>
            <a:pPr indent="133350" algn="l">
              <a:spcAft>
                <a:spcPts val="0"/>
              </a:spcAft>
            </a:pPr>
            <a:r>
              <a:rPr lang="ja-JP" sz="1400" kern="100" dirty="0">
                <a:effectLst/>
                <a:latin typeface="ＭＳ ゴシック" panose="020B0609070205080204" pitchFamily="49" charset="-128"/>
                <a:ea typeface="ＭＳ ゴシック" panose="020B0609070205080204" pitchFamily="49" charset="-128"/>
                <a:cs typeface="Times New Roman"/>
              </a:rPr>
              <a:t>是非とも</a:t>
            </a:r>
            <a:r>
              <a:rPr lang="ja-JP" sz="1400" b="1" kern="100" dirty="0">
                <a:solidFill>
                  <a:srgbClr val="FF0000"/>
                </a:solidFill>
                <a:effectLst/>
                <a:latin typeface="ＭＳ ゴシック" panose="020B0609070205080204" pitchFamily="49" charset="-128"/>
                <a:ea typeface="ＭＳ ゴシック" panose="020B0609070205080204" pitchFamily="49" charset="-128"/>
                <a:cs typeface="Times New Roman"/>
              </a:rPr>
              <a:t>職場実習制度</a:t>
            </a:r>
            <a:r>
              <a:rPr lang="ja-JP" sz="1400" kern="100" dirty="0">
                <a:effectLst/>
                <a:latin typeface="ＭＳ ゴシック" panose="020B0609070205080204" pitchFamily="49" charset="-128"/>
                <a:ea typeface="ＭＳ ゴシック" panose="020B0609070205080204" pitchFamily="49" charset="-128"/>
                <a:cs typeface="Times New Roman"/>
              </a:rPr>
              <a:t>をご活用いただくとともに、積極的な求人申込みをお願いします。</a:t>
            </a:r>
          </a:p>
          <a:p>
            <a:pPr algn="l">
              <a:spcAft>
                <a:spcPts val="0"/>
              </a:spcAft>
            </a:pPr>
            <a:endParaRPr lang="en-US" altLang="ja-JP" sz="1400" b="1" kern="100" dirty="0" smtClean="0">
              <a:effectLst/>
              <a:latin typeface="ＭＳ ゴシック" panose="020B0609070205080204" pitchFamily="49" charset="-128"/>
              <a:ea typeface="ＭＳ ゴシック" panose="020B0609070205080204" pitchFamily="49" charset="-128"/>
              <a:cs typeface="Times New Roman"/>
            </a:endParaRPr>
          </a:p>
          <a:p>
            <a:pPr algn="l">
              <a:spcAft>
                <a:spcPts val="0"/>
              </a:spcAft>
            </a:pPr>
            <a:r>
              <a:rPr lang="ja-JP" sz="1400" b="1" kern="100" dirty="0" smtClean="0">
                <a:effectLst/>
                <a:latin typeface="ＭＳ ゴシック" panose="020B0609070205080204" pitchFamily="49" charset="-128"/>
                <a:ea typeface="ＭＳ ゴシック" panose="020B0609070205080204" pitchFamily="49" charset="-128"/>
                <a:cs typeface="Times New Roman"/>
              </a:rPr>
              <a:t>職場</a:t>
            </a:r>
            <a:r>
              <a:rPr lang="ja-JP" sz="1400" b="1" kern="100" dirty="0">
                <a:effectLst/>
                <a:latin typeface="ＭＳ ゴシック" panose="020B0609070205080204" pitchFamily="49" charset="-128"/>
                <a:ea typeface="ＭＳ ゴシック" panose="020B0609070205080204" pitchFamily="49" charset="-128"/>
                <a:cs typeface="Times New Roman"/>
              </a:rPr>
              <a:t>実習の概要</a:t>
            </a:r>
            <a:endParaRPr lang="ja-JP" sz="1400" kern="100" dirty="0">
              <a:effectLst/>
              <a:latin typeface="ＭＳ ゴシック" panose="020B0609070205080204" pitchFamily="49" charset="-128"/>
              <a:ea typeface="ＭＳ ゴシック" panose="020B0609070205080204" pitchFamily="49" charset="-128"/>
              <a:cs typeface="Times New Roman"/>
            </a:endParaRPr>
          </a:p>
          <a:p>
            <a:pPr eaLnBrk="0">
              <a:spcAft>
                <a:spcPts val="0"/>
              </a:spcAft>
            </a:pPr>
            <a:r>
              <a:rPr lang="ja-JP" sz="1400" kern="100" dirty="0">
                <a:effectLst/>
                <a:latin typeface="ＭＳ ゴシック" panose="020B0609070205080204" pitchFamily="49" charset="-128"/>
                <a:ea typeface="ＭＳ ゴシック" panose="020B0609070205080204" pitchFamily="49" charset="-128"/>
                <a:cs typeface="Times New Roman"/>
              </a:rPr>
              <a:t>　○</a:t>
            </a:r>
            <a:r>
              <a:rPr lang="ja-JP" sz="1400" kern="0" spc="105" dirty="0">
                <a:effectLst/>
                <a:latin typeface="ＭＳ ゴシック" panose="020B0609070205080204" pitchFamily="49" charset="-128"/>
                <a:ea typeface="ＭＳ ゴシック" panose="020B0609070205080204" pitchFamily="49" charset="-128"/>
                <a:cs typeface="Times New Roman"/>
              </a:rPr>
              <a:t>実習</a:t>
            </a:r>
            <a:r>
              <a:rPr lang="ja-JP" sz="1400" kern="0" spc="105" dirty="0" smtClean="0">
                <a:effectLst/>
                <a:latin typeface="ＭＳ ゴシック" panose="020B0609070205080204" pitchFamily="49" charset="-128"/>
                <a:ea typeface="ＭＳ ゴシック" panose="020B0609070205080204" pitchFamily="49" charset="-128"/>
                <a:cs typeface="Times New Roman"/>
              </a:rPr>
              <a:t>期間</a:t>
            </a:r>
            <a:r>
              <a:rPr lang="ja-JP" altLang="en-US" sz="1400" kern="0" spc="105" dirty="0" smtClean="0">
                <a:effectLst/>
                <a:latin typeface="ＭＳ ゴシック" panose="020B0609070205080204" pitchFamily="49" charset="-128"/>
                <a:ea typeface="ＭＳ ゴシック" panose="020B0609070205080204" pitchFamily="49" charset="-128"/>
                <a:cs typeface="Times New Roman"/>
              </a:rPr>
              <a:t>　</a:t>
            </a:r>
            <a:r>
              <a:rPr lang="ja-JP" sz="1400" kern="100" dirty="0" smtClean="0">
                <a:effectLst/>
                <a:latin typeface="ＭＳ ゴシック" panose="020B0609070205080204" pitchFamily="49" charset="-128"/>
                <a:ea typeface="ＭＳ ゴシック" panose="020B0609070205080204" pitchFamily="49" charset="-128"/>
                <a:cs typeface="Times New Roman"/>
              </a:rPr>
              <a:t>２週間</a:t>
            </a:r>
            <a:r>
              <a:rPr lang="ja-JP" sz="1400" kern="100" dirty="0">
                <a:effectLst/>
                <a:latin typeface="ＭＳ ゴシック" panose="020B0609070205080204" pitchFamily="49" charset="-128"/>
                <a:ea typeface="ＭＳ ゴシック" panose="020B0609070205080204" pitchFamily="49" charset="-128"/>
                <a:cs typeface="Times New Roman"/>
              </a:rPr>
              <a:t>を基本とします。</a:t>
            </a:r>
          </a:p>
          <a:p>
            <a:pPr eaLnBrk="0">
              <a:spcAft>
                <a:spcPts val="0"/>
              </a:spcAft>
            </a:pPr>
            <a:r>
              <a:rPr lang="ja-JP" sz="1400" kern="100" dirty="0">
                <a:effectLst/>
                <a:latin typeface="ＭＳ ゴシック" panose="020B0609070205080204" pitchFamily="49" charset="-128"/>
                <a:ea typeface="ＭＳ ゴシック" panose="020B0609070205080204" pitchFamily="49" charset="-128"/>
                <a:cs typeface="Times New Roman"/>
              </a:rPr>
              <a:t>　○</a:t>
            </a:r>
            <a:r>
              <a:rPr lang="ja-JP" sz="1400" kern="0" spc="105" dirty="0">
                <a:effectLst/>
                <a:latin typeface="ＭＳ ゴシック" panose="020B0609070205080204" pitchFamily="49" charset="-128"/>
                <a:ea typeface="ＭＳ ゴシック" panose="020B0609070205080204" pitchFamily="49" charset="-128"/>
                <a:cs typeface="Times New Roman"/>
              </a:rPr>
              <a:t>実習</a:t>
            </a:r>
            <a:r>
              <a:rPr lang="ja-JP" sz="1400" kern="0" spc="105" dirty="0" smtClean="0">
                <a:effectLst/>
                <a:latin typeface="ＭＳ ゴシック" panose="020B0609070205080204" pitchFamily="49" charset="-128"/>
                <a:ea typeface="ＭＳ ゴシック" panose="020B0609070205080204" pitchFamily="49" charset="-128"/>
                <a:cs typeface="Times New Roman"/>
              </a:rPr>
              <a:t>時間</a:t>
            </a:r>
            <a:r>
              <a:rPr lang="ja-JP" altLang="en-US" sz="1400" kern="0" spc="105" dirty="0" smtClean="0">
                <a:effectLst/>
                <a:latin typeface="ＭＳ ゴシック" panose="020B0609070205080204" pitchFamily="49" charset="-128"/>
                <a:ea typeface="ＭＳ ゴシック" panose="020B0609070205080204" pitchFamily="49" charset="-128"/>
                <a:cs typeface="Times New Roman"/>
              </a:rPr>
              <a:t>　</a:t>
            </a:r>
            <a:r>
              <a:rPr lang="ja-JP" sz="1400" kern="100" dirty="0" smtClean="0">
                <a:effectLst/>
                <a:latin typeface="ＭＳ ゴシック" panose="020B0609070205080204" pitchFamily="49" charset="-128"/>
                <a:ea typeface="ＭＳ ゴシック" panose="020B0609070205080204" pitchFamily="49" charset="-128"/>
                <a:cs typeface="Times New Roman"/>
              </a:rPr>
              <a:t>通常</a:t>
            </a:r>
            <a:r>
              <a:rPr lang="ja-JP" sz="1400" kern="100" dirty="0">
                <a:effectLst/>
                <a:latin typeface="ＭＳ ゴシック" panose="020B0609070205080204" pitchFamily="49" charset="-128"/>
                <a:ea typeface="ＭＳ ゴシック" panose="020B0609070205080204" pitchFamily="49" charset="-128"/>
                <a:cs typeface="Times New Roman"/>
              </a:rPr>
              <a:t>の勤務時間を基本とします。（勤務時間内の一部でも可）</a:t>
            </a:r>
          </a:p>
          <a:p>
            <a:pPr eaLnBrk="0">
              <a:spcAft>
                <a:spcPts val="0"/>
              </a:spcAft>
            </a:pPr>
            <a:r>
              <a:rPr lang="en-US" altLang="ja-JP" sz="1400" kern="100" dirty="0" smtClean="0">
                <a:effectLst/>
                <a:latin typeface="ＭＳ ゴシック" panose="020B0609070205080204" pitchFamily="49" charset="-128"/>
                <a:ea typeface="ＭＳ ゴシック" panose="020B0609070205080204" pitchFamily="49" charset="-128"/>
                <a:cs typeface="Times New Roman"/>
              </a:rPr>
              <a:t>  </a:t>
            </a:r>
            <a:r>
              <a:rPr lang="ja-JP" sz="1400" kern="100" dirty="0" smtClean="0">
                <a:effectLst/>
                <a:latin typeface="ＭＳ ゴシック" panose="020B0609070205080204" pitchFamily="49" charset="-128"/>
                <a:ea typeface="ＭＳ ゴシック" panose="020B0609070205080204" pitchFamily="49" charset="-128"/>
                <a:cs typeface="Times New Roman"/>
              </a:rPr>
              <a:t>○</a:t>
            </a:r>
            <a:r>
              <a:rPr lang="ja-JP" altLang="en-US" sz="1400" kern="0" spc="1150" dirty="0" smtClean="0">
                <a:latin typeface="ＭＳ ゴシック" panose="020B0609070205080204" pitchFamily="49" charset="-128"/>
                <a:ea typeface="ＭＳ ゴシック" panose="020B0609070205080204" pitchFamily="49" charset="-128"/>
                <a:cs typeface="Times New Roman"/>
              </a:rPr>
              <a:t>賃金　</a:t>
            </a:r>
            <a:r>
              <a:rPr lang="ja-JP" sz="1400" kern="100" dirty="0" smtClean="0">
                <a:effectLst/>
                <a:latin typeface="ＭＳ ゴシック" panose="020B0609070205080204" pitchFamily="49" charset="-128"/>
                <a:ea typeface="ＭＳ ゴシック" panose="020B0609070205080204" pitchFamily="49" charset="-128"/>
                <a:cs typeface="Times New Roman"/>
              </a:rPr>
              <a:t>学校</a:t>
            </a:r>
            <a:r>
              <a:rPr lang="ja-JP" sz="1400" kern="100" dirty="0">
                <a:effectLst/>
                <a:latin typeface="ＭＳ ゴシック" panose="020B0609070205080204" pitchFamily="49" charset="-128"/>
                <a:ea typeface="ＭＳ ゴシック" panose="020B0609070205080204" pitchFamily="49" charset="-128"/>
                <a:cs typeface="Times New Roman"/>
              </a:rPr>
              <a:t>の教育の一環ですので、賃金の支払いは一切必要ありません</a:t>
            </a:r>
            <a:r>
              <a:rPr lang="ja-JP" sz="1400" kern="100" dirty="0" smtClean="0">
                <a:effectLst/>
                <a:latin typeface="ＭＳ ゴシック" panose="020B0609070205080204" pitchFamily="49" charset="-128"/>
                <a:ea typeface="ＭＳ ゴシック" panose="020B0609070205080204" pitchFamily="49" charset="-128"/>
                <a:cs typeface="Times New Roman"/>
              </a:rPr>
              <a:t>。</a:t>
            </a:r>
            <a:endParaRPr lang="en-US" altLang="ja-JP" sz="1400" kern="100" dirty="0" smtClean="0">
              <a:effectLst/>
              <a:latin typeface="ＭＳ ゴシック" panose="020B0609070205080204" pitchFamily="49" charset="-128"/>
              <a:ea typeface="ＭＳ ゴシック" panose="020B0609070205080204" pitchFamily="49" charset="-128"/>
              <a:cs typeface="Times New Roman"/>
            </a:endParaRPr>
          </a:p>
          <a:p>
            <a:pPr eaLnBrk="0">
              <a:spcAft>
                <a:spcPts val="0"/>
              </a:spcAft>
            </a:pPr>
            <a:r>
              <a:rPr lang="ja-JP" sz="1400" kern="100" dirty="0">
                <a:effectLst/>
                <a:latin typeface="ＭＳ ゴシック" panose="020B0609070205080204" pitchFamily="49" charset="-128"/>
                <a:ea typeface="ＭＳ ゴシック" panose="020B0609070205080204" pitchFamily="49" charset="-128"/>
                <a:cs typeface="Times New Roman"/>
              </a:rPr>
              <a:t>　　　　　　　</a:t>
            </a:r>
            <a:r>
              <a:rPr lang="ja-JP" altLang="en-US" sz="1400" kern="100" dirty="0" smtClean="0">
                <a:latin typeface="ＭＳ ゴシック" panose="020B0609070205080204" pitchFamily="49" charset="-128"/>
                <a:ea typeface="ＭＳ ゴシック" panose="020B0609070205080204" pitchFamily="49" charset="-128"/>
                <a:cs typeface="Times New Roman"/>
              </a:rPr>
              <a:t> </a:t>
            </a:r>
            <a:r>
              <a:rPr lang="ja-JP" sz="1400" kern="100" dirty="0" smtClean="0">
                <a:effectLst/>
                <a:latin typeface="ＭＳ ゴシック" panose="020B0609070205080204" pitchFamily="49" charset="-128"/>
                <a:ea typeface="ＭＳ ゴシック" panose="020B0609070205080204" pitchFamily="49" charset="-128"/>
                <a:cs typeface="Times New Roman"/>
              </a:rPr>
              <a:t>また</a:t>
            </a:r>
            <a:r>
              <a:rPr lang="ja-JP" sz="1400" kern="100" dirty="0">
                <a:effectLst/>
                <a:latin typeface="ＭＳ ゴシック" panose="020B0609070205080204" pitchFamily="49" charset="-128"/>
                <a:ea typeface="ＭＳ ゴシック" panose="020B0609070205080204" pitchFamily="49" charset="-128"/>
                <a:cs typeface="Times New Roman"/>
              </a:rPr>
              <a:t>、通勤に要する費用、昼食費用は、実習生が負担します。</a:t>
            </a:r>
          </a:p>
          <a:p>
            <a:pPr marL="1066800" indent="-1066800" eaLnBrk="0">
              <a:spcAft>
                <a:spcPts val="0"/>
              </a:spcAft>
            </a:pPr>
            <a:r>
              <a:rPr lang="ja-JP" sz="1400" kern="100" dirty="0">
                <a:effectLst/>
                <a:latin typeface="ＭＳ ゴシック" panose="020B0609070205080204" pitchFamily="49" charset="-128"/>
                <a:ea typeface="ＭＳ ゴシック" panose="020B0609070205080204" pitchFamily="49" charset="-128"/>
                <a:cs typeface="Times New Roman"/>
              </a:rPr>
              <a:t>　</a:t>
            </a:r>
            <a:r>
              <a:rPr lang="ja-JP" sz="1400" kern="100" dirty="0" smtClean="0">
                <a:effectLst/>
                <a:latin typeface="ＭＳ ゴシック" panose="020B0609070205080204" pitchFamily="49" charset="-128"/>
                <a:ea typeface="ＭＳ ゴシック" panose="020B0609070205080204" pitchFamily="49" charset="-128"/>
                <a:cs typeface="Times New Roman"/>
              </a:rPr>
              <a:t>○</a:t>
            </a:r>
            <a:r>
              <a:rPr lang="ja-JP" sz="1400" kern="0" spc="310" dirty="0" smtClean="0">
                <a:effectLst/>
                <a:latin typeface="ＭＳ ゴシック" panose="020B0609070205080204" pitchFamily="49" charset="-128"/>
                <a:ea typeface="ＭＳ ゴシック" panose="020B0609070205080204" pitchFamily="49" charset="-128"/>
                <a:cs typeface="Times New Roman"/>
              </a:rPr>
              <a:t>その他</a:t>
            </a:r>
            <a:r>
              <a:rPr lang="ja-JP" altLang="en-US" sz="1400" kern="0" spc="310" dirty="0" smtClean="0">
                <a:effectLst/>
                <a:latin typeface="ＭＳ ゴシック" panose="020B0609070205080204" pitchFamily="49" charset="-128"/>
                <a:ea typeface="ＭＳ ゴシック" panose="020B0609070205080204" pitchFamily="49" charset="-128"/>
                <a:cs typeface="Times New Roman"/>
              </a:rPr>
              <a:t>　</a:t>
            </a:r>
            <a:r>
              <a:rPr lang="en-US" altLang="ja-JP" sz="1400" kern="0" spc="310" dirty="0" smtClean="0">
                <a:effectLst/>
                <a:latin typeface="ＭＳ ゴシック" panose="020B0609070205080204" pitchFamily="49" charset="-128"/>
                <a:ea typeface="ＭＳ ゴシック" panose="020B0609070205080204" pitchFamily="49" charset="-128"/>
                <a:cs typeface="Times New Roman"/>
              </a:rPr>
              <a:t> </a:t>
            </a:r>
            <a:r>
              <a:rPr lang="ja-JP" sz="1400" kern="100" dirty="0" smtClean="0">
                <a:effectLst/>
                <a:latin typeface="ＭＳ ゴシック" panose="020B0609070205080204" pitchFamily="49" charset="-128"/>
                <a:ea typeface="ＭＳ ゴシック" panose="020B0609070205080204" pitchFamily="49" charset="-128"/>
                <a:cs typeface="Times New Roman"/>
              </a:rPr>
              <a:t>万一</a:t>
            </a:r>
            <a:r>
              <a:rPr lang="ja-JP" sz="1400" kern="100" dirty="0">
                <a:effectLst/>
                <a:latin typeface="ＭＳ ゴシック" panose="020B0609070205080204" pitchFamily="49" charset="-128"/>
                <a:ea typeface="ＭＳ ゴシック" panose="020B0609070205080204" pitchFamily="49" charset="-128"/>
                <a:cs typeface="Times New Roman"/>
              </a:rPr>
              <a:t>事故が起こった場合には、独立行政法人日本スポーツ振興</a:t>
            </a:r>
            <a:r>
              <a:rPr lang="ja-JP" sz="1400" kern="100" dirty="0" smtClean="0">
                <a:effectLst/>
                <a:latin typeface="ＭＳ ゴシック" panose="020B0609070205080204" pitchFamily="49" charset="-128"/>
                <a:ea typeface="ＭＳ ゴシック" panose="020B0609070205080204" pitchFamily="49" charset="-128"/>
                <a:cs typeface="Times New Roman"/>
              </a:rPr>
              <a:t>センター</a:t>
            </a:r>
            <a:r>
              <a:rPr lang="en-US" altLang="ja-JP" sz="1400" kern="100" dirty="0" smtClean="0">
                <a:effectLst/>
                <a:latin typeface="ＭＳ ゴシック" panose="020B0609070205080204" pitchFamily="49" charset="-128"/>
                <a:ea typeface="ＭＳ ゴシック" panose="020B0609070205080204" pitchFamily="49" charset="-128"/>
                <a:cs typeface="Times New Roman"/>
              </a:rPr>
              <a:t> </a:t>
            </a:r>
          </a:p>
          <a:p>
            <a:pPr marL="1066800" indent="-1066800" eaLnBrk="0">
              <a:spcAft>
                <a:spcPts val="0"/>
              </a:spcAft>
            </a:pPr>
            <a:r>
              <a:rPr lang="en-US" altLang="ja-JP" sz="1400" kern="100" dirty="0">
                <a:latin typeface="ＭＳ ゴシック" panose="020B0609070205080204" pitchFamily="49" charset="-128"/>
                <a:ea typeface="ＭＳ ゴシック" panose="020B0609070205080204" pitchFamily="49" charset="-128"/>
                <a:cs typeface="Times New Roman"/>
              </a:rPr>
              <a:t> </a:t>
            </a:r>
            <a:r>
              <a:rPr lang="en-US" altLang="ja-JP" sz="1400" kern="100" dirty="0" smtClean="0">
                <a:latin typeface="ＭＳ ゴシック" panose="020B0609070205080204" pitchFamily="49" charset="-128"/>
                <a:ea typeface="ＭＳ ゴシック" panose="020B0609070205080204" pitchFamily="49" charset="-128"/>
                <a:cs typeface="Times New Roman"/>
              </a:rPr>
              <a:t>              </a:t>
            </a:r>
            <a:r>
              <a:rPr lang="ja-JP" sz="1400" kern="100" dirty="0" smtClean="0">
                <a:effectLst/>
                <a:latin typeface="ＭＳ ゴシック" panose="020B0609070205080204" pitchFamily="49" charset="-128"/>
                <a:ea typeface="ＭＳ ゴシック" panose="020B0609070205080204" pitchFamily="49" charset="-128"/>
                <a:cs typeface="Times New Roman"/>
              </a:rPr>
              <a:t>の</a:t>
            </a:r>
            <a:r>
              <a:rPr lang="ja-JP" sz="1400" kern="100" dirty="0">
                <a:effectLst/>
                <a:latin typeface="ＭＳ ゴシック" panose="020B0609070205080204" pitchFamily="49" charset="-128"/>
                <a:ea typeface="ＭＳ ゴシック" panose="020B0609070205080204" pitchFamily="49" charset="-128"/>
                <a:cs typeface="Times New Roman"/>
              </a:rPr>
              <a:t>保険制度が適用されます。（労災事故とはなりません。）</a:t>
            </a:r>
          </a:p>
          <a:p>
            <a:pPr algn="just" eaLnBrk="0">
              <a:spcAft>
                <a:spcPts val="0"/>
              </a:spcAft>
            </a:pPr>
            <a:r>
              <a:rPr lang="en-US" sz="1400" kern="100" dirty="0">
                <a:effectLst/>
                <a:latin typeface="ＭＳ ゴシック" panose="020B0609070205080204" pitchFamily="49" charset="-128"/>
                <a:ea typeface="ＭＳ ゴシック" panose="020B0609070205080204" pitchFamily="49" charset="-128"/>
                <a:cs typeface="Times New Roman"/>
              </a:rPr>
              <a:t> </a:t>
            </a:r>
            <a:endParaRPr lang="ja-JP" sz="1400" kern="100" dirty="0">
              <a:effectLst/>
              <a:latin typeface="ＭＳ ゴシック" panose="020B0609070205080204" pitchFamily="49" charset="-128"/>
              <a:ea typeface="ＭＳ ゴシック" panose="020B0609070205080204" pitchFamily="49" charset="-128"/>
              <a:cs typeface="Times New Roman"/>
            </a:endParaRPr>
          </a:p>
        </p:txBody>
      </p:sp>
      <p:sp>
        <p:nvSpPr>
          <p:cNvPr id="6" name="角丸四角形 5"/>
          <p:cNvSpPr/>
          <p:nvPr/>
        </p:nvSpPr>
        <p:spPr>
          <a:xfrm>
            <a:off x="799915" y="692696"/>
            <a:ext cx="4392488" cy="323850"/>
          </a:xfrm>
          <a:prstGeom prst="roundRect">
            <a:avLst/>
          </a:prstGeom>
          <a:solidFill>
            <a:sysClr val="window" lastClr="FFFFFF"/>
          </a:solidFill>
          <a:ln w="12700" cap="flat" cmpd="sng" algn="ctr">
            <a:solidFill>
              <a:sysClr val="windowText" lastClr="000000"/>
            </a:solidFill>
            <a:prstDash val="solid"/>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ja-JP" sz="1600" b="1" kern="100" dirty="0">
                <a:effectLst/>
                <a:latin typeface="Century"/>
                <a:ea typeface="ＭＳ ゴシック"/>
                <a:cs typeface="Times New Roman"/>
              </a:rPr>
              <a:t>広く多くの生徒に応募の機会を</a:t>
            </a:r>
            <a:endParaRPr lang="ja-JP" sz="1600" kern="100" dirty="0">
              <a:effectLst/>
              <a:latin typeface="Century"/>
              <a:ea typeface="ＭＳ 明朝"/>
              <a:cs typeface="Times New Roman"/>
            </a:endParaRPr>
          </a:p>
        </p:txBody>
      </p:sp>
      <p:sp>
        <p:nvSpPr>
          <p:cNvPr id="7" name="角丸四角形 6"/>
          <p:cNvSpPr/>
          <p:nvPr/>
        </p:nvSpPr>
        <p:spPr>
          <a:xfrm>
            <a:off x="827584" y="2780928"/>
            <a:ext cx="5184576" cy="405820"/>
          </a:xfrm>
          <a:prstGeom prst="roundRect">
            <a:avLst/>
          </a:prstGeom>
          <a:solidFill>
            <a:schemeClr val="bg1"/>
          </a:solidFill>
          <a:ln w="12700" cap="flat" cmpd="sng" algn="ctr">
            <a:solidFill>
              <a:sysClr val="windowText" lastClr="000000"/>
            </a:solidFill>
            <a:prstDash val="solid"/>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ja-JP" sz="1600" b="1" kern="100" dirty="0">
                <a:effectLst/>
                <a:latin typeface="Century"/>
                <a:ea typeface="ＭＳ ゴシック"/>
                <a:cs typeface="Times New Roman"/>
              </a:rPr>
              <a:t>特別支援</a:t>
            </a:r>
            <a:r>
              <a:rPr lang="ja-JP" sz="1600" b="1" kern="100" dirty="0" smtClean="0">
                <a:effectLst/>
                <a:latin typeface="Century"/>
                <a:ea typeface="ＭＳ ゴシック"/>
                <a:cs typeface="Times New Roman"/>
              </a:rPr>
              <a:t>学校</a:t>
            </a:r>
            <a:r>
              <a:rPr lang="ja-JP" altLang="en-US" sz="1600" b="1" kern="100" dirty="0" smtClean="0">
                <a:effectLst/>
                <a:latin typeface="Century"/>
                <a:ea typeface="ＭＳ ゴシック"/>
                <a:cs typeface="Times New Roman"/>
              </a:rPr>
              <a:t>の</a:t>
            </a:r>
            <a:r>
              <a:rPr lang="ja-JP" sz="1600" b="1" kern="100" dirty="0" smtClean="0">
                <a:effectLst/>
                <a:latin typeface="Century"/>
                <a:ea typeface="ＭＳ ゴシック"/>
                <a:cs typeface="Times New Roman"/>
              </a:rPr>
              <a:t>卒業</a:t>
            </a:r>
            <a:r>
              <a:rPr lang="ja-JP" altLang="en-US" sz="1600" b="1" kern="100" dirty="0" smtClean="0">
                <a:effectLst/>
                <a:latin typeface="Century"/>
                <a:ea typeface="ＭＳ ゴシック"/>
                <a:cs typeface="Times New Roman"/>
              </a:rPr>
              <a:t>予定者</a:t>
            </a:r>
            <a:r>
              <a:rPr lang="ja-JP" sz="1600" b="1" kern="100" dirty="0" smtClean="0">
                <a:effectLst/>
                <a:latin typeface="Century"/>
                <a:ea typeface="ＭＳ ゴシック"/>
                <a:cs typeface="Times New Roman"/>
              </a:rPr>
              <a:t>の</a:t>
            </a:r>
            <a:r>
              <a:rPr lang="ja-JP" sz="1600" b="1" kern="100" dirty="0">
                <a:effectLst/>
                <a:latin typeface="Century"/>
                <a:ea typeface="ＭＳ ゴシック"/>
                <a:cs typeface="Times New Roman"/>
              </a:rPr>
              <a:t>職場実習等について</a:t>
            </a:r>
            <a:endParaRPr lang="ja-JP" sz="1600" kern="100" dirty="0">
              <a:effectLst/>
              <a:latin typeface="Century"/>
              <a:ea typeface="ＭＳ 明朝"/>
              <a:cs typeface="Times New Roman"/>
            </a:endParaRPr>
          </a:p>
        </p:txBody>
      </p:sp>
      <p:sp>
        <p:nvSpPr>
          <p:cNvPr id="9" name="スライド番号プレースホルダー 9"/>
          <p:cNvSpPr txBox="1">
            <a:spLocks/>
          </p:cNvSpPr>
          <p:nvPr/>
        </p:nvSpPr>
        <p:spPr>
          <a:xfrm>
            <a:off x="4427984" y="6418550"/>
            <a:ext cx="609600" cy="344646"/>
          </a:xfrm>
          <a:prstGeom prst="rect">
            <a:avLst/>
          </a:prstGeom>
        </p:spPr>
        <p:txBody>
          <a:bodyPr vert="horz" rtlCol="0" anchor="ct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ＭＳ ゴシック" panose="020B0609070205080204" pitchFamily="49" charset="-128"/>
                <a:ea typeface="ＭＳ ゴシック" panose="020B0609070205080204" pitchFamily="49" charset="-128"/>
              </a:rPr>
              <a:t>-20-</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11" name="テキスト ボックス 10"/>
          <p:cNvSpPr txBox="1"/>
          <p:nvPr/>
        </p:nvSpPr>
        <p:spPr>
          <a:xfrm>
            <a:off x="5399650" y="6381328"/>
            <a:ext cx="2825448" cy="307777"/>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（従業員採用の手引 ２１頁）</a:t>
            </a:r>
          </a:p>
        </p:txBody>
      </p:sp>
    </p:spTree>
    <p:extLst>
      <p:ext uri="{BB962C8B-B14F-4D97-AF65-F5344CB8AC3E}">
        <p14:creationId xmlns:p14="http://schemas.microsoft.com/office/powerpoint/2010/main" val="3128787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89780"/>
            <a:ext cx="7467600" cy="490066"/>
          </a:xfrm>
        </p:spPr>
        <p:txBody>
          <a:bodyPr>
            <a:normAutofit/>
          </a:bodyPr>
          <a:lstStyle/>
          <a:p>
            <a:pPr algn="l"/>
            <a:r>
              <a:rPr lang="ja-JP" altLang="en-US" sz="2000" b="1" dirty="0">
                <a:solidFill>
                  <a:schemeClr val="bg1"/>
                </a:solidFill>
                <a:latin typeface="ＭＳ ゴシック" panose="020B0609070205080204" pitchFamily="49" charset="-128"/>
                <a:ea typeface="ＭＳ ゴシック" panose="020B0609070205080204" pitchFamily="49" charset="-128"/>
              </a:rPr>
              <a:t>７</a:t>
            </a:r>
            <a:r>
              <a:rPr lang="ja-JP" altLang="en-US" sz="2000" dirty="0" smtClean="0">
                <a:solidFill>
                  <a:schemeClr val="bg1"/>
                </a:solidFill>
                <a:latin typeface="ＭＳ ゴシック" panose="020B0609070205080204" pitchFamily="49" charset="-128"/>
                <a:ea typeface="ＭＳ ゴシック" panose="020B0609070205080204" pitchFamily="49" charset="-128"/>
              </a:rPr>
              <a:t> </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応募・推薦等に係る申し合わせについて</a:t>
            </a:r>
            <a:endParaRPr kumimoji="1" lang="ja-JP" altLang="en-US" sz="2000" b="1" dirty="0">
              <a:solidFill>
                <a:schemeClr val="bg1"/>
              </a:solidFill>
            </a:endParaRPr>
          </a:p>
        </p:txBody>
      </p:sp>
      <p:sp>
        <p:nvSpPr>
          <p:cNvPr id="3" name="スライド番号プレースホルダー 2"/>
          <p:cNvSpPr>
            <a:spLocks noGrp="1"/>
          </p:cNvSpPr>
          <p:nvPr>
            <p:ph type="sldNum" sz="quarter" idx="12"/>
          </p:nvPr>
        </p:nvSpPr>
        <p:spPr>
          <a:xfrm>
            <a:off x="3991088" y="6480968"/>
            <a:ext cx="1161826" cy="377032"/>
          </a:xfrm>
        </p:spPr>
        <p:txBody>
          <a:bodyPr/>
          <a:lstStyle/>
          <a:p>
            <a:fld id="{BD38A3BD-BDA9-457D-B10A-9C5C8998E030}" type="slidenum">
              <a:rPr kumimoji="1" lang="ja-JP" altLang="en-US" smtClean="0"/>
              <a:t>22</a:t>
            </a:fld>
            <a:endParaRPr kumimoji="1" lang="ja-JP" altLang="en-US"/>
          </a:p>
        </p:txBody>
      </p:sp>
      <p:sp>
        <p:nvSpPr>
          <p:cNvPr id="4" name="正方形/長方形 3"/>
          <p:cNvSpPr/>
          <p:nvPr/>
        </p:nvSpPr>
        <p:spPr>
          <a:xfrm>
            <a:off x="331515" y="836712"/>
            <a:ext cx="7920880" cy="4536504"/>
          </a:xfrm>
          <a:prstGeom prst="rect">
            <a:avLst/>
          </a:prstGeom>
          <a:solidFill>
            <a:schemeClr val="accent2">
              <a:lumMod val="20000"/>
              <a:lumOff val="8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buClr>
                <a:srgbClr val="FE8637"/>
              </a:buClr>
              <a:buSzPct val="70000"/>
            </a:pPr>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京都府</a:t>
            </a:r>
            <a:r>
              <a:rPr lang="ja-JP" altLang="ja-JP" sz="1400" dirty="0">
                <a:solidFill>
                  <a:schemeClr val="tx1"/>
                </a:solidFill>
                <a:latin typeface="ＭＳ ゴシック" panose="020B0609070205080204" pitchFamily="49" charset="-128"/>
                <a:ea typeface="ＭＳ ゴシック" panose="020B0609070205080204" pitchFamily="49" charset="-128"/>
              </a:rPr>
              <a:t>高等学校就職問題検討</a:t>
            </a:r>
            <a:r>
              <a:rPr lang="ja-JP" altLang="ja-JP" sz="1400" dirty="0" smtClean="0">
                <a:solidFill>
                  <a:schemeClr val="tx1"/>
                </a:solidFill>
                <a:latin typeface="ＭＳ ゴシック" panose="020B0609070205080204" pitchFamily="49" charset="-128"/>
                <a:ea typeface="ＭＳ ゴシック" panose="020B0609070205080204" pitchFamily="49" charset="-128"/>
              </a:rPr>
              <a:t>会議</a:t>
            </a:r>
            <a:r>
              <a:rPr lang="ja-JP" altLang="en-US" sz="1400" dirty="0" smtClean="0">
                <a:solidFill>
                  <a:schemeClr val="tx1"/>
                </a:solidFill>
                <a:latin typeface="ＭＳ ゴシック" panose="020B0609070205080204" pitchFamily="49" charset="-128"/>
                <a:ea typeface="ＭＳ ゴシック" panose="020B0609070205080204" pitchFamily="49" charset="-128"/>
              </a:rPr>
              <a:t>では、令和７年度において、下記のとおり取り組む旨、申し合わせを行っています。</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lvl="0">
              <a:spcBef>
                <a:spcPts val="600"/>
              </a:spcBef>
              <a:buClr>
                <a:srgbClr val="FE8637"/>
              </a:buClr>
              <a:buSzPct val="70000"/>
            </a:pP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lvl="0">
              <a:spcBef>
                <a:spcPts val="600"/>
              </a:spcBef>
              <a:buClr>
                <a:srgbClr val="FE8637"/>
              </a:buClr>
              <a:buSzPct val="70000"/>
            </a:pPr>
            <a:r>
              <a:rPr lang="ja-JP" altLang="en-US" sz="1400" dirty="0" smtClean="0">
                <a:solidFill>
                  <a:prstClr val="black"/>
                </a:solidFill>
                <a:latin typeface="ＭＳ ゴシック" panose="020B0609070205080204" pitchFamily="49" charset="-128"/>
                <a:ea typeface="ＭＳ ゴシック" panose="020B0609070205080204" pitchFamily="49" charset="-128"/>
              </a:rPr>
              <a:t>　１</a:t>
            </a:r>
            <a:r>
              <a:rPr lang="ja-JP" altLang="ja-JP" sz="1400" dirty="0">
                <a:solidFill>
                  <a:prstClr val="black"/>
                </a:solidFill>
                <a:latin typeface="ＭＳ ゴシック" panose="020B0609070205080204" pitchFamily="49" charset="-128"/>
                <a:ea typeface="ＭＳ ゴシック" panose="020B0609070205080204" pitchFamily="49" charset="-128"/>
              </a:rPr>
              <a:t>　応募・推薦に</a:t>
            </a:r>
            <a:r>
              <a:rPr lang="ja-JP" altLang="ja-JP" sz="1400" dirty="0" smtClean="0">
                <a:solidFill>
                  <a:prstClr val="black"/>
                </a:solidFill>
                <a:latin typeface="ＭＳ ゴシック" panose="020B0609070205080204" pitchFamily="49" charset="-128"/>
                <a:ea typeface="ＭＳ ゴシック" panose="020B0609070205080204" pitchFamily="49" charset="-128"/>
              </a:rPr>
              <a:t>ついて</a:t>
            </a:r>
            <a:endParaRPr lang="ja-JP" altLang="ja-JP" sz="1400" dirty="0">
              <a:solidFill>
                <a:prstClr val="black"/>
              </a:solidFill>
              <a:latin typeface="ＭＳ ゴシック" panose="020B0609070205080204" pitchFamily="49" charset="-128"/>
              <a:ea typeface="ＭＳ ゴシック" panose="020B0609070205080204" pitchFamily="49" charset="-128"/>
            </a:endParaRPr>
          </a:p>
          <a:p>
            <a:pPr lvl="0">
              <a:spcBef>
                <a:spcPts val="600"/>
              </a:spcBef>
              <a:buClr>
                <a:srgbClr val="FE8637"/>
              </a:buClr>
              <a:buSzPct val="70000"/>
            </a:pPr>
            <a:r>
              <a:rPr lang="ja-JP" altLang="ja-JP" sz="1400" dirty="0">
                <a:solidFill>
                  <a:prstClr val="black"/>
                </a:solidFill>
                <a:latin typeface="ＭＳ ゴシック" panose="020B0609070205080204" pitchFamily="49" charset="-128"/>
                <a:ea typeface="ＭＳ ゴシック" panose="020B0609070205080204" pitchFamily="49" charset="-128"/>
              </a:rPr>
              <a:t>　　</a:t>
            </a:r>
            <a:r>
              <a:rPr lang="ja-JP" altLang="en-US" sz="1400" dirty="0" smtClean="0">
                <a:solidFill>
                  <a:prstClr val="black"/>
                </a:solidFill>
                <a:latin typeface="ＭＳ ゴシック" panose="020B0609070205080204" pitchFamily="49" charset="-128"/>
                <a:ea typeface="ＭＳ ゴシック" panose="020B0609070205080204" pitchFamily="49" charset="-128"/>
              </a:rPr>
              <a:t>　令和７年度</a:t>
            </a:r>
            <a:r>
              <a:rPr lang="ja-JP" altLang="ja-JP" sz="1400" dirty="0" smtClean="0">
                <a:solidFill>
                  <a:prstClr val="black"/>
                </a:solidFill>
                <a:latin typeface="ＭＳ ゴシック" panose="020B0609070205080204" pitchFamily="49" charset="-128"/>
                <a:ea typeface="ＭＳ ゴシック" panose="020B0609070205080204" pitchFamily="49" charset="-128"/>
              </a:rPr>
              <a:t>の応募</a:t>
            </a:r>
            <a:r>
              <a:rPr lang="ja-JP" altLang="ja-JP" sz="1400" dirty="0">
                <a:solidFill>
                  <a:prstClr val="black"/>
                </a:solidFill>
                <a:latin typeface="ＭＳ ゴシック" panose="020B0609070205080204" pitchFamily="49" charset="-128"/>
                <a:ea typeface="ＭＳ ゴシック" panose="020B0609070205080204" pitchFamily="49" charset="-128"/>
              </a:rPr>
              <a:t>・推薦については</a:t>
            </a:r>
            <a:r>
              <a:rPr lang="ja-JP" altLang="ja-JP" sz="1400" dirty="0" smtClean="0">
                <a:solidFill>
                  <a:prstClr val="black"/>
                </a:solidFill>
                <a:latin typeface="ＭＳ ゴシック" panose="020B0609070205080204" pitchFamily="49" charset="-128"/>
                <a:ea typeface="ＭＳ ゴシック" panose="020B0609070205080204" pitchFamily="49" charset="-128"/>
              </a:rPr>
              <a:t>、</a:t>
            </a:r>
            <a:r>
              <a:rPr lang="en-US" altLang="ja-JP" sz="1400" dirty="0" smtClean="0">
                <a:solidFill>
                  <a:prstClr val="black"/>
                </a:solidFill>
                <a:latin typeface="ＭＳ ゴシック" panose="020B0609070205080204" pitchFamily="49" charset="-128"/>
                <a:ea typeface="ＭＳ ゴシック" panose="020B0609070205080204" pitchFamily="49" charset="-128"/>
              </a:rPr>
              <a:t>10</a:t>
            </a:r>
            <a:r>
              <a:rPr lang="ja-JP" altLang="en-US" sz="1400" dirty="0" smtClean="0">
                <a:solidFill>
                  <a:prstClr val="black"/>
                </a:solidFill>
                <a:latin typeface="ＭＳ ゴシック" panose="020B0609070205080204" pitchFamily="49" charset="-128"/>
                <a:ea typeface="ＭＳ ゴシック" panose="020B0609070205080204" pitchFamily="49" charset="-128"/>
              </a:rPr>
              <a:t>月</a:t>
            </a:r>
            <a:r>
              <a:rPr lang="en-US" altLang="ja-JP" sz="1400" dirty="0" smtClean="0">
                <a:solidFill>
                  <a:prstClr val="black"/>
                </a:solidFill>
                <a:latin typeface="ＭＳ ゴシック" panose="020B0609070205080204" pitchFamily="49" charset="-128"/>
                <a:ea typeface="ＭＳ ゴシック" panose="020B0609070205080204" pitchFamily="49" charset="-128"/>
              </a:rPr>
              <a:t>15</a:t>
            </a:r>
            <a:r>
              <a:rPr lang="ja-JP" altLang="en-US" sz="1400" dirty="0" smtClean="0">
                <a:solidFill>
                  <a:prstClr val="black"/>
                </a:solidFill>
                <a:latin typeface="ＭＳ ゴシック" panose="020B0609070205080204" pitchFamily="49" charset="-128"/>
                <a:ea typeface="ＭＳ ゴシック" panose="020B0609070205080204" pitchFamily="49" charset="-128"/>
              </a:rPr>
              <a:t>日までは１人</a:t>
            </a:r>
            <a:r>
              <a:rPr lang="ja-JP" altLang="en-US" sz="1400" dirty="0">
                <a:solidFill>
                  <a:prstClr val="black"/>
                </a:solidFill>
                <a:latin typeface="ＭＳ ゴシック" panose="020B0609070205080204" pitchFamily="49" charset="-128"/>
                <a:ea typeface="ＭＳ ゴシック" panose="020B0609070205080204" pitchFamily="49" charset="-128"/>
              </a:rPr>
              <a:t>１</a:t>
            </a:r>
            <a:r>
              <a:rPr lang="ja-JP" altLang="en-US" sz="1400" dirty="0" smtClean="0">
                <a:solidFill>
                  <a:prstClr val="black"/>
                </a:solidFill>
                <a:latin typeface="ＭＳ ゴシック" panose="020B0609070205080204" pitchFamily="49" charset="-128"/>
                <a:ea typeface="ＭＳ ゴシック" panose="020B0609070205080204" pitchFamily="49" charset="-128"/>
              </a:rPr>
              <a:t>社制とし、</a:t>
            </a:r>
            <a:r>
              <a:rPr lang="en-US" altLang="ja-JP" sz="1400" b="1" u="sng" dirty="0" smtClean="0">
                <a:solidFill>
                  <a:srgbClr val="FF0000"/>
                </a:solidFill>
                <a:latin typeface="ＭＳ ゴシック" panose="020B0609070205080204" pitchFamily="49" charset="-128"/>
                <a:ea typeface="ＭＳ ゴシック" panose="020B0609070205080204" pitchFamily="49" charset="-128"/>
              </a:rPr>
              <a:t>10</a:t>
            </a:r>
            <a:r>
              <a:rPr lang="ja-JP" altLang="ja-JP" sz="1400" b="1" u="sng" dirty="0" smtClean="0">
                <a:solidFill>
                  <a:srgbClr val="FF0000"/>
                </a:solidFill>
                <a:latin typeface="ＭＳ ゴシック" panose="020B0609070205080204" pitchFamily="49" charset="-128"/>
                <a:ea typeface="ＭＳ ゴシック" panose="020B0609070205080204" pitchFamily="49" charset="-128"/>
              </a:rPr>
              <a:t>月</a:t>
            </a:r>
            <a:r>
              <a:rPr lang="en-US" altLang="ja-JP" sz="1400" b="1" u="sng" dirty="0" smtClean="0">
                <a:solidFill>
                  <a:srgbClr val="FF0000"/>
                </a:solidFill>
                <a:latin typeface="ＭＳ ゴシック" panose="020B0609070205080204" pitchFamily="49" charset="-128"/>
                <a:ea typeface="ＭＳ ゴシック" panose="020B0609070205080204" pitchFamily="49" charset="-128"/>
              </a:rPr>
              <a:t>16</a:t>
            </a:r>
            <a:r>
              <a:rPr lang="ja-JP" altLang="ja-JP" sz="1400" b="1" u="sng" dirty="0" smtClean="0">
                <a:solidFill>
                  <a:srgbClr val="FF0000"/>
                </a:solidFill>
                <a:latin typeface="ＭＳ ゴシック" panose="020B0609070205080204" pitchFamily="49" charset="-128"/>
                <a:ea typeface="ＭＳ ゴシック" panose="020B0609070205080204" pitchFamily="49" charset="-128"/>
              </a:rPr>
              <a:t>日以降、</a:t>
            </a:r>
            <a:endParaRPr lang="en-US" altLang="ja-JP" sz="1400" b="1" u="sng" dirty="0" smtClean="0">
              <a:solidFill>
                <a:srgbClr val="FF0000"/>
              </a:solidFill>
              <a:latin typeface="ＭＳ ゴシック" panose="020B0609070205080204" pitchFamily="49" charset="-128"/>
              <a:ea typeface="ＭＳ ゴシック" panose="020B0609070205080204" pitchFamily="49" charset="-128"/>
            </a:endParaRPr>
          </a:p>
          <a:p>
            <a:pPr lvl="0">
              <a:spcBef>
                <a:spcPts val="600"/>
              </a:spcBef>
              <a:buClr>
                <a:srgbClr val="FE8637"/>
              </a:buClr>
              <a:buSzPct val="70000"/>
            </a:pPr>
            <a:r>
              <a:rPr lang="ja-JP" altLang="en-US" sz="1400" b="1" dirty="0" smtClean="0">
                <a:solidFill>
                  <a:srgbClr val="FF0000"/>
                </a:solidFill>
                <a:latin typeface="ＭＳ ゴシック" panose="020B0609070205080204" pitchFamily="49" charset="-128"/>
                <a:ea typeface="ＭＳ ゴシック" panose="020B0609070205080204" pitchFamily="49" charset="-128"/>
              </a:rPr>
              <a:t>　　</a:t>
            </a:r>
            <a:r>
              <a:rPr lang="ja-JP" altLang="ja-JP" sz="1400" b="1" u="wavy" dirty="0" smtClean="0">
                <a:solidFill>
                  <a:srgbClr val="FF0000"/>
                </a:solidFill>
                <a:latin typeface="ＭＳ ゴシック" panose="020B0609070205080204" pitchFamily="49" charset="-128"/>
                <a:ea typeface="ＭＳ ゴシック" panose="020B0609070205080204" pitchFamily="49" charset="-128"/>
              </a:rPr>
              <a:t>複数</a:t>
            </a:r>
            <a:r>
              <a:rPr lang="ja-JP" altLang="ja-JP" sz="1400" b="1" u="wavy" dirty="0">
                <a:solidFill>
                  <a:srgbClr val="FF0000"/>
                </a:solidFill>
                <a:latin typeface="ＭＳ ゴシック" panose="020B0609070205080204" pitchFamily="49" charset="-128"/>
                <a:ea typeface="ＭＳ ゴシック" panose="020B0609070205080204" pitchFamily="49" charset="-128"/>
              </a:rPr>
              <a:t>応募</a:t>
            </a:r>
            <a:r>
              <a:rPr lang="ja-JP" altLang="ja-JP" sz="1400" b="1" u="wavy" dirty="0" smtClean="0">
                <a:solidFill>
                  <a:srgbClr val="FF0000"/>
                </a:solidFill>
                <a:latin typeface="ＭＳ ゴシック" panose="020B0609070205080204" pitchFamily="49" charset="-128"/>
                <a:ea typeface="ＭＳ ゴシック" panose="020B0609070205080204" pitchFamily="49" charset="-128"/>
              </a:rPr>
              <a:t>（</a:t>
            </a:r>
            <a:r>
              <a:rPr lang="ja-JP" altLang="en-US" sz="1400" b="1" u="wavy" dirty="0" smtClean="0">
                <a:solidFill>
                  <a:srgbClr val="FF0000"/>
                </a:solidFill>
                <a:latin typeface="ＭＳ ゴシック" panose="020B0609070205080204" pitchFamily="49" charset="-128"/>
                <a:ea typeface="ＭＳ ゴシック" panose="020B0609070205080204" pitchFamily="49" charset="-128"/>
              </a:rPr>
              <a:t>１</a:t>
            </a:r>
            <a:r>
              <a:rPr lang="ja-JP" altLang="ja-JP" sz="1400" b="1" u="wavy" dirty="0" smtClean="0">
                <a:solidFill>
                  <a:srgbClr val="FF0000"/>
                </a:solidFill>
                <a:latin typeface="ＭＳ ゴシック" panose="020B0609070205080204" pitchFamily="49" charset="-128"/>
                <a:ea typeface="ＭＳ ゴシック" panose="020B0609070205080204" pitchFamily="49" charset="-128"/>
              </a:rPr>
              <a:t>人</a:t>
            </a:r>
            <a:r>
              <a:rPr lang="ja-JP" altLang="en-US" sz="1400" b="1" u="wavy" dirty="0">
                <a:solidFill>
                  <a:srgbClr val="FF0000"/>
                </a:solidFill>
                <a:latin typeface="ＭＳ ゴシック" panose="020B0609070205080204" pitchFamily="49" charset="-128"/>
                <a:ea typeface="ＭＳ ゴシック" panose="020B0609070205080204" pitchFamily="49" charset="-128"/>
              </a:rPr>
              <a:t>２</a:t>
            </a:r>
            <a:r>
              <a:rPr lang="ja-JP" altLang="ja-JP" sz="1400" b="1" u="wavy" dirty="0" smtClean="0">
                <a:solidFill>
                  <a:srgbClr val="FF0000"/>
                </a:solidFill>
                <a:latin typeface="ＭＳ ゴシック" panose="020B0609070205080204" pitchFamily="49" charset="-128"/>
                <a:ea typeface="ＭＳ ゴシック" panose="020B0609070205080204" pitchFamily="49" charset="-128"/>
              </a:rPr>
              <a:t>社）を可能</a:t>
            </a:r>
            <a:r>
              <a:rPr lang="ja-JP" altLang="ja-JP" sz="1400" b="1" u="wavy" dirty="0">
                <a:solidFill>
                  <a:srgbClr val="FF0000"/>
                </a:solidFill>
                <a:latin typeface="ＭＳ ゴシック" panose="020B0609070205080204" pitchFamily="49" charset="-128"/>
                <a:ea typeface="ＭＳ ゴシック" panose="020B0609070205080204" pitchFamily="49" charset="-128"/>
              </a:rPr>
              <a:t>とする。</a:t>
            </a:r>
            <a:endParaRPr lang="ja-JP" altLang="ja-JP" sz="1400" b="1" dirty="0">
              <a:solidFill>
                <a:srgbClr val="FF0000"/>
              </a:solidFill>
              <a:latin typeface="ＭＳ ゴシック" panose="020B0609070205080204" pitchFamily="49" charset="-128"/>
              <a:ea typeface="ＭＳ ゴシック" panose="020B0609070205080204" pitchFamily="49" charset="-128"/>
            </a:endParaRPr>
          </a:p>
          <a:p>
            <a:pPr lvl="0">
              <a:spcBef>
                <a:spcPts val="600"/>
              </a:spcBef>
              <a:buClr>
                <a:srgbClr val="FE8637"/>
              </a:buClr>
              <a:buSzPct val="70000"/>
            </a:pPr>
            <a:r>
              <a:rPr lang="ja-JP" altLang="en-US" sz="1400" dirty="0" smtClean="0">
                <a:solidFill>
                  <a:prstClr val="black"/>
                </a:solidFill>
                <a:latin typeface="ＭＳ ゴシック" panose="020B0609070205080204" pitchFamily="49" charset="-128"/>
                <a:ea typeface="ＭＳ ゴシック" panose="020B0609070205080204" pitchFamily="49" charset="-128"/>
              </a:rPr>
              <a:t>　　　　　　　　　　　　　　　　　令和７</a:t>
            </a:r>
            <a:r>
              <a:rPr lang="ja-JP" altLang="ja-JP" sz="1400" dirty="0" smtClean="0">
                <a:solidFill>
                  <a:prstClr val="black"/>
                </a:solidFill>
                <a:latin typeface="ＭＳ ゴシック" panose="020B0609070205080204" pitchFamily="49" charset="-128"/>
                <a:ea typeface="ＭＳ ゴシック" panose="020B0609070205080204" pitchFamily="49" charset="-128"/>
              </a:rPr>
              <a:t>年</a:t>
            </a:r>
            <a:r>
              <a:rPr lang="ja-JP" altLang="en-US" sz="1400" dirty="0" smtClean="0">
                <a:solidFill>
                  <a:prstClr val="black"/>
                </a:solidFill>
                <a:latin typeface="ＭＳ ゴシック" panose="020B0609070205080204" pitchFamily="49" charset="-128"/>
                <a:ea typeface="ＭＳ ゴシック" panose="020B0609070205080204" pitchFamily="49" charset="-128"/>
              </a:rPr>
              <a:t>２</a:t>
            </a:r>
            <a:r>
              <a:rPr lang="ja-JP" altLang="ja-JP" sz="1400" dirty="0" smtClean="0">
                <a:solidFill>
                  <a:prstClr val="black"/>
                </a:solidFill>
                <a:latin typeface="ＭＳ ゴシック" panose="020B0609070205080204" pitchFamily="49" charset="-128"/>
                <a:ea typeface="ＭＳ ゴシック" panose="020B0609070205080204" pitchFamily="49" charset="-128"/>
              </a:rPr>
              <a:t>月</a:t>
            </a:r>
            <a:r>
              <a:rPr lang="ja-JP" altLang="en-US" sz="1400" dirty="0" smtClean="0">
                <a:solidFill>
                  <a:prstClr val="black"/>
                </a:solidFill>
                <a:latin typeface="ＭＳ ゴシック" panose="020B0609070205080204" pitchFamily="49" charset="-128"/>
                <a:ea typeface="ＭＳ ゴシック" panose="020B0609070205080204" pitchFamily="49" charset="-128"/>
              </a:rPr>
              <a:t>４</a:t>
            </a:r>
            <a:r>
              <a:rPr lang="ja-JP" altLang="ja-JP" sz="1400" dirty="0" smtClean="0">
                <a:solidFill>
                  <a:prstClr val="black"/>
                </a:solidFill>
                <a:latin typeface="ＭＳ ゴシック" panose="020B0609070205080204" pitchFamily="49" charset="-128"/>
                <a:ea typeface="ＭＳ ゴシック" panose="020B0609070205080204" pitchFamily="49" charset="-128"/>
              </a:rPr>
              <a:t>日</a:t>
            </a:r>
            <a:r>
              <a:rPr lang="ja-JP" altLang="en-US" sz="1400" dirty="0" smtClean="0">
                <a:solidFill>
                  <a:prstClr val="black"/>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京都府</a:t>
            </a:r>
            <a:r>
              <a:rPr lang="ja-JP" altLang="ja-JP" sz="1400" dirty="0">
                <a:solidFill>
                  <a:schemeClr val="tx1"/>
                </a:solidFill>
                <a:latin typeface="ＭＳ ゴシック" panose="020B0609070205080204" pitchFamily="49" charset="-128"/>
                <a:ea typeface="ＭＳ ゴシック" panose="020B0609070205080204" pitchFamily="49" charset="-128"/>
              </a:rPr>
              <a:t>高等学校就職問題検討</a:t>
            </a:r>
            <a:r>
              <a:rPr lang="ja-JP" altLang="ja-JP" sz="1400" dirty="0" smtClean="0">
                <a:solidFill>
                  <a:schemeClr val="tx1"/>
                </a:solidFill>
                <a:latin typeface="ＭＳ ゴシック" panose="020B0609070205080204" pitchFamily="49" charset="-128"/>
                <a:ea typeface="ＭＳ ゴシック" panose="020B0609070205080204" pitchFamily="49" charset="-128"/>
              </a:rPr>
              <a:t>会議</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lvl="0">
              <a:spcBef>
                <a:spcPts val="600"/>
              </a:spcBef>
              <a:buClr>
                <a:srgbClr val="FE8637"/>
              </a:buClr>
              <a:buSzPct val="70000"/>
            </a:pPr>
            <a:endParaRPr lang="en-US" altLang="ja-JP" sz="1400" dirty="0">
              <a:solidFill>
                <a:schemeClr val="tx1"/>
              </a:solidFill>
              <a:latin typeface="ＭＳ ゴシック" panose="020B0609070205080204" pitchFamily="49" charset="-128"/>
              <a:ea typeface="ＭＳ ゴシック" panose="020B0609070205080204" pitchFamily="49" charset="-128"/>
            </a:endParaRPr>
          </a:p>
          <a:p>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京都府</a:t>
            </a:r>
            <a:r>
              <a:rPr lang="ja-JP" altLang="ja-JP" sz="1400" dirty="0">
                <a:solidFill>
                  <a:schemeClr val="tx1"/>
                </a:solidFill>
                <a:latin typeface="ＭＳ ゴシック" panose="020B0609070205080204" pitchFamily="49" charset="-128"/>
                <a:ea typeface="ＭＳ ゴシック" panose="020B0609070205080204" pitchFamily="49" charset="-128"/>
              </a:rPr>
              <a:t>高等学校就職問題検討</a:t>
            </a:r>
            <a:r>
              <a:rPr lang="ja-JP" altLang="ja-JP" sz="1400" dirty="0" smtClean="0">
                <a:solidFill>
                  <a:schemeClr val="tx1"/>
                </a:solidFill>
                <a:latin typeface="ＭＳ ゴシック" panose="020B0609070205080204" pitchFamily="49" charset="-128"/>
                <a:ea typeface="ＭＳ ゴシック" panose="020B0609070205080204" pitchFamily="49" charset="-128"/>
              </a:rPr>
              <a:t>会議</a:t>
            </a:r>
            <a:r>
              <a:rPr lang="en-US" altLang="ja-JP" sz="1400" dirty="0" smtClean="0">
                <a:solidFill>
                  <a:schemeClr val="tx1"/>
                </a:solidFill>
                <a:latin typeface="ＭＳ ゴシック" panose="020B0609070205080204" pitchFamily="49" charset="-128"/>
                <a:ea typeface="ＭＳ ゴシック" panose="020B0609070205080204" pitchFamily="49"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rPr>
              <a:t>構成員</a:t>
            </a:r>
            <a:r>
              <a:rPr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lang="ja-JP" altLang="ja-JP" sz="1400" dirty="0">
              <a:solidFill>
                <a:schemeClr val="tx1"/>
              </a:solidFill>
              <a:latin typeface="ＭＳ ゴシック" panose="020B0609070205080204" pitchFamily="49" charset="-128"/>
              <a:ea typeface="ＭＳ ゴシック" panose="020B0609070205080204" pitchFamily="49" charset="-128"/>
            </a:endParaRPr>
          </a:p>
          <a:p>
            <a:r>
              <a:rPr lang="ja-JP" altLang="ja-JP" sz="1400" dirty="0">
                <a:solidFill>
                  <a:schemeClr val="tx1"/>
                </a:solidFill>
                <a:latin typeface="ＭＳ ゴシック" panose="020B0609070205080204" pitchFamily="49" charset="-128"/>
                <a:ea typeface="ＭＳ ゴシック" panose="020B0609070205080204" pitchFamily="49" charset="-128"/>
              </a:rPr>
              <a:t>　　　京都商工会議所　　　　　　　　　</a:t>
            </a:r>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京都市</a:t>
            </a:r>
            <a:r>
              <a:rPr lang="ja-JP" altLang="ja-JP" sz="1400" dirty="0">
                <a:solidFill>
                  <a:schemeClr val="tx1"/>
                </a:solidFill>
                <a:latin typeface="ＭＳ ゴシック" panose="020B0609070205080204" pitchFamily="49" charset="-128"/>
                <a:ea typeface="ＭＳ ゴシック" panose="020B0609070205080204" pitchFamily="49" charset="-128"/>
              </a:rPr>
              <a:t>教育委員会事務局指導部学校指導課</a:t>
            </a:r>
          </a:p>
          <a:p>
            <a:r>
              <a:rPr lang="ja-JP" altLang="ja-JP" sz="1400" dirty="0">
                <a:solidFill>
                  <a:schemeClr val="tx1"/>
                </a:solidFill>
                <a:latin typeface="ＭＳ ゴシック" panose="020B0609070205080204" pitchFamily="49" charset="-128"/>
                <a:ea typeface="ＭＳ ゴシック" panose="020B0609070205080204" pitchFamily="49" charset="-128"/>
              </a:rPr>
              <a:t>　　　</a:t>
            </a:r>
            <a:r>
              <a:rPr lang="ja-JP" altLang="en-US" sz="1400" dirty="0" smtClean="0">
                <a:solidFill>
                  <a:schemeClr val="tx1"/>
                </a:solidFill>
                <a:latin typeface="ＭＳ ゴシック" panose="020B0609070205080204" pitchFamily="49" charset="-128"/>
                <a:ea typeface="ＭＳ ゴシック" panose="020B0609070205080204" pitchFamily="49" charset="-128"/>
              </a:rPr>
              <a:t>一般社団法人 </a:t>
            </a:r>
            <a:r>
              <a:rPr lang="ja-JP" altLang="ja-JP" sz="1400" dirty="0" smtClean="0">
                <a:solidFill>
                  <a:schemeClr val="tx1"/>
                </a:solidFill>
                <a:latin typeface="ＭＳ ゴシック" panose="020B0609070205080204" pitchFamily="49" charset="-128"/>
                <a:ea typeface="ＭＳ ゴシック" panose="020B0609070205080204" pitchFamily="49" charset="-128"/>
              </a:rPr>
              <a:t>京都</a:t>
            </a:r>
            <a:r>
              <a:rPr lang="ja-JP" altLang="ja-JP" sz="1400" dirty="0">
                <a:solidFill>
                  <a:schemeClr val="tx1"/>
                </a:solidFill>
                <a:latin typeface="ＭＳ ゴシック" panose="020B0609070205080204" pitchFamily="49" charset="-128"/>
                <a:ea typeface="ＭＳ ゴシック" panose="020B0609070205080204" pitchFamily="49" charset="-128"/>
              </a:rPr>
              <a:t>経営者</a:t>
            </a:r>
            <a:r>
              <a:rPr lang="ja-JP" altLang="ja-JP" sz="1400" dirty="0" smtClean="0">
                <a:solidFill>
                  <a:schemeClr val="tx1"/>
                </a:solidFill>
                <a:latin typeface="ＭＳ ゴシック" panose="020B0609070205080204" pitchFamily="49" charset="-128"/>
                <a:ea typeface="ＭＳ ゴシック" panose="020B0609070205080204" pitchFamily="49" charset="-128"/>
              </a:rPr>
              <a:t>協会</a:t>
            </a:r>
            <a:r>
              <a:rPr lang="en-US" altLang="ja-JP" sz="1400" dirty="0" smtClean="0">
                <a:solidFill>
                  <a:schemeClr val="tx1"/>
                </a:solidFill>
                <a:latin typeface="ＭＳ ゴシック" panose="020B0609070205080204" pitchFamily="49" charset="-128"/>
                <a:ea typeface="ＭＳ ゴシック" panose="020B0609070205080204" pitchFamily="49" charset="-128"/>
              </a:rPr>
              <a:t> </a:t>
            </a:r>
            <a:r>
              <a:rPr lang="ja-JP" altLang="ja-JP" sz="1400" dirty="0">
                <a:solidFill>
                  <a:schemeClr val="tx1"/>
                </a:solidFill>
                <a:latin typeface="ＭＳ ゴシック" panose="020B0609070205080204" pitchFamily="49" charset="-128"/>
                <a:ea typeface="ＭＳ ゴシック" panose="020B0609070205080204" pitchFamily="49" charset="-128"/>
              </a:rPr>
              <a:t>　　</a:t>
            </a:r>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京都府</a:t>
            </a:r>
            <a:r>
              <a:rPr lang="ja-JP" altLang="en-US" sz="1400" dirty="0" smtClean="0">
                <a:solidFill>
                  <a:schemeClr val="tx1"/>
                </a:solidFill>
                <a:latin typeface="ＭＳ ゴシック" panose="020B0609070205080204" pitchFamily="49" charset="-128"/>
                <a:ea typeface="ＭＳ ゴシック" panose="020B0609070205080204" pitchFamily="49" charset="-128"/>
              </a:rPr>
              <a:t>文化</a:t>
            </a:r>
            <a:r>
              <a:rPr lang="ja-JP" altLang="en-US" sz="1400" dirty="0">
                <a:solidFill>
                  <a:schemeClr val="tx1"/>
                </a:solidFill>
                <a:latin typeface="ＭＳ ゴシック" panose="020B0609070205080204" pitchFamily="49" charset="-128"/>
                <a:ea typeface="ＭＳ ゴシック" panose="020B0609070205080204" pitchFamily="49" charset="-128"/>
              </a:rPr>
              <a:t>生活</a:t>
            </a:r>
            <a:r>
              <a:rPr lang="ja-JP" altLang="ja-JP" sz="1400" dirty="0" smtClean="0">
                <a:solidFill>
                  <a:schemeClr val="tx1"/>
                </a:solidFill>
                <a:latin typeface="ＭＳ ゴシック" panose="020B0609070205080204" pitchFamily="49" charset="-128"/>
                <a:ea typeface="ＭＳ ゴシック" panose="020B0609070205080204" pitchFamily="49" charset="-128"/>
              </a:rPr>
              <a:t>部</a:t>
            </a:r>
            <a:r>
              <a:rPr lang="ja-JP" altLang="ja-JP" sz="1400" dirty="0">
                <a:solidFill>
                  <a:schemeClr val="tx1"/>
                </a:solidFill>
                <a:latin typeface="ＭＳ ゴシック" panose="020B0609070205080204" pitchFamily="49" charset="-128"/>
                <a:ea typeface="ＭＳ ゴシック" panose="020B0609070205080204" pitchFamily="49" charset="-128"/>
              </a:rPr>
              <a:t>文教課</a:t>
            </a:r>
          </a:p>
          <a:p>
            <a:r>
              <a:rPr lang="ja-JP" altLang="ja-JP" sz="1400" dirty="0">
                <a:solidFill>
                  <a:schemeClr val="tx1"/>
                </a:solidFill>
                <a:latin typeface="ＭＳ ゴシック" panose="020B0609070205080204" pitchFamily="49" charset="-128"/>
                <a:ea typeface="ＭＳ ゴシック" panose="020B0609070205080204" pitchFamily="49" charset="-128"/>
              </a:rPr>
              <a:t>　　　京都府商工会連合会　　　　　　　</a:t>
            </a:r>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京都府</a:t>
            </a:r>
            <a:r>
              <a:rPr lang="ja-JP" altLang="ja-JP" sz="1400" dirty="0">
                <a:solidFill>
                  <a:schemeClr val="tx1"/>
                </a:solidFill>
                <a:latin typeface="ＭＳ ゴシック" panose="020B0609070205080204" pitchFamily="49" charset="-128"/>
                <a:ea typeface="ＭＳ ゴシック" panose="020B0609070205080204" pitchFamily="49" charset="-128"/>
              </a:rPr>
              <a:t>立高等学校進路指導研究協議会</a:t>
            </a:r>
          </a:p>
          <a:p>
            <a:r>
              <a:rPr lang="ja-JP" altLang="ja-JP" sz="1400" dirty="0">
                <a:solidFill>
                  <a:schemeClr val="tx1"/>
                </a:solidFill>
                <a:latin typeface="ＭＳ ゴシック" panose="020B0609070205080204" pitchFamily="49" charset="-128"/>
                <a:ea typeface="ＭＳ ゴシック" panose="020B0609070205080204" pitchFamily="49" charset="-128"/>
              </a:rPr>
              <a:t>　　　京都府中小企業団体中央会　　　　</a:t>
            </a:r>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京都市</a:t>
            </a:r>
            <a:r>
              <a:rPr lang="ja-JP" altLang="ja-JP" sz="1400" dirty="0">
                <a:solidFill>
                  <a:schemeClr val="tx1"/>
                </a:solidFill>
                <a:latin typeface="ＭＳ ゴシック" panose="020B0609070205080204" pitchFamily="49" charset="-128"/>
                <a:ea typeface="ＭＳ ゴシック" panose="020B0609070205080204" pitchFamily="49" charset="-128"/>
              </a:rPr>
              <a:t>立高等学校進路指導研究協議会</a:t>
            </a:r>
          </a:p>
          <a:p>
            <a:r>
              <a:rPr lang="ja-JP" altLang="ja-JP" sz="1400" dirty="0">
                <a:solidFill>
                  <a:schemeClr val="tx1"/>
                </a:solidFill>
                <a:latin typeface="ＭＳ ゴシック" panose="020B0609070205080204" pitchFamily="49" charset="-128"/>
                <a:ea typeface="ＭＳ ゴシック" panose="020B0609070205080204" pitchFamily="49" charset="-128"/>
              </a:rPr>
              <a:t>　　　</a:t>
            </a:r>
            <a:r>
              <a:rPr lang="ja-JP" altLang="en-US" sz="1400" dirty="0" smtClean="0">
                <a:solidFill>
                  <a:schemeClr val="tx1"/>
                </a:solidFill>
                <a:latin typeface="ＭＳ ゴシック" panose="020B0609070205080204" pitchFamily="49" charset="-128"/>
                <a:ea typeface="ＭＳ ゴシック" panose="020B0609070205080204" pitchFamily="49" charset="-128"/>
              </a:rPr>
              <a:t>公益</a:t>
            </a:r>
            <a:r>
              <a:rPr lang="ja-JP" altLang="ja-JP" sz="1400" dirty="0" smtClean="0">
                <a:solidFill>
                  <a:schemeClr val="tx1"/>
                </a:solidFill>
                <a:latin typeface="ＭＳ ゴシック" panose="020B0609070205080204" pitchFamily="49" charset="-128"/>
                <a:ea typeface="ＭＳ ゴシック" panose="020B0609070205080204" pitchFamily="49" charset="-128"/>
              </a:rPr>
              <a:t>社団法人</a:t>
            </a:r>
            <a:r>
              <a:rPr lang="en-US" altLang="ja-JP" sz="1400" dirty="0" smtClean="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京都工業会</a:t>
            </a:r>
            <a:r>
              <a:rPr lang="en-US" altLang="ja-JP" sz="1400" dirty="0" smtClean="0">
                <a:solidFill>
                  <a:schemeClr val="tx1"/>
                </a:solidFill>
                <a:latin typeface="ＭＳ ゴシック" panose="020B0609070205080204" pitchFamily="49" charset="-128"/>
                <a:ea typeface="ＭＳ ゴシック" panose="020B0609070205080204" pitchFamily="49" charset="-128"/>
              </a:rPr>
              <a:t> </a:t>
            </a:r>
            <a:r>
              <a:rPr lang="ja-JP" altLang="ja-JP" sz="1400" dirty="0">
                <a:solidFill>
                  <a:schemeClr val="tx1"/>
                </a:solidFill>
                <a:latin typeface="ＭＳ ゴシック" panose="020B0609070205080204" pitchFamily="49" charset="-128"/>
                <a:ea typeface="ＭＳ ゴシック" panose="020B0609070205080204" pitchFamily="49" charset="-128"/>
              </a:rPr>
              <a:t>　　　　</a:t>
            </a:r>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京都府</a:t>
            </a:r>
            <a:r>
              <a:rPr lang="ja-JP" altLang="ja-JP" sz="1400" dirty="0">
                <a:solidFill>
                  <a:schemeClr val="tx1"/>
                </a:solidFill>
                <a:latin typeface="ＭＳ ゴシック" panose="020B0609070205080204" pitchFamily="49" charset="-128"/>
                <a:ea typeface="ＭＳ ゴシック" panose="020B0609070205080204" pitchFamily="49" charset="-128"/>
              </a:rPr>
              <a:t>私</a:t>
            </a:r>
            <a:r>
              <a:rPr lang="ja-JP" altLang="ja-JP" sz="1400" dirty="0" smtClean="0">
                <a:solidFill>
                  <a:schemeClr val="tx1"/>
                </a:solidFill>
                <a:latin typeface="ＭＳ ゴシック" panose="020B0609070205080204" pitchFamily="49" charset="-128"/>
                <a:ea typeface="ＭＳ ゴシック" panose="020B0609070205080204" pitchFamily="49" charset="-128"/>
              </a:rPr>
              <a:t>立高等学校</a:t>
            </a:r>
            <a:r>
              <a:rPr lang="ja-JP" altLang="en-US" sz="1400" dirty="0" smtClean="0">
                <a:solidFill>
                  <a:schemeClr val="tx1"/>
                </a:solidFill>
                <a:latin typeface="ＭＳ ゴシック" panose="020B0609070205080204" pitchFamily="49" charset="-128"/>
                <a:ea typeface="ＭＳ ゴシック" panose="020B0609070205080204" pitchFamily="49" charset="-128"/>
              </a:rPr>
              <a:t>就職対策協議会</a:t>
            </a:r>
            <a:endParaRPr lang="ja-JP" altLang="ja-JP" sz="1400" dirty="0" smtClean="0">
              <a:solidFill>
                <a:schemeClr val="tx1"/>
              </a:solidFill>
              <a:latin typeface="ＭＳ ゴシック" panose="020B0609070205080204" pitchFamily="49" charset="-128"/>
              <a:ea typeface="ＭＳ ゴシック" panose="020B0609070205080204" pitchFamily="49" charset="-128"/>
            </a:endParaRPr>
          </a:p>
          <a:p>
            <a:r>
              <a:rPr lang="ja-JP" altLang="ja-JP" sz="1400" dirty="0" smtClean="0">
                <a:solidFill>
                  <a:schemeClr val="tx1"/>
                </a:solidFill>
                <a:latin typeface="ＭＳ ゴシック" panose="020B0609070205080204" pitchFamily="49" charset="-128"/>
                <a:ea typeface="ＭＳ ゴシック" panose="020B0609070205080204" pitchFamily="49" charset="-128"/>
              </a:rPr>
              <a:t>　　　</a:t>
            </a:r>
            <a:r>
              <a:rPr lang="ja-JP" altLang="en-US" sz="1400" dirty="0" smtClean="0">
                <a:solidFill>
                  <a:schemeClr val="tx1"/>
                </a:solidFill>
                <a:latin typeface="ＭＳ ゴシック" panose="020B0609070205080204" pitchFamily="49" charset="-128"/>
                <a:ea typeface="ＭＳ ゴシック" panose="020B0609070205080204" pitchFamily="49" charset="-128"/>
              </a:rPr>
              <a:t>一般</a:t>
            </a:r>
            <a:r>
              <a:rPr lang="ja-JP" altLang="ja-JP" sz="1400" dirty="0" smtClean="0">
                <a:solidFill>
                  <a:schemeClr val="tx1"/>
                </a:solidFill>
                <a:latin typeface="ＭＳ ゴシック" panose="020B0609070205080204" pitchFamily="49" charset="-128"/>
                <a:ea typeface="ＭＳ ゴシック" panose="020B0609070205080204" pitchFamily="49" charset="-128"/>
              </a:rPr>
              <a:t>社団法人</a:t>
            </a:r>
            <a:r>
              <a:rPr lang="en-US" altLang="ja-JP" sz="1400" dirty="0" smtClean="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京都経済同友会</a:t>
            </a:r>
            <a:r>
              <a:rPr lang="en-US" altLang="ja-JP" sz="1400" dirty="0" smtClean="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　　</a:t>
            </a:r>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京都府</a:t>
            </a:r>
            <a:r>
              <a:rPr lang="ja-JP" altLang="en-US" sz="1400" dirty="0" smtClean="0">
                <a:solidFill>
                  <a:schemeClr val="tx1"/>
                </a:solidFill>
                <a:latin typeface="ＭＳ ゴシック" panose="020B0609070205080204" pitchFamily="49" charset="-128"/>
                <a:ea typeface="ＭＳ ゴシック" panose="020B0609070205080204" pitchFamily="49" charset="-128"/>
              </a:rPr>
              <a:t>商工労働観光部雇用推進課</a:t>
            </a:r>
            <a:endParaRPr lang="ja-JP" altLang="ja-JP" sz="1400" dirty="0" smtClean="0">
              <a:solidFill>
                <a:schemeClr val="tx1"/>
              </a:solidFill>
              <a:latin typeface="ＭＳ ゴシック" panose="020B0609070205080204" pitchFamily="49" charset="-128"/>
              <a:ea typeface="ＭＳ ゴシック" panose="020B0609070205080204" pitchFamily="49" charset="-128"/>
            </a:endParaRPr>
          </a:p>
          <a:p>
            <a:r>
              <a:rPr lang="ja-JP" altLang="ja-JP" sz="1400" dirty="0">
                <a:solidFill>
                  <a:schemeClr val="tx1"/>
                </a:solidFill>
                <a:latin typeface="ＭＳ ゴシック" panose="020B0609070205080204" pitchFamily="49" charset="-128"/>
                <a:ea typeface="ＭＳ ゴシック" panose="020B0609070205080204" pitchFamily="49" charset="-128"/>
              </a:rPr>
              <a:t>　　　京都府教育庁指導部高校教育課　　</a:t>
            </a:r>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厚生</a:t>
            </a:r>
            <a:r>
              <a:rPr lang="ja-JP" altLang="ja-JP" sz="1400" dirty="0">
                <a:solidFill>
                  <a:schemeClr val="tx1"/>
                </a:solidFill>
                <a:latin typeface="ＭＳ ゴシック" panose="020B0609070205080204" pitchFamily="49" charset="-128"/>
                <a:ea typeface="ＭＳ ゴシック" panose="020B0609070205080204" pitchFamily="49" charset="-128"/>
              </a:rPr>
              <a:t>労働省京都労働局職業</a:t>
            </a:r>
            <a:r>
              <a:rPr lang="ja-JP" altLang="ja-JP" sz="1400" dirty="0" smtClean="0">
                <a:solidFill>
                  <a:schemeClr val="tx1"/>
                </a:solidFill>
                <a:latin typeface="ＭＳ ゴシック" panose="020B0609070205080204" pitchFamily="49" charset="-128"/>
                <a:ea typeface="ＭＳ ゴシック" panose="020B0609070205080204" pitchFamily="49" charset="-128"/>
              </a:rPr>
              <a:t>安定部</a:t>
            </a:r>
            <a:r>
              <a:rPr lang="ja-JP" altLang="en-US" sz="1400" dirty="0" smtClean="0">
                <a:solidFill>
                  <a:schemeClr val="tx1"/>
                </a:solidFill>
                <a:latin typeface="ＭＳ ゴシック" panose="020B0609070205080204" pitchFamily="49" charset="-128"/>
                <a:ea typeface="ＭＳ ゴシック" panose="020B0609070205080204" pitchFamily="49" charset="-128"/>
              </a:rPr>
              <a:t>訓練課</a:t>
            </a:r>
            <a:endParaRPr lang="ja-JP" altLang="ja-JP" sz="1400" dirty="0">
              <a:solidFill>
                <a:schemeClr val="tx1"/>
              </a:solidFill>
              <a:latin typeface="ＭＳ ゴシック" panose="020B0609070205080204" pitchFamily="49" charset="-128"/>
              <a:ea typeface="ＭＳ ゴシック" panose="020B0609070205080204" pitchFamily="49" charset="-128"/>
            </a:endParaRPr>
          </a:p>
          <a:p>
            <a:pPr lvl="0">
              <a:spcBef>
                <a:spcPts val="600"/>
              </a:spcBef>
              <a:buClr>
                <a:srgbClr val="FE8637"/>
              </a:buClr>
              <a:buSzPct val="70000"/>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endParaRPr lang="ja-JP" altLang="en-US" sz="1400" dirty="0">
              <a:solidFill>
                <a:prstClr val="black"/>
              </a:solidFill>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5148064" y="5949280"/>
            <a:ext cx="3675484" cy="307777"/>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（従業員採用の手引 ２２頁）</a:t>
            </a:r>
          </a:p>
        </p:txBody>
      </p:sp>
      <p:sp>
        <p:nvSpPr>
          <p:cNvPr id="7" name="タイトル 1"/>
          <p:cNvSpPr txBox="1">
            <a:spLocks/>
          </p:cNvSpPr>
          <p:nvPr/>
        </p:nvSpPr>
        <p:spPr>
          <a:xfrm>
            <a:off x="443074" y="2450903"/>
            <a:ext cx="3663255" cy="482798"/>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endParaRPr lang="ja-JP" altLang="en-US" sz="2000" dirty="0">
              <a:solidFill>
                <a:schemeClr val="tx1"/>
              </a:solidFill>
            </a:endParaRPr>
          </a:p>
        </p:txBody>
      </p:sp>
      <p:sp>
        <p:nvSpPr>
          <p:cNvPr id="5" name="正方形/長方形 4"/>
          <p:cNvSpPr/>
          <p:nvPr/>
        </p:nvSpPr>
        <p:spPr>
          <a:xfrm>
            <a:off x="443074" y="1709565"/>
            <a:ext cx="7657318" cy="122413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smtClean="0">
              <a:solidFill>
                <a:schemeClr val="tx1"/>
              </a:solidFill>
              <a:latin typeface="ＭＳ ゴシック" panose="020B0609070205080204" pitchFamily="49" charset="-128"/>
              <a:ea typeface="ＭＳ ゴシック" panose="020B0609070205080204" pitchFamily="49" charset="-128"/>
            </a:endParaRPr>
          </a:p>
        </p:txBody>
      </p:sp>
      <p:sp>
        <p:nvSpPr>
          <p:cNvPr id="8" name="スライド番号プレースホルダー 9"/>
          <p:cNvSpPr txBox="1">
            <a:spLocks/>
          </p:cNvSpPr>
          <p:nvPr/>
        </p:nvSpPr>
        <p:spPr>
          <a:xfrm>
            <a:off x="4427984" y="6521280"/>
            <a:ext cx="609600" cy="344646"/>
          </a:xfrm>
          <a:prstGeom prst="rect">
            <a:avLst/>
          </a:prstGeom>
        </p:spPr>
        <p:txBody>
          <a:bodyPr vert="horz" rtlCol="0" anchor="ct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ＭＳ ゴシック" panose="020B0609070205080204" pitchFamily="49" charset="-128"/>
                <a:ea typeface="ＭＳ ゴシック" panose="020B0609070205080204" pitchFamily="49" charset="-128"/>
              </a:rPr>
              <a:t>-21-</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206625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2" y="-99393"/>
            <a:ext cx="8229600" cy="512895"/>
          </a:xfrm>
        </p:spPr>
        <p:txBody>
          <a:bodyPr>
            <a:normAutofit/>
          </a:bodyPr>
          <a:lstStyle/>
          <a:p>
            <a:pPr algn="l"/>
            <a:r>
              <a:rPr lang="ja-JP" altLang="en-US" sz="2000" b="1" dirty="0">
                <a:solidFill>
                  <a:schemeClr val="bg1"/>
                </a:solidFill>
                <a:latin typeface="ＭＳ ゴシック" panose="020B0609070205080204" pitchFamily="49" charset="-128"/>
                <a:ea typeface="ＭＳ ゴシック" panose="020B0609070205080204" pitchFamily="49" charset="-128"/>
              </a:rPr>
              <a:t>８</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 職場</a:t>
            </a:r>
            <a:r>
              <a:rPr lang="ja-JP" altLang="en-US" sz="2000" b="1" dirty="0">
                <a:solidFill>
                  <a:schemeClr val="bg1"/>
                </a:solidFill>
                <a:latin typeface="ＭＳ ゴシック" panose="020B0609070205080204" pitchFamily="49" charset="-128"/>
                <a:ea typeface="ＭＳ ゴシック" panose="020B0609070205080204" pitchFamily="49" charset="-128"/>
              </a:rPr>
              <a:t>見学に</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ついて</a:t>
            </a:r>
            <a:endParaRPr kumimoji="1" lang="ja-JP" altLang="en-US" sz="2000" b="1" dirty="0">
              <a:solidFill>
                <a:schemeClr val="bg1"/>
              </a:solidFill>
            </a:endParaRPr>
          </a:p>
        </p:txBody>
      </p:sp>
      <p:sp>
        <p:nvSpPr>
          <p:cNvPr id="4" name="正方形/長方形 3"/>
          <p:cNvSpPr/>
          <p:nvPr/>
        </p:nvSpPr>
        <p:spPr>
          <a:xfrm>
            <a:off x="365455" y="1124744"/>
            <a:ext cx="8208368" cy="164742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lvl="0" algn="just">
              <a:spcBef>
                <a:spcPts val="600"/>
              </a:spcBef>
              <a:buClr>
                <a:srgbClr val="FE8637"/>
              </a:buClr>
              <a:buSzPct val="70000"/>
            </a:pPr>
            <a:r>
              <a:rPr lang="ja-JP" altLang="en-US" sz="1400" kern="100" dirty="0" smtClean="0">
                <a:solidFill>
                  <a:prstClr val="black"/>
                </a:solidFill>
                <a:latin typeface="ＭＳ ゴシック" panose="020B0609070205080204" pitchFamily="49" charset="-128"/>
                <a:ea typeface="ＭＳ ゴシック" panose="020B0609070205080204" pitchFamily="49" charset="-128"/>
                <a:cs typeface="Times New Roman"/>
              </a:rPr>
              <a:t>　</a:t>
            </a:r>
            <a:r>
              <a:rPr lang="ja-JP" altLang="ja-JP" sz="1600" kern="100" dirty="0" smtClean="0">
                <a:solidFill>
                  <a:prstClr val="black"/>
                </a:solidFill>
                <a:latin typeface="ＭＳ ゴシック" panose="020B0609070205080204" pitchFamily="49" charset="-128"/>
                <a:ea typeface="ＭＳ ゴシック" panose="020B0609070205080204" pitchFamily="49" charset="-128"/>
                <a:cs typeface="Times New Roman"/>
              </a:rPr>
              <a:t>職場</a:t>
            </a:r>
            <a:r>
              <a:rPr lang="ja-JP" altLang="ja-JP" sz="1600" kern="100" dirty="0">
                <a:solidFill>
                  <a:prstClr val="black"/>
                </a:solidFill>
                <a:latin typeface="ＭＳ ゴシック" panose="020B0609070205080204" pitchFamily="49" charset="-128"/>
                <a:ea typeface="ＭＳ ゴシック" panose="020B0609070205080204" pitchFamily="49" charset="-128"/>
                <a:cs typeface="Times New Roman"/>
              </a:rPr>
              <a:t>見学</a:t>
            </a:r>
            <a:r>
              <a:rPr lang="ja-JP" altLang="ja-JP" sz="1600" kern="100" dirty="0" smtClean="0">
                <a:solidFill>
                  <a:prstClr val="black"/>
                </a:solidFill>
                <a:latin typeface="ＭＳ ゴシック" panose="020B0609070205080204" pitchFamily="49" charset="-128"/>
                <a:ea typeface="ＭＳ ゴシック" panose="020B0609070205080204" pitchFamily="49" charset="-128"/>
                <a:cs typeface="Times New Roman"/>
              </a:rPr>
              <a:t>は</a:t>
            </a:r>
            <a:r>
              <a:rPr lang="ja-JP" altLang="en-US" sz="1600" kern="100" dirty="0" smtClean="0">
                <a:solidFill>
                  <a:prstClr val="black"/>
                </a:solidFill>
                <a:latin typeface="ＭＳ ゴシック" panose="020B0609070205080204" pitchFamily="49" charset="-128"/>
                <a:ea typeface="ＭＳ ゴシック" panose="020B0609070205080204" pitchFamily="49" charset="-128"/>
                <a:cs typeface="Times New Roman"/>
              </a:rPr>
              <a:t>、</a:t>
            </a:r>
            <a:r>
              <a:rPr lang="ja-JP" altLang="ja-JP" sz="1600" kern="100" dirty="0" smtClean="0">
                <a:solidFill>
                  <a:prstClr val="black"/>
                </a:solidFill>
                <a:latin typeface="ＭＳ ゴシック" panose="020B0609070205080204" pitchFamily="49" charset="-128"/>
                <a:ea typeface="ＭＳ ゴシック" panose="020B0609070205080204" pitchFamily="49" charset="-128"/>
                <a:cs typeface="Times New Roman"/>
              </a:rPr>
              <a:t>あく</a:t>
            </a:r>
            <a:r>
              <a:rPr lang="ja-JP" altLang="ja-JP" sz="1600" kern="100" dirty="0">
                <a:solidFill>
                  <a:prstClr val="black"/>
                </a:solidFill>
                <a:latin typeface="ＭＳ ゴシック" panose="020B0609070205080204" pitchFamily="49" charset="-128"/>
                <a:ea typeface="ＭＳ ゴシック" panose="020B0609070205080204" pitchFamily="49" charset="-128"/>
                <a:cs typeface="Times New Roman"/>
              </a:rPr>
              <a:t>までも生徒が仕事というものに対しての正しい</a:t>
            </a:r>
            <a:r>
              <a:rPr lang="ja-JP" altLang="ja-JP" sz="1600" kern="100" dirty="0" smtClean="0">
                <a:solidFill>
                  <a:prstClr val="black"/>
                </a:solidFill>
                <a:latin typeface="ＭＳ ゴシック" panose="020B0609070205080204" pitchFamily="49" charset="-128"/>
                <a:ea typeface="ＭＳ ゴシック" panose="020B0609070205080204" pitchFamily="49" charset="-128"/>
                <a:cs typeface="Times New Roman"/>
              </a:rPr>
              <a:t>知識</a:t>
            </a:r>
            <a:r>
              <a:rPr lang="ja-JP" altLang="en-US" sz="1600" kern="100" dirty="0" smtClean="0">
                <a:solidFill>
                  <a:prstClr val="black"/>
                </a:solidFill>
                <a:latin typeface="ＭＳ ゴシック" panose="020B0609070205080204" pitchFamily="49" charset="-128"/>
                <a:ea typeface="ＭＳ ゴシック" panose="020B0609070205080204" pitchFamily="49" charset="-128"/>
                <a:cs typeface="Times New Roman"/>
              </a:rPr>
              <a:t>、</a:t>
            </a:r>
            <a:r>
              <a:rPr lang="ja-JP" altLang="ja-JP" sz="1600" kern="100" dirty="0" smtClean="0">
                <a:solidFill>
                  <a:prstClr val="black"/>
                </a:solidFill>
                <a:latin typeface="ＭＳ ゴシック" panose="020B0609070205080204" pitchFamily="49" charset="-128"/>
                <a:ea typeface="ＭＳ ゴシック" panose="020B0609070205080204" pitchFamily="49" charset="-128"/>
                <a:cs typeface="Times New Roman"/>
              </a:rPr>
              <a:t>あるいは</a:t>
            </a:r>
            <a:r>
              <a:rPr lang="ja-JP" altLang="ja-JP" sz="1600" kern="100" dirty="0">
                <a:solidFill>
                  <a:prstClr val="black"/>
                </a:solidFill>
                <a:latin typeface="ＭＳ ゴシック" panose="020B0609070205080204" pitchFamily="49" charset="-128"/>
                <a:ea typeface="ＭＳ ゴシック" panose="020B0609070205080204" pitchFamily="49" charset="-128"/>
                <a:cs typeface="Times New Roman"/>
              </a:rPr>
              <a:t>職業選択をする</a:t>
            </a:r>
            <a:r>
              <a:rPr lang="ja-JP" altLang="ja-JP" sz="1600" kern="100" dirty="0" smtClean="0">
                <a:solidFill>
                  <a:prstClr val="black"/>
                </a:solidFill>
                <a:latin typeface="ＭＳ ゴシック" panose="020B0609070205080204" pitchFamily="49" charset="-128"/>
                <a:ea typeface="ＭＳ ゴシック" panose="020B0609070205080204" pitchFamily="49" charset="-128"/>
                <a:cs typeface="Times New Roman"/>
              </a:rPr>
              <a:t>機会の</a:t>
            </a:r>
            <a:r>
              <a:rPr lang="ja-JP" altLang="en-US" sz="1600" kern="100" dirty="0" smtClean="0">
                <a:solidFill>
                  <a:prstClr val="black"/>
                </a:solidFill>
                <a:latin typeface="ＭＳ ゴシック" panose="020B0609070205080204" pitchFamily="49" charset="-128"/>
                <a:ea typeface="ＭＳ ゴシック" panose="020B0609070205080204" pitchFamily="49" charset="-128"/>
                <a:cs typeface="Times New Roman"/>
              </a:rPr>
              <a:t>ため、</a:t>
            </a:r>
            <a:r>
              <a:rPr lang="ja-JP" altLang="ja-JP" sz="1600" kern="100" dirty="0" smtClean="0">
                <a:solidFill>
                  <a:prstClr val="black"/>
                </a:solidFill>
                <a:latin typeface="ＭＳ ゴシック" panose="020B0609070205080204" pitchFamily="49" charset="-128"/>
                <a:ea typeface="ＭＳ ゴシック" panose="020B0609070205080204" pitchFamily="49" charset="-128"/>
                <a:cs typeface="Times New Roman"/>
              </a:rPr>
              <a:t>見学</a:t>
            </a:r>
            <a:r>
              <a:rPr lang="ja-JP" altLang="ja-JP" sz="1600" kern="100" dirty="0">
                <a:solidFill>
                  <a:prstClr val="black"/>
                </a:solidFill>
                <a:latin typeface="ＭＳ ゴシック" panose="020B0609070205080204" pitchFamily="49" charset="-128"/>
                <a:ea typeface="ＭＳ ゴシック" panose="020B0609070205080204" pitchFamily="49" charset="-128"/>
                <a:cs typeface="Times New Roman"/>
              </a:rPr>
              <a:t>に参加した生徒個人に対して</a:t>
            </a:r>
            <a:r>
              <a:rPr lang="ja-JP" altLang="ja-JP" sz="1600" kern="100" dirty="0" smtClean="0">
                <a:solidFill>
                  <a:prstClr val="black"/>
                </a:solidFill>
                <a:latin typeface="ＭＳ ゴシック" panose="020B0609070205080204" pitchFamily="49" charset="-128"/>
                <a:ea typeface="ＭＳ ゴシック" panose="020B0609070205080204" pitchFamily="49" charset="-128"/>
                <a:cs typeface="Times New Roman"/>
              </a:rPr>
              <a:t>は</a:t>
            </a:r>
            <a:r>
              <a:rPr lang="ja-JP" altLang="en-US" sz="1600" kern="100" dirty="0" smtClean="0">
                <a:solidFill>
                  <a:prstClr val="black"/>
                </a:solidFill>
                <a:latin typeface="ＭＳ ゴシック" panose="020B0609070205080204" pitchFamily="49" charset="-128"/>
                <a:ea typeface="ＭＳ ゴシック" panose="020B0609070205080204" pitchFamily="49" charset="-128"/>
                <a:cs typeface="Times New Roman"/>
              </a:rPr>
              <a:t>、</a:t>
            </a:r>
            <a:r>
              <a:rPr lang="ja-JP" altLang="ja-JP" sz="1600" kern="100" dirty="0" smtClean="0">
                <a:solidFill>
                  <a:prstClr val="black"/>
                </a:solidFill>
                <a:latin typeface="ＭＳ ゴシック" panose="020B0609070205080204" pitchFamily="49" charset="-128"/>
                <a:ea typeface="ＭＳ ゴシック" panose="020B0609070205080204" pitchFamily="49" charset="-128"/>
                <a:cs typeface="Times New Roman"/>
              </a:rPr>
              <a:t>次</a:t>
            </a:r>
            <a:r>
              <a:rPr lang="ja-JP" altLang="ja-JP" sz="1600" kern="100" dirty="0">
                <a:solidFill>
                  <a:prstClr val="black"/>
                </a:solidFill>
                <a:latin typeface="ＭＳ ゴシック" panose="020B0609070205080204" pitchFamily="49" charset="-128"/>
                <a:ea typeface="ＭＳ ゴシック" panose="020B0609070205080204" pitchFamily="49" charset="-128"/>
                <a:cs typeface="Times New Roman"/>
              </a:rPr>
              <a:t>の点に注意して</a:t>
            </a:r>
            <a:r>
              <a:rPr lang="ja-JP" altLang="ja-JP" sz="1600" kern="100" dirty="0" smtClean="0">
                <a:solidFill>
                  <a:prstClr val="black"/>
                </a:solidFill>
                <a:latin typeface="ＭＳ ゴシック" panose="020B0609070205080204" pitchFamily="49" charset="-128"/>
                <a:ea typeface="ＭＳ ゴシック" panose="020B0609070205080204" pitchFamily="49" charset="-128"/>
                <a:cs typeface="Times New Roman"/>
              </a:rPr>
              <a:t>実施</a:t>
            </a:r>
            <a:r>
              <a:rPr lang="ja-JP" altLang="en-US" sz="1600" kern="100" dirty="0" smtClean="0">
                <a:solidFill>
                  <a:prstClr val="black"/>
                </a:solidFill>
                <a:latin typeface="ＭＳ ゴシック" panose="020B0609070205080204" pitchFamily="49" charset="-128"/>
                <a:ea typeface="ＭＳ ゴシック" panose="020B0609070205080204" pitchFamily="49" charset="-128"/>
                <a:cs typeface="Times New Roman"/>
              </a:rPr>
              <a:t>していただきます</a:t>
            </a:r>
            <a:r>
              <a:rPr lang="ja-JP" altLang="ja-JP" sz="1600" kern="100" dirty="0" smtClean="0">
                <a:solidFill>
                  <a:prstClr val="black"/>
                </a:solidFill>
                <a:latin typeface="ＭＳ ゴシック" panose="020B0609070205080204" pitchFamily="49" charset="-128"/>
                <a:ea typeface="ＭＳ ゴシック" panose="020B0609070205080204" pitchFamily="49" charset="-128"/>
                <a:cs typeface="Times New Roman"/>
              </a:rPr>
              <a:t>ようお願い</a:t>
            </a:r>
            <a:r>
              <a:rPr lang="ja-JP" altLang="ja-JP" sz="1600" kern="100" dirty="0">
                <a:solidFill>
                  <a:prstClr val="black"/>
                </a:solidFill>
                <a:latin typeface="ＭＳ ゴシック" panose="020B0609070205080204" pitchFamily="49" charset="-128"/>
                <a:ea typeface="ＭＳ ゴシック" panose="020B0609070205080204" pitchFamily="49" charset="-128"/>
                <a:cs typeface="Times New Roman"/>
              </a:rPr>
              <a:t>します</a:t>
            </a:r>
            <a:r>
              <a:rPr lang="ja-JP" altLang="ja-JP" sz="1600" kern="100" dirty="0" smtClean="0">
                <a:solidFill>
                  <a:prstClr val="black"/>
                </a:solidFill>
                <a:latin typeface="ＭＳ ゴシック" panose="020B0609070205080204" pitchFamily="49" charset="-128"/>
                <a:ea typeface="ＭＳ ゴシック" panose="020B0609070205080204" pitchFamily="49" charset="-128"/>
                <a:cs typeface="Times New Roman"/>
              </a:rPr>
              <a:t>。</a:t>
            </a:r>
            <a:endParaRPr lang="en-US" altLang="ja-JP" sz="1600" kern="1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marL="274320" lvl="0" algn="just">
              <a:spcBef>
                <a:spcPts val="600"/>
              </a:spcBef>
              <a:buClr>
                <a:srgbClr val="FE8637"/>
              </a:buClr>
              <a:buSzPct val="70000"/>
            </a:pPr>
            <a:r>
              <a:rPr lang="ja-JP" altLang="en-US" sz="1600" kern="1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ja-JP" sz="1600" kern="100" dirty="0" smtClean="0">
                <a:solidFill>
                  <a:prstClr val="black"/>
                </a:solidFill>
                <a:latin typeface="ＭＳ ゴシック" panose="020B0609070205080204" pitchFamily="49" charset="-128"/>
                <a:ea typeface="ＭＳ ゴシック" panose="020B0609070205080204" pitchFamily="49" charset="-128"/>
                <a:cs typeface="Times New Roman"/>
              </a:rPr>
              <a:t>なお</a:t>
            </a:r>
            <a:r>
              <a:rPr lang="ja-JP" altLang="ja-JP" sz="1600" kern="100" dirty="0">
                <a:solidFill>
                  <a:prstClr val="black"/>
                </a:solidFill>
                <a:latin typeface="ＭＳ ゴシック" panose="020B0609070205080204" pitchFamily="49" charset="-128"/>
                <a:ea typeface="ＭＳ ゴシック" panose="020B0609070205080204" pitchFamily="49" charset="-128"/>
                <a:cs typeface="Times New Roman"/>
              </a:rPr>
              <a:t>、職場見学に</a:t>
            </a:r>
            <a:r>
              <a:rPr lang="ja-JP" altLang="ja-JP" sz="1600" kern="100" dirty="0" smtClean="0">
                <a:solidFill>
                  <a:prstClr val="black"/>
                </a:solidFill>
                <a:latin typeface="ＭＳ ゴシック" panose="020B0609070205080204" pitchFamily="49" charset="-128"/>
                <a:ea typeface="ＭＳ ゴシック" panose="020B0609070205080204" pitchFamily="49" charset="-128"/>
                <a:cs typeface="Times New Roman"/>
              </a:rPr>
              <a:t>おいて</a:t>
            </a:r>
            <a:r>
              <a:rPr lang="ja-JP" altLang="en-US" sz="1600" kern="100" dirty="0" smtClean="0">
                <a:solidFill>
                  <a:prstClr val="black"/>
                </a:solidFill>
                <a:latin typeface="ＭＳ ゴシック" panose="020B0609070205080204" pitchFamily="49" charset="-128"/>
                <a:ea typeface="ＭＳ ゴシック" panose="020B0609070205080204" pitchFamily="49" charset="-128"/>
                <a:cs typeface="Times New Roman"/>
              </a:rPr>
              <a:t>「</a:t>
            </a:r>
            <a:r>
              <a:rPr lang="ja-JP" altLang="ja-JP" sz="1600" b="1" kern="100" dirty="0" smtClean="0">
                <a:solidFill>
                  <a:srgbClr val="FF0000"/>
                </a:solidFill>
                <a:latin typeface="ＭＳ ゴシック" panose="020B0609070205080204" pitchFamily="49" charset="-128"/>
                <a:ea typeface="ＭＳ ゴシック" panose="020B0609070205080204" pitchFamily="49" charset="-128"/>
                <a:cs typeface="Times New Roman"/>
              </a:rPr>
              <a:t>生徒</a:t>
            </a:r>
            <a:r>
              <a:rPr lang="ja-JP" altLang="ja-JP" sz="1600" b="1" kern="100" dirty="0">
                <a:solidFill>
                  <a:srgbClr val="FF0000"/>
                </a:solidFill>
                <a:latin typeface="ＭＳ ゴシック" panose="020B0609070205080204" pitchFamily="49" charset="-128"/>
                <a:ea typeface="ＭＳ ゴシック" panose="020B0609070205080204" pitchFamily="49" charset="-128"/>
                <a:cs typeface="Times New Roman"/>
              </a:rPr>
              <a:t>は自主</a:t>
            </a:r>
            <a:r>
              <a:rPr lang="ja-JP" altLang="ja-JP" sz="1600" b="1" kern="100" dirty="0" smtClean="0">
                <a:solidFill>
                  <a:srgbClr val="FF0000"/>
                </a:solidFill>
                <a:latin typeface="ＭＳ ゴシック" panose="020B0609070205080204" pitchFamily="49" charset="-128"/>
                <a:ea typeface="ＭＳ ゴシック" panose="020B0609070205080204" pitchFamily="49" charset="-128"/>
                <a:cs typeface="Times New Roman"/>
              </a:rPr>
              <a:t>参加</a:t>
            </a:r>
            <a:r>
              <a:rPr lang="ja-JP" altLang="en-US" sz="1600" kern="100" dirty="0" smtClean="0">
                <a:solidFill>
                  <a:schemeClr val="tx1"/>
                </a:solidFill>
                <a:latin typeface="ＭＳ ゴシック" panose="020B0609070205080204" pitchFamily="49" charset="-128"/>
                <a:ea typeface="ＭＳ ゴシック" panose="020B0609070205080204" pitchFamily="49" charset="-128"/>
                <a:cs typeface="Times New Roman"/>
              </a:rPr>
              <a:t>」</a:t>
            </a:r>
            <a:r>
              <a:rPr lang="ja-JP" altLang="ja-JP" sz="1600" kern="100" dirty="0" smtClean="0">
                <a:solidFill>
                  <a:prstClr val="black"/>
                </a:solidFill>
                <a:latin typeface="ＭＳ ゴシック" panose="020B0609070205080204" pitchFamily="49" charset="-128"/>
                <a:ea typeface="ＭＳ ゴシック" panose="020B0609070205080204" pitchFamily="49" charset="-128"/>
                <a:cs typeface="Times New Roman"/>
              </a:rPr>
              <a:t>と</a:t>
            </a:r>
            <a:r>
              <a:rPr lang="ja-JP" altLang="ja-JP" sz="1600" kern="100" dirty="0">
                <a:solidFill>
                  <a:prstClr val="black"/>
                </a:solidFill>
                <a:latin typeface="ＭＳ ゴシック" panose="020B0609070205080204" pitchFamily="49" charset="-128"/>
                <a:ea typeface="ＭＳ ゴシック" panose="020B0609070205080204" pitchFamily="49" charset="-128"/>
                <a:cs typeface="Times New Roman"/>
              </a:rPr>
              <a:t>なっていますので、</a:t>
            </a:r>
            <a:r>
              <a:rPr lang="ja-JP" altLang="ja-JP" sz="1600" b="1" u="sng" kern="100" dirty="0">
                <a:solidFill>
                  <a:srgbClr val="FF0000"/>
                </a:solidFill>
                <a:latin typeface="ＭＳ ゴシック" panose="020B0609070205080204" pitchFamily="49" charset="-128"/>
                <a:ea typeface="ＭＳ ゴシック" panose="020B0609070205080204" pitchFamily="49" charset="-128"/>
                <a:cs typeface="Times New Roman"/>
              </a:rPr>
              <a:t>事前選考など採否の条件にはしないでください</a:t>
            </a:r>
            <a:r>
              <a:rPr lang="ja-JP" altLang="ja-JP" sz="1600" kern="100" dirty="0" smtClean="0">
                <a:solidFill>
                  <a:prstClr val="black"/>
                </a:solidFill>
                <a:latin typeface="ＭＳ ゴシック" panose="020B0609070205080204" pitchFamily="49" charset="-128"/>
                <a:ea typeface="ＭＳ ゴシック" panose="020B0609070205080204" pitchFamily="49" charset="-128"/>
                <a:cs typeface="Times New Roman"/>
              </a:rPr>
              <a:t>。</a:t>
            </a:r>
            <a:endParaRPr lang="ja-JP" altLang="ja-JP" sz="1600" kern="100" dirty="0">
              <a:solidFill>
                <a:prstClr val="black"/>
              </a:solidFill>
              <a:latin typeface="ＭＳ ゴシック" panose="020B0609070205080204" pitchFamily="49" charset="-128"/>
              <a:ea typeface="ＭＳ ゴシック" panose="020B0609070205080204" pitchFamily="49" charset="-128"/>
              <a:cs typeface="Times New Roman"/>
            </a:endParaRPr>
          </a:p>
        </p:txBody>
      </p:sp>
      <p:sp>
        <p:nvSpPr>
          <p:cNvPr id="5" name="正方形/長方形 4"/>
          <p:cNvSpPr/>
          <p:nvPr/>
        </p:nvSpPr>
        <p:spPr>
          <a:xfrm>
            <a:off x="539552" y="3068960"/>
            <a:ext cx="7488832" cy="468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Bef>
                <a:spcPts val="600"/>
              </a:spcBef>
              <a:buClr>
                <a:srgbClr val="FE8637"/>
              </a:buClr>
              <a:buSzPct val="70000"/>
            </a:pPr>
            <a:r>
              <a:rPr lang="ja-JP" altLang="ja-JP" sz="1400" kern="100" dirty="0">
                <a:solidFill>
                  <a:prstClr val="black"/>
                </a:solidFill>
                <a:latin typeface="ＭＳ ゴシック" panose="020B0609070205080204" pitchFamily="49" charset="-128"/>
                <a:ea typeface="ＭＳ ゴシック" panose="020B0609070205080204" pitchFamily="49" charset="-128"/>
                <a:cs typeface="Times New Roman"/>
              </a:rPr>
              <a:t>◎</a:t>
            </a:r>
            <a:r>
              <a:rPr lang="ja-JP" altLang="en-US" sz="1400" kern="1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ja-JP" sz="1400" kern="100" dirty="0">
                <a:solidFill>
                  <a:prstClr val="black"/>
                </a:solidFill>
                <a:latin typeface="ＭＳ ゴシック" panose="020B0609070205080204" pitchFamily="49" charset="-128"/>
                <a:ea typeface="ＭＳ ゴシック" panose="020B0609070205080204" pitchFamily="49" charset="-128"/>
                <a:cs typeface="Times New Roman"/>
              </a:rPr>
              <a:t>応募書類・履歴書・自己</a:t>
            </a:r>
            <a:r>
              <a:rPr lang="ja-JP" altLang="ja-JP" sz="1400" kern="100" dirty="0" smtClean="0">
                <a:solidFill>
                  <a:prstClr val="black"/>
                </a:solidFill>
                <a:latin typeface="ＭＳ ゴシック" panose="020B0609070205080204" pitchFamily="49" charset="-128"/>
                <a:ea typeface="ＭＳ ゴシック" panose="020B0609070205080204" pitchFamily="49" charset="-128"/>
                <a:cs typeface="Times New Roman"/>
              </a:rPr>
              <a:t>紹介書</a:t>
            </a:r>
            <a:r>
              <a:rPr lang="ja-JP" altLang="en-US" sz="1400" kern="100" dirty="0">
                <a:solidFill>
                  <a:prstClr val="black"/>
                </a:solidFill>
                <a:latin typeface="ＭＳ ゴシック" panose="020B0609070205080204" pitchFamily="49" charset="-128"/>
                <a:ea typeface="ＭＳ ゴシック" panose="020B0609070205080204" pitchFamily="49" charset="-128"/>
                <a:cs typeface="Times New Roman"/>
              </a:rPr>
              <a:t>等の</a:t>
            </a:r>
            <a:r>
              <a:rPr lang="ja-JP" altLang="en-US" sz="1400" kern="100" dirty="0" smtClean="0">
                <a:solidFill>
                  <a:prstClr val="black"/>
                </a:solidFill>
                <a:latin typeface="ＭＳ ゴシック" panose="020B0609070205080204" pitchFamily="49" charset="-128"/>
                <a:ea typeface="ＭＳ ゴシック" panose="020B0609070205080204" pitchFamily="49" charset="-128"/>
                <a:cs typeface="Times New Roman"/>
              </a:rPr>
              <a:t>提出や</a:t>
            </a:r>
            <a:r>
              <a:rPr lang="ja-JP" altLang="ja-JP" sz="1400" kern="100" dirty="0" smtClean="0">
                <a:solidFill>
                  <a:prstClr val="black"/>
                </a:solidFill>
                <a:latin typeface="ＭＳ ゴシック" panose="020B0609070205080204" pitchFamily="49" charset="-128"/>
                <a:ea typeface="ＭＳ ゴシック" panose="020B0609070205080204" pitchFamily="49" charset="-128"/>
                <a:cs typeface="Times New Roman"/>
              </a:rPr>
              <a:t>記入</a:t>
            </a:r>
            <a:r>
              <a:rPr lang="ja-JP" altLang="ja-JP" sz="1400" kern="100" dirty="0">
                <a:solidFill>
                  <a:prstClr val="black"/>
                </a:solidFill>
                <a:latin typeface="ＭＳ ゴシック" panose="020B0609070205080204" pitchFamily="49" charset="-128"/>
                <a:ea typeface="ＭＳ ゴシック" panose="020B0609070205080204" pitchFamily="49" charset="-128"/>
                <a:cs typeface="Times New Roman"/>
              </a:rPr>
              <a:t>を</a:t>
            </a:r>
            <a:r>
              <a:rPr lang="ja-JP" altLang="ja-JP" sz="1400" kern="100" dirty="0" smtClean="0">
                <a:solidFill>
                  <a:prstClr val="black"/>
                </a:solidFill>
                <a:latin typeface="ＭＳ ゴシック" panose="020B0609070205080204" pitchFamily="49" charset="-128"/>
                <a:ea typeface="ＭＳ ゴシック" panose="020B0609070205080204" pitchFamily="49" charset="-128"/>
                <a:cs typeface="Times New Roman"/>
              </a:rPr>
              <a:t>求めな</a:t>
            </a:r>
            <a:r>
              <a:rPr lang="ja-JP" altLang="en-US" sz="1400" kern="100" dirty="0" smtClean="0">
                <a:solidFill>
                  <a:prstClr val="black"/>
                </a:solidFill>
                <a:latin typeface="ＭＳ ゴシック" panose="020B0609070205080204" pitchFamily="49" charset="-128"/>
                <a:ea typeface="ＭＳ ゴシック" panose="020B0609070205080204" pitchFamily="49" charset="-128"/>
                <a:cs typeface="Times New Roman"/>
              </a:rPr>
              <a:t>い</a:t>
            </a:r>
            <a:r>
              <a:rPr lang="ja-JP" altLang="ja-JP" sz="1400" kern="100" dirty="0" smtClean="0">
                <a:solidFill>
                  <a:prstClr val="black"/>
                </a:solidFill>
                <a:latin typeface="ＭＳ ゴシック" panose="020B0609070205080204" pitchFamily="49" charset="-128"/>
                <a:ea typeface="ＭＳ ゴシック" panose="020B0609070205080204" pitchFamily="49" charset="-128"/>
                <a:cs typeface="Times New Roman"/>
              </a:rPr>
              <a:t>で</a:t>
            </a:r>
            <a:r>
              <a:rPr lang="ja-JP" altLang="ja-JP" sz="1400" kern="100" dirty="0">
                <a:solidFill>
                  <a:prstClr val="black"/>
                </a:solidFill>
                <a:latin typeface="ＭＳ ゴシック" panose="020B0609070205080204" pitchFamily="49" charset="-128"/>
                <a:ea typeface="ＭＳ ゴシック" panose="020B0609070205080204" pitchFamily="49" charset="-128"/>
                <a:cs typeface="Times New Roman"/>
              </a:rPr>
              <a:t>ください</a:t>
            </a:r>
            <a:r>
              <a:rPr lang="ja-JP" altLang="ja-JP" sz="1700" kern="100" dirty="0" smtClean="0">
                <a:solidFill>
                  <a:prstClr val="black"/>
                </a:solidFill>
                <a:latin typeface="ＭＳ ゴシック" panose="020B0609070205080204" pitchFamily="49" charset="-128"/>
                <a:ea typeface="ＭＳ ゴシック" panose="020B0609070205080204" pitchFamily="49" charset="-128"/>
                <a:cs typeface="Times New Roman"/>
              </a:rPr>
              <a:t>。</a:t>
            </a:r>
            <a:endParaRPr lang="ja-JP" altLang="ja-JP" sz="1700" kern="100" dirty="0">
              <a:solidFill>
                <a:prstClr val="black"/>
              </a:solidFill>
              <a:latin typeface="ＭＳ ゴシック" panose="020B0609070205080204" pitchFamily="49" charset="-128"/>
              <a:ea typeface="ＭＳ ゴシック" panose="020B0609070205080204" pitchFamily="49" charset="-128"/>
              <a:cs typeface="Times New Roman"/>
            </a:endParaRPr>
          </a:p>
        </p:txBody>
      </p:sp>
      <p:sp>
        <p:nvSpPr>
          <p:cNvPr id="6" name="正方形/長方形 5"/>
          <p:cNvSpPr/>
          <p:nvPr/>
        </p:nvSpPr>
        <p:spPr>
          <a:xfrm>
            <a:off x="539552" y="3485631"/>
            <a:ext cx="792088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Bef>
                <a:spcPts val="600"/>
              </a:spcBef>
              <a:buClr>
                <a:srgbClr val="FE8637"/>
              </a:buClr>
              <a:buSzPct val="70000"/>
            </a:pPr>
            <a:r>
              <a:rPr lang="ja-JP" altLang="ja-JP" sz="1400" kern="100" dirty="0">
                <a:solidFill>
                  <a:prstClr val="black"/>
                </a:solidFill>
                <a:latin typeface="ＭＳ ゴシック" panose="020B0609070205080204" pitchFamily="49" charset="-128"/>
                <a:ea typeface="ＭＳ ゴシック" panose="020B0609070205080204" pitchFamily="49" charset="-128"/>
                <a:cs typeface="Times New Roman"/>
              </a:rPr>
              <a:t>◎</a:t>
            </a:r>
            <a:r>
              <a:rPr lang="ja-JP" altLang="en-US" sz="1400" kern="1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ja-JP" sz="1400" kern="100" dirty="0" smtClean="0">
                <a:solidFill>
                  <a:prstClr val="black"/>
                </a:solidFill>
                <a:latin typeface="ＭＳ ゴシック" panose="020B0609070205080204" pitchFamily="49" charset="-128"/>
                <a:ea typeface="ＭＳ ゴシック" panose="020B0609070205080204" pitchFamily="49" charset="-128"/>
                <a:cs typeface="Times New Roman"/>
              </a:rPr>
              <a:t>採用</a:t>
            </a:r>
            <a:r>
              <a:rPr lang="ja-JP" altLang="ja-JP" sz="1400" kern="100" dirty="0">
                <a:solidFill>
                  <a:prstClr val="black"/>
                </a:solidFill>
                <a:latin typeface="ＭＳ ゴシック" panose="020B0609070205080204" pitchFamily="49" charset="-128"/>
                <a:ea typeface="ＭＳ ゴシック" panose="020B0609070205080204" pitchFamily="49" charset="-128"/>
                <a:cs typeface="Times New Roman"/>
              </a:rPr>
              <a:t>選考につながる質問や内定と受け取られるような話をしない</a:t>
            </a:r>
            <a:r>
              <a:rPr lang="ja-JP" altLang="ja-JP" sz="1400" kern="100" dirty="0" smtClean="0">
                <a:solidFill>
                  <a:prstClr val="black"/>
                </a:solidFill>
                <a:latin typeface="ＭＳ ゴシック" panose="020B0609070205080204" pitchFamily="49" charset="-128"/>
                <a:ea typeface="ＭＳ ゴシック" panose="020B0609070205080204" pitchFamily="49" charset="-128"/>
                <a:cs typeface="Times New Roman"/>
              </a:rPr>
              <a:t>ように</a:t>
            </a:r>
            <a:r>
              <a:rPr lang="ja-JP" altLang="ja-JP" sz="1400" kern="100" dirty="0">
                <a:solidFill>
                  <a:prstClr val="black"/>
                </a:solidFill>
                <a:latin typeface="ＭＳ ゴシック" panose="020B0609070205080204" pitchFamily="49" charset="-128"/>
                <a:ea typeface="ＭＳ ゴシック" panose="020B0609070205080204" pitchFamily="49" charset="-128"/>
                <a:cs typeface="Times New Roman"/>
              </a:rPr>
              <a:t>してください</a:t>
            </a:r>
            <a:r>
              <a:rPr lang="ja-JP" altLang="ja-JP" sz="1400" kern="100" dirty="0" smtClean="0">
                <a:solidFill>
                  <a:prstClr val="black"/>
                </a:solidFill>
                <a:latin typeface="ＭＳ ゴシック" panose="020B0609070205080204" pitchFamily="49" charset="-128"/>
                <a:ea typeface="ＭＳ ゴシック" panose="020B0609070205080204" pitchFamily="49" charset="-128"/>
                <a:cs typeface="Times New Roman"/>
              </a:rPr>
              <a:t>。</a:t>
            </a:r>
            <a:endParaRPr lang="ja-JP" altLang="ja-JP" sz="1400" kern="100" dirty="0">
              <a:solidFill>
                <a:prstClr val="black"/>
              </a:solidFill>
              <a:latin typeface="ＭＳ ゴシック" panose="020B0609070205080204" pitchFamily="49" charset="-128"/>
              <a:ea typeface="ＭＳ ゴシック" panose="020B0609070205080204" pitchFamily="49" charset="-128"/>
              <a:cs typeface="Times New Roman"/>
            </a:endParaRPr>
          </a:p>
        </p:txBody>
      </p:sp>
      <p:sp>
        <p:nvSpPr>
          <p:cNvPr id="7" name="コンテンツ プレースホルダー 2"/>
          <p:cNvSpPr txBox="1">
            <a:spLocks/>
          </p:cNvSpPr>
          <p:nvPr/>
        </p:nvSpPr>
        <p:spPr>
          <a:xfrm>
            <a:off x="539552" y="3873062"/>
            <a:ext cx="7920880" cy="569454"/>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lgn="just">
              <a:buFont typeface="Symbol" pitchFamily="18" charset="2"/>
              <a:buNone/>
            </a:pPr>
            <a:r>
              <a:rPr lang="ja-JP" altLang="ja-JP" sz="1400" b="1" kern="100" dirty="0" smtClean="0">
                <a:solidFill>
                  <a:srgbClr val="FF0000"/>
                </a:solidFill>
                <a:latin typeface="ＭＳ ゴシック" panose="020B0609070205080204" pitchFamily="49" charset="-128"/>
                <a:ea typeface="ＭＳ ゴシック" panose="020B0609070205080204" pitchFamily="49" charset="-128"/>
                <a:cs typeface="Times New Roman"/>
              </a:rPr>
              <a:t>◎</a:t>
            </a:r>
            <a:r>
              <a:rPr lang="ja-JP" altLang="en-US" sz="1400" b="1" kern="100" dirty="0" smtClean="0">
                <a:solidFill>
                  <a:srgbClr val="FF0000"/>
                </a:solidFill>
                <a:latin typeface="ＭＳ ゴシック" panose="020B0609070205080204" pitchFamily="49" charset="-128"/>
                <a:ea typeface="ＭＳ ゴシック" panose="020B0609070205080204" pitchFamily="49" charset="-128"/>
                <a:cs typeface="Times New Roman"/>
              </a:rPr>
              <a:t>　</a:t>
            </a:r>
            <a:r>
              <a:rPr lang="ja-JP" altLang="ja-JP" sz="1400" b="1" kern="100" dirty="0" smtClean="0">
                <a:solidFill>
                  <a:srgbClr val="FF0000"/>
                </a:solidFill>
                <a:latin typeface="ＭＳ ゴシック" panose="020B0609070205080204" pitchFamily="49" charset="-128"/>
                <a:ea typeface="ＭＳ ゴシック" panose="020B0609070205080204" pitchFamily="49" charset="-128"/>
                <a:cs typeface="Times New Roman"/>
              </a:rPr>
              <a:t>職場見学に来なかった生徒に対し「意欲がない」などと理由をつけ不採用にすることのない</a:t>
            </a:r>
            <a:r>
              <a:rPr lang="ja-JP" altLang="en-US" sz="1400" b="1" kern="100" dirty="0" smtClean="0">
                <a:solidFill>
                  <a:srgbClr val="FF0000"/>
                </a:solidFill>
                <a:latin typeface="ＭＳ ゴシック" panose="020B0609070205080204" pitchFamily="49" charset="-128"/>
                <a:ea typeface="ＭＳ ゴシック" panose="020B0609070205080204" pitchFamily="49" charset="-128"/>
                <a:cs typeface="Times New Roman"/>
              </a:rPr>
              <a:t>　　　</a:t>
            </a:r>
            <a:endParaRPr lang="en-US" altLang="ja-JP" sz="1400" b="1" kern="100" dirty="0" smtClean="0">
              <a:solidFill>
                <a:srgbClr val="FF0000"/>
              </a:solidFill>
              <a:latin typeface="ＭＳ ゴシック" panose="020B0609070205080204" pitchFamily="49" charset="-128"/>
              <a:ea typeface="ＭＳ ゴシック" panose="020B0609070205080204" pitchFamily="49" charset="-128"/>
              <a:cs typeface="Times New Roman"/>
            </a:endParaRPr>
          </a:p>
          <a:p>
            <a:pPr marL="0" indent="0" algn="just">
              <a:buFont typeface="Symbol" pitchFamily="18" charset="2"/>
              <a:buNone/>
            </a:pPr>
            <a:r>
              <a:rPr lang="ja-JP" altLang="en-US" sz="1400" b="1" kern="100" dirty="0" smtClean="0">
                <a:solidFill>
                  <a:srgbClr val="FF0000"/>
                </a:solidFill>
                <a:latin typeface="ＭＳ ゴシック" panose="020B0609070205080204" pitchFamily="49" charset="-128"/>
                <a:ea typeface="ＭＳ ゴシック" panose="020B0609070205080204" pitchFamily="49" charset="-128"/>
                <a:cs typeface="Times New Roman"/>
              </a:rPr>
              <a:t>　</a:t>
            </a:r>
            <a:r>
              <a:rPr lang="ja-JP" altLang="ja-JP" sz="1400" b="1" kern="100" dirty="0" smtClean="0">
                <a:solidFill>
                  <a:srgbClr val="FF0000"/>
                </a:solidFill>
                <a:latin typeface="ＭＳ ゴシック" panose="020B0609070205080204" pitchFamily="49" charset="-128"/>
                <a:ea typeface="ＭＳ ゴシック" panose="020B0609070205080204" pitchFamily="49" charset="-128"/>
                <a:cs typeface="Times New Roman"/>
              </a:rPr>
              <a:t>よう</a:t>
            </a:r>
            <a:r>
              <a:rPr lang="ja-JP" altLang="en-US" sz="1400" b="1" kern="100" dirty="0" smtClean="0">
                <a:solidFill>
                  <a:srgbClr val="FF0000"/>
                </a:solidFill>
                <a:latin typeface="ＭＳ ゴシック" panose="020B0609070205080204" pitchFamily="49" charset="-128"/>
                <a:ea typeface="ＭＳ ゴシック" panose="020B0609070205080204" pitchFamily="49" charset="-128"/>
                <a:cs typeface="Times New Roman"/>
              </a:rPr>
              <a:t>に</a:t>
            </a:r>
            <a:r>
              <a:rPr lang="ja-JP" altLang="ja-JP" sz="1400" b="1" kern="100" dirty="0" smtClean="0">
                <a:solidFill>
                  <a:srgbClr val="FF0000"/>
                </a:solidFill>
                <a:latin typeface="ＭＳ ゴシック" panose="020B0609070205080204" pitchFamily="49" charset="-128"/>
                <a:ea typeface="ＭＳ ゴシック" panose="020B0609070205080204" pitchFamily="49" charset="-128"/>
                <a:cs typeface="Times New Roman"/>
              </a:rPr>
              <a:t>してください。</a:t>
            </a:r>
          </a:p>
          <a:p>
            <a:pPr marL="0" indent="0">
              <a:buFont typeface="Symbol" pitchFamily="18" charset="2"/>
              <a:buNone/>
            </a:pPr>
            <a:endParaRPr lang="ja-JP" altLang="en-US" sz="1400" dirty="0">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2879812" y="4633391"/>
            <a:ext cx="2700300" cy="307777"/>
          </a:xfrm>
          <a:prstGeom prst="rect">
            <a:avLst/>
          </a:prstGeom>
          <a:solidFill>
            <a:srgbClr val="FF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1400" b="1" dirty="0" smtClean="0">
                <a:solidFill>
                  <a:schemeClr val="bg1"/>
                </a:solidFill>
                <a:latin typeface="ＭＳ ゴシック" panose="020B0609070205080204" pitchFamily="49" charset="-128"/>
                <a:ea typeface="ＭＳ ゴシック" panose="020B0609070205080204" pitchFamily="49" charset="-128"/>
              </a:rPr>
              <a:t>職場見学ですので</a:t>
            </a:r>
          </a:p>
        </p:txBody>
      </p:sp>
      <p:sp>
        <p:nvSpPr>
          <p:cNvPr id="9" name="テキスト ボックス 8"/>
          <p:cNvSpPr txBox="1"/>
          <p:nvPr/>
        </p:nvSpPr>
        <p:spPr>
          <a:xfrm>
            <a:off x="2870847" y="5065439"/>
            <a:ext cx="2700300" cy="307777"/>
          </a:xfrm>
          <a:prstGeom prst="rect">
            <a:avLst/>
          </a:prstGeom>
          <a:solidFill>
            <a:srgbClr val="FF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ja-JP" altLang="en-US" sz="1400" b="1" dirty="0" smtClean="0">
                <a:solidFill>
                  <a:schemeClr val="bg1"/>
                </a:solidFill>
                <a:latin typeface="ＭＳ ゴシック" panose="020B0609070205080204" pitchFamily="49" charset="-128"/>
                <a:ea typeface="ＭＳ ゴシック" panose="020B0609070205080204" pitchFamily="49" charset="-128"/>
              </a:rPr>
              <a:t>採用選考では</a:t>
            </a:r>
            <a:r>
              <a:rPr kumimoji="1" lang="ja-JP" altLang="en-US" sz="1400" b="1" dirty="0" smtClean="0">
                <a:solidFill>
                  <a:schemeClr val="bg1"/>
                </a:solidFill>
                <a:latin typeface="ＭＳ ゴシック" panose="020B0609070205080204" pitchFamily="49" charset="-128"/>
                <a:ea typeface="ＭＳ ゴシック" panose="020B0609070205080204" pitchFamily="49" charset="-128"/>
              </a:rPr>
              <a:t>ありません。</a:t>
            </a:r>
          </a:p>
        </p:txBody>
      </p:sp>
      <p:sp>
        <p:nvSpPr>
          <p:cNvPr id="10" name="テキスト ボックス 9"/>
          <p:cNvSpPr txBox="1"/>
          <p:nvPr/>
        </p:nvSpPr>
        <p:spPr>
          <a:xfrm>
            <a:off x="5190565" y="5864998"/>
            <a:ext cx="3341875" cy="307777"/>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（従業員採用の手引 </a:t>
            </a:r>
            <a:r>
              <a:rPr lang="ja-JP" altLang="en-US" sz="1400" dirty="0" smtClean="0">
                <a:solidFill>
                  <a:schemeClr val="tx1"/>
                </a:solidFill>
                <a:latin typeface="ＭＳ ゴシック" panose="020B0609070205080204" pitchFamily="49" charset="-128"/>
                <a:ea typeface="ＭＳ ゴシック" panose="020B0609070205080204" pitchFamily="49" charset="-128"/>
              </a:rPr>
              <a:t>２２～</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２３頁）</a:t>
            </a:r>
          </a:p>
        </p:txBody>
      </p:sp>
      <p:sp>
        <p:nvSpPr>
          <p:cNvPr id="11" name="スライド番号プレースホルダー 9"/>
          <p:cNvSpPr txBox="1">
            <a:spLocks/>
          </p:cNvSpPr>
          <p:nvPr/>
        </p:nvSpPr>
        <p:spPr>
          <a:xfrm>
            <a:off x="4427984" y="6521280"/>
            <a:ext cx="609600" cy="344646"/>
          </a:xfrm>
          <a:prstGeom prst="rect">
            <a:avLst/>
          </a:prstGeom>
        </p:spPr>
        <p:txBody>
          <a:bodyPr vert="horz" rtlCol="0" anchor="ct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ＭＳ ゴシック" panose="020B0609070205080204" pitchFamily="49" charset="-128"/>
                <a:ea typeface="ＭＳ ゴシック" panose="020B0609070205080204" pitchFamily="49" charset="-128"/>
              </a:rPr>
              <a:t>-22-</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33669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174" y="-150415"/>
            <a:ext cx="7467600" cy="634082"/>
          </a:xfrm>
        </p:spPr>
        <p:txBody>
          <a:bodyPr>
            <a:normAutofit/>
          </a:bodyPr>
          <a:lstStyle/>
          <a:p>
            <a:pPr algn="l"/>
            <a:r>
              <a:rPr lang="ja-JP" altLang="en-US" sz="2000" b="1" dirty="0">
                <a:solidFill>
                  <a:schemeClr val="bg1"/>
                </a:solidFill>
                <a:latin typeface="ＭＳ ゴシック" panose="020B0609070205080204" pitchFamily="49" charset="-128"/>
                <a:ea typeface="ＭＳ ゴシック" panose="020B0609070205080204" pitchFamily="49" charset="-128"/>
              </a:rPr>
              <a:t>９</a:t>
            </a:r>
            <a:r>
              <a:rPr lang="en-US" altLang="ja-JP" sz="2000" b="1" dirty="0" smtClean="0">
                <a:solidFill>
                  <a:schemeClr val="bg1"/>
                </a:solidFill>
                <a:latin typeface="ＭＳ ゴシック" panose="020B0609070205080204" pitchFamily="49" charset="-128"/>
                <a:ea typeface="ＭＳ ゴシック" panose="020B0609070205080204" pitchFamily="49" charset="-128"/>
              </a:rPr>
              <a:t> </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公正な採用選考について</a:t>
            </a:r>
            <a:endParaRPr kumimoji="1" lang="ja-JP" altLang="en-US" sz="2000" b="1" dirty="0">
              <a:solidFill>
                <a:schemeClr val="bg1"/>
              </a:solidFill>
            </a:endParaRPr>
          </a:p>
        </p:txBody>
      </p:sp>
      <p:sp>
        <p:nvSpPr>
          <p:cNvPr id="3" name="コンテンツ プレースホルダー 2"/>
          <p:cNvSpPr>
            <a:spLocks noGrp="1"/>
          </p:cNvSpPr>
          <p:nvPr>
            <p:ph idx="1"/>
          </p:nvPr>
        </p:nvSpPr>
        <p:spPr>
          <a:xfrm>
            <a:off x="503548" y="836712"/>
            <a:ext cx="2088232" cy="504056"/>
          </a:xfrm>
          <a:solidFill>
            <a:schemeClr val="accent1">
              <a:lumMod val="20000"/>
              <a:lumOff val="80000"/>
            </a:schemeClr>
          </a:solidFill>
          <a:ln>
            <a:solidFill>
              <a:schemeClr val="tx1"/>
            </a:solidFill>
          </a:ln>
        </p:spPr>
        <p:txBody>
          <a:bodyPr>
            <a:normAutofit/>
          </a:bodyPr>
          <a:lstStyle/>
          <a:p>
            <a:pPr marL="0" indent="0">
              <a:buNone/>
            </a:pPr>
            <a:r>
              <a:rPr kumimoji="1" lang="ja-JP" altLang="en-US" sz="2000" dirty="0" smtClean="0">
                <a:latin typeface="ＭＳ ゴシック" panose="020B0609070205080204" pitchFamily="49" charset="-128"/>
                <a:ea typeface="ＭＳ ゴシック" panose="020B0609070205080204" pitchFamily="49" charset="-128"/>
              </a:rPr>
              <a:t>基本的な考え方</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4" name="テキスト ボックス 1"/>
          <p:cNvSpPr txBox="1"/>
          <p:nvPr/>
        </p:nvSpPr>
        <p:spPr>
          <a:xfrm>
            <a:off x="827584" y="1412776"/>
            <a:ext cx="7272808" cy="72008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108000" rIns="91440" bIns="45720" numCol="1" spcCol="0" rtlCol="0" fromWordArt="0" anchor="t" anchorCtr="0" forceAA="0" compatLnSpc="1">
            <a:prstTxWarp prst="textNoShape">
              <a:avLst/>
            </a:prstTxWarp>
            <a:noAutofit/>
          </a:bodyPr>
          <a:lstStyle/>
          <a:p>
            <a:pPr marL="139700" indent="-139700" algn="just">
              <a:spcAft>
                <a:spcPts val="0"/>
              </a:spcAft>
            </a:pPr>
            <a:r>
              <a:rPr lang="ja-JP" sz="1600" b="1" kern="100" dirty="0">
                <a:effectLst/>
                <a:latin typeface="ＭＳ ゴシック" panose="020B0609070205080204" pitchFamily="49" charset="-128"/>
                <a:ea typeface="ＭＳ ゴシック" panose="020B0609070205080204" pitchFamily="49" charset="-128"/>
                <a:cs typeface="Times New Roman"/>
              </a:rPr>
              <a:t>☆　本人の</a:t>
            </a:r>
            <a:r>
              <a:rPr lang="ja-JP" sz="1600" b="1" kern="100" dirty="0" smtClean="0">
                <a:effectLst/>
                <a:latin typeface="ＭＳ ゴシック" panose="020B0609070205080204" pitchFamily="49" charset="-128"/>
                <a:ea typeface="ＭＳ ゴシック" panose="020B0609070205080204" pitchFamily="49" charset="-128"/>
                <a:cs typeface="Times New Roman"/>
              </a:rPr>
              <a:t>適</a:t>
            </a:r>
            <a:r>
              <a:rPr lang="ja-JP" altLang="en-US" sz="1600" b="1" kern="100" dirty="0" smtClean="0">
                <a:effectLst/>
                <a:latin typeface="ＭＳ ゴシック" panose="020B0609070205080204" pitchFamily="49" charset="-128"/>
                <a:ea typeface="ＭＳ ゴシック" panose="020B0609070205080204" pitchFamily="49" charset="-128"/>
                <a:cs typeface="Times New Roman"/>
              </a:rPr>
              <a:t>性</a:t>
            </a:r>
            <a:r>
              <a:rPr lang="ja-JP" sz="1600" b="1" kern="100" dirty="0" smtClean="0">
                <a:effectLst/>
                <a:latin typeface="ＭＳ ゴシック" panose="020B0609070205080204" pitchFamily="49" charset="-128"/>
                <a:ea typeface="ＭＳ ゴシック" panose="020B0609070205080204" pitchFamily="49" charset="-128"/>
                <a:cs typeface="Times New Roman"/>
              </a:rPr>
              <a:t>、</a:t>
            </a:r>
            <a:r>
              <a:rPr lang="ja-JP" sz="1600" b="1" kern="100" dirty="0">
                <a:effectLst/>
                <a:latin typeface="ＭＳ ゴシック" panose="020B0609070205080204" pitchFamily="49" charset="-128"/>
                <a:ea typeface="ＭＳ ゴシック" panose="020B0609070205080204" pitchFamily="49" charset="-128"/>
                <a:cs typeface="Times New Roman"/>
              </a:rPr>
              <a:t>能力が作業遂行能力に適合するかどうか。</a:t>
            </a:r>
          </a:p>
          <a:p>
            <a:pPr algn="just">
              <a:spcAft>
                <a:spcPts val="0"/>
              </a:spcAft>
            </a:pPr>
            <a:r>
              <a:rPr lang="ja-JP" sz="1600" b="1" kern="100" dirty="0" smtClean="0">
                <a:effectLst/>
                <a:latin typeface="ＭＳ ゴシック" panose="020B0609070205080204" pitchFamily="49" charset="-128"/>
                <a:ea typeface="ＭＳ ゴシック" panose="020B0609070205080204" pitchFamily="49" charset="-128"/>
                <a:cs typeface="Times New Roman"/>
              </a:rPr>
              <a:t>☆</a:t>
            </a:r>
            <a:r>
              <a:rPr lang="ja-JP" sz="1600" b="1" kern="100" dirty="0">
                <a:effectLst/>
                <a:latin typeface="ＭＳ ゴシック" panose="020B0609070205080204" pitchFamily="49" charset="-128"/>
                <a:ea typeface="ＭＳ ゴシック" panose="020B0609070205080204" pitchFamily="49" charset="-128"/>
                <a:cs typeface="Times New Roman"/>
              </a:rPr>
              <a:t>　応募者の基本的人権が尊重される中で行われること</a:t>
            </a:r>
            <a:r>
              <a:rPr lang="ja-JP" sz="1600" b="1" kern="100" dirty="0" smtClean="0">
                <a:effectLst/>
                <a:latin typeface="ＭＳ ゴシック" panose="020B0609070205080204" pitchFamily="49" charset="-128"/>
                <a:ea typeface="ＭＳ ゴシック" panose="020B0609070205080204" pitchFamily="49" charset="-128"/>
                <a:cs typeface="Times New Roman"/>
              </a:rPr>
              <a:t>。</a:t>
            </a:r>
            <a:endParaRPr lang="ja-JP" sz="1600" b="1" kern="100" dirty="0">
              <a:effectLst/>
              <a:latin typeface="ＭＳ ゴシック" panose="020B0609070205080204" pitchFamily="49" charset="-128"/>
              <a:ea typeface="ＭＳ ゴシック" panose="020B0609070205080204" pitchFamily="49" charset="-128"/>
              <a:cs typeface="Times New Roman"/>
            </a:endParaRPr>
          </a:p>
        </p:txBody>
      </p:sp>
      <p:sp>
        <p:nvSpPr>
          <p:cNvPr id="5" name="正方形/長方形 4"/>
          <p:cNvSpPr/>
          <p:nvPr/>
        </p:nvSpPr>
        <p:spPr>
          <a:xfrm>
            <a:off x="827584" y="2259152"/>
            <a:ext cx="7272808" cy="707886"/>
          </a:xfrm>
          <a:prstGeom prst="rect">
            <a:avLst/>
          </a:prstGeom>
          <a:solidFill>
            <a:schemeClr val="bg2"/>
          </a:solidFill>
          <a:ln>
            <a:solidFill>
              <a:srgbClr val="FFC000"/>
            </a:solidFill>
          </a:ln>
        </p:spPr>
        <p:txBody>
          <a:bodyPr wrap="square">
            <a:spAutoFit/>
          </a:bodyPr>
          <a:lstStyle/>
          <a:p>
            <a:r>
              <a:rPr lang="ja-JP" altLang="en-US" sz="2000" dirty="0">
                <a:latin typeface="ＭＳ ゴシック" panose="020B0609070205080204" pitchFamily="49" charset="-128"/>
                <a:ea typeface="ＭＳ ゴシック" panose="020B0609070205080204" pitchFamily="49" charset="-128"/>
              </a:rPr>
              <a:t>★</a:t>
            </a:r>
            <a:r>
              <a:rPr lang="ja-JP" altLang="ja-JP" sz="2000" dirty="0" smtClean="0">
                <a:latin typeface="ＭＳ ゴシック" panose="020B0609070205080204" pitchFamily="49" charset="-128"/>
                <a:ea typeface="ＭＳ ゴシック" panose="020B0609070205080204" pitchFamily="49" charset="-128"/>
              </a:rPr>
              <a:t>応募者</a:t>
            </a:r>
            <a:r>
              <a:rPr lang="ja-JP" altLang="ja-JP" sz="2000" dirty="0">
                <a:latin typeface="ＭＳ ゴシック" panose="020B0609070205080204" pitchFamily="49" charset="-128"/>
                <a:ea typeface="ＭＳ ゴシック" panose="020B0609070205080204" pitchFamily="49" charset="-128"/>
              </a:rPr>
              <a:t>の</a:t>
            </a:r>
            <a:r>
              <a:rPr lang="ja-JP" altLang="ja-JP" sz="2000" dirty="0" smtClean="0">
                <a:latin typeface="ＭＳ ゴシック" panose="020B0609070205080204" pitchFamily="49" charset="-128"/>
                <a:ea typeface="ＭＳ ゴシック" panose="020B0609070205080204" pitchFamily="49" charset="-128"/>
              </a:rPr>
              <a:t>適</a:t>
            </a:r>
            <a:r>
              <a:rPr lang="ja-JP" altLang="en-US" sz="2000" dirty="0" smtClean="0">
                <a:latin typeface="ＭＳ ゴシック" panose="020B0609070205080204" pitchFamily="49" charset="-128"/>
                <a:ea typeface="ＭＳ ゴシック" panose="020B0609070205080204" pitchFamily="49" charset="-128"/>
              </a:rPr>
              <a:t>性</a:t>
            </a:r>
            <a:r>
              <a:rPr lang="ja-JP" altLang="ja-JP" sz="2000" dirty="0" smtClean="0">
                <a:latin typeface="ＭＳ ゴシック" panose="020B0609070205080204" pitchFamily="49" charset="-128"/>
                <a:ea typeface="ＭＳ ゴシック" panose="020B0609070205080204" pitchFamily="49" charset="-128"/>
              </a:rPr>
              <a:t>と</a:t>
            </a:r>
            <a:r>
              <a:rPr lang="ja-JP" altLang="ja-JP" sz="2000" dirty="0">
                <a:latin typeface="ＭＳ ゴシック" panose="020B0609070205080204" pitchFamily="49" charset="-128"/>
                <a:ea typeface="ＭＳ ゴシック" panose="020B0609070205080204" pitchFamily="49" charset="-128"/>
              </a:rPr>
              <a:t>能力にかかわりのない思想信条</a:t>
            </a:r>
            <a:r>
              <a:rPr lang="ja-JP" altLang="ja-JP" sz="2000" dirty="0" smtClean="0">
                <a:latin typeface="ＭＳ ゴシック" panose="020B0609070205080204" pitchFamily="49" charset="-128"/>
                <a:ea typeface="ＭＳ ゴシック" panose="020B0609070205080204" pitchFamily="49" charset="-128"/>
              </a:rPr>
              <a:t>や</a:t>
            </a:r>
            <a:r>
              <a:rPr lang="ja-JP" altLang="en-US" sz="2000" dirty="0" smtClean="0">
                <a:latin typeface="ＭＳ ゴシック" panose="020B0609070205080204" pitchFamily="49" charset="-128"/>
                <a:ea typeface="ＭＳ ゴシック" panose="020B0609070205080204" pitchFamily="49" charset="-128"/>
              </a:rPr>
              <a:t>家庭環境</a:t>
            </a:r>
            <a:endParaRPr lang="en-US" altLang="ja-JP" sz="2000" dirty="0" smtClean="0">
              <a:latin typeface="ＭＳ ゴシック" panose="020B0609070205080204" pitchFamily="49" charset="-128"/>
              <a:ea typeface="ＭＳ ゴシック" panose="020B0609070205080204" pitchFamily="49" charset="-128"/>
            </a:endParaRPr>
          </a:p>
          <a:p>
            <a:r>
              <a:rPr lang="ja-JP" altLang="ja-JP" sz="2000" dirty="0" smtClean="0">
                <a:latin typeface="ＭＳ ゴシック" panose="020B0609070205080204" pitchFamily="49" charset="-128"/>
                <a:ea typeface="ＭＳ ゴシック" panose="020B0609070205080204" pitchFamily="49" charset="-128"/>
              </a:rPr>
              <a:t>（</a:t>
            </a:r>
            <a:r>
              <a:rPr lang="ja-JP" altLang="ja-JP" sz="2000" dirty="0">
                <a:latin typeface="ＭＳ ゴシック" panose="020B0609070205080204" pitchFamily="49" charset="-128"/>
                <a:ea typeface="ＭＳ ゴシック" panose="020B0609070205080204" pitchFamily="49" charset="-128"/>
              </a:rPr>
              <a:t>家族の職業・収入・資産</a:t>
            </a:r>
            <a:r>
              <a:rPr lang="ja-JP" altLang="ja-JP" sz="2000" dirty="0" smtClean="0">
                <a:latin typeface="ＭＳ ゴシック" panose="020B0609070205080204" pitchFamily="49" charset="-128"/>
                <a:ea typeface="ＭＳ ゴシック" panose="020B0609070205080204" pitchFamily="49" charset="-128"/>
              </a:rPr>
              <a:t>・</a:t>
            </a:r>
            <a:r>
              <a:rPr lang="ja-JP" altLang="en-US" sz="2000" dirty="0" smtClean="0">
                <a:latin typeface="ＭＳ ゴシック" panose="020B0609070205080204" pitchFamily="49" charset="-128"/>
                <a:ea typeface="ＭＳ ゴシック" panose="020B0609070205080204" pitchFamily="49" charset="-128"/>
              </a:rPr>
              <a:t>住宅等に関すること）</a:t>
            </a:r>
            <a:endParaRPr lang="ja-JP" altLang="en-US" sz="2000" dirty="0">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863650" y="5548671"/>
            <a:ext cx="5832648" cy="400110"/>
          </a:xfrm>
          <a:prstGeom prst="rect">
            <a:avLst/>
          </a:prstGeom>
          <a:solidFill>
            <a:schemeClr val="accent5">
              <a:lumMod val="40000"/>
              <a:lumOff val="60000"/>
            </a:schemeClr>
          </a:solidFill>
          <a:ln>
            <a:solidFill>
              <a:srgbClr val="FF0000"/>
            </a:solidFill>
          </a:ln>
        </p:spPr>
        <p:txBody>
          <a:bodyPr wrap="square">
            <a:spAutoFit/>
          </a:bodyPr>
          <a:lstStyle/>
          <a:p>
            <a:pPr algn="ctr"/>
            <a:r>
              <a:rPr lang="ja-JP" altLang="ja-JP" sz="2000" b="1" dirty="0">
                <a:ea typeface="ＭＳ ゴシック"/>
                <a:cs typeface="Times New Roman"/>
              </a:rPr>
              <a:t>「聞かない</a:t>
            </a:r>
            <a:r>
              <a:rPr lang="ja-JP" altLang="ja-JP" sz="2000" b="1" dirty="0" smtClean="0">
                <a:ea typeface="ＭＳ ゴシック"/>
                <a:cs typeface="Times New Roman"/>
              </a:rPr>
              <a:t>」</a:t>
            </a:r>
            <a:r>
              <a:rPr lang="ja-JP" altLang="en-US" sz="2000" b="1" dirty="0" smtClean="0">
                <a:ea typeface="ＭＳ ゴシック"/>
                <a:cs typeface="Times New Roman"/>
              </a:rPr>
              <a:t>・</a:t>
            </a:r>
            <a:r>
              <a:rPr lang="ja-JP" altLang="ja-JP" sz="2000" b="1" dirty="0" smtClean="0">
                <a:ea typeface="ＭＳ ゴシック"/>
                <a:cs typeface="Times New Roman"/>
              </a:rPr>
              <a:t>「</a:t>
            </a:r>
            <a:r>
              <a:rPr lang="ja-JP" altLang="ja-JP" sz="2000" b="1" dirty="0">
                <a:ea typeface="ＭＳ ゴシック"/>
                <a:cs typeface="Times New Roman"/>
              </a:rPr>
              <a:t>書かせない</a:t>
            </a:r>
            <a:r>
              <a:rPr lang="ja-JP" altLang="ja-JP" sz="2000" b="1" dirty="0" smtClean="0">
                <a:ea typeface="ＭＳ ゴシック"/>
                <a:cs typeface="Times New Roman"/>
              </a:rPr>
              <a:t>」</a:t>
            </a:r>
            <a:r>
              <a:rPr lang="ja-JP" altLang="en-US" sz="2000" b="1" dirty="0" smtClean="0">
                <a:ea typeface="ＭＳ ゴシック"/>
                <a:cs typeface="Times New Roman"/>
              </a:rPr>
              <a:t>・</a:t>
            </a:r>
            <a:r>
              <a:rPr lang="ja-JP" altLang="ja-JP" sz="2000" b="1" dirty="0" smtClean="0">
                <a:ea typeface="ＭＳ ゴシック"/>
                <a:cs typeface="Times New Roman"/>
              </a:rPr>
              <a:t>「</a:t>
            </a:r>
            <a:r>
              <a:rPr lang="ja-JP" altLang="ja-JP" sz="2000" b="1" dirty="0">
                <a:ea typeface="ＭＳ ゴシック"/>
                <a:cs typeface="Times New Roman"/>
              </a:rPr>
              <a:t>調べない」</a:t>
            </a:r>
            <a:endParaRPr lang="ja-JP" altLang="en-US" sz="2000" dirty="0"/>
          </a:p>
        </p:txBody>
      </p:sp>
      <p:sp>
        <p:nvSpPr>
          <p:cNvPr id="8" name="右矢印 7"/>
          <p:cNvSpPr/>
          <p:nvPr/>
        </p:nvSpPr>
        <p:spPr>
          <a:xfrm rot="5400000">
            <a:off x="3311974" y="3254816"/>
            <a:ext cx="504000" cy="432000"/>
          </a:xfrm>
          <a:prstGeom prst="rightArrow">
            <a:avLst>
              <a:gd name="adj1" fmla="val 50000"/>
              <a:gd name="adj2" fmla="val 467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rot="5400000">
            <a:off x="3311999" y="4943722"/>
            <a:ext cx="503949" cy="43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星 7 9"/>
          <p:cNvSpPr/>
          <p:nvPr/>
        </p:nvSpPr>
        <p:spPr>
          <a:xfrm>
            <a:off x="971686" y="3953962"/>
            <a:ext cx="5184576" cy="845553"/>
          </a:xfrm>
          <a:prstGeom prst="star7">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600" b="1" dirty="0">
                <a:solidFill>
                  <a:srgbClr val="FF0000"/>
                </a:solidFill>
                <a:latin typeface="ＭＳ ゴシック" panose="020B0609070205080204" pitchFamily="49" charset="-128"/>
                <a:ea typeface="ＭＳ ゴシック" panose="020B0609070205080204" pitchFamily="49" charset="-128"/>
              </a:rPr>
              <a:t>基本的人権を侵害</a:t>
            </a:r>
            <a:r>
              <a:rPr lang="ja-JP" altLang="ja-JP" sz="1600" b="1" dirty="0" smtClean="0">
                <a:solidFill>
                  <a:srgbClr val="FF0000"/>
                </a:solidFill>
                <a:latin typeface="ＭＳ ゴシック" panose="020B0609070205080204" pitchFamily="49" charset="-128"/>
                <a:ea typeface="ＭＳ ゴシック" panose="020B0609070205080204" pitchFamily="49" charset="-128"/>
              </a:rPr>
              <a:t>する</a:t>
            </a:r>
            <a:r>
              <a:rPr lang="ja-JP" altLang="en-US" sz="1600" b="1" dirty="0" smtClean="0">
                <a:solidFill>
                  <a:srgbClr val="FF0000"/>
                </a:solidFill>
                <a:latin typeface="ＭＳ ゴシック" panose="020B0609070205080204" pitchFamily="49" charset="-128"/>
                <a:ea typeface="ＭＳ ゴシック" panose="020B0609070205080204" pitchFamily="49" charset="-128"/>
              </a:rPr>
              <a:t>おそ</a:t>
            </a:r>
            <a:r>
              <a:rPr lang="ja-JP" altLang="ja-JP" sz="1600" b="1" dirty="0" smtClean="0">
                <a:solidFill>
                  <a:srgbClr val="FF0000"/>
                </a:solidFill>
                <a:latin typeface="ＭＳ ゴシック" panose="020B0609070205080204" pitchFamily="49" charset="-128"/>
                <a:ea typeface="ＭＳ ゴシック" panose="020B0609070205080204" pitchFamily="49" charset="-128"/>
              </a:rPr>
              <a:t>れ</a:t>
            </a:r>
            <a:endParaRPr lang="ja-JP" altLang="en-US" sz="1600" b="1" dirty="0">
              <a:solidFill>
                <a:srgbClr val="FF0000"/>
              </a:solidFill>
              <a:latin typeface="ＭＳ ゴシック" panose="020B0609070205080204" pitchFamily="49" charset="-128"/>
              <a:ea typeface="ＭＳ ゴシック" panose="020B0609070205080204" pitchFamily="49" charset="-128"/>
            </a:endParaRPr>
          </a:p>
        </p:txBody>
      </p:sp>
      <p:sp>
        <p:nvSpPr>
          <p:cNvPr id="11" name="テキスト ボックス 10"/>
          <p:cNvSpPr txBox="1"/>
          <p:nvPr/>
        </p:nvSpPr>
        <p:spPr>
          <a:xfrm>
            <a:off x="4860032" y="6175732"/>
            <a:ext cx="3452738" cy="307777"/>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（従業員採用の手引 </a:t>
            </a:r>
            <a:r>
              <a:rPr lang="ja-JP" altLang="en-US" sz="1400" dirty="0" smtClean="0">
                <a:solidFill>
                  <a:schemeClr val="tx1"/>
                </a:solidFill>
                <a:latin typeface="ＭＳ ゴシック" panose="020B0609070205080204" pitchFamily="49" charset="-128"/>
                <a:ea typeface="ＭＳ ゴシック" panose="020B0609070205080204" pitchFamily="49" charset="-128"/>
              </a:rPr>
              <a:t>３６</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～３８</a:t>
            </a:r>
            <a:r>
              <a:rPr lang="ja-JP" altLang="en-US" sz="1400" dirty="0" smtClean="0">
                <a:solidFill>
                  <a:schemeClr val="tx1"/>
                </a:solidFill>
                <a:latin typeface="ＭＳ ゴシック" panose="020B0609070205080204" pitchFamily="49" charset="-128"/>
                <a:ea typeface="ＭＳ ゴシック" panose="020B0609070205080204" pitchFamily="49" charset="-128"/>
              </a:rPr>
              <a:t>頁</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a:t>
            </a:r>
          </a:p>
        </p:txBody>
      </p:sp>
      <p:sp>
        <p:nvSpPr>
          <p:cNvPr id="12" name="スライド番号プレースホルダー 9"/>
          <p:cNvSpPr txBox="1">
            <a:spLocks/>
          </p:cNvSpPr>
          <p:nvPr/>
        </p:nvSpPr>
        <p:spPr>
          <a:xfrm>
            <a:off x="4402105" y="6421953"/>
            <a:ext cx="609600" cy="344646"/>
          </a:xfrm>
          <a:prstGeom prst="rect">
            <a:avLst/>
          </a:prstGeom>
        </p:spPr>
        <p:txBody>
          <a:bodyPr vert="horz" rtlCol="0" anchor="ct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ＭＳ ゴシック" panose="020B0609070205080204" pitchFamily="49" charset="-128"/>
                <a:ea typeface="ＭＳ ゴシック" panose="020B0609070205080204" pitchFamily="49" charset="-128"/>
              </a:rPr>
              <a:t>-23-</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6" name="角丸四角形 5"/>
          <p:cNvSpPr/>
          <p:nvPr/>
        </p:nvSpPr>
        <p:spPr>
          <a:xfrm>
            <a:off x="6228184" y="3068960"/>
            <a:ext cx="2520280" cy="23576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ＭＳ ゴシック" panose="020B0609070205080204" pitchFamily="49" charset="-128"/>
                <a:ea typeface="ＭＳ ゴシック" panose="020B0609070205080204" pitchFamily="49" charset="-128"/>
              </a:rPr>
              <a:t>「公正採用選考」の考え方について、わかりやすく解説したＨＰ及び動画を公開中です。</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smtClean="0">
                <a:solidFill>
                  <a:schemeClr val="tx1"/>
                </a:solidFill>
                <a:latin typeface="ＭＳ ゴシック" panose="020B0609070205080204" pitchFamily="49" charset="-128"/>
                <a:ea typeface="ＭＳ ゴシック" panose="020B0609070205080204" pitchFamily="49" charset="-128"/>
              </a:rPr>
              <a:t>ぜひ、ご視聴の上、採用活動にご活用ください。</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endParaRPr kumimoji="1" lang="en-US" altLang="ja-JP" sz="1200" dirty="0">
              <a:solidFill>
                <a:schemeClr val="tx1"/>
              </a:solidFill>
              <a:latin typeface="ＭＳ ゴシック" panose="020B0609070205080204" pitchFamily="49" charset="-128"/>
              <a:ea typeface="ＭＳ ゴシック" panose="020B0609070205080204" pitchFamily="49" charset="-128"/>
            </a:endParaRPr>
          </a:p>
          <a:p>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endParaRPr kumimoji="1" lang="en-US" altLang="ja-JP" sz="1200"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　　　　 厚生労働省ＨＰ　　　　</a:t>
            </a:r>
            <a:endParaRPr kumimoji="1" lang="ja-JP" altLang="en-US" sz="1100" dirty="0">
              <a:solidFill>
                <a:schemeClr val="tx1"/>
              </a:solidFill>
              <a:latin typeface="ＭＳ ゴシック" panose="020B0609070205080204" pitchFamily="49" charset="-128"/>
              <a:ea typeface="ＭＳ ゴシック" panose="020B0609070205080204" pitchFamily="49" charset="-128"/>
            </a:endParaRPr>
          </a:p>
        </p:txBody>
      </p:sp>
      <p:pic>
        <p:nvPicPr>
          <p:cNvPr id="14" name="図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8324" y="4276977"/>
            <a:ext cx="720000" cy="720000"/>
          </a:xfrm>
          <a:prstGeom prst="rect">
            <a:avLst/>
          </a:prstGeom>
        </p:spPr>
      </p:pic>
    </p:spTree>
    <p:extLst>
      <p:ext uri="{BB962C8B-B14F-4D97-AF65-F5344CB8AC3E}">
        <p14:creationId xmlns:p14="http://schemas.microsoft.com/office/powerpoint/2010/main" val="19599830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02" y="-151581"/>
            <a:ext cx="7467600" cy="634082"/>
          </a:xfrm>
        </p:spPr>
        <p:txBody>
          <a:bodyPr>
            <a:normAutofit/>
          </a:bodyPr>
          <a:lstStyle/>
          <a:p>
            <a:pPr algn="l"/>
            <a:r>
              <a:rPr lang="ja-JP" altLang="en-US" sz="2000" b="1" dirty="0" smtClean="0">
                <a:solidFill>
                  <a:schemeClr val="bg1"/>
                </a:solidFill>
                <a:latin typeface="ＭＳ ゴシック" panose="020B0609070205080204" pitchFamily="49" charset="-128"/>
                <a:ea typeface="ＭＳ ゴシック" panose="020B0609070205080204" pitchFamily="49" charset="-128"/>
              </a:rPr>
              <a:t>１０－</a:t>
            </a:r>
            <a:r>
              <a:rPr lang="ja-JP" altLang="en-US" sz="2000" b="1" dirty="0">
                <a:solidFill>
                  <a:schemeClr val="bg1"/>
                </a:solidFill>
                <a:latin typeface="ＭＳ ゴシック" panose="020B0609070205080204" pitchFamily="49" charset="-128"/>
                <a:ea typeface="ＭＳ ゴシック" panose="020B0609070205080204" pitchFamily="49" charset="-128"/>
              </a:rPr>
              <a:t>１</a:t>
            </a:r>
            <a:r>
              <a:rPr lang="en-US" altLang="ja-JP" sz="2000" b="1" dirty="0" smtClean="0">
                <a:solidFill>
                  <a:schemeClr val="bg1"/>
                </a:solidFill>
                <a:latin typeface="ＭＳ ゴシック" panose="020B0609070205080204" pitchFamily="49" charset="-128"/>
                <a:ea typeface="ＭＳ ゴシック" panose="020B0609070205080204" pitchFamily="49" charset="-128"/>
              </a:rPr>
              <a:t> </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具体的</a:t>
            </a:r>
            <a:r>
              <a:rPr lang="ja-JP" altLang="en-US" sz="2000" b="1" dirty="0">
                <a:solidFill>
                  <a:schemeClr val="bg1"/>
                </a:solidFill>
                <a:latin typeface="ＭＳ ゴシック" panose="020B0609070205080204" pitchFamily="49" charset="-128"/>
                <a:ea typeface="ＭＳ ゴシック" panose="020B0609070205080204" pitchFamily="49" charset="-128"/>
              </a:rPr>
              <a:t>な採用選考に</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あたって</a:t>
            </a:r>
            <a:endParaRPr kumimoji="1" lang="ja-JP" altLang="en-US" sz="2000" b="1" dirty="0">
              <a:solidFill>
                <a:schemeClr val="bg1"/>
              </a:solidFill>
            </a:endParaRPr>
          </a:p>
        </p:txBody>
      </p:sp>
      <p:sp>
        <p:nvSpPr>
          <p:cNvPr id="12" name="スライド番号プレースホルダー 11"/>
          <p:cNvSpPr>
            <a:spLocks noGrp="1"/>
          </p:cNvSpPr>
          <p:nvPr>
            <p:ph type="sldNum" sz="quarter" idx="12"/>
          </p:nvPr>
        </p:nvSpPr>
        <p:spPr>
          <a:xfrm>
            <a:off x="3926704" y="6477109"/>
            <a:ext cx="1161826" cy="365125"/>
          </a:xfrm>
        </p:spPr>
        <p:txBody>
          <a:bodyPr/>
          <a:lstStyle/>
          <a:p>
            <a:fld id="{BD38A3BD-BDA9-457D-B10A-9C5C8998E030}" type="slidenum">
              <a:rPr kumimoji="1" lang="ja-JP" altLang="en-US" smtClean="0">
                <a:latin typeface="ＭＳ ゴシック" panose="020B0609070205080204" pitchFamily="49" charset="-128"/>
                <a:ea typeface="ＭＳ ゴシック" panose="020B0609070205080204" pitchFamily="49" charset="-128"/>
              </a:rPr>
              <a:t>25</a:t>
            </a:fld>
            <a:endParaRPr kumimoji="1" lang="ja-JP" altLang="en-US" dirty="0">
              <a:latin typeface="ＭＳ ゴシック" panose="020B0609070205080204" pitchFamily="49" charset="-128"/>
              <a:ea typeface="ＭＳ ゴシック" panose="020B0609070205080204" pitchFamily="49" charset="-128"/>
            </a:endParaRPr>
          </a:p>
        </p:txBody>
      </p:sp>
      <p:sp>
        <p:nvSpPr>
          <p:cNvPr id="4" name="正方形/長方形 3"/>
          <p:cNvSpPr/>
          <p:nvPr/>
        </p:nvSpPr>
        <p:spPr>
          <a:xfrm>
            <a:off x="611560" y="967543"/>
            <a:ext cx="2741456" cy="369332"/>
          </a:xfrm>
          <a:prstGeom prst="rect">
            <a:avLst/>
          </a:prstGeom>
        </p:spPr>
        <p:txBody>
          <a:bodyPr wrap="none">
            <a:spAutoFit/>
          </a:bodyPr>
          <a:lstStyle/>
          <a:p>
            <a:r>
              <a:rPr lang="ja-JP" altLang="ja-JP" b="1" dirty="0" smtClean="0">
                <a:ea typeface="ＭＳ ゴシック"/>
                <a:cs typeface="Times New Roman"/>
              </a:rPr>
              <a:t>面接</a:t>
            </a:r>
            <a:r>
              <a:rPr lang="ja-JP" altLang="en-US" b="1" dirty="0" smtClean="0">
                <a:ea typeface="ＭＳ ゴシック"/>
                <a:cs typeface="Times New Roman"/>
              </a:rPr>
              <a:t>にあたっては・・・</a:t>
            </a:r>
            <a:endParaRPr lang="en-US" altLang="ja-JP" b="1" dirty="0" smtClean="0">
              <a:ea typeface="ＭＳ ゴシック"/>
              <a:cs typeface="Times New Roman"/>
            </a:endParaRPr>
          </a:p>
        </p:txBody>
      </p:sp>
      <p:sp>
        <p:nvSpPr>
          <p:cNvPr id="5" name="角丸四角形 4"/>
          <p:cNvSpPr/>
          <p:nvPr/>
        </p:nvSpPr>
        <p:spPr>
          <a:xfrm>
            <a:off x="831775" y="1345106"/>
            <a:ext cx="7272808" cy="2590365"/>
          </a:xfrm>
          <a:prstGeom prst="roundRect">
            <a:avLst>
              <a:gd name="adj" fmla="val 4634"/>
            </a:avLst>
          </a:prstGeom>
          <a:solidFill>
            <a:sysClr val="window" lastClr="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266700" indent="-266700" algn="just">
              <a:spcAft>
                <a:spcPts val="0"/>
              </a:spcAft>
            </a:pPr>
            <a:r>
              <a:rPr lang="en-US" sz="1100" kern="100" dirty="0">
                <a:effectLst/>
                <a:latin typeface="ＭＳ 明朝"/>
                <a:ea typeface="ＭＳ 明朝"/>
                <a:cs typeface="Times New Roman"/>
              </a:rPr>
              <a:t> </a:t>
            </a:r>
            <a:endParaRPr lang="ja-JP" sz="1050" kern="100" dirty="0">
              <a:effectLst/>
              <a:latin typeface="Century"/>
              <a:ea typeface="ＭＳ 明朝"/>
              <a:cs typeface="Times New Roman"/>
            </a:endParaRPr>
          </a:p>
          <a:p>
            <a:pPr marL="266700" indent="-266700" algn="just">
              <a:spcAft>
                <a:spcPts val="0"/>
              </a:spcAft>
            </a:pPr>
            <a:r>
              <a:rPr lang="ja-JP" kern="100" dirty="0">
                <a:effectLst/>
                <a:latin typeface="ＭＳ ゴシック" panose="020B0609070205080204" pitchFamily="49" charset="-128"/>
                <a:ea typeface="ＭＳ ゴシック" panose="020B0609070205080204" pitchFamily="49" charset="-128"/>
                <a:cs typeface="Times New Roman"/>
              </a:rPr>
              <a:t>□　実施する目的をはっきりして、積極的に採用する方向で実施していますか。</a:t>
            </a:r>
          </a:p>
          <a:p>
            <a:pPr marL="266700" indent="-266700" algn="just">
              <a:spcAft>
                <a:spcPts val="0"/>
              </a:spcAft>
            </a:pPr>
            <a:r>
              <a:rPr lang="ja-JP" kern="100" dirty="0">
                <a:effectLst/>
                <a:latin typeface="ＭＳ ゴシック" panose="020B0609070205080204" pitchFamily="49" charset="-128"/>
                <a:ea typeface="ＭＳ ゴシック" panose="020B0609070205080204" pitchFamily="49" charset="-128"/>
                <a:cs typeface="Times New Roman"/>
              </a:rPr>
              <a:t>□　外面的容姿や第一印象にとらわれず、客観的に判断できる方法、基準が確立されていますか。</a:t>
            </a:r>
          </a:p>
          <a:p>
            <a:pPr marL="266700" indent="-266700" algn="just">
              <a:spcAft>
                <a:spcPts val="0"/>
              </a:spcAft>
            </a:pPr>
            <a:r>
              <a:rPr lang="ja-JP" kern="100" dirty="0">
                <a:effectLst/>
                <a:latin typeface="ＭＳ ゴシック" panose="020B0609070205080204" pitchFamily="49" charset="-128"/>
                <a:ea typeface="ＭＳ ゴシック" panose="020B0609070205080204" pitchFamily="49" charset="-128"/>
                <a:cs typeface="Times New Roman"/>
              </a:rPr>
              <a:t>□　面接担当者には適切な人がなっていますか。</a:t>
            </a:r>
          </a:p>
          <a:p>
            <a:pPr marL="266700" indent="-266700" algn="just">
              <a:spcAft>
                <a:spcPts val="0"/>
              </a:spcAft>
            </a:pPr>
            <a:r>
              <a:rPr lang="ja-JP" kern="100" dirty="0">
                <a:effectLst/>
                <a:latin typeface="ＭＳ ゴシック" panose="020B0609070205080204" pitchFamily="49" charset="-128"/>
                <a:ea typeface="ＭＳ ゴシック" panose="020B0609070205080204" pitchFamily="49" charset="-128"/>
                <a:cs typeface="Times New Roman"/>
              </a:rPr>
              <a:t>□　応募者の立場が十分に理解されていますか。</a:t>
            </a:r>
          </a:p>
          <a:p>
            <a:pPr marL="266700" indent="-266700" algn="just">
              <a:spcAft>
                <a:spcPts val="0"/>
              </a:spcAft>
            </a:pPr>
            <a:r>
              <a:rPr lang="ja-JP" kern="100" dirty="0">
                <a:effectLst/>
                <a:latin typeface="ＭＳ ゴシック" panose="020B0609070205080204" pitchFamily="49" charset="-128"/>
                <a:ea typeface="ＭＳ ゴシック" panose="020B0609070205080204" pitchFamily="49" charset="-128"/>
                <a:cs typeface="Times New Roman"/>
              </a:rPr>
              <a:t>□　質問内容について、事前に十分検討がなされていますか。</a:t>
            </a:r>
          </a:p>
          <a:p>
            <a:pPr marL="266700" indent="-266700" algn="just">
              <a:spcAft>
                <a:spcPts val="0"/>
              </a:spcAft>
            </a:pPr>
            <a:r>
              <a:rPr lang="en-US" kern="100" dirty="0">
                <a:solidFill>
                  <a:srgbClr val="000000"/>
                </a:solidFill>
                <a:effectLst/>
                <a:latin typeface="ＭＳ 明朝"/>
                <a:ea typeface="ＭＳ 明朝"/>
                <a:cs typeface="Times New Roman"/>
              </a:rPr>
              <a:t> </a:t>
            </a:r>
            <a:endParaRPr lang="ja-JP" kern="100" dirty="0">
              <a:effectLst/>
              <a:latin typeface="Century"/>
              <a:ea typeface="ＭＳ 明朝"/>
              <a:cs typeface="Times New Roman"/>
            </a:endParaRPr>
          </a:p>
        </p:txBody>
      </p:sp>
      <p:sp>
        <p:nvSpPr>
          <p:cNvPr id="6" name="テキスト ボックス 5"/>
          <p:cNvSpPr txBox="1"/>
          <p:nvPr/>
        </p:nvSpPr>
        <p:spPr>
          <a:xfrm>
            <a:off x="5525221" y="3927241"/>
            <a:ext cx="2579362" cy="276999"/>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（従業員採用の手引</a:t>
            </a:r>
            <a:r>
              <a:rPr lang="ja-JP" altLang="en-US" sz="1200" dirty="0">
                <a:solidFill>
                  <a:schemeClr val="tx1"/>
                </a:solidFill>
                <a:latin typeface="ＭＳ ゴシック" panose="020B0609070205080204" pitchFamily="49" charset="-128"/>
                <a:ea typeface="ＭＳ ゴシック" panose="020B0609070205080204" pitchFamily="49" charset="-128"/>
              </a:rPr>
              <a:t> </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４１頁）</a:t>
            </a:r>
          </a:p>
        </p:txBody>
      </p:sp>
      <p:sp>
        <p:nvSpPr>
          <p:cNvPr id="3" name="角丸四角形 2"/>
          <p:cNvSpPr/>
          <p:nvPr/>
        </p:nvSpPr>
        <p:spPr>
          <a:xfrm>
            <a:off x="831774" y="5607497"/>
            <a:ext cx="7272809" cy="629816"/>
          </a:xfrm>
          <a:prstGeom prst="roundRect">
            <a:avLst>
              <a:gd name="adj" fmla="val 8420"/>
            </a:avLst>
          </a:prstGeom>
          <a:solidFill>
            <a:schemeClr val="accent5">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ＭＳ ゴシック" panose="020B0609070205080204" pitchFamily="49" charset="-128"/>
                <a:ea typeface="ＭＳ ゴシック" panose="020B0609070205080204" pitchFamily="49" charset="-128"/>
              </a:rPr>
              <a:t>具体的には「従業員採用の手引</a:t>
            </a:r>
            <a:r>
              <a:rPr lang="ja-JP" altLang="en-US" b="1" dirty="0" smtClean="0">
                <a:solidFill>
                  <a:schemeClr val="tx1"/>
                </a:solidFill>
                <a:latin typeface="ＭＳ ゴシック" panose="020B0609070205080204" pitchFamily="49" charset="-128"/>
                <a:ea typeface="ＭＳ ゴシック" panose="020B0609070205080204" pitchFamily="49" charset="-128"/>
              </a:rPr>
              <a:t>」３９～５２頁を参照してください。</a:t>
            </a:r>
            <a:endParaRPr kumimoji="1" lang="en-US" altLang="ja-JP" b="1" dirty="0" smtClean="0">
              <a:solidFill>
                <a:schemeClr val="tx1"/>
              </a:solidFill>
              <a:latin typeface="ＭＳ ゴシック" panose="020B0609070205080204" pitchFamily="49" charset="-128"/>
              <a:ea typeface="ＭＳ ゴシック" panose="020B0609070205080204" pitchFamily="49" charset="-128"/>
            </a:endParaRPr>
          </a:p>
        </p:txBody>
      </p:sp>
      <p:sp>
        <p:nvSpPr>
          <p:cNvPr id="7" name="角丸四角形 6"/>
          <p:cNvSpPr/>
          <p:nvPr/>
        </p:nvSpPr>
        <p:spPr>
          <a:xfrm>
            <a:off x="811018" y="4227309"/>
            <a:ext cx="1240702" cy="869613"/>
          </a:xfrm>
          <a:prstGeom prst="roundRect">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学科試験等</a:t>
            </a:r>
            <a:endParaRPr kumimoji="1" lang="en-US" altLang="ja-JP" sz="1400" dirty="0" smtClean="0">
              <a:solidFill>
                <a:schemeClr val="tx1"/>
              </a:solidFill>
              <a:latin typeface="ＭＳ ゴシック" panose="020B0609070205080204" pitchFamily="49" charset="-128"/>
              <a:ea typeface="ＭＳ ゴシック" panose="020B0609070205080204" pitchFamily="49" charset="-128"/>
            </a:endParaRPr>
          </a:p>
        </p:txBody>
      </p:sp>
      <p:sp>
        <p:nvSpPr>
          <p:cNvPr id="8" name="角丸四角形 7"/>
          <p:cNvSpPr/>
          <p:nvPr/>
        </p:nvSpPr>
        <p:spPr>
          <a:xfrm>
            <a:off x="2339752" y="4227308"/>
            <a:ext cx="1240702" cy="869613"/>
          </a:xfrm>
          <a:prstGeom prst="roundRect">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作文</a:t>
            </a:r>
            <a:endParaRPr kumimoji="1" lang="en-US" altLang="ja-JP" sz="1400" dirty="0" smtClean="0">
              <a:solidFill>
                <a:schemeClr val="tx1"/>
              </a:solidFill>
              <a:latin typeface="ＭＳ ゴシック" panose="020B0609070205080204" pitchFamily="49" charset="-128"/>
              <a:ea typeface="ＭＳ ゴシック" panose="020B0609070205080204" pitchFamily="49" charset="-128"/>
            </a:endParaRPr>
          </a:p>
        </p:txBody>
      </p:sp>
      <p:sp>
        <p:nvSpPr>
          <p:cNvPr id="9" name="角丸四角形 8"/>
          <p:cNvSpPr/>
          <p:nvPr/>
        </p:nvSpPr>
        <p:spPr>
          <a:xfrm>
            <a:off x="3849797" y="4227309"/>
            <a:ext cx="1240702" cy="869613"/>
          </a:xfrm>
          <a:prstGeom prst="roundRect">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適性検査等</a:t>
            </a:r>
            <a:endParaRPr kumimoji="1" lang="en-US" altLang="ja-JP" sz="1400" dirty="0" smtClean="0">
              <a:solidFill>
                <a:schemeClr val="tx1"/>
              </a:solidFill>
              <a:latin typeface="ＭＳ ゴシック" panose="020B0609070205080204" pitchFamily="49" charset="-128"/>
              <a:ea typeface="ＭＳ ゴシック" panose="020B0609070205080204" pitchFamily="49" charset="-128"/>
            </a:endParaRPr>
          </a:p>
        </p:txBody>
      </p:sp>
      <p:sp>
        <p:nvSpPr>
          <p:cNvPr id="10" name="角丸四角形 9"/>
          <p:cNvSpPr/>
          <p:nvPr/>
        </p:nvSpPr>
        <p:spPr>
          <a:xfrm>
            <a:off x="5364088" y="4221105"/>
            <a:ext cx="1240702" cy="869613"/>
          </a:xfrm>
          <a:prstGeom prst="roundRect">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健康診断</a:t>
            </a:r>
            <a:endParaRPr kumimoji="1" lang="en-US" altLang="ja-JP" sz="1400" dirty="0" smtClean="0">
              <a:solidFill>
                <a:schemeClr val="tx1"/>
              </a:solidFill>
              <a:latin typeface="ＭＳ ゴシック" panose="020B0609070205080204" pitchFamily="49" charset="-128"/>
              <a:ea typeface="ＭＳ ゴシック" panose="020B0609070205080204" pitchFamily="49" charset="-128"/>
            </a:endParaRPr>
          </a:p>
        </p:txBody>
      </p:sp>
      <p:sp>
        <p:nvSpPr>
          <p:cNvPr id="11" name="角丸四角形 10"/>
          <p:cNvSpPr/>
          <p:nvPr/>
        </p:nvSpPr>
        <p:spPr>
          <a:xfrm>
            <a:off x="6844247" y="4252774"/>
            <a:ext cx="1240702" cy="869613"/>
          </a:xfrm>
          <a:prstGeom prst="roundRect">
            <a:avLst/>
          </a:prstGeom>
          <a:solidFill>
            <a:schemeClr val="accent5">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ゴシック" panose="020B0609070205080204" pitchFamily="49" charset="-128"/>
                <a:ea typeface="ＭＳ ゴシック" panose="020B0609070205080204" pitchFamily="49" charset="-128"/>
              </a:rPr>
              <a:t>家庭</a:t>
            </a:r>
            <a:r>
              <a:rPr lang="ja-JP" altLang="en-US" sz="1400" dirty="0" smtClean="0">
                <a:solidFill>
                  <a:schemeClr val="tx1"/>
                </a:solidFill>
                <a:latin typeface="ＭＳ ゴシック" panose="020B0609070205080204" pitchFamily="49" charset="-128"/>
                <a:ea typeface="ＭＳ ゴシック" panose="020B0609070205080204" pitchFamily="49" charset="-128"/>
              </a:rPr>
              <a:t>調査</a:t>
            </a:r>
            <a:r>
              <a:rPr lang="ja-JP" altLang="en-US" sz="1200" dirty="0" smtClean="0">
                <a:solidFill>
                  <a:schemeClr val="tx1"/>
                </a:solidFill>
                <a:latin typeface="ＭＳ ゴシック" panose="020B0609070205080204" pitchFamily="49" charset="-128"/>
                <a:ea typeface="ＭＳ ゴシック" panose="020B0609070205080204" pitchFamily="49" charset="-128"/>
              </a:rPr>
              <a:t>（身元調査）</a:t>
            </a:r>
            <a:endParaRPr kumimoji="1" lang="en-US" altLang="ja-JP" sz="1200" dirty="0" smtClean="0">
              <a:solidFill>
                <a:schemeClr val="tx1"/>
              </a:solidFill>
              <a:latin typeface="ＭＳ ゴシック" panose="020B0609070205080204" pitchFamily="49" charset="-128"/>
              <a:ea typeface="ＭＳ ゴシック" panose="020B0609070205080204" pitchFamily="49" charset="-128"/>
            </a:endParaRPr>
          </a:p>
        </p:txBody>
      </p:sp>
      <p:sp>
        <p:nvSpPr>
          <p:cNvPr id="13" name="テキスト ボックス 12"/>
          <p:cNvSpPr txBox="1"/>
          <p:nvPr/>
        </p:nvSpPr>
        <p:spPr>
          <a:xfrm>
            <a:off x="966184" y="5215535"/>
            <a:ext cx="5334008" cy="307777"/>
          </a:xfrm>
          <a:prstGeom prst="rect">
            <a:avLst/>
          </a:prstGeom>
          <a:solidFill>
            <a:srgbClr val="FF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sz="1400" b="1" dirty="0" smtClean="0">
                <a:solidFill>
                  <a:schemeClr val="bg1"/>
                </a:solidFill>
                <a:latin typeface="ＭＳ ゴシック" panose="020B0609070205080204" pitchFamily="49" charset="-128"/>
                <a:ea typeface="ＭＳ ゴシック" panose="020B0609070205080204" pitchFamily="49" charset="-128"/>
              </a:rPr>
              <a:t>選考方法・選考基準等については、十分に検討してください。</a:t>
            </a:r>
          </a:p>
        </p:txBody>
      </p:sp>
      <p:sp>
        <p:nvSpPr>
          <p:cNvPr id="14" name="テキスト ボックス 13"/>
          <p:cNvSpPr txBox="1"/>
          <p:nvPr/>
        </p:nvSpPr>
        <p:spPr>
          <a:xfrm>
            <a:off x="895346" y="1628800"/>
            <a:ext cx="360040" cy="307777"/>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sz="1400" b="1" dirty="0" smtClean="0">
                <a:solidFill>
                  <a:schemeClr val="tx1"/>
                </a:solidFill>
                <a:latin typeface="ＭＳ ゴシック" panose="020B0609070205080204" pitchFamily="49" charset="-128"/>
                <a:ea typeface="ＭＳ ゴシック" panose="020B0609070205080204" pitchFamily="49" charset="-128"/>
              </a:rPr>
              <a:t>✔</a:t>
            </a:r>
          </a:p>
        </p:txBody>
      </p:sp>
      <p:sp>
        <p:nvSpPr>
          <p:cNvPr id="15" name="テキスト ボックス 14"/>
          <p:cNvSpPr txBox="1"/>
          <p:nvPr/>
        </p:nvSpPr>
        <p:spPr>
          <a:xfrm>
            <a:off x="895346" y="2152601"/>
            <a:ext cx="360040" cy="307777"/>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sz="1400" b="1" dirty="0" smtClean="0">
                <a:solidFill>
                  <a:schemeClr val="tx1"/>
                </a:solidFill>
                <a:latin typeface="ＭＳ ゴシック" panose="020B0609070205080204" pitchFamily="49" charset="-128"/>
                <a:ea typeface="ＭＳ ゴシック" panose="020B0609070205080204" pitchFamily="49" charset="-128"/>
              </a:rPr>
              <a:t>✔</a:t>
            </a:r>
          </a:p>
        </p:txBody>
      </p:sp>
      <p:sp>
        <p:nvSpPr>
          <p:cNvPr id="16" name="テキスト ボックス 15"/>
          <p:cNvSpPr txBox="1"/>
          <p:nvPr/>
        </p:nvSpPr>
        <p:spPr>
          <a:xfrm>
            <a:off x="895346" y="2708920"/>
            <a:ext cx="360040" cy="307777"/>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sz="1400" b="1" dirty="0" smtClean="0">
                <a:solidFill>
                  <a:schemeClr val="tx1"/>
                </a:solidFill>
                <a:latin typeface="ＭＳ ゴシック" panose="020B0609070205080204" pitchFamily="49" charset="-128"/>
                <a:ea typeface="ＭＳ ゴシック" panose="020B0609070205080204" pitchFamily="49" charset="-128"/>
              </a:rPr>
              <a:t>✔</a:t>
            </a:r>
          </a:p>
        </p:txBody>
      </p:sp>
      <p:sp>
        <p:nvSpPr>
          <p:cNvPr id="17" name="テキスト ボックス 16"/>
          <p:cNvSpPr txBox="1"/>
          <p:nvPr/>
        </p:nvSpPr>
        <p:spPr>
          <a:xfrm>
            <a:off x="895346" y="2977207"/>
            <a:ext cx="360040" cy="307777"/>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sz="1400" b="1" dirty="0" smtClean="0">
                <a:solidFill>
                  <a:schemeClr val="tx1"/>
                </a:solidFill>
                <a:latin typeface="ＭＳ ゴシック" panose="020B0609070205080204" pitchFamily="49" charset="-128"/>
                <a:ea typeface="ＭＳ ゴシック" panose="020B0609070205080204" pitchFamily="49" charset="-128"/>
              </a:rPr>
              <a:t>✔</a:t>
            </a:r>
          </a:p>
        </p:txBody>
      </p:sp>
      <p:sp>
        <p:nvSpPr>
          <p:cNvPr id="18" name="テキスト ボックス 17"/>
          <p:cNvSpPr txBox="1"/>
          <p:nvPr/>
        </p:nvSpPr>
        <p:spPr>
          <a:xfrm>
            <a:off x="899592" y="3249850"/>
            <a:ext cx="360040" cy="3385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sz="1400" b="1" dirty="0" smtClean="0">
                <a:solidFill>
                  <a:schemeClr val="tx1"/>
                </a:solidFill>
                <a:latin typeface="ＭＳ ゴシック" panose="020B0609070205080204" pitchFamily="49" charset="-128"/>
                <a:ea typeface="ＭＳ ゴシック" panose="020B0609070205080204" pitchFamily="49" charset="-128"/>
              </a:rPr>
              <a:t>✔</a:t>
            </a:r>
          </a:p>
        </p:txBody>
      </p:sp>
      <p:sp>
        <p:nvSpPr>
          <p:cNvPr id="19" name="乗算記号 18"/>
          <p:cNvSpPr/>
          <p:nvPr/>
        </p:nvSpPr>
        <p:spPr>
          <a:xfrm>
            <a:off x="6744518" y="3787480"/>
            <a:ext cx="1440160" cy="1800200"/>
          </a:xfrm>
          <a:prstGeom prst="mathMultiply">
            <a:avLst>
              <a:gd name="adj1" fmla="val 12938"/>
            </a:avLst>
          </a:prstGeom>
          <a:solidFill>
            <a:srgbClr val="FF0000">
              <a:alpha val="27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smtClean="0">
              <a:solidFill>
                <a:schemeClr val="tx1"/>
              </a:solidFill>
              <a:latin typeface="ＭＳ ゴシック" panose="020B0609070205080204" pitchFamily="49" charset="-128"/>
              <a:ea typeface="ＭＳ ゴシック" panose="020B0609070205080204" pitchFamily="49" charset="-128"/>
            </a:endParaRPr>
          </a:p>
        </p:txBody>
      </p:sp>
      <p:sp>
        <p:nvSpPr>
          <p:cNvPr id="20" name="正方形/長方形 19"/>
          <p:cNvSpPr/>
          <p:nvPr/>
        </p:nvSpPr>
        <p:spPr>
          <a:xfrm>
            <a:off x="746005" y="4154283"/>
            <a:ext cx="1370728" cy="1015663"/>
          </a:xfrm>
          <a:prstGeom prst="rect">
            <a:avLst/>
          </a:prstGeom>
          <a:noFill/>
        </p:spPr>
        <p:txBody>
          <a:bodyPr wrap="square" lIns="91440" tIns="45720" rIns="91440" bIns="45720">
            <a:spAutoFit/>
          </a:bodyPr>
          <a:lstStyle/>
          <a:p>
            <a:pPr algn="ctr"/>
            <a:r>
              <a:rPr lang="ja-JP" altLang="en-US" sz="6000" b="1" cap="none" spc="0" dirty="0" smtClean="0">
                <a:ln w="12700">
                  <a:solidFill>
                    <a:schemeClr val="tx2">
                      <a:satMod val="155000"/>
                    </a:schemeClr>
                  </a:solidFill>
                  <a:prstDash val="solid"/>
                </a:ln>
                <a:solidFill>
                  <a:schemeClr val="bg2">
                    <a:tint val="85000"/>
                    <a:satMod val="155000"/>
                    <a:alpha val="32000"/>
                  </a:schemeClr>
                </a:solidFill>
                <a:effectLst>
                  <a:outerShdw blurRad="41275" dist="20320" dir="1800000" algn="tl" rotWithShape="0">
                    <a:srgbClr val="000000">
                      <a:alpha val="40000"/>
                    </a:srgbClr>
                  </a:outerShdw>
                </a:effectLst>
                <a:latin typeface="ＭＳ ゴシック" panose="020B0609070205080204" pitchFamily="49" charset="-128"/>
                <a:ea typeface="ＭＳ ゴシック" panose="020B0609070205080204" pitchFamily="49" charset="-128"/>
              </a:rPr>
              <a:t>？</a:t>
            </a:r>
            <a:endParaRPr lang="ja-JP" altLang="en-US" sz="6000" b="1" cap="none" spc="0" dirty="0">
              <a:ln w="12700">
                <a:solidFill>
                  <a:schemeClr val="tx2">
                    <a:satMod val="155000"/>
                  </a:schemeClr>
                </a:solidFill>
                <a:prstDash val="solid"/>
              </a:ln>
              <a:solidFill>
                <a:schemeClr val="bg2">
                  <a:tint val="85000"/>
                  <a:satMod val="155000"/>
                  <a:alpha val="32000"/>
                </a:schemeClr>
              </a:solidFill>
              <a:effectLst>
                <a:outerShdw blurRad="41275" dist="20320" dir="1800000" algn="tl" rotWithShape="0">
                  <a:srgbClr val="000000">
                    <a:alpha val="40000"/>
                  </a:srgbClr>
                </a:outerShdw>
              </a:effectLst>
              <a:latin typeface="ＭＳ ゴシック" panose="020B0609070205080204" pitchFamily="49" charset="-128"/>
              <a:ea typeface="ＭＳ ゴシック" panose="020B0609070205080204" pitchFamily="49" charset="-128"/>
            </a:endParaRPr>
          </a:p>
        </p:txBody>
      </p:sp>
      <p:sp>
        <p:nvSpPr>
          <p:cNvPr id="21" name="正方形/長方形 20"/>
          <p:cNvSpPr/>
          <p:nvPr/>
        </p:nvSpPr>
        <p:spPr>
          <a:xfrm>
            <a:off x="2278061" y="4154283"/>
            <a:ext cx="1370728" cy="1015663"/>
          </a:xfrm>
          <a:prstGeom prst="rect">
            <a:avLst/>
          </a:prstGeom>
          <a:noFill/>
        </p:spPr>
        <p:txBody>
          <a:bodyPr wrap="square" lIns="91440" tIns="45720" rIns="91440" bIns="45720">
            <a:spAutoFit/>
          </a:bodyPr>
          <a:lstStyle/>
          <a:p>
            <a:pPr algn="ctr"/>
            <a:r>
              <a:rPr lang="ja-JP" altLang="en-US" sz="6000" b="1" cap="none" spc="0" dirty="0" smtClean="0">
                <a:ln w="12700">
                  <a:solidFill>
                    <a:schemeClr val="tx2">
                      <a:satMod val="155000"/>
                    </a:schemeClr>
                  </a:solidFill>
                  <a:prstDash val="solid"/>
                </a:ln>
                <a:solidFill>
                  <a:schemeClr val="bg2">
                    <a:tint val="85000"/>
                    <a:satMod val="155000"/>
                    <a:alpha val="32000"/>
                  </a:schemeClr>
                </a:solidFill>
                <a:effectLst>
                  <a:outerShdw blurRad="41275" dist="20320" dir="1800000" algn="tl" rotWithShape="0">
                    <a:srgbClr val="000000">
                      <a:alpha val="40000"/>
                    </a:srgbClr>
                  </a:outerShdw>
                </a:effectLst>
                <a:latin typeface="ＭＳ ゴシック" panose="020B0609070205080204" pitchFamily="49" charset="-128"/>
                <a:ea typeface="ＭＳ ゴシック" panose="020B0609070205080204" pitchFamily="49" charset="-128"/>
              </a:rPr>
              <a:t>？</a:t>
            </a:r>
            <a:endParaRPr lang="ja-JP" altLang="en-US" sz="6000" b="1" cap="none" spc="0" dirty="0">
              <a:ln w="12700">
                <a:solidFill>
                  <a:schemeClr val="tx2">
                    <a:satMod val="155000"/>
                  </a:schemeClr>
                </a:solidFill>
                <a:prstDash val="solid"/>
              </a:ln>
              <a:solidFill>
                <a:schemeClr val="bg2">
                  <a:tint val="85000"/>
                  <a:satMod val="155000"/>
                  <a:alpha val="32000"/>
                </a:schemeClr>
              </a:solidFill>
              <a:effectLst>
                <a:outerShdw blurRad="41275" dist="20320" dir="1800000" algn="tl" rotWithShape="0">
                  <a:srgbClr val="000000">
                    <a:alpha val="40000"/>
                  </a:srgbClr>
                </a:outerShdw>
              </a:effectLst>
              <a:latin typeface="ＭＳ ゴシック" panose="020B0609070205080204" pitchFamily="49" charset="-128"/>
              <a:ea typeface="ＭＳ ゴシック" panose="020B0609070205080204" pitchFamily="49" charset="-128"/>
            </a:endParaRPr>
          </a:p>
        </p:txBody>
      </p:sp>
      <p:sp>
        <p:nvSpPr>
          <p:cNvPr id="22" name="正方形/長方形 21"/>
          <p:cNvSpPr/>
          <p:nvPr/>
        </p:nvSpPr>
        <p:spPr>
          <a:xfrm>
            <a:off x="3784784" y="4154283"/>
            <a:ext cx="1370728" cy="1015663"/>
          </a:xfrm>
          <a:prstGeom prst="rect">
            <a:avLst/>
          </a:prstGeom>
          <a:noFill/>
        </p:spPr>
        <p:txBody>
          <a:bodyPr wrap="square" lIns="91440" tIns="45720" rIns="91440" bIns="45720">
            <a:spAutoFit/>
          </a:bodyPr>
          <a:lstStyle/>
          <a:p>
            <a:pPr algn="ctr"/>
            <a:r>
              <a:rPr lang="ja-JP" altLang="en-US" sz="6000" b="1" cap="none" spc="0" dirty="0" smtClean="0">
                <a:ln w="12700">
                  <a:solidFill>
                    <a:schemeClr val="tx2">
                      <a:satMod val="155000"/>
                    </a:schemeClr>
                  </a:solidFill>
                  <a:prstDash val="solid"/>
                </a:ln>
                <a:solidFill>
                  <a:schemeClr val="bg2">
                    <a:tint val="85000"/>
                    <a:satMod val="155000"/>
                    <a:alpha val="32000"/>
                  </a:schemeClr>
                </a:solidFill>
                <a:effectLst>
                  <a:outerShdw blurRad="41275" dist="20320" dir="1800000" algn="tl" rotWithShape="0">
                    <a:srgbClr val="000000">
                      <a:alpha val="40000"/>
                    </a:srgbClr>
                  </a:outerShdw>
                </a:effectLst>
                <a:latin typeface="ＭＳ ゴシック" panose="020B0609070205080204" pitchFamily="49" charset="-128"/>
                <a:ea typeface="ＭＳ ゴシック" panose="020B0609070205080204" pitchFamily="49" charset="-128"/>
              </a:rPr>
              <a:t>？</a:t>
            </a:r>
            <a:endParaRPr lang="ja-JP" altLang="en-US" sz="6000" b="1" cap="none" spc="0" dirty="0">
              <a:ln w="12700">
                <a:solidFill>
                  <a:schemeClr val="tx2">
                    <a:satMod val="155000"/>
                  </a:schemeClr>
                </a:solidFill>
                <a:prstDash val="solid"/>
              </a:ln>
              <a:solidFill>
                <a:schemeClr val="bg2">
                  <a:tint val="85000"/>
                  <a:satMod val="155000"/>
                  <a:alpha val="32000"/>
                </a:schemeClr>
              </a:solidFill>
              <a:effectLst>
                <a:outerShdw blurRad="41275" dist="20320" dir="1800000" algn="tl" rotWithShape="0">
                  <a:srgbClr val="000000">
                    <a:alpha val="40000"/>
                  </a:srgbClr>
                </a:outerShdw>
              </a:effectLst>
              <a:latin typeface="ＭＳ ゴシック" panose="020B0609070205080204" pitchFamily="49" charset="-128"/>
              <a:ea typeface="ＭＳ ゴシック" panose="020B0609070205080204" pitchFamily="49" charset="-128"/>
            </a:endParaRPr>
          </a:p>
        </p:txBody>
      </p:sp>
      <p:sp>
        <p:nvSpPr>
          <p:cNvPr id="23" name="正方形/長方形 22"/>
          <p:cNvSpPr/>
          <p:nvPr/>
        </p:nvSpPr>
        <p:spPr>
          <a:xfrm>
            <a:off x="5307912" y="4154283"/>
            <a:ext cx="1370728" cy="1015663"/>
          </a:xfrm>
          <a:prstGeom prst="rect">
            <a:avLst/>
          </a:prstGeom>
          <a:noFill/>
        </p:spPr>
        <p:txBody>
          <a:bodyPr wrap="square" lIns="91440" tIns="45720" rIns="91440" bIns="45720">
            <a:spAutoFit/>
          </a:bodyPr>
          <a:lstStyle/>
          <a:p>
            <a:pPr algn="ctr"/>
            <a:r>
              <a:rPr lang="ja-JP" altLang="en-US" sz="6000" b="1" cap="none" spc="0" dirty="0" smtClean="0">
                <a:ln w="12700">
                  <a:solidFill>
                    <a:schemeClr val="tx2">
                      <a:satMod val="155000"/>
                    </a:schemeClr>
                  </a:solidFill>
                  <a:prstDash val="solid"/>
                </a:ln>
                <a:solidFill>
                  <a:schemeClr val="bg2">
                    <a:tint val="85000"/>
                    <a:satMod val="155000"/>
                    <a:alpha val="32000"/>
                  </a:schemeClr>
                </a:solidFill>
                <a:effectLst>
                  <a:outerShdw blurRad="41275" dist="20320" dir="1800000" algn="tl" rotWithShape="0">
                    <a:srgbClr val="000000">
                      <a:alpha val="40000"/>
                    </a:srgbClr>
                  </a:outerShdw>
                </a:effectLst>
                <a:latin typeface="ＭＳ ゴシック" panose="020B0609070205080204" pitchFamily="49" charset="-128"/>
                <a:ea typeface="ＭＳ ゴシック" panose="020B0609070205080204" pitchFamily="49" charset="-128"/>
              </a:rPr>
              <a:t>？</a:t>
            </a:r>
            <a:endParaRPr lang="ja-JP" altLang="en-US" sz="6000" b="1" cap="none" spc="0" dirty="0">
              <a:ln w="12700">
                <a:solidFill>
                  <a:schemeClr val="tx2">
                    <a:satMod val="155000"/>
                  </a:schemeClr>
                </a:solidFill>
                <a:prstDash val="solid"/>
              </a:ln>
              <a:solidFill>
                <a:schemeClr val="bg2">
                  <a:tint val="85000"/>
                  <a:satMod val="155000"/>
                  <a:alpha val="32000"/>
                </a:schemeClr>
              </a:solidFill>
              <a:effectLst>
                <a:outerShdw blurRad="41275" dist="20320" dir="1800000" algn="tl" rotWithShape="0">
                  <a:srgbClr val="000000">
                    <a:alpha val="40000"/>
                  </a:srgbClr>
                </a:outerShdw>
              </a:effectLst>
              <a:latin typeface="ＭＳ ゴシック" panose="020B0609070205080204" pitchFamily="49" charset="-128"/>
              <a:ea typeface="ＭＳ ゴシック" panose="020B0609070205080204" pitchFamily="49" charset="-128"/>
            </a:endParaRPr>
          </a:p>
        </p:txBody>
      </p:sp>
      <p:sp>
        <p:nvSpPr>
          <p:cNvPr id="24" name="スライド番号プレースホルダー 9"/>
          <p:cNvSpPr txBox="1">
            <a:spLocks/>
          </p:cNvSpPr>
          <p:nvPr/>
        </p:nvSpPr>
        <p:spPr>
          <a:xfrm>
            <a:off x="4427984" y="6521280"/>
            <a:ext cx="609600" cy="344646"/>
          </a:xfrm>
          <a:prstGeom prst="rect">
            <a:avLst/>
          </a:prstGeom>
        </p:spPr>
        <p:txBody>
          <a:bodyPr vert="horz" rtlCol="0" anchor="ct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ＭＳ ゴシック" panose="020B0609070205080204" pitchFamily="49" charset="-128"/>
                <a:ea typeface="ＭＳ ゴシック" panose="020B0609070205080204" pitchFamily="49" charset="-128"/>
              </a:rPr>
              <a:t>-24-</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943819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036" y="-95450"/>
            <a:ext cx="7859216" cy="504056"/>
          </a:xfrm>
        </p:spPr>
        <p:txBody>
          <a:bodyPr>
            <a:normAutofit/>
          </a:bodyPr>
          <a:lstStyle/>
          <a:p>
            <a:pPr algn="l"/>
            <a:r>
              <a:rPr lang="ja-JP" altLang="en-US" sz="2000" b="1" dirty="0" smtClean="0">
                <a:solidFill>
                  <a:schemeClr val="bg1"/>
                </a:solidFill>
                <a:latin typeface="ＭＳ ゴシック" panose="020B0609070205080204" pitchFamily="49" charset="-128"/>
                <a:ea typeface="ＭＳ ゴシック" panose="020B0609070205080204" pitchFamily="49" charset="-128"/>
              </a:rPr>
              <a:t>１０－</a:t>
            </a:r>
            <a:r>
              <a:rPr lang="ja-JP" altLang="en-US" sz="2000" b="1" dirty="0">
                <a:solidFill>
                  <a:schemeClr val="bg1"/>
                </a:solidFill>
                <a:latin typeface="ＭＳ ゴシック" panose="020B0609070205080204" pitchFamily="49" charset="-128"/>
                <a:ea typeface="ＭＳ ゴシック" panose="020B0609070205080204" pitchFamily="49" charset="-128"/>
              </a:rPr>
              <a:t>２</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 具体的</a:t>
            </a:r>
            <a:r>
              <a:rPr lang="ja-JP" altLang="en-US" sz="2000" b="1" dirty="0">
                <a:solidFill>
                  <a:schemeClr val="bg1"/>
                </a:solidFill>
                <a:latin typeface="ＭＳ ゴシック" panose="020B0609070205080204" pitchFamily="49" charset="-128"/>
                <a:ea typeface="ＭＳ ゴシック" panose="020B0609070205080204" pitchFamily="49" charset="-128"/>
              </a:rPr>
              <a:t>な採用選考にあたって</a:t>
            </a:r>
            <a:endParaRPr kumimoji="1" lang="ja-JP" altLang="en-US" sz="2000" b="1" dirty="0">
              <a:solidFill>
                <a:schemeClr val="bg1"/>
              </a:solidFill>
            </a:endParaRPr>
          </a:p>
        </p:txBody>
      </p:sp>
      <p:sp>
        <p:nvSpPr>
          <p:cNvPr id="5" name="正方形/長方形 4"/>
          <p:cNvSpPr/>
          <p:nvPr/>
        </p:nvSpPr>
        <p:spPr>
          <a:xfrm>
            <a:off x="811234" y="692696"/>
            <a:ext cx="2418291" cy="369332"/>
          </a:xfrm>
          <a:prstGeom prst="rect">
            <a:avLst/>
          </a:prstGeom>
        </p:spPr>
        <p:txBody>
          <a:bodyPr wrap="none">
            <a:spAutoFit/>
          </a:bodyPr>
          <a:lstStyle/>
          <a:p>
            <a:pPr indent="140335" algn="just">
              <a:spcAft>
                <a:spcPts val="0"/>
              </a:spcAft>
            </a:pPr>
            <a:r>
              <a:rPr lang="ja-JP" altLang="ja-JP" b="1" kern="100" dirty="0" smtClean="0">
                <a:latin typeface="Century"/>
                <a:ea typeface="ＭＳ ゴシック"/>
                <a:cs typeface="Times New Roman"/>
              </a:rPr>
              <a:t>採用</a:t>
            </a:r>
            <a:r>
              <a:rPr lang="ja-JP" altLang="ja-JP" b="1" kern="100" dirty="0">
                <a:latin typeface="Century"/>
                <a:ea typeface="ＭＳ ゴシック"/>
                <a:cs typeface="Times New Roman"/>
              </a:rPr>
              <a:t>基準・選考方法</a:t>
            </a:r>
            <a:endParaRPr lang="ja-JP" altLang="ja-JP" sz="1600" kern="100" dirty="0">
              <a:effectLst/>
              <a:latin typeface="Century"/>
              <a:ea typeface="ＭＳ 明朝"/>
              <a:cs typeface="Times New Roman"/>
            </a:endParaRPr>
          </a:p>
        </p:txBody>
      </p:sp>
      <p:sp>
        <p:nvSpPr>
          <p:cNvPr id="6" name="角丸四角形 5"/>
          <p:cNvSpPr/>
          <p:nvPr/>
        </p:nvSpPr>
        <p:spPr>
          <a:xfrm>
            <a:off x="971600" y="1124325"/>
            <a:ext cx="7056784" cy="4154583"/>
          </a:xfrm>
          <a:prstGeom prst="roundRect">
            <a:avLst>
              <a:gd name="adj" fmla="val 695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03860" indent="-267970" algn="l">
              <a:spcAft>
                <a:spcPts val="0"/>
              </a:spcAft>
            </a:pPr>
            <a:r>
              <a:rPr lang="ja-JP" kern="100" dirty="0" smtClean="0">
                <a:solidFill>
                  <a:srgbClr val="000000"/>
                </a:solidFill>
                <a:effectLst/>
                <a:latin typeface="ＭＳ ゴシック" panose="020B0609070205080204" pitchFamily="49" charset="-128"/>
                <a:ea typeface="ＭＳ ゴシック" panose="020B0609070205080204" pitchFamily="49" charset="-128"/>
                <a:cs typeface="Times New Roman"/>
              </a:rPr>
              <a:t>□</a:t>
            </a:r>
            <a:r>
              <a:rPr lang="ja-JP" kern="100" dirty="0">
                <a:solidFill>
                  <a:srgbClr val="000000"/>
                </a:solidFill>
                <a:effectLst/>
                <a:latin typeface="ＭＳ ゴシック" panose="020B0609070205080204" pitchFamily="49" charset="-128"/>
                <a:ea typeface="ＭＳ ゴシック" panose="020B0609070205080204" pitchFamily="49" charset="-128"/>
                <a:cs typeface="Times New Roman"/>
              </a:rPr>
              <a:t>　募集職種の職務（仕事）を遂行させるために必要な条件を基礎とした公正な採用基準ができていますか。</a:t>
            </a:r>
            <a:endParaRPr lang="ja-JP" kern="100" dirty="0">
              <a:effectLst/>
              <a:latin typeface="ＭＳ ゴシック" panose="020B0609070205080204" pitchFamily="49" charset="-128"/>
              <a:ea typeface="ＭＳ ゴシック" panose="020B0609070205080204" pitchFamily="49" charset="-128"/>
              <a:cs typeface="Times New Roman"/>
            </a:endParaRPr>
          </a:p>
          <a:p>
            <a:pPr marL="402590" indent="-2540" algn="l">
              <a:spcAft>
                <a:spcPts val="0"/>
              </a:spcAft>
            </a:pPr>
            <a:r>
              <a:rPr lang="ja-JP" altLang="en-US" kern="100" dirty="0" smtClean="0">
                <a:solidFill>
                  <a:srgbClr val="000000"/>
                </a:solidFill>
                <a:effectLst/>
                <a:latin typeface="ＭＳ ゴシック" panose="020B0609070205080204" pitchFamily="49" charset="-128"/>
                <a:ea typeface="ＭＳ ゴシック" panose="020B0609070205080204" pitchFamily="49" charset="-128"/>
                <a:cs typeface="Times New Roman"/>
              </a:rPr>
              <a:t>　</a:t>
            </a:r>
            <a:r>
              <a:rPr lang="ja-JP" kern="100" dirty="0" smtClean="0">
                <a:solidFill>
                  <a:srgbClr val="000000"/>
                </a:solidFill>
                <a:effectLst/>
                <a:latin typeface="ＭＳ ゴシック" panose="020B0609070205080204" pitchFamily="49" charset="-128"/>
                <a:ea typeface="ＭＳ ゴシック" panose="020B0609070205080204" pitchFamily="49" charset="-128"/>
                <a:cs typeface="Times New Roman"/>
              </a:rPr>
              <a:t>身体</a:t>
            </a:r>
            <a:r>
              <a:rPr lang="ja-JP" kern="100" dirty="0">
                <a:solidFill>
                  <a:srgbClr val="000000"/>
                </a:solidFill>
                <a:effectLst/>
                <a:latin typeface="ＭＳ ゴシック" panose="020B0609070205080204" pitchFamily="49" charset="-128"/>
                <a:ea typeface="ＭＳ ゴシック" panose="020B0609070205080204" pitchFamily="49" charset="-128"/>
                <a:cs typeface="Times New Roman"/>
              </a:rPr>
              <a:t>条件、知識、技能等のうち、職務</a:t>
            </a:r>
            <a:r>
              <a:rPr lang="en-US" kern="100" dirty="0">
                <a:solidFill>
                  <a:srgbClr val="000000"/>
                </a:solidFill>
                <a:effectLst/>
                <a:latin typeface="ＭＳ ゴシック" panose="020B0609070205080204" pitchFamily="49" charset="-128"/>
                <a:ea typeface="ＭＳ ゴシック" panose="020B0609070205080204" pitchFamily="49" charset="-128"/>
                <a:cs typeface="Times New Roman"/>
              </a:rPr>
              <a:t>(</a:t>
            </a:r>
            <a:r>
              <a:rPr lang="ja-JP" kern="100" dirty="0">
                <a:solidFill>
                  <a:srgbClr val="000000"/>
                </a:solidFill>
                <a:effectLst/>
                <a:latin typeface="ＭＳ ゴシック" panose="020B0609070205080204" pitchFamily="49" charset="-128"/>
                <a:ea typeface="ＭＳ ゴシック" panose="020B0609070205080204" pitchFamily="49" charset="-128"/>
                <a:cs typeface="Times New Roman"/>
              </a:rPr>
              <a:t>作業</a:t>
            </a:r>
            <a:r>
              <a:rPr lang="en-US" kern="100" dirty="0">
                <a:solidFill>
                  <a:srgbClr val="000000"/>
                </a:solidFill>
                <a:effectLst/>
                <a:latin typeface="ＭＳ ゴシック" panose="020B0609070205080204" pitchFamily="49" charset="-128"/>
                <a:ea typeface="ＭＳ ゴシック" panose="020B0609070205080204" pitchFamily="49" charset="-128"/>
                <a:cs typeface="Times New Roman"/>
              </a:rPr>
              <a:t>)</a:t>
            </a:r>
            <a:r>
              <a:rPr lang="ja-JP" kern="100" dirty="0">
                <a:solidFill>
                  <a:srgbClr val="000000"/>
                </a:solidFill>
                <a:effectLst/>
                <a:latin typeface="ＭＳ ゴシック" panose="020B0609070205080204" pitchFamily="49" charset="-128"/>
                <a:ea typeface="ＭＳ ゴシック" panose="020B0609070205080204" pitchFamily="49" charset="-128"/>
                <a:cs typeface="Times New Roman"/>
              </a:rPr>
              <a:t>遂行上必要な条件は何か、またそれが、どの程度必要なのかが明確になっていますか。</a:t>
            </a:r>
            <a:endParaRPr lang="ja-JP" kern="100" dirty="0">
              <a:effectLst/>
              <a:latin typeface="ＭＳ ゴシック" panose="020B0609070205080204" pitchFamily="49" charset="-128"/>
              <a:ea typeface="ＭＳ ゴシック" panose="020B0609070205080204" pitchFamily="49" charset="-128"/>
              <a:cs typeface="Times New Roman"/>
            </a:endParaRPr>
          </a:p>
          <a:p>
            <a:pPr marL="403860" indent="-267970" algn="l">
              <a:spcAft>
                <a:spcPts val="0"/>
              </a:spcAft>
            </a:pPr>
            <a:r>
              <a:rPr lang="ja-JP" kern="100" dirty="0">
                <a:solidFill>
                  <a:srgbClr val="000000"/>
                </a:solidFill>
                <a:effectLst/>
                <a:latin typeface="ＭＳ ゴシック" panose="020B0609070205080204" pitchFamily="49" charset="-128"/>
                <a:ea typeface="ＭＳ ゴシック" panose="020B0609070205080204" pitchFamily="49" charset="-128"/>
                <a:cs typeface="Times New Roman"/>
              </a:rPr>
              <a:t>□　採用基準に適合しているかどうかを、公平に評価する方法がとられていますか。</a:t>
            </a:r>
            <a:endParaRPr lang="ja-JP" kern="100" dirty="0">
              <a:effectLst/>
              <a:latin typeface="ＭＳ ゴシック" panose="020B0609070205080204" pitchFamily="49" charset="-128"/>
              <a:ea typeface="ＭＳ ゴシック" panose="020B0609070205080204" pitchFamily="49" charset="-128"/>
              <a:cs typeface="Times New Roman"/>
            </a:endParaRPr>
          </a:p>
          <a:p>
            <a:pPr marL="403860" indent="-267970" algn="l">
              <a:spcAft>
                <a:spcPts val="0"/>
              </a:spcAft>
            </a:pPr>
            <a:r>
              <a:rPr lang="ja-JP" kern="100" dirty="0">
                <a:solidFill>
                  <a:srgbClr val="000000"/>
                </a:solidFill>
                <a:effectLst/>
                <a:latin typeface="ＭＳ ゴシック" panose="020B0609070205080204" pitchFamily="49" charset="-128"/>
                <a:ea typeface="ＭＳ ゴシック" panose="020B0609070205080204" pitchFamily="49" charset="-128"/>
                <a:cs typeface="Times New Roman"/>
              </a:rPr>
              <a:t>　　一つの方法だけで評価していませんか。</a:t>
            </a:r>
            <a:endParaRPr lang="ja-JP" kern="100" dirty="0">
              <a:effectLst/>
              <a:latin typeface="ＭＳ ゴシック" panose="020B0609070205080204" pitchFamily="49" charset="-128"/>
              <a:ea typeface="ＭＳ ゴシック" panose="020B0609070205080204" pitchFamily="49" charset="-128"/>
              <a:cs typeface="Times New Roman"/>
            </a:endParaRPr>
          </a:p>
          <a:p>
            <a:pPr marL="403860" indent="-267970" algn="l">
              <a:spcAft>
                <a:spcPts val="0"/>
              </a:spcAft>
            </a:pPr>
            <a:r>
              <a:rPr lang="ja-JP" kern="100" dirty="0">
                <a:solidFill>
                  <a:srgbClr val="000000"/>
                </a:solidFill>
                <a:effectLst/>
                <a:latin typeface="ＭＳ ゴシック" panose="020B0609070205080204" pitchFamily="49" charset="-128"/>
                <a:ea typeface="ＭＳ ゴシック" panose="020B0609070205080204" pitchFamily="49" charset="-128"/>
                <a:cs typeface="Times New Roman"/>
              </a:rPr>
              <a:t>□　過去の習慣、経験のみにとらわれず、応募者の基本的人権を尊重する選考体制がとられていますか。</a:t>
            </a:r>
            <a:endParaRPr lang="ja-JP" kern="100" dirty="0">
              <a:effectLst/>
              <a:latin typeface="ＭＳ ゴシック" panose="020B0609070205080204" pitchFamily="49" charset="-128"/>
              <a:ea typeface="ＭＳ ゴシック" panose="020B0609070205080204" pitchFamily="49" charset="-128"/>
              <a:cs typeface="Times New Roman"/>
            </a:endParaRPr>
          </a:p>
          <a:p>
            <a:pPr marL="403860" indent="-267970" algn="l">
              <a:spcAft>
                <a:spcPts val="0"/>
              </a:spcAft>
            </a:pPr>
            <a:r>
              <a:rPr lang="ja-JP" kern="100" dirty="0">
                <a:solidFill>
                  <a:srgbClr val="000000"/>
                </a:solidFill>
                <a:effectLst/>
                <a:latin typeface="ＭＳ ゴシック" panose="020B0609070205080204" pitchFamily="49" charset="-128"/>
                <a:ea typeface="ＭＳ ゴシック" panose="020B0609070205080204" pitchFamily="49" charset="-128"/>
                <a:cs typeface="Times New Roman"/>
              </a:rPr>
              <a:t>□　表面的なもので判断せず、潜在的な資質や長所を積極的に見いだすように配慮されていますか。</a:t>
            </a:r>
            <a:endParaRPr lang="ja-JP" kern="100" dirty="0">
              <a:effectLst/>
              <a:latin typeface="ＭＳ ゴシック" panose="020B0609070205080204" pitchFamily="49" charset="-128"/>
              <a:ea typeface="ＭＳ ゴシック" panose="020B0609070205080204" pitchFamily="49" charset="-128"/>
              <a:cs typeface="Times New Roman"/>
            </a:endParaRPr>
          </a:p>
        </p:txBody>
      </p:sp>
      <p:sp>
        <p:nvSpPr>
          <p:cNvPr id="7" name="テキスト ボックス 6"/>
          <p:cNvSpPr txBox="1"/>
          <p:nvPr/>
        </p:nvSpPr>
        <p:spPr>
          <a:xfrm>
            <a:off x="5652120" y="5576651"/>
            <a:ext cx="2808312" cy="307777"/>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（従業員採用の手引 ３９頁）</a:t>
            </a:r>
          </a:p>
        </p:txBody>
      </p:sp>
      <p:sp>
        <p:nvSpPr>
          <p:cNvPr id="8" name="テキスト ボックス 7"/>
          <p:cNvSpPr txBox="1"/>
          <p:nvPr/>
        </p:nvSpPr>
        <p:spPr>
          <a:xfrm>
            <a:off x="1223628" y="1537047"/>
            <a:ext cx="360040" cy="307777"/>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sz="1400" b="1" dirty="0" smtClean="0">
                <a:solidFill>
                  <a:schemeClr val="tx1"/>
                </a:solidFill>
                <a:latin typeface="ＭＳ ゴシック" panose="020B0609070205080204" pitchFamily="49" charset="-128"/>
                <a:ea typeface="ＭＳ ゴシック" panose="020B0609070205080204" pitchFamily="49" charset="-128"/>
              </a:rPr>
              <a:t>✔</a:t>
            </a:r>
          </a:p>
        </p:txBody>
      </p:sp>
      <p:sp>
        <p:nvSpPr>
          <p:cNvPr id="9" name="テキスト ボックス 8"/>
          <p:cNvSpPr txBox="1"/>
          <p:nvPr/>
        </p:nvSpPr>
        <p:spPr>
          <a:xfrm>
            <a:off x="1223628" y="2893840"/>
            <a:ext cx="360040" cy="307777"/>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sz="1400" b="1" dirty="0" smtClean="0">
                <a:solidFill>
                  <a:schemeClr val="tx1"/>
                </a:solidFill>
                <a:latin typeface="ＭＳ ゴシック" panose="020B0609070205080204" pitchFamily="49" charset="-128"/>
                <a:ea typeface="ＭＳ ゴシック" panose="020B0609070205080204" pitchFamily="49" charset="-128"/>
              </a:rPr>
              <a:t>✔</a:t>
            </a:r>
          </a:p>
        </p:txBody>
      </p:sp>
      <p:sp>
        <p:nvSpPr>
          <p:cNvPr id="10" name="テキスト ボックス 9"/>
          <p:cNvSpPr txBox="1"/>
          <p:nvPr/>
        </p:nvSpPr>
        <p:spPr>
          <a:xfrm>
            <a:off x="1226800" y="3717032"/>
            <a:ext cx="360040" cy="307777"/>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sz="1400" b="1" dirty="0" smtClean="0">
                <a:solidFill>
                  <a:schemeClr val="tx1"/>
                </a:solidFill>
                <a:latin typeface="ＭＳ ゴシック" panose="020B0609070205080204" pitchFamily="49" charset="-128"/>
                <a:ea typeface="ＭＳ ゴシック" panose="020B0609070205080204" pitchFamily="49" charset="-128"/>
              </a:rPr>
              <a:t>✔</a:t>
            </a:r>
          </a:p>
        </p:txBody>
      </p:sp>
      <p:sp>
        <p:nvSpPr>
          <p:cNvPr id="11" name="テキスト ボックス 10"/>
          <p:cNvSpPr txBox="1"/>
          <p:nvPr/>
        </p:nvSpPr>
        <p:spPr>
          <a:xfrm>
            <a:off x="1223628" y="4273853"/>
            <a:ext cx="360040" cy="307777"/>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sz="1400" b="1" dirty="0" smtClean="0">
                <a:solidFill>
                  <a:schemeClr val="tx1"/>
                </a:solidFill>
                <a:latin typeface="ＭＳ ゴシック" panose="020B0609070205080204" pitchFamily="49" charset="-128"/>
                <a:ea typeface="ＭＳ ゴシック" panose="020B0609070205080204" pitchFamily="49" charset="-128"/>
              </a:rPr>
              <a:t>✔</a:t>
            </a:r>
          </a:p>
        </p:txBody>
      </p:sp>
      <p:sp>
        <p:nvSpPr>
          <p:cNvPr id="12" name="スライド番号プレースホルダー 9"/>
          <p:cNvSpPr txBox="1">
            <a:spLocks/>
          </p:cNvSpPr>
          <p:nvPr/>
        </p:nvSpPr>
        <p:spPr>
          <a:xfrm>
            <a:off x="4427984" y="6468730"/>
            <a:ext cx="609600" cy="344646"/>
          </a:xfrm>
          <a:prstGeom prst="rect">
            <a:avLst/>
          </a:prstGeom>
        </p:spPr>
        <p:txBody>
          <a:bodyPr vert="horz" rtlCol="0" anchor="ct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ＭＳ ゴシック" panose="020B0609070205080204" pitchFamily="49" charset="-128"/>
                <a:ea typeface="ＭＳ ゴシック" panose="020B0609070205080204" pitchFamily="49" charset="-128"/>
              </a:rPr>
              <a:t>-25-</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975485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087" y="-175589"/>
            <a:ext cx="7467600" cy="648072"/>
          </a:xfrm>
        </p:spPr>
        <p:txBody>
          <a:bodyPr>
            <a:normAutofit/>
          </a:bodyPr>
          <a:lstStyle/>
          <a:p>
            <a:pPr algn="l"/>
            <a:r>
              <a:rPr lang="ja-JP" altLang="en-US" sz="2000" b="1" dirty="0" smtClean="0">
                <a:solidFill>
                  <a:schemeClr val="bg1"/>
                </a:solidFill>
                <a:latin typeface="ＭＳ ゴシック" panose="020B0609070205080204" pitchFamily="49" charset="-128"/>
                <a:ea typeface="ＭＳ ゴシック" panose="020B0609070205080204" pitchFamily="49" charset="-128"/>
              </a:rPr>
              <a:t>１０－</a:t>
            </a:r>
            <a:r>
              <a:rPr lang="ja-JP" altLang="en-US" sz="2000" b="1" dirty="0">
                <a:solidFill>
                  <a:schemeClr val="bg1"/>
                </a:solidFill>
                <a:latin typeface="ＭＳ ゴシック" panose="020B0609070205080204" pitchFamily="49" charset="-128"/>
                <a:ea typeface="ＭＳ ゴシック" panose="020B0609070205080204" pitchFamily="49" charset="-128"/>
              </a:rPr>
              <a:t>３</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 具体的</a:t>
            </a:r>
            <a:r>
              <a:rPr lang="ja-JP" altLang="en-US" sz="2000" b="1" dirty="0">
                <a:solidFill>
                  <a:schemeClr val="bg1"/>
                </a:solidFill>
                <a:latin typeface="ＭＳ ゴシック" panose="020B0609070205080204" pitchFamily="49" charset="-128"/>
                <a:ea typeface="ＭＳ ゴシック" panose="020B0609070205080204" pitchFamily="49" charset="-128"/>
              </a:rPr>
              <a:t>な採用選考に</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あたって</a:t>
            </a:r>
            <a:endParaRPr kumimoji="1" lang="ja-JP" altLang="en-US" sz="2000" b="1" dirty="0">
              <a:solidFill>
                <a:schemeClr val="bg1"/>
              </a:solidFill>
            </a:endParaRPr>
          </a:p>
        </p:txBody>
      </p:sp>
      <p:sp>
        <p:nvSpPr>
          <p:cNvPr id="4" name="正方形/長方形 3"/>
          <p:cNvSpPr/>
          <p:nvPr/>
        </p:nvSpPr>
        <p:spPr>
          <a:xfrm>
            <a:off x="755576" y="859757"/>
            <a:ext cx="3903633" cy="369332"/>
          </a:xfrm>
          <a:prstGeom prst="rect">
            <a:avLst/>
          </a:prstGeom>
        </p:spPr>
        <p:txBody>
          <a:bodyPr wrap="none">
            <a:spAutoFit/>
          </a:bodyPr>
          <a:lstStyle/>
          <a:p>
            <a:r>
              <a:rPr lang="ja-JP" altLang="ja-JP" b="1" dirty="0" smtClean="0">
                <a:latin typeface="ＭＳ ゴシック" panose="020B0609070205080204" pitchFamily="49" charset="-128"/>
                <a:ea typeface="ＭＳ ゴシック" panose="020B0609070205080204" pitchFamily="49" charset="-128"/>
                <a:cs typeface="Times New Roman"/>
              </a:rPr>
              <a:t>選考</a:t>
            </a:r>
            <a:r>
              <a:rPr lang="ja-JP" altLang="ja-JP" b="1" dirty="0">
                <a:latin typeface="ＭＳ ゴシック" panose="020B0609070205080204" pitchFamily="49" charset="-128"/>
                <a:ea typeface="ＭＳ ゴシック" panose="020B0609070205080204" pitchFamily="49" charset="-128"/>
                <a:cs typeface="Times New Roman"/>
              </a:rPr>
              <a:t>に使用する書類（応募書類等）</a:t>
            </a:r>
            <a:endParaRPr lang="ja-JP" altLang="en-US" dirty="0">
              <a:latin typeface="ＭＳ ゴシック" panose="020B0609070205080204" pitchFamily="49" charset="-128"/>
              <a:ea typeface="ＭＳ ゴシック" panose="020B0609070205080204" pitchFamily="49" charset="-128"/>
            </a:endParaRPr>
          </a:p>
        </p:txBody>
      </p:sp>
      <p:sp>
        <p:nvSpPr>
          <p:cNvPr id="5" name="角丸四角形 4"/>
          <p:cNvSpPr/>
          <p:nvPr/>
        </p:nvSpPr>
        <p:spPr>
          <a:xfrm>
            <a:off x="899592" y="1229089"/>
            <a:ext cx="6984776" cy="4665357"/>
          </a:xfrm>
          <a:prstGeom prst="roundRect">
            <a:avLst>
              <a:gd name="adj" fmla="val 7658"/>
            </a:avLst>
          </a:prstGeom>
          <a:solidFill>
            <a:sysClr val="window" lastClr="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31788" indent="-331788" algn="just">
              <a:spcAft>
                <a:spcPts val="0"/>
              </a:spcAft>
            </a:pPr>
            <a:r>
              <a:rPr lang="ja-JP" altLang="en-US" kern="100" dirty="0" smtClean="0">
                <a:effectLst/>
                <a:latin typeface="ＭＳ ゴシック" panose="020B0609070205080204" pitchFamily="49" charset="-128"/>
                <a:ea typeface="ＭＳ ゴシック" panose="020B0609070205080204" pitchFamily="49" charset="-128"/>
                <a:cs typeface="Times New Roman"/>
              </a:rPr>
              <a:t>□　</a:t>
            </a:r>
            <a:r>
              <a:rPr lang="ja-JP" kern="100" dirty="0" smtClean="0">
                <a:effectLst/>
                <a:latin typeface="ＭＳ ゴシック" panose="020B0609070205080204" pitchFamily="49" charset="-128"/>
                <a:ea typeface="ＭＳ ゴシック" panose="020B0609070205080204" pitchFamily="49" charset="-128"/>
                <a:cs typeface="Times New Roman"/>
              </a:rPr>
              <a:t>新規</a:t>
            </a:r>
            <a:r>
              <a:rPr lang="ja-JP" kern="100" dirty="0">
                <a:effectLst/>
                <a:latin typeface="ＭＳ ゴシック" panose="020B0609070205080204" pitchFamily="49" charset="-128"/>
                <a:ea typeface="ＭＳ ゴシック" panose="020B0609070205080204" pitchFamily="49" charset="-128"/>
                <a:cs typeface="Times New Roman"/>
              </a:rPr>
              <a:t>中学校卒業者については、京都府で定めた「応募書類」を使用していますか。</a:t>
            </a:r>
            <a:r>
              <a:rPr lang="ja-JP" sz="1400" kern="100" dirty="0" smtClean="0">
                <a:effectLst/>
                <a:latin typeface="ＭＳ ゴシック" panose="020B0609070205080204" pitchFamily="49" charset="-128"/>
                <a:ea typeface="ＭＳ ゴシック" panose="020B0609070205080204" pitchFamily="49" charset="-128"/>
                <a:cs typeface="Times New Roman"/>
              </a:rPr>
              <a:t>（</a:t>
            </a:r>
            <a:r>
              <a:rPr lang="ja-JP" altLang="en-US" sz="1400" kern="100" dirty="0" smtClean="0">
                <a:latin typeface="ＭＳ ゴシック" panose="020B0609070205080204" pitchFamily="49" charset="-128"/>
                <a:ea typeface="ＭＳ ゴシック" panose="020B0609070205080204" pitchFamily="49" charset="-128"/>
                <a:cs typeface="Times New Roman"/>
              </a:rPr>
              <a:t>従業員採用の手引 </a:t>
            </a:r>
            <a:r>
              <a:rPr lang="ja-JP" altLang="en-US" sz="1400" kern="100" dirty="0" smtClean="0">
                <a:effectLst/>
                <a:latin typeface="ＭＳ ゴシック" panose="020B0609070205080204" pitchFamily="49" charset="-128"/>
                <a:ea typeface="ＭＳ ゴシック" panose="020B0609070205080204" pitchFamily="49" charset="-128"/>
                <a:cs typeface="Times New Roman"/>
              </a:rPr>
              <a:t>９４頁</a:t>
            </a:r>
            <a:r>
              <a:rPr lang="ja-JP" sz="1400" kern="100" dirty="0" smtClean="0">
                <a:effectLst/>
                <a:latin typeface="ＭＳ ゴシック" panose="020B0609070205080204" pitchFamily="49" charset="-128"/>
                <a:ea typeface="ＭＳ ゴシック" panose="020B0609070205080204" pitchFamily="49" charset="-128"/>
                <a:cs typeface="Times New Roman"/>
              </a:rPr>
              <a:t>参照）</a:t>
            </a:r>
            <a:endParaRPr lang="en-US" altLang="ja-JP" sz="1400" kern="100" dirty="0" smtClean="0">
              <a:effectLst/>
              <a:latin typeface="ＭＳ ゴシック" panose="020B0609070205080204" pitchFamily="49" charset="-128"/>
              <a:ea typeface="ＭＳ ゴシック" panose="020B0609070205080204" pitchFamily="49" charset="-128"/>
              <a:cs typeface="Times New Roman"/>
            </a:endParaRPr>
          </a:p>
          <a:p>
            <a:pPr marL="331788" indent="-331788" algn="just">
              <a:spcAft>
                <a:spcPts val="0"/>
              </a:spcAft>
            </a:pPr>
            <a:r>
              <a:rPr lang="ja-JP" kern="100" dirty="0" smtClean="0">
                <a:effectLst/>
                <a:latin typeface="ＭＳ ゴシック" panose="020B0609070205080204" pitchFamily="49" charset="-128"/>
                <a:ea typeface="ＭＳ ゴシック" panose="020B0609070205080204" pitchFamily="49" charset="-128"/>
                <a:cs typeface="Times New Roman"/>
              </a:rPr>
              <a:t>□</a:t>
            </a:r>
            <a:r>
              <a:rPr lang="ja-JP" kern="100" dirty="0">
                <a:effectLst/>
                <a:latin typeface="ＭＳ ゴシック" panose="020B0609070205080204" pitchFamily="49" charset="-128"/>
                <a:ea typeface="ＭＳ ゴシック" panose="020B0609070205080204" pitchFamily="49" charset="-128"/>
                <a:cs typeface="Times New Roman"/>
              </a:rPr>
              <a:t>　新規高等学校卒業者について</a:t>
            </a:r>
            <a:r>
              <a:rPr lang="ja-JP" kern="100" dirty="0" smtClean="0">
                <a:effectLst/>
                <a:latin typeface="ＭＳ ゴシック" panose="020B0609070205080204" pitchFamily="49" charset="-128"/>
                <a:ea typeface="ＭＳ ゴシック" panose="020B0609070205080204" pitchFamily="49" charset="-128"/>
                <a:cs typeface="Times New Roman"/>
              </a:rPr>
              <a:t>は</a:t>
            </a:r>
            <a:r>
              <a:rPr lang="ja-JP" altLang="en-US" kern="100" dirty="0" smtClean="0">
                <a:effectLst/>
                <a:latin typeface="ＭＳ ゴシック" panose="020B0609070205080204" pitchFamily="49" charset="-128"/>
                <a:ea typeface="ＭＳ ゴシック" panose="020B0609070205080204" pitchFamily="49" charset="-128"/>
                <a:cs typeface="Times New Roman"/>
              </a:rPr>
              <a:t>、</a:t>
            </a:r>
            <a:r>
              <a:rPr lang="ja-JP" b="1" kern="100" dirty="0" smtClean="0">
                <a:effectLst/>
                <a:latin typeface="ＭＳ ゴシック" panose="020B0609070205080204" pitchFamily="49" charset="-128"/>
                <a:ea typeface="ＭＳ ゴシック" panose="020B0609070205080204" pitchFamily="49" charset="-128"/>
                <a:cs typeface="Times New Roman"/>
              </a:rPr>
              <a:t>「</a:t>
            </a:r>
            <a:r>
              <a:rPr lang="ja-JP" b="1" kern="100" dirty="0">
                <a:effectLst/>
                <a:latin typeface="ＭＳ ゴシック" panose="020B0609070205080204" pitchFamily="49" charset="-128"/>
                <a:ea typeface="ＭＳ ゴシック" panose="020B0609070205080204" pitchFamily="49" charset="-128"/>
                <a:cs typeface="Times New Roman"/>
              </a:rPr>
              <a:t>近畿高等学校統一用紙」</a:t>
            </a:r>
            <a:r>
              <a:rPr lang="ja-JP" kern="100" dirty="0">
                <a:effectLst/>
                <a:latin typeface="ＭＳ ゴシック" panose="020B0609070205080204" pitchFamily="49" charset="-128"/>
                <a:ea typeface="ＭＳ ゴシック" panose="020B0609070205080204" pitchFamily="49" charset="-128"/>
                <a:cs typeface="Times New Roman"/>
              </a:rPr>
              <a:t>を使用していますか</a:t>
            </a:r>
            <a:r>
              <a:rPr lang="ja-JP" kern="100" dirty="0" smtClean="0">
                <a:effectLst/>
                <a:latin typeface="ＭＳ ゴシック" panose="020B0609070205080204" pitchFamily="49" charset="-128"/>
                <a:ea typeface="ＭＳ ゴシック" panose="020B0609070205080204" pitchFamily="49" charset="-128"/>
                <a:cs typeface="Times New Roman"/>
              </a:rPr>
              <a:t>。</a:t>
            </a:r>
            <a:r>
              <a:rPr lang="ja-JP" sz="1400" kern="100" dirty="0" smtClean="0">
                <a:effectLst/>
                <a:latin typeface="ＭＳ ゴシック" panose="020B0609070205080204" pitchFamily="49" charset="-128"/>
                <a:ea typeface="ＭＳ ゴシック" panose="020B0609070205080204" pitchFamily="49" charset="-128"/>
                <a:cs typeface="Times New Roman"/>
              </a:rPr>
              <a:t>（</a:t>
            </a:r>
            <a:r>
              <a:rPr lang="ja-JP" altLang="en-US" sz="1400" kern="100" dirty="0">
                <a:latin typeface="ＭＳ ゴシック" panose="020B0609070205080204" pitchFamily="49" charset="-128"/>
                <a:ea typeface="ＭＳ ゴシック" panose="020B0609070205080204" pitchFamily="49" charset="-128"/>
                <a:cs typeface="Times New Roman"/>
              </a:rPr>
              <a:t>従業員採用の</a:t>
            </a:r>
            <a:r>
              <a:rPr lang="ja-JP" altLang="en-US" sz="1400" kern="100" dirty="0" smtClean="0">
                <a:latin typeface="ＭＳ ゴシック" panose="020B0609070205080204" pitchFamily="49" charset="-128"/>
                <a:ea typeface="ＭＳ ゴシック" panose="020B0609070205080204" pitchFamily="49" charset="-128"/>
                <a:cs typeface="Times New Roman"/>
              </a:rPr>
              <a:t>手引 ８８</a:t>
            </a:r>
            <a:r>
              <a:rPr lang="ja-JP" altLang="en-US" sz="1400" kern="100" dirty="0" smtClean="0">
                <a:effectLst/>
                <a:latin typeface="ＭＳ ゴシック" panose="020B0609070205080204" pitchFamily="49" charset="-128"/>
                <a:ea typeface="ＭＳ ゴシック" panose="020B0609070205080204" pitchFamily="49" charset="-128"/>
                <a:cs typeface="Times New Roman"/>
              </a:rPr>
              <a:t>～９０頁</a:t>
            </a:r>
            <a:r>
              <a:rPr lang="ja-JP" sz="1400" kern="100" dirty="0" smtClean="0">
                <a:effectLst/>
                <a:latin typeface="ＭＳ ゴシック" panose="020B0609070205080204" pitchFamily="49" charset="-128"/>
                <a:ea typeface="ＭＳ ゴシック" panose="020B0609070205080204" pitchFamily="49" charset="-128"/>
                <a:cs typeface="Times New Roman"/>
              </a:rPr>
              <a:t>参照）</a:t>
            </a:r>
            <a:endParaRPr lang="en-US" altLang="ja-JP" sz="1400" kern="100" dirty="0" smtClean="0">
              <a:effectLst/>
              <a:latin typeface="ＭＳ ゴシック" panose="020B0609070205080204" pitchFamily="49" charset="-128"/>
              <a:ea typeface="ＭＳ ゴシック" panose="020B0609070205080204" pitchFamily="49" charset="-128"/>
              <a:cs typeface="Times New Roman"/>
            </a:endParaRPr>
          </a:p>
          <a:p>
            <a:pPr marL="331788" indent="-331788" algn="just">
              <a:spcAft>
                <a:spcPts val="0"/>
              </a:spcAft>
            </a:pPr>
            <a:r>
              <a:rPr lang="ja-JP" altLang="en-US" kern="100" dirty="0" smtClean="0">
                <a:effectLst/>
                <a:latin typeface="ＭＳ ゴシック" panose="020B0609070205080204" pitchFamily="49" charset="-128"/>
                <a:ea typeface="ＭＳ ゴシック" panose="020B0609070205080204" pitchFamily="49" charset="-128"/>
                <a:cs typeface="Times New Roman"/>
              </a:rPr>
              <a:t>　</a:t>
            </a:r>
            <a:r>
              <a:rPr lang="ja-JP" altLang="en-US" sz="1400" kern="100" dirty="0" smtClean="0">
                <a:solidFill>
                  <a:srgbClr val="FF0000"/>
                </a:solidFill>
                <a:latin typeface="ＭＳ ゴシック" panose="020B0609070205080204" pitchFamily="49" charset="-128"/>
                <a:ea typeface="ＭＳ ゴシック" panose="020B0609070205080204" pitchFamily="49" charset="-128"/>
                <a:cs typeface="Times New Roman"/>
              </a:rPr>
              <a:t>（履歴書の記入</a:t>
            </a:r>
            <a:r>
              <a:rPr lang="ja-JP" altLang="en-US" sz="1400" kern="100" dirty="0">
                <a:solidFill>
                  <a:srgbClr val="FF0000"/>
                </a:solidFill>
                <a:latin typeface="ＭＳ ゴシック" panose="020B0609070205080204" pitchFamily="49" charset="-128"/>
                <a:ea typeface="ＭＳ ゴシック" panose="020B0609070205080204" pitchFamily="49" charset="-128"/>
                <a:cs typeface="Times New Roman"/>
              </a:rPr>
              <a:t>については、手書きのほか、令和６年度から文書作成ソフトでの作成も可となっています。）</a:t>
            </a:r>
            <a:endParaRPr lang="en-US" altLang="ja-JP" sz="1400" kern="100" dirty="0" smtClean="0">
              <a:solidFill>
                <a:srgbClr val="FF0000"/>
              </a:solidFill>
              <a:effectLst/>
              <a:latin typeface="ＭＳ ゴシック" panose="020B0609070205080204" pitchFamily="49" charset="-128"/>
              <a:ea typeface="ＭＳ ゴシック" panose="020B0609070205080204" pitchFamily="49" charset="-128"/>
              <a:cs typeface="Times New Roman"/>
            </a:endParaRPr>
          </a:p>
          <a:p>
            <a:pPr marL="266700" indent="-266700" algn="just">
              <a:spcAft>
                <a:spcPts val="0"/>
              </a:spcAft>
            </a:pPr>
            <a:r>
              <a:rPr lang="ja-JP" altLang="ja-JP" kern="100" dirty="0" smtClean="0">
                <a:solidFill>
                  <a:srgbClr val="000000"/>
                </a:solidFill>
                <a:latin typeface="ＭＳ ゴシック" panose="020B0609070205080204" pitchFamily="49" charset="-128"/>
                <a:ea typeface="ＭＳ ゴシック" panose="020B0609070205080204" pitchFamily="49" charset="-128"/>
                <a:cs typeface="Times New Roman"/>
              </a:rPr>
              <a:t>□</a:t>
            </a:r>
            <a:r>
              <a:rPr lang="ja-JP" altLang="ja-JP" kern="100" dirty="0">
                <a:solidFill>
                  <a:srgbClr val="000000"/>
                </a:solidFill>
                <a:latin typeface="ＭＳ ゴシック" panose="020B0609070205080204" pitchFamily="49" charset="-128"/>
                <a:ea typeface="ＭＳ ゴシック" panose="020B0609070205080204" pitchFamily="49" charset="-128"/>
                <a:cs typeface="Times New Roman"/>
              </a:rPr>
              <a:t>　新規大学等卒業者については、厚生</a:t>
            </a:r>
            <a:r>
              <a:rPr lang="ja-JP" altLang="ja-JP" kern="100" dirty="0" smtClean="0">
                <a:solidFill>
                  <a:srgbClr val="000000"/>
                </a:solidFill>
                <a:latin typeface="ＭＳ ゴシック" panose="020B0609070205080204" pitchFamily="49" charset="-128"/>
                <a:ea typeface="ＭＳ ゴシック" panose="020B0609070205080204" pitchFamily="49" charset="-128"/>
                <a:cs typeface="Times New Roman"/>
              </a:rPr>
              <a:t>労働省編</a:t>
            </a:r>
            <a:r>
              <a:rPr lang="ja-JP" altLang="en-US" kern="100" dirty="0" smtClean="0">
                <a:solidFill>
                  <a:srgbClr val="000000"/>
                </a:solidFill>
                <a:latin typeface="ＭＳ ゴシック" panose="020B0609070205080204" pitchFamily="49" charset="-128"/>
                <a:ea typeface="ＭＳ ゴシック" panose="020B0609070205080204" pitchFamily="49" charset="-128"/>
                <a:cs typeface="Times New Roman"/>
              </a:rPr>
              <a:t>「新規大学等卒業予定者用標準的事項の</a:t>
            </a:r>
            <a:r>
              <a:rPr lang="ja-JP" altLang="ja-JP" kern="100" dirty="0" smtClean="0">
                <a:solidFill>
                  <a:srgbClr val="000000"/>
                </a:solidFill>
                <a:latin typeface="ＭＳ ゴシック" panose="020B0609070205080204" pitchFamily="49" charset="-128"/>
                <a:ea typeface="ＭＳ ゴシック" panose="020B0609070205080204" pitchFamily="49" charset="-128"/>
                <a:cs typeface="Times New Roman"/>
              </a:rPr>
              <a:t>参考例</a:t>
            </a:r>
            <a:r>
              <a:rPr lang="ja-JP" altLang="en-US" kern="100" dirty="0" smtClean="0">
                <a:solidFill>
                  <a:srgbClr val="000000"/>
                </a:solidFill>
                <a:latin typeface="ＭＳ ゴシック" panose="020B0609070205080204" pitchFamily="49" charset="-128"/>
                <a:ea typeface="ＭＳ ゴシック" panose="020B0609070205080204" pitchFamily="49" charset="-128"/>
                <a:cs typeface="Times New Roman"/>
              </a:rPr>
              <a:t>」</a:t>
            </a:r>
            <a:r>
              <a:rPr lang="ja-JP" altLang="ja-JP" kern="100" dirty="0" smtClean="0">
                <a:solidFill>
                  <a:srgbClr val="000000"/>
                </a:solidFill>
                <a:latin typeface="ＭＳ ゴシック" panose="020B0609070205080204" pitchFamily="49" charset="-128"/>
                <a:ea typeface="ＭＳ ゴシック" panose="020B0609070205080204" pitchFamily="49" charset="-128"/>
                <a:cs typeface="Times New Roman"/>
              </a:rPr>
              <a:t>に基づ</a:t>
            </a:r>
            <a:r>
              <a:rPr lang="ja-JP" altLang="en-US" kern="100" dirty="0" smtClean="0">
                <a:solidFill>
                  <a:srgbClr val="000000"/>
                </a:solidFill>
                <a:latin typeface="ＭＳ ゴシック" panose="020B0609070205080204" pitchFamily="49" charset="-128"/>
                <a:ea typeface="ＭＳ ゴシック" panose="020B0609070205080204" pitchFamily="49" charset="-128"/>
                <a:cs typeface="Times New Roman"/>
              </a:rPr>
              <a:t>いた</a:t>
            </a:r>
            <a:r>
              <a:rPr lang="ja-JP" altLang="ja-JP" kern="100" dirty="0" smtClean="0">
                <a:solidFill>
                  <a:srgbClr val="000000"/>
                </a:solidFill>
                <a:latin typeface="ＭＳ ゴシック" panose="020B0609070205080204" pitchFamily="49" charset="-128"/>
                <a:ea typeface="ＭＳ ゴシック" panose="020B0609070205080204" pitchFamily="49" charset="-128"/>
                <a:cs typeface="Times New Roman"/>
              </a:rPr>
              <a:t>応募</a:t>
            </a:r>
            <a:r>
              <a:rPr lang="ja-JP" altLang="en-US" kern="100" dirty="0" smtClean="0">
                <a:solidFill>
                  <a:srgbClr val="000000"/>
                </a:solidFill>
                <a:latin typeface="ＭＳ ゴシック" panose="020B0609070205080204" pitchFamily="49" charset="-128"/>
                <a:ea typeface="ＭＳ ゴシック" panose="020B0609070205080204" pitchFamily="49" charset="-128"/>
                <a:cs typeface="Times New Roman"/>
              </a:rPr>
              <a:t>社用紙、または、「厚生労働省履歴書様式例」を使用していますか</a:t>
            </a:r>
            <a:r>
              <a:rPr lang="ja-JP" altLang="ja-JP" kern="100" dirty="0" smtClean="0">
                <a:solidFill>
                  <a:srgbClr val="000000"/>
                </a:solidFill>
                <a:latin typeface="ＭＳ ゴシック" panose="020B0609070205080204" pitchFamily="49" charset="-128"/>
                <a:ea typeface="ＭＳ ゴシック" panose="020B0609070205080204" pitchFamily="49" charset="-128"/>
                <a:cs typeface="Times New Roman"/>
              </a:rPr>
              <a:t>。</a:t>
            </a:r>
            <a:endParaRPr lang="en-US" altLang="ja-JP" kern="100" dirty="0" smtClean="0">
              <a:solidFill>
                <a:srgbClr val="000000"/>
              </a:solidFill>
              <a:latin typeface="ＭＳ ゴシック" panose="020B0609070205080204" pitchFamily="49" charset="-128"/>
              <a:ea typeface="ＭＳ ゴシック" panose="020B0609070205080204" pitchFamily="49" charset="-128"/>
              <a:cs typeface="Times New Roman"/>
            </a:endParaRPr>
          </a:p>
          <a:p>
            <a:pPr marL="266700" indent="-266700" algn="just">
              <a:spcAft>
                <a:spcPts val="0"/>
              </a:spcAft>
            </a:pPr>
            <a:r>
              <a:rPr lang="ja-JP" altLang="en-US" sz="1400" kern="100" dirty="0" smtClean="0">
                <a:solidFill>
                  <a:srgbClr val="000000"/>
                </a:solidFill>
                <a:latin typeface="ＭＳ ゴシック" panose="020B0609070205080204" pitchFamily="49" charset="-128"/>
                <a:ea typeface="ＭＳ ゴシック" panose="020B0609070205080204" pitchFamily="49" charset="-128"/>
                <a:cs typeface="Times New Roman"/>
              </a:rPr>
              <a:t>　</a:t>
            </a:r>
            <a:r>
              <a:rPr lang="ja-JP" altLang="ja-JP" sz="1400" kern="100" dirty="0" smtClean="0">
                <a:solidFill>
                  <a:srgbClr val="000000"/>
                </a:solidFill>
                <a:latin typeface="ＭＳ ゴシック" panose="020B0609070205080204" pitchFamily="49" charset="-128"/>
                <a:ea typeface="ＭＳ ゴシック" panose="020B0609070205080204" pitchFamily="49" charset="-128"/>
                <a:cs typeface="Times New Roman"/>
              </a:rPr>
              <a:t>（</a:t>
            </a:r>
            <a:r>
              <a:rPr lang="ja-JP" altLang="en-US" sz="1400" kern="100" dirty="0">
                <a:latin typeface="ＭＳ ゴシック" panose="020B0609070205080204" pitchFamily="49" charset="-128"/>
                <a:ea typeface="ＭＳ ゴシック" panose="020B0609070205080204" pitchFamily="49" charset="-128"/>
                <a:cs typeface="Times New Roman"/>
              </a:rPr>
              <a:t>従業員採用の手引 </a:t>
            </a:r>
            <a:r>
              <a:rPr lang="ja-JP" altLang="en-US" sz="1400" kern="100" dirty="0" smtClean="0">
                <a:solidFill>
                  <a:srgbClr val="000000"/>
                </a:solidFill>
                <a:latin typeface="ＭＳ ゴシック" panose="020B0609070205080204" pitchFamily="49" charset="-128"/>
                <a:ea typeface="ＭＳ ゴシック" panose="020B0609070205080204" pitchFamily="49" charset="-128"/>
                <a:cs typeface="Times New Roman"/>
              </a:rPr>
              <a:t>８１頁、１０１頁</a:t>
            </a:r>
            <a:r>
              <a:rPr lang="ja-JP" altLang="ja-JP" sz="1400" kern="100" dirty="0" smtClean="0">
                <a:solidFill>
                  <a:srgbClr val="000000"/>
                </a:solidFill>
                <a:latin typeface="ＭＳ ゴシック" panose="020B0609070205080204" pitchFamily="49" charset="-128"/>
                <a:ea typeface="ＭＳ ゴシック" panose="020B0609070205080204" pitchFamily="49" charset="-128"/>
                <a:cs typeface="Times New Roman"/>
              </a:rPr>
              <a:t>参照</a:t>
            </a:r>
            <a:r>
              <a:rPr lang="ja-JP" altLang="ja-JP" sz="1400" kern="100" dirty="0">
                <a:solidFill>
                  <a:srgbClr val="000000"/>
                </a:solidFill>
                <a:latin typeface="ＭＳ ゴシック" panose="020B0609070205080204" pitchFamily="49" charset="-128"/>
                <a:ea typeface="ＭＳ ゴシック" panose="020B0609070205080204" pitchFamily="49" charset="-128"/>
                <a:cs typeface="Times New Roman"/>
              </a:rPr>
              <a:t>）</a:t>
            </a:r>
            <a:endParaRPr lang="ja-JP" altLang="ja-JP" sz="1200" kern="100" dirty="0">
              <a:latin typeface="ＭＳ ゴシック" panose="020B0609070205080204" pitchFamily="49" charset="-128"/>
              <a:ea typeface="ＭＳ ゴシック" panose="020B0609070205080204" pitchFamily="49" charset="-128"/>
              <a:cs typeface="Times New Roman"/>
            </a:endParaRPr>
          </a:p>
          <a:p>
            <a:pPr marL="266700" algn="just">
              <a:spcAft>
                <a:spcPts val="0"/>
              </a:spcAft>
            </a:pPr>
            <a:r>
              <a:rPr lang="ja-JP" altLang="ja-JP" kern="100" dirty="0">
                <a:solidFill>
                  <a:srgbClr val="000000"/>
                </a:solidFill>
                <a:latin typeface="ＭＳ ゴシック" panose="020B0609070205080204" pitchFamily="49" charset="-128"/>
                <a:ea typeface="ＭＳ ゴシック" panose="020B0609070205080204" pitchFamily="49" charset="-128"/>
                <a:cs typeface="Times New Roman"/>
              </a:rPr>
              <a:t>家族関係等の調査を目的とするような社用紙を使用していませんか。</a:t>
            </a:r>
            <a:endParaRPr lang="ja-JP" altLang="ja-JP" sz="1600" kern="100" dirty="0">
              <a:latin typeface="ＭＳ ゴシック" panose="020B0609070205080204" pitchFamily="49" charset="-128"/>
              <a:ea typeface="ＭＳ ゴシック" panose="020B0609070205080204" pitchFamily="49" charset="-128"/>
              <a:cs typeface="Times New Roman"/>
            </a:endParaRPr>
          </a:p>
          <a:p>
            <a:pPr marL="266700" indent="-266700" algn="just">
              <a:spcAft>
                <a:spcPts val="0"/>
              </a:spcAft>
            </a:pPr>
            <a:r>
              <a:rPr lang="ja-JP" altLang="ja-JP" kern="100" dirty="0">
                <a:solidFill>
                  <a:srgbClr val="000000"/>
                </a:solidFill>
                <a:latin typeface="ＭＳ ゴシック" panose="020B0609070205080204" pitchFamily="49" charset="-128"/>
                <a:ea typeface="ＭＳ ゴシック" panose="020B0609070205080204" pitchFamily="49" charset="-128"/>
                <a:cs typeface="Times New Roman"/>
              </a:rPr>
              <a:t>□　中途採用への応募者について提出を求める履歴書</a:t>
            </a:r>
            <a:r>
              <a:rPr lang="ja-JP" altLang="ja-JP" kern="100" dirty="0" smtClean="0">
                <a:solidFill>
                  <a:srgbClr val="000000"/>
                </a:solidFill>
                <a:latin typeface="ＭＳ ゴシック" panose="020B0609070205080204" pitchFamily="49" charset="-128"/>
                <a:ea typeface="ＭＳ ゴシック" panose="020B0609070205080204" pitchFamily="49" charset="-128"/>
                <a:cs typeface="Times New Roman"/>
              </a:rPr>
              <a:t>は</a:t>
            </a:r>
            <a:r>
              <a:rPr lang="ja-JP" altLang="en-US" kern="100" dirty="0" smtClean="0">
                <a:solidFill>
                  <a:srgbClr val="000000"/>
                </a:solidFill>
                <a:latin typeface="ＭＳ ゴシック" panose="020B0609070205080204" pitchFamily="49" charset="-128"/>
                <a:ea typeface="ＭＳ ゴシック" panose="020B0609070205080204" pitchFamily="49" charset="-128"/>
                <a:cs typeface="Times New Roman"/>
              </a:rPr>
              <a:t>、「</a:t>
            </a:r>
            <a:r>
              <a:rPr lang="ja-JP" altLang="en-US" kern="100" dirty="0">
                <a:solidFill>
                  <a:srgbClr val="000000"/>
                </a:solidFill>
                <a:latin typeface="ＭＳ ゴシック" panose="020B0609070205080204" pitchFamily="49" charset="-128"/>
                <a:ea typeface="ＭＳ ゴシック" panose="020B0609070205080204" pitchFamily="49" charset="-128"/>
                <a:cs typeface="Times New Roman"/>
              </a:rPr>
              <a:t>厚生労働省履歴書様式例」を使用していますか</a:t>
            </a:r>
            <a:r>
              <a:rPr lang="ja-JP" altLang="ja-JP" kern="100" dirty="0" smtClean="0">
                <a:solidFill>
                  <a:srgbClr val="000000"/>
                </a:solidFill>
                <a:latin typeface="ＭＳ ゴシック" panose="020B0609070205080204" pitchFamily="49" charset="-128"/>
                <a:ea typeface="ＭＳ ゴシック" panose="020B0609070205080204" pitchFamily="49" charset="-128"/>
                <a:cs typeface="Times New Roman"/>
              </a:rPr>
              <a:t>。</a:t>
            </a:r>
            <a:endParaRPr lang="en-US" altLang="ja-JP" kern="100" dirty="0" smtClean="0">
              <a:solidFill>
                <a:srgbClr val="000000"/>
              </a:solidFill>
              <a:latin typeface="ＭＳ ゴシック" panose="020B0609070205080204" pitchFamily="49" charset="-128"/>
              <a:ea typeface="ＭＳ ゴシック" panose="020B0609070205080204" pitchFamily="49" charset="-128"/>
              <a:cs typeface="Times New Roman"/>
            </a:endParaRPr>
          </a:p>
          <a:p>
            <a:pPr marL="266700" indent="-266700" algn="just">
              <a:spcAft>
                <a:spcPts val="0"/>
              </a:spcAft>
            </a:pPr>
            <a:r>
              <a:rPr lang="ja-JP" altLang="en-US" sz="1400" kern="100" dirty="0" smtClean="0">
                <a:solidFill>
                  <a:srgbClr val="000000"/>
                </a:solidFill>
                <a:latin typeface="ＭＳ ゴシック" panose="020B0609070205080204" pitchFamily="49" charset="-128"/>
                <a:ea typeface="ＭＳ ゴシック" panose="020B0609070205080204" pitchFamily="49" charset="-128"/>
                <a:cs typeface="Times New Roman"/>
              </a:rPr>
              <a:t>　（</a:t>
            </a:r>
            <a:r>
              <a:rPr lang="ja-JP" altLang="en-US" sz="1400" kern="100" dirty="0">
                <a:solidFill>
                  <a:srgbClr val="000000"/>
                </a:solidFill>
                <a:latin typeface="ＭＳ ゴシック" panose="020B0609070205080204" pitchFamily="49" charset="-128"/>
                <a:ea typeface="ＭＳ ゴシック" panose="020B0609070205080204" pitchFamily="49" charset="-128"/>
                <a:cs typeface="Times New Roman"/>
              </a:rPr>
              <a:t>従業員採用の手引 </a:t>
            </a:r>
            <a:r>
              <a:rPr lang="ja-JP" altLang="en-US" sz="1400" kern="100" dirty="0" smtClean="0">
                <a:solidFill>
                  <a:srgbClr val="000000"/>
                </a:solidFill>
                <a:latin typeface="ＭＳ ゴシック" panose="020B0609070205080204" pitchFamily="49" charset="-128"/>
                <a:ea typeface="ＭＳ ゴシック" panose="020B0609070205080204" pitchFamily="49" charset="-128"/>
                <a:cs typeface="Times New Roman"/>
              </a:rPr>
              <a:t>１０１頁</a:t>
            </a:r>
            <a:r>
              <a:rPr lang="ja-JP" altLang="en-US" sz="1400" kern="100" dirty="0">
                <a:solidFill>
                  <a:srgbClr val="000000"/>
                </a:solidFill>
                <a:latin typeface="ＭＳ ゴシック" panose="020B0609070205080204" pitchFamily="49" charset="-128"/>
                <a:ea typeface="ＭＳ ゴシック" panose="020B0609070205080204" pitchFamily="49" charset="-128"/>
                <a:cs typeface="Times New Roman"/>
              </a:rPr>
              <a:t>参照）</a:t>
            </a:r>
          </a:p>
          <a:p>
            <a:pPr marL="266700" indent="-266700" algn="just">
              <a:spcAft>
                <a:spcPts val="0"/>
              </a:spcAft>
            </a:pPr>
            <a:r>
              <a:rPr lang="ja-JP" altLang="ja-JP" kern="100" dirty="0" smtClean="0">
                <a:solidFill>
                  <a:srgbClr val="000000"/>
                </a:solidFill>
                <a:latin typeface="ＭＳ ゴシック" panose="020B0609070205080204" pitchFamily="49" charset="-128"/>
                <a:ea typeface="ＭＳ ゴシック" panose="020B0609070205080204" pitchFamily="49" charset="-128"/>
                <a:cs typeface="Times New Roman"/>
              </a:rPr>
              <a:t>□　すべて</a:t>
            </a:r>
            <a:r>
              <a:rPr lang="ja-JP" altLang="ja-JP" kern="100" dirty="0">
                <a:solidFill>
                  <a:srgbClr val="000000"/>
                </a:solidFill>
                <a:latin typeface="ＭＳ ゴシック" panose="020B0609070205080204" pitchFamily="49" charset="-128"/>
                <a:ea typeface="ＭＳ ゴシック" panose="020B0609070205080204" pitchFamily="49" charset="-128"/>
                <a:cs typeface="Times New Roman"/>
              </a:rPr>
              <a:t>の採用者について、戸籍謄（抄）</a:t>
            </a:r>
            <a:r>
              <a:rPr lang="ja-JP" altLang="ja-JP" kern="100" dirty="0" smtClean="0">
                <a:solidFill>
                  <a:srgbClr val="000000"/>
                </a:solidFill>
                <a:latin typeface="ＭＳ ゴシック" panose="020B0609070205080204" pitchFamily="49" charset="-128"/>
                <a:ea typeface="ＭＳ ゴシック" panose="020B0609070205080204" pitchFamily="49" charset="-128"/>
                <a:cs typeface="Times New Roman"/>
              </a:rPr>
              <a:t>本、</a:t>
            </a:r>
            <a:r>
              <a:rPr lang="ja-JP" altLang="ja-JP" kern="100" dirty="0">
                <a:solidFill>
                  <a:srgbClr val="000000"/>
                </a:solidFill>
                <a:latin typeface="ＭＳ ゴシック" panose="020B0609070205080204" pitchFamily="49" charset="-128"/>
                <a:ea typeface="ＭＳ ゴシック" panose="020B0609070205080204" pitchFamily="49" charset="-128"/>
                <a:cs typeface="Times New Roman"/>
              </a:rPr>
              <a:t>住民票等を求めたりしていませんか</a:t>
            </a:r>
            <a:r>
              <a:rPr lang="ja-JP" altLang="ja-JP" kern="100" dirty="0" smtClean="0">
                <a:solidFill>
                  <a:srgbClr val="000000"/>
                </a:solidFill>
                <a:latin typeface="ＭＳ ゴシック" panose="020B0609070205080204" pitchFamily="49" charset="-128"/>
                <a:ea typeface="ＭＳ ゴシック" panose="020B0609070205080204" pitchFamily="49" charset="-128"/>
                <a:cs typeface="Times New Roman"/>
              </a:rPr>
              <a:t>。</a:t>
            </a:r>
            <a:endParaRPr lang="ja-JP" kern="100" dirty="0">
              <a:effectLst/>
              <a:latin typeface="ＭＳ ゴシック" panose="020B0609070205080204" pitchFamily="49" charset="-128"/>
              <a:ea typeface="ＭＳ ゴシック" panose="020B0609070205080204" pitchFamily="49" charset="-128"/>
              <a:cs typeface="Times New Roman"/>
            </a:endParaRPr>
          </a:p>
        </p:txBody>
      </p:sp>
      <p:sp>
        <p:nvSpPr>
          <p:cNvPr id="6" name="テキスト ボックス 5"/>
          <p:cNvSpPr txBox="1"/>
          <p:nvPr/>
        </p:nvSpPr>
        <p:spPr>
          <a:xfrm>
            <a:off x="4860032" y="5894446"/>
            <a:ext cx="3428257" cy="307777"/>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（従業員採用の手引 ３９～４０頁）</a:t>
            </a:r>
          </a:p>
        </p:txBody>
      </p:sp>
      <p:sp>
        <p:nvSpPr>
          <p:cNvPr id="12" name="スライド番号プレースホルダー 9"/>
          <p:cNvSpPr txBox="1">
            <a:spLocks/>
          </p:cNvSpPr>
          <p:nvPr/>
        </p:nvSpPr>
        <p:spPr>
          <a:xfrm>
            <a:off x="4395340" y="6202223"/>
            <a:ext cx="609600" cy="344646"/>
          </a:xfrm>
          <a:prstGeom prst="rect">
            <a:avLst/>
          </a:prstGeom>
        </p:spPr>
        <p:txBody>
          <a:bodyPr vert="horz" rtlCol="0" anchor="ct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ＭＳ ゴシック" panose="020B0609070205080204" pitchFamily="49" charset="-128"/>
                <a:ea typeface="ＭＳ ゴシック" panose="020B0609070205080204" pitchFamily="49" charset="-128"/>
              </a:rPr>
              <a:t>-26-</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13" name="テキスト ボックス 12"/>
          <p:cNvSpPr txBox="1"/>
          <p:nvPr/>
        </p:nvSpPr>
        <p:spPr>
          <a:xfrm>
            <a:off x="1040970" y="1262590"/>
            <a:ext cx="360040" cy="307777"/>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sz="1400" b="1" dirty="0" smtClean="0">
                <a:solidFill>
                  <a:schemeClr val="tx1"/>
                </a:solidFill>
                <a:latin typeface="ＭＳ ゴシック" panose="020B0609070205080204" pitchFamily="49" charset="-128"/>
                <a:ea typeface="ＭＳ ゴシック" panose="020B0609070205080204" pitchFamily="49" charset="-128"/>
              </a:rPr>
              <a:t>✔</a:t>
            </a:r>
          </a:p>
        </p:txBody>
      </p:sp>
      <p:sp>
        <p:nvSpPr>
          <p:cNvPr id="14" name="テキスト ボックス 13"/>
          <p:cNvSpPr txBox="1"/>
          <p:nvPr/>
        </p:nvSpPr>
        <p:spPr>
          <a:xfrm>
            <a:off x="1040970" y="1800887"/>
            <a:ext cx="360040" cy="307777"/>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sz="1400" b="1" dirty="0" smtClean="0">
                <a:solidFill>
                  <a:schemeClr val="tx1"/>
                </a:solidFill>
                <a:latin typeface="ＭＳ ゴシック" panose="020B0609070205080204" pitchFamily="49" charset="-128"/>
                <a:ea typeface="ＭＳ ゴシック" panose="020B0609070205080204" pitchFamily="49" charset="-128"/>
              </a:rPr>
              <a:t>✔</a:t>
            </a:r>
          </a:p>
        </p:txBody>
      </p:sp>
      <p:sp>
        <p:nvSpPr>
          <p:cNvPr id="15" name="テキスト ボックス 14"/>
          <p:cNvSpPr txBox="1"/>
          <p:nvPr/>
        </p:nvSpPr>
        <p:spPr>
          <a:xfrm>
            <a:off x="1040970" y="2864997"/>
            <a:ext cx="311969" cy="31076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sz="1400" b="1" dirty="0" smtClean="0">
                <a:solidFill>
                  <a:schemeClr val="tx1"/>
                </a:solidFill>
                <a:latin typeface="ＭＳ ゴシック" panose="020B0609070205080204" pitchFamily="49" charset="-128"/>
                <a:ea typeface="ＭＳ ゴシック" panose="020B0609070205080204" pitchFamily="49" charset="-128"/>
              </a:rPr>
              <a:t>✔</a:t>
            </a:r>
          </a:p>
        </p:txBody>
      </p:sp>
      <p:sp>
        <p:nvSpPr>
          <p:cNvPr id="16" name="テキスト ボックス 15"/>
          <p:cNvSpPr txBox="1"/>
          <p:nvPr/>
        </p:nvSpPr>
        <p:spPr>
          <a:xfrm>
            <a:off x="1040970" y="4501178"/>
            <a:ext cx="360040" cy="307777"/>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sz="1400" b="1" dirty="0" smtClean="0">
                <a:solidFill>
                  <a:schemeClr val="tx1"/>
                </a:solidFill>
                <a:latin typeface="ＭＳ ゴシック" panose="020B0609070205080204" pitchFamily="49" charset="-128"/>
                <a:ea typeface="ＭＳ ゴシック" panose="020B0609070205080204" pitchFamily="49" charset="-128"/>
              </a:rPr>
              <a:t>✔</a:t>
            </a:r>
          </a:p>
        </p:txBody>
      </p:sp>
      <p:sp>
        <p:nvSpPr>
          <p:cNvPr id="17" name="テキスト ボックス 16"/>
          <p:cNvSpPr txBox="1"/>
          <p:nvPr/>
        </p:nvSpPr>
        <p:spPr>
          <a:xfrm>
            <a:off x="1040970" y="5257784"/>
            <a:ext cx="360040" cy="307777"/>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sz="1400" b="1" dirty="0" smtClean="0">
                <a:solidFill>
                  <a:schemeClr val="tx1"/>
                </a:solidFill>
                <a:latin typeface="ＭＳ ゴシック" panose="020B0609070205080204" pitchFamily="49" charset="-128"/>
                <a:ea typeface="ＭＳ ゴシック" panose="020B0609070205080204" pitchFamily="49" charset="-128"/>
              </a:rPr>
              <a:t>✔</a:t>
            </a:r>
          </a:p>
        </p:txBody>
      </p:sp>
    </p:spTree>
    <p:extLst>
      <p:ext uri="{BB962C8B-B14F-4D97-AF65-F5344CB8AC3E}">
        <p14:creationId xmlns:p14="http://schemas.microsoft.com/office/powerpoint/2010/main" val="16163530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5631"/>
            <a:ext cx="7539608" cy="850106"/>
          </a:xfrm>
        </p:spPr>
        <p:txBody>
          <a:bodyPr>
            <a:normAutofit/>
          </a:bodyPr>
          <a:lstStyle/>
          <a:p>
            <a:r>
              <a:rPr lang="ja-JP" altLang="en-US" sz="2000" b="1" dirty="0" smtClean="0">
                <a:solidFill>
                  <a:schemeClr val="bg1"/>
                </a:solidFill>
                <a:latin typeface="ＭＳ ゴシック" panose="020B0609070205080204" pitchFamily="49" charset="-128"/>
                <a:ea typeface="ＭＳ ゴシック" panose="020B0609070205080204" pitchFamily="49" charset="-128"/>
              </a:rPr>
              <a:t>１０－</a:t>
            </a:r>
            <a:r>
              <a:rPr lang="ja-JP" altLang="en-US" sz="2000" b="1" dirty="0">
                <a:solidFill>
                  <a:schemeClr val="bg1"/>
                </a:solidFill>
                <a:latin typeface="ＭＳ ゴシック" panose="020B0609070205080204" pitchFamily="49" charset="-128"/>
                <a:ea typeface="ＭＳ ゴシック" panose="020B0609070205080204" pitchFamily="49" charset="-128"/>
              </a:rPr>
              <a:t>４</a:t>
            </a:r>
            <a:r>
              <a:rPr lang="en-US" altLang="ja-JP" sz="2000" b="1" dirty="0" smtClean="0">
                <a:solidFill>
                  <a:schemeClr val="bg1"/>
                </a:solidFill>
                <a:latin typeface="ＭＳ ゴシック" panose="020B0609070205080204" pitchFamily="49" charset="-128"/>
                <a:ea typeface="ＭＳ ゴシック" panose="020B0609070205080204" pitchFamily="49" charset="-128"/>
              </a:rPr>
              <a:t> </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具体的</a:t>
            </a:r>
            <a:r>
              <a:rPr lang="ja-JP" altLang="en-US" sz="2000" b="1" dirty="0">
                <a:solidFill>
                  <a:schemeClr val="bg1"/>
                </a:solidFill>
                <a:latin typeface="ＭＳ ゴシック" panose="020B0609070205080204" pitchFamily="49" charset="-128"/>
                <a:ea typeface="ＭＳ ゴシック" panose="020B0609070205080204" pitchFamily="49" charset="-128"/>
              </a:rPr>
              <a:t>な採用選考に</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あたって（面接）</a:t>
            </a:r>
            <a:r>
              <a:rPr lang="en-US" altLang="ja-JP" sz="2000" b="1" dirty="0" smtClean="0">
                <a:solidFill>
                  <a:schemeClr val="bg1"/>
                </a:solidFill>
                <a:latin typeface="ＭＳ ゴシック" panose="020B0609070205080204" pitchFamily="49" charset="-128"/>
                <a:ea typeface="ＭＳ ゴシック" panose="020B0609070205080204" pitchFamily="49" charset="-128"/>
              </a:rPr>
              <a:t/>
            </a:r>
            <a:br>
              <a:rPr lang="en-US" altLang="ja-JP" sz="2000" b="1" dirty="0" smtClean="0">
                <a:solidFill>
                  <a:schemeClr val="bg1"/>
                </a:solidFill>
                <a:latin typeface="ＭＳ ゴシック" panose="020B0609070205080204" pitchFamily="49" charset="-128"/>
                <a:ea typeface="ＭＳ ゴシック" panose="020B0609070205080204" pitchFamily="49" charset="-128"/>
              </a:rPr>
            </a:br>
            <a:r>
              <a:rPr lang="en-US" altLang="ja-JP" sz="2000" b="1" dirty="0" smtClean="0">
                <a:solidFill>
                  <a:srgbClr val="7030A0"/>
                </a:solidFill>
                <a:latin typeface="ＭＳ ゴシック" panose="020B0609070205080204" pitchFamily="49" charset="-128"/>
                <a:ea typeface="ＭＳ ゴシック" panose="020B0609070205080204" pitchFamily="49" charset="-128"/>
              </a:rPr>
              <a:t>   </a:t>
            </a:r>
            <a:endParaRPr kumimoji="1" lang="ja-JP" altLang="en-US" sz="1800" dirty="0">
              <a:solidFill>
                <a:srgbClr val="00B050"/>
              </a:solidFill>
            </a:endParaRPr>
          </a:p>
        </p:txBody>
      </p:sp>
      <p:sp>
        <p:nvSpPr>
          <p:cNvPr id="6" name="テキスト ボックス 5"/>
          <p:cNvSpPr txBox="1"/>
          <p:nvPr/>
        </p:nvSpPr>
        <p:spPr>
          <a:xfrm>
            <a:off x="755576" y="1196752"/>
            <a:ext cx="3960440" cy="338554"/>
          </a:xfrm>
          <a:prstGeom prst="rect">
            <a:avLst/>
          </a:prstGeom>
          <a:solidFill>
            <a:schemeClr val="accent6">
              <a:lumMod val="20000"/>
              <a:lumOff val="80000"/>
            </a:schemeClr>
          </a:solidFill>
          <a:ln>
            <a:solidFill>
              <a:srgbClr val="FF0000"/>
            </a:solid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sz="1600" b="1" dirty="0" smtClean="0">
                <a:solidFill>
                  <a:srgbClr val="FF0000"/>
                </a:solidFill>
                <a:latin typeface="HG丸ｺﾞｼｯｸM-PRO" panose="020F0600000000000000" pitchFamily="50" charset="-128"/>
                <a:ea typeface="HG丸ｺﾞｼｯｸM-PRO" panose="020F0600000000000000" pitchFamily="50" charset="-128"/>
              </a:rPr>
              <a:t>就職差別につながる不適切な質問の例</a:t>
            </a:r>
          </a:p>
        </p:txBody>
      </p:sp>
      <p:sp>
        <p:nvSpPr>
          <p:cNvPr id="3" name="正方形/長方形 2"/>
          <p:cNvSpPr/>
          <p:nvPr/>
        </p:nvSpPr>
        <p:spPr>
          <a:xfrm>
            <a:off x="755576" y="1730305"/>
            <a:ext cx="7272808" cy="954107"/>
          </a:xfrm>
          <a:prstGeom prst="rect">
            <a:avLst/>
          </a:prstGeom>
        </p:spPr>
        <p:txBody>
          <a:bodyPr wrap="square">
            <a:spAutoFit/>
          </a:bodyPr>
          <a:lstStyle/>
          <a:p>
            <a:r>
              <a:rPr lang="ja-JP" altLang="ja-JP" sz="1400" b="1" dirty="0">
                <a:solidFill>
                  <a:srgbClr val="FF0000"/>
                </a:solidFill>
                <a:latin typeface="HG丸ｺﾞｼｯｸM-PRO" panose="020F0600000000000000" pitchFamily="50" charset="-128"/>
                <a:ea typeface="HG丸ｺﾞｼｯｸM-PRO" panose="020F0600000000000000" pitchFamily="50" charset="-128"/>
              </a:rPr>
              <a:t>【本籍や生い立ち、生まれ育った所】</a:t>
            </a:r>
          </a:p>
          <a:p>
            <a:r>
              <a:rPr lang="ja-JP" altLang="en-US" sz="1400" dirty="0" smtClean="0">
                <a:latin typeface="HG丸ｺﾞｼｯｸM-PRO" panose="020F0600000000000000" pitchFamily="50" charset="-128"/>
                <a:ea typeface="HG丸ｺﾞｼｯｸM-PRO" panose="020F0600000000000000" pitchFamily="50" charset="-128"/>
              </a:rPr>
              <a:t>　</a:t>
            </a:r>
            <a:r>
              <a:rPr lang="ja-JP" altLang="ja-JP" sz="1400" dirty="0" smtClean="0">
                <a:latin typeface="HG丸ｺﾞｼｯｸM-PRO" panose="020F0600000000000000" pitchFamily="50" charset="-128"/>
                <a:ea typeface="HG丸ｺﾞｼｯｸM-PRO" panose="020F0600000000000000" pitchFamily="50" charset="-128"/>
              </a:rPr>
              <a:t>・</a:t>
            </a:r>
            <a:r>
              <a:rPr lang="ja-JP" altLang="ja-JP" sz="1400" dirty="0">
                <a:latin typeface="HG丸ｺﾞｼｯｸM-PRO" panose="020F0600000000000000" pitchFamily="50" charset="-128"/>
                <a:ea typeface="HG丸ｺﾞｼｯｸM-PRO" panose="020F0600000000000000" pitchFamily="50" charset="-128"/>
              </a:rPr>
              <a:t>〇○市のどのあたりに住んでいるのですか。</a:t>
            </a:r>
          </a:p>
          <a:p>
            <a:r>
              <a:rPr lang="ja-JP" altLang="en-US" sz="1400" dirty="0" smtClean="0">
                <a:latin typeface="HG丸ｺﾞｼｯｸM-PRO" panose="020F0600000000000000" pitchFamily="50" charset="-128"/>
                <a:ea typeface="HG丸ｺﾞｼｯｸM-PRO" panose="020F0600000000000000" pitchFamily="50" charset="-128"/>
              </a:rPr>
              <a:t>　</a:t>
            </a:r>
            <a:r>
              <a:rPr lang="ja-JP" altLang="ja-JP" sz="1400" dirty="0" smtClean="0">
                <a:latin typeface="HG丸ｺﾞｼｯｸM-PRO" panose="020F0600000000000000" pitchFamily="50" charset="-128"/>
                <a:ea typeface="HG丸ｺﾞｼｯｸM-PRO" panose="020F0600000000000000" pitchFamily="50" charset="-128"/>
              </a:rPr>
              <a:t>・</a:t>
            </a:r>
            <a:r>
              <a:rPr lang="ja-JP" altLang="ja-JP" sz="1400" dirty="0">
                <a:latin typeface="HG丸ｺﾞｼｯｸM-PRO" panose="020F0600000000000000" pitchFamily="50" charset="-128"/>
                <a:ea typeface="HG丸ｺﾞｼｯｸM-PRO" panose="020F0600000000000000" pitchFamily="50" charset="-128"/>
              </a:rPr>
              <a:t>あなたの本籍地はどこですか。</a:t>
            </a:r>
          </a:p>
          <a:p>
            <a:r>
              <a:rPr lang="ja-JP" altLang="ja-JP" sz="1400" dirty="0">
                <a:latin typeface="HG丸ｺﾞｼｯｸM-PRO" panose="020F0600000000000000" pitchFamily="50" charset="-128"/>
                <a:ea typeface="HG丸ｺﾞｼｯｸM-PRO" panose="020F0600000000000000" pitchFamily="50" charset="-128"/>
              </a:rPr>
              <a:t>　　　</a:t>
            </a:r>
          </a:p>
        </p:txBody>
      </p:sp>
      <p:sp>
        <p:nvSpPr>
          <p:cNvPr id="5" name="乗算記号 4"/>
          <p:cNvSpPr/>
          <p:nvPr/>
        </p:nvSpPr>
        <p:spPr>
          <a:xfrm>
            <a:off x="179512" y="512860"/>
            <a:ext cx="8208912" cy="5976663"/>
          </a:xfrm>
          <a:prstGeom prst="mathMultiply">
            <a:avLst>
              <a:gd name="adj1" fmla="val 12358"/>
            </a:avLst>
          </a:prstGeom>
          <a:solidFill>
            <a:srgbClr val="FF00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755576" y="2474227"/>
            <a:ext cx="7272808" cy="738664"/>
          </a:xfrm>
          <a:prstGeom prst="rect">
            <a:avLst/>
          </a:prstGeom>
        </p:spPr>
        <p:txBody>
          <a:bodyPr wrap="square">
            <a:spAutoFit/>
          </a:bodyPr>
          <a:lstStyle/>
          <a:p>
            <a:r>
              <a:rPr lang="ja-JP" altLang="ja-JP" sz="14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ja-JP" sz="1400" b="1" dirty="0">
                <a:solidFill>
                  <a:srgbClr val="FF0000"/>
                </a:solidFill>
                <a:latin typeface="HG丸ｺﾞｼｯｸM-PRO" panose="020F0600000000000000" pitchFamily="50" charset="-128"/>
                <a:ea typeface="HG丸ｺﾞｼｯｸM-PRO" panose="020F0600000000000000" pitchFamily="50" charset="-128"/>
              </a:rPr>
              <a:t>家族構成や家族の職業・地位・収入・資産】</a:t>
            </a:r>
          </a:p>
          <a:p>
            <a:r>
              <a:rPr lang="ja-JP" altLang="en-US" sz="1400" dirty="0" smtClean="0">
                <a:latin typeface="HG丸ｺﾞｼｯｸM-PRO" panose="020F0600000000000000" pitchFamily="50" charset="-128"/>
                <a:ea typeface="HG丸ｺﾞｼｯｸM-PRO" panose="020F0600000000000000" pitchFamily="50" charset="-128"/>
              </a:rPr>
              <a:t>　</a:t>
            </a:r>
            <a:r>
              <a:rPr lang="ja-JP" altLang="ja-JP" sz="1400" dirty="0" smtClean="0">
                <a:latin typeface="HG丸ｺﾞｼｯｸM-PRO" panose="020F0600000000000000" pitchFamily="50" charset="-128"/>
                <a:ea typeface="HG丸ｺﾞｼｯｸM-PRO" panose="020F0600000000000000" pitchFamily="50" charset="-128"/>
              </a:rPr>
              <a:t>・</a:t>
            </a:r>
            <a:r>
              <a:rPr lang="ja-JP" altLang="ja-JP" sz="1400" dirty="0">
                <a:latin typeface="HG丸ｺﾞｼｯｸM-PRO" panose="020F0600000000000000" pitchFamily="50" charset="-128"/>
                <a:ea typeface="HG丸ｺﾞｼｯｸM-PRO" panose="020F0600000000000000" pitchFamily="50" charset="-128"/>
              </a:rPr>
              <a:t>あなたのお父さんは、どこの会社に勤めていますか。また役職は何ですか。</a:t>
            </a:r>
          </a:p>
          <a:p>
            <a:r>
              <a:rPr lang="ja-JP" altLang="en-US" sz="1400" dirty="0" smtClean="0">
                <a:latin typeface="HG丸ｺﾞｼｯｸM-PRO" panose="020F0600000000000000" pitchFamily="50" charset="-128"/>
                <a:ea typeface="HG丸ｺﾞｼｯｸM-PRO" panose="020F0600000000000000" pitchFamily="50" charset="-128"/>
              </a:rPr>
              <a:t>　</a:t>
            </a:r>
            <a:r>
              <a:rPr lang="ja-JP" altLang="ja-JP" sz="1400" dirty="0" smtClean="0">
                <a:latin typeface="HG丸ｺﾞｼｯｸM-PRO" panose="020F0600000000000000" pitchFamily="50" charset="-128"/>
                <a:ea typeface="HG丸ｺﾞｼｯｸM-PRO" panose="020F0600000000000000" pitchFamily="50" charset="-128"/>
              </a:rPr>
              <a:t>・</a:t>
            </a:r>
            <a:r>
              <a:rPr lang="ja-JP" altLang="ja-JP" sz="1400" dirty="0">
                <a:latin typeface="HG丸ｺﾞｼｯｸM-PRO" panose="020F0600000000000000" pitchFamily="50" charset="-128"/>
                <a:ea typeface="HG丸ｺﾞｼｯｸM-PRO" panose="020F0600000000000000" pitchFamily="50" charset="-128"/>
              </a:rPr>
              <a:t>兄弟・姉妹はいますか。あなたは何人目ですか</a:t>
            </a:r>
            <a:r>
              <a:rPr lang="ja-JP" altLang="ja-JP" sz="1400" dirty="0" smtClean="0">
                <a:latin typeface="HG丸ｺﾞｼｯｸM-PRO" panose="020F0600000000000000" pitchFamily="50" charset="-128"/>
                <a:ea typeface="HG丸ｺﾞｼｯｸM-PRO" panose="020F0600000000000000" pitchFamily="50" charset="-128"/>
              </a:rPr>
              <a:t>。</a:t>
            </a:r>
            <a:endParaRPr lang="ja-JP" altLang="ja-JP" sz="1400" dirty="0">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797460" y="3214121"/>
            <a:ext cx="7272808" cy="738664"/>
          </a:xfrm>
          <a:prstGeom prst="rect">
            <a:avLst/>
          </a:prstGeom>
        </p:spPr>
        <p:txBody>
          <a:bodyPr wrap="square">
            <a:spAutoFit/>
          </a:bodyPr>
          <a:lstStyle/>
          <a:p>
            <a:r>
              <a:rPr lang="ja-JP" altLang="ja-JP" sz="14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ja-JP" sz="1400" b="1" dirty="0">
                <a:solidFill>
                  <a:srgbClr val="FF0000"/>
                </a:solidFill>
                <a:latin typeface="HG丸ｺﾞｼｯｸM-PRO" panose="020F0600000000000000" pitchFamily="50" charset="-128"/>
                <a:ea typeface="HG丸ｺﾞｼｯｸM-PRO" panose="020F0600000000000000" pitchFamily="50" charset="-128"/>
              </a:rPr>
              <a:t>思想・信条、宗教、尊敬する人物、支持政党に関する質問】</a:t>
            </a:r>
          </a:p>
          <a:p>
            <a:r>
              <a:rPr lang="ja-JP" altLang="en-US" sz="1400" dirty="0" smtClean="0">
                <a:latin typeface="HG丸ｺﾞｼｯｸM-PRO" panose="020F0600000000000000" pitchFamily="50" charset="-128"/>
                <a:ea typeface="HG丸ｺﾞｼｯｸM-PRO" panose="020F0600000000000000" pitchFamily="50" charset="-128"/>
              </a:rPr>
              <a:t>　</a:t>
            </a:r>
            <a:r>
              <a:rPr lang="ja-JP" altLang="ja-JP" sz="1400" dirty="0" smtClean="0">
                <a:latin typeface="HG丸ｺﾞｼｯｸM-PRO" panose="020F0600000000000000" pitchFamily="50" charset="-128"/>
                <a:ea typeface="HG丸ｺﾞｼｯｸM-PRO" panose="020F0600000000000000" pitchFamily="50" charset="-128"/>
              </a:rPr>
              <a:t>・</a:t>
            </a:r>
            <a:r>
              <a:rPr lang="ja-JP" altLang="ja-JP" sz="1400" dirty="0">
                <a:latin typeface="HG丸ｺﾞｼｯｸM-PRO" panose="020F0600000000000000" pitchFamily="50" charset="-128"/>
                <a:ea typeface="HG丸ｺﾞｼｯｸM-PRO" panose="020F0600000000000000" pitchFamily="50" charset="-128"/>
              </a:rPr>
              <a:t>尊敬する人物を言ってください。</a:t>
            </a:r>
          </a:p>
          <a:p>
            <a:r>
              <a:rPr lang="ja-JP" altLang="en-US" sz="1400" dirty="0" smtClean="0">
                <a:latin typeface="HG丸ｺﾞｼｯｸM-PRO" panose="020F0600000000000000" pitchFamily="50" charset="-128"/>
                <a:ea typeface="HG丸ｺﾞｼｯｸM-PRO" panose="020F0600000000000000" pitchFamily="50" charset="-128"/>
              </a:rPr>
              <a:t>　</a:t>
            </a:r>
            <a:r>
              <a:rPr lang="ja-JP" altLang="ja-JP" sz="1400" dirty="0" smtClean="0">
                <a:latin typeface="HG丸ｺﾞｼｯｸM-PRO" panose="020F0600000000000000" pitchFamily="50" charset="-128"/>
                <a:ea typeface="HG丸ｺﾞｼｯｸM-PRO" panose="020F0600000000000000" pitchFamily="50" charset="-128"/>
              </a:rPr>
              <a:t>・</a:t>
            </a:r>
            <a:r>
              <a:rPr lang="ja-JP" altLang="ja-JP" sz="1400" dirty="0">
                <a:latin typeface="HG丸ｺﾞｼｯｸM-PRO" panose="020F0600000000000000" pitchFamily="50" charset="-128"/>
                <a:ea typeface="HG丸ｺﾞｼｯｸM-PRO" panose="020F0600000000000000" pitchFamily="50" charset="-128"/>
              </a:rPr>
              <a:t>あなたの家では、何新聞を読んでいますか</a:t>
            </a:r>
            <a:r>
              <a:rPr lang="ja-JP" altLang="ja-JP" sz="1400" dirty="0" smtClean="0">
                <a:latin typeface="HG丸ｺﾞｼｯｸM-PRO" panose="020F0600000000000000" pitchFamily="50" charset="-128"/>
                <a:ea typeface="HG丸ｺﾞｼｯｸM-PRO" panose="020F0600000000000000" pitchFamily="50" charset="-128"/>
              </a:rPr>
              <a:t>。</a:t>
            </a:r>
            <a:endParaRPr lang="ja-JP" altLang="ja-JP" sz="1400" dirty="0">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755576" y="3994894"/>
            <a:ext cx="7272808" cy="954107"/>
          </a:xfrm>
          <a:prstGeom prst="rect">
            <a:avLst/>
          </a:prstGeom>
        </p:spPr>
        <p:txBody>
          <a:bodyPr wrap="square">
            <a:spAutoFit/>
          </a:bodyPr>
          <a:lstStyle/>
          <a:p>
            <a:r>
              <a:rPr lang="ja-JP" altLang="ja-JP" sz="14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ja-JP" sz="1400" b="1" dirty="0">
                <a:solidFill>
                  <a:srgbClr val="FF0000"/>
                </a:solidFill>
                <a:latin typeface="HG丸ｺﾞｼｯｸM-PRO" panose="020F0600000000000000" pitchFamily="50" charset="-128"/>
                <a:ea typeface="HG丸ｺﾞｼｯｸM-PRO" panose="020F0600000000000000" pitchFamily="50" charset="-128"/>
              </a:rPr>
              <a:t>男女雇用機会均等法に抵触する質問】</a:t>
            </a:r>
          </a:p>
          <a:p>
            <a:r>
              <a:rPr lang="ja-JP" altLang="ja-JP" sz="1400" dirty="0">
                <a:latin typeface="HG丸ｺﾞｼｯｸM-PRO" panose="020F0600000000000000" pitchFamily="50" charset="-128"/>
                <a:ea typeface="HG丸ｺﾞｼｯｸM-PRO" panose="020F0600000000000000" pitchFamily="50" charset="-128"/>
              </a:rPr>
              <a:t>　・（女性だけに）結婚や出産後も働き続けようと思っていますか。</a:t>
            </a:r>
          </a:p>
          <a:p>
            <a:r>
              <a:rPr lang="ja-JP" altLang="ja-JP" sz="1400" dirty="0">
                <a:latin typeface="HG丸ｺﾞｼｯｸM-PRO" panose="020F0600000000000000" pitchFamily="50" charset="-128"/>
                <a:ea typeface="HG丸ｺﾞｼｯｸM-PRO" panose="020F0600000000000000" pitchFamily="50" charset="-128"/>
              </a:rPr>
              <a:t>　　＊本来、男女問わず上記事項を質問すること自体が、公正な採用選考にも反します。</a:t>
            </a:r>
          </a:p>
          <a:p>
            <a:r>
              <a:rPr lang="ja-JP" altLang="ja-JP" sz="1400" dirty="0">
                <a:latin typeface="HG丸ｺﾞｼｯｸM-PRO" panose="020F0600000000000000" pitchFamily="50" charset="-128"/>
                <a:ea typeface="HG丸ｺﾞｼｯｸM-PRO" panose="020F0600000000000000" pitchFamily="50" charset="-128"/>
              </a:rPr>
              <a:t>　・スリーサイズはどれくらいですか</a:t>
            </a:r>
            <a:r>
              <a:rPr lang="ja-JP" altLang="ja-JP" sz="1400" dirty="0" smtClean="0">
                <a:latin typeface="HG丸ｺﾞｼｯｸM-PRO" panose="020F0600000000000000" pitchFamily="50" charset="-128"/>
                <a:ea typeface="HG丸ｺﾞｼｯｸM-PRO" panose="020F0600000000000000" pitchFamily="50" charset="-128"/>
              </a:rPr>
              <a:t>。</a:t>
            </a:r>
            <a:endParaRPr lang="ja-JP" altLang="ja-JP" sz="1400"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791580" y="4797152"/>
            <a:ext cx="7272808" cy="1508105"/>
          </a:xfrm>
          <a:prstGeom prst="rect">
            <a:avLst/>
          </a:prstGeom>
        </p:spPr>
        <p:txBody>
          <a:bodyPr wrap="square">
            <a:spAutoFit/>
          </a:bodyPr>
          <a:lstStyle/>
          <a:p>
            <a:endParaRPr lang="ja-JP" altLang="ja-JP" sz="1400" dirty="0">
              <a:latin typeface="HG丸ｺﾞｼｯｸM-PRO" panose="020F0600000000000000" pitchFamily="50" charset="-128"/>
              <a:ea typeface="HG丸ｺﾞｼｯｸM-PRO" panose="020F0600000000000000" pitchFamily="50" charset="-128"/>
            </a:endParaRPr>
          </a:p>
          <a:p>
            <a:r>
              <a:rPr lang="ja-JP" altLang="ja-JP" sz="1400" dirty="0">
                <a:latin typeface="HG丸ｺﾞｼｯｸM-PRO" panose="020F0600000000000000" pitchFamily="50" charset="-128"/>
                <a:ea typeface="HG丸ｺﾞｼｯｸM-PRO" panose="020F0600000000000000" pitchFamily="50" charset="-128"/>
              </a:rPr>
              <a:t>※その他</a:t>
            </a:r>
          </a:p>
          <a:p>
            <a:r>
              <a:rPr lang="ja-JP" altLang="en-US" sz="1400" dirty="0" smtClean="0">
                <a:latin typeface="HG丸ｺﾞｼｯｸM-PRO" panose="020F0600000000000000" pitchFamily="50" charset="-128"/>
                <a:ea typeface="HG丸ｺﾞｼｯｸM-PRO" panose="020F0600000000000000" pitchFamily="50" charset="-128"/>
              </a:rPr>
              <a:t>　</a:t>
            </a:r>
            <a:r>
              <a:rPr lang="ja-JP" altLang="ja-JP" sz="1400" dirty="0" smtClean="0">
                <a:latin typeface="HG丸ｺﾞｼｯｸM-PRO" panose="020F0600000000000000" pitchFamily="50" charset="-128"/>
                <a:ea typeface="HG丸ｺﾞｼｯｸM-PRO" panose="020F0600000000000000" pitchFamily="50" charset="-128"/>
              </a:rPr>
              <a:t>血液型</a:t>
            </a:r>
            <a:r>
              <a:rPr lang="ja-JP" altLang="ja-JP" sz="1400" dirty="0">
                <a:latin typeface="HG丸ｺﾞｼｯｸM-PRO" panose="020F0600000000000000" pitchFamily="50" charset="-128"/>
                <a:ea typeface="HG丸ｺﾞｼｯｸM-PRO" panose="020F0600000000000000" pitchFamily="50" charset="-128"/>
              </a:rPr>
              <a:t>、干支、星座等に関する質問も、何の根拠もなく性格等を決めてしまう</a:t>
            </a:r>
            <a:r>
              <a:rPr lang="ja-JP" altLang="ja-JP" sz="1400" dirty="0" err="1" smtClean="0">
                <a:latin typeface="HG丸ｺﾞｼｯｸM-PRO" panose="020F0600000000000000" pitchFamily="50" charset="-128"/>
                <a:ea typeface="HG丸ｺﾞｼｯｸM-PRO" panose="020F0600000000000000" pitchFamily="50" charset="-128"/>
              </a:rPr>
              <a:t>おそ</a:t>
            </a:r>
            <a:r>
              <a:rPr lang="ja-JP" altLang="en-US" sz="1400" dirty="0" smtClean="0">
                <a:latin typeface="HG丸ｺﾞｼｯｸM-PRO" panose="020F0600000000000000" pitchFamily="50" charset="-128"/>
                <a:ea typeface="HG丸ｺﾞｼｯｸM-PRO" panose="020F0600000000000000" pitchFamily="50" charset="-128"/>
              </a:rPr>
              <a:t>　</a:t>
            </a:r>
            <a:r>
              <a:rPr lang="ja-JP" altLang="ja-JP" sz="1400" dirty="0" err="1" smtClean="0">
                <a:latin typeface="HG丸ｺﾞｼｯｸM-PRO" panose="020F0600000000000000" pitchFamily="50" charset="-128"/>
                <a:ea typeface="HG丸ｺﾞｼｯｸM-PRO" panose="020F0600000000000000" pitchFamily="50" charset="-128"/>
              </a:rPr>
              <a:t>れが</a:t>
            </a:r>
            <a:r>
              <a:rPr lang="ja-JP" altLang="ja-JP" sz="1400" dirty="0">
                <a:latin typeface="HG丸ｺﾞｼｯｸM-PRO" panose="020F0600000000000000" pitchFamily="50" charset="-128"/>
                <a:ea typeface="HG丸ｺﾞｼｯｸM-PRO" panose="020F0600000000000000" pitchFamily="50" charset="-128"/>
              </a:rPr>
              <a:t>あります。</a:t>
            </a:r>
          </a:p>
          <a:p>
            <a:r>
              <a:rPr lang="en-US" altLang="ja-JP" dirty="0">
                <a:latin typeface="HG丸ｺﾞｼｯｸM-PRO" panose="020F0600000000000000" pitchFamily="50" charset="-128"/>
                <a:ea typeface="HG丸ｺﾞｼｯｸM-PRO" panose="020F0600000000000000" pitchFamily="50" charset="-128"/>
              </a:rPr>
              <a:t> </a:t>
            </a:r>
            <a:endParaRPr lang="ja-JP" altLang="ja-JP" dirty="0">
              <a:latin typeface="HG丸ｺﾞｼｯｸM-PRO" panose="020F0600000000000000" pitchFamily="50" charset="-128"/>
              <a:ea typeface="HG丸ｺﾞｼｯｸM-PRO" panose="020F0600000000000000" pitchFamily="50" charset="-128"/>
            </a:endParaRPr>
          </a:p>
          <a:p>
            <a:r>
              <a:rPr lang="en-US" altLang="ja-JP" dirty="0"/>
              <a:t> </a:t>
            </a:r>
            <a:endParaRPr lang="ja-JP" altLang="ja-JP" dirty="0"/>
          </a:p>
        </p:txBody>
      </p:sp>
      <p:sp>
        <p:nvSpPr>
          <p:cNvPr id="11" name="テキスト ボックス 10"/>
          <p:cNvSpPr txBox="1"/>
          <p:nvPr/>
        </p:nvSpPr>
        <p:spPr>
          <a:xfrm>
            <a:off x="4716016" y="5698087"/>
            <a:ext cx="3371450" cy="307777"/>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（従業員採用の手引 ４３～４４頁）</a:t>
            </a:r>
          </a:p>
        </p:txBody>
      </p:sp>
      <p:sp>
        <p:nvSpPr>
          <p:cNvPr id="12" name="スライド番号プレースホルダー 9"/>
          <p:cNvSpPr txBox="1">
            <a:spLocks/>
          </p:cNvSpPr>
          <p:nvPr/>
        </p:nvSpPr>
        <p:spPr>
          <a:xfrm>
            <a:off x="4411216" y="6317200"/>
            <a:ext cx="609600" cy="344646"/>
          </a:xfrm>
          <a:prstGeom prst="rect">
            <a:avLst/>
          </a:prstGeom>
        </p:spPr>
        <p:txBody>
          <a:bodyPr vert="horz" rtlCol="0" anchor="ct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ＭＳ ゴシック" panose="020B0609070205080204" pitchFamily="49" charset="-128"/>
                <a:ea typeface="ＭＳ ゴシック" panose="020B0609070205080204" pitchFamily="49" charset="-128"/>
              </a:rPr>
              <a:t>-27-</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797460" y="692696"/>
            <a:ext cx="7734980" cy="369332"/>
          </a:xfrm>
          <a:prstGeom prst="rect">
            <a:avLst/>
          </a:prstGeom>
          <a:noFill/>
        </p:spPr>
        <p:txBody>
          <a:bodyPr wrap="square" rtlCol="0">
            <a:spAutoFit/>
          </a:bodyPr>
          <a:lstStyle/>
          <a:p>
            <a:r>
              <a:rPr lang="ja-JP" altLang="en-US" dirty="0">
                <a:solidFill>
                  <a:srgbClr val="FF0000"/>
                </a:solidFill>
                <a:latin typeface="ＭＳ ゴシック" panose="020B0609070205080204" pitchFamily="49" charset="-128"/>
                <a:ea typeface="ＭＳ ゴシック" panose="020B0609070205080204" pitchFamily="49" charset="-128"/>
              </a:rPr>
              <a:t>昨年度多かった不適切な質問は「尊敬する人物</a:t>
            </a:r>
            <a:r>
              <a:rPr lang="ja-JP" altLang="en-US" dirty="0" smtClean="0">
                <a:solidFill>
                  <a:srgbClr val="FF0000"/>
                </a:solidFill>
                <a:latin typeface="ＭＳ ゴシック" panose="020B0609070205080204" pitchFamily="49" charset="-128"/>
                <a:ea typeface="ＭＳ ゴシック" panose="020B0609070205080204" pitchFamily="49" charset="-128"/>
              </a:rPr>
              <a:t>」「家族の状況」</a:t>
            </a:r>
            <a:endParaRPr kumimoji="1" lang="ja-JP" altLang="en-US" dirty="0"/>
          </a:p>
        </p:txBody>
      </p:sp>
    </p:spTree>
    <p:extLst>
      <p:ext uri="{BB962C8B-B14F-4D97-AF65-F5344CB8AC3E}">
        <p14:creationId xmlns:p14="http://schemas.microsoft.com/office/powerpoint/2010/main" val="11509646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タイトル 1"/>
          <p:cNvSpPr>
            <a:spLocks noGrp="1"/>
          </p:cNvSpPr>
          <p:nvPr>
            <p:ph type="title"/>
          </p:nvPr>
        </p:nvSpPr>
        <p:spPr>
          <a:xfrm>
            <a:off x="107504" y="-135108"/>
            <a:ext cx="7467600" cy="580926"/>
          </a:xfrm>
        </p:spPr>
        <p:txBody>
          <a:bodyPr>
            <a:normAutofit/>
          </a:bodyPr>
          <a:lstStyle/>
          <a:p>
            <a:pPr algn="l"/>
            <a:r>
              <a:rPr lang="ja-JP" altLang="en-US" sz="2000" b="1" dirty="0" smtClean="0">
                <a:solidFill>
                  <a:schemeClr val="bg1"/>
                </a:solidFill>
                <a:latin typeface="ＭＳ ゴシック" panose="020B0609070205080204" pitchFamily="49" charset="-128"/>
                <a:ea typeface="ＭＳ ゴシック" panose="020B0609070205080204" pitchFamily="49" charset="-128"/>
              </a:rPr>
              <a:t>１</a:t>
            </a:r>
            <a:r>
              <a:rPr lang="ja-JP" altLang="en-US" sz="2000" b="1" dirty="0">
                <a:solidFill>
                  <a:schemeClr val="bg1"/>
                </a:solidFill>
                <a:latin typeface="ＭＳ ゴシック" panose="020B0609070205080204" pitchFamily="49" charset="-128"/>
                <a:ea typeface="ＭＳ ゴシック" panose="020B0609070205080204" pitchFamily="49" charset="-128"/>
              </a:rPr>
              <a:t>１</a:t>
            </a:r>
            <a:r>
              <a:rPr lang="en-US" altLang="ja-JP" sz="2000" b="1" dirty="0" smtClean="0">
                <a:solidFill>
                  <a:schemeClr val="bg1"/>
                </a:solidFill>
                <a:latin typeface="ＭＳ ゴシック" panose="020B0609070205080204" pitchFamily="49" charset="-128"/>
                <a:ea typeface="ＭＳ ゴシック" panose="020B0609070205080204" pitchFamily="49" charset="-128"/>
              </a:rPr>
              <a:t> </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求人の不受理について</a:t>
            </a:r>
            <a:endParaRPr kumimoji="1" lang="ja-JP" altLang="en-US" sz="2000" b="1" dirty="0">
              <a:solidFill>
                <a:schemeClr val="bg1"/>
              </a:solidFill>
              <a:latin typeface="ＭＳ ゴシック" panose="020B0609070205080204" pitchFamily="49" charset="-128"/>
              <a:ea typeface="ＭＳ ゴシック" panose="020B0609070205080204" pitchFamily="49" charset="-128"/>
            </a:endParaRPr>
          </a:p>
        </p:txBody>
      </p:sp>
      <p:sp>
        <p:nvSpPr>
          <p:cNvPr id="6" name="スライド番号プレースホルダー 7"/>
          <p:cNvSpPr>
            <a:spLocks noGrp="1"/>
          </p:cNvSpPr>
          <p:nvPr>
            <p:ph type="sldNum" sz="quarter" idx="12"/>
          </p:nvPr>
        </p:nvSpPr>
        <p:spPr>
          <a:xfrm>
            <a:off x="4929721" y="6050510"/>
            <a:ext cx="3696835" cy="648072"/>
          </a:xfrm>
          <a:prstGeom prst="rect">
            <a:avLst/>
          </a:prstGeom>
        </p:spPr>
        <p:txBody>
          <a:bodyPr/>
          <a:lstStyle/>
          <a:p>
            <a:pPr algn="ctr"/>
            <a:r>
              <a:rPr lang="ja-JP" altLang="en-US" sz="1100" dirty="0" smtClean="0">
                <a:solidFill>
                  <a:schemeClr val="tx1"/>
                </a:solidFill>
                <a:latin typeface="ＭＳ Ｐゴシック" panose="020B0600070205080204" pitchFamily="50" charset="-128"/>
                <a:ea typeface="ＭＳ Ｐゴシック" panose="020B0600070205080204" pitchFamily="50" charset="-128"/>
              </a:rPr>
              <a:t>詳しくはハローワーク窓口にお尋ねください。</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100" dirty="0">
                <a:solidFill>
                  <a:schemeClr val="tx1"/>
                </a:solidFill>
                <a:latin typeface="ＭＳ ゴシック" panose="020B0609070205080204" pitchFamily="49" charset="-128"/>
                <a:ea typeface="ＭＳ ゴシック" panose="020B0609070205080204" pitchFamily="49" charset="-128"/>
              </a:rPr>
              <a:t>従業員採用の手引 </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３５頁</a:t>
            </a:r>
            <a:r>
              <a:rPr kumimoji="1" lang="ja-JP" altLang="en-US" sz="1100" dirty="0">
                <a:solidFill>
                  <a:schemeClr val="tx1"/>
                </a:solidFill>
                <a:latin typeface="ＭＳ ゴシック" panose="020B0609070205080204" pitchFamily="49" charset="-128"/>
                <a:ea typeface="ＭＳ ゴシック" panose="020B0609070205080204" pitchFamily="49" charset="-128"/>
              </a:rPr>
              <a:t>）</a:t>
            </a:r>
          </a:p>
          <a:p>
            <a:pPr algn="ct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9" name="Rectangle 5"/>
          <p:cNvSpPr>
            <a:spLocks noChangeArrowheads="1"/>
          </p:cNvSpPr>
          <p:nvPr/>
        </p:nvSpPr>
        <p:spPr bwMode="auto">
          <a:xfrm>
            <a:off x="468000" y="735560"/>
            <a:ext cx="7977947" cy="5357736"/>
          </a:xfrm>
          <a:prstGeom prst="rect">
            <a:avLst/>
          </a:prstGeom>
          <a:solidFill>
            <a:srgbClr val="FFFF66"/>
          </a:solidFill>
          <a:ln w="9525">
            <a:solidFill>
              <a:srgbClr val="FFFFFF"/>
            </a:solidFill>
            <a:miter lim="800000"/>
            <a:headEnd/>
            <a:tailEnd/>
          </a:ln>
          <a:effectLst/>
          <a:extLst/>
        </p:spPr>
        <p:txBody>
          <a:bodyPr vert="horz" wrap="square" lIns="91438" tIns="45718" rIns="91438" bIns="45718" numCol="1" anchor="t" anchorCtr="0" compatLnSpc="1">
            <a:prstTxWarp prst="textNoShape">
              <a:avLst/>
            </a:prstTxWarp>
            <a:noAutofit/>
          </a:bodyPr>
          <a:lstStyle/>
          <a:p>
            <a:pPr indent="69848" eaLnBrk="0" hangingPunct="0"/>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indent="69848" eaLnBrk="0" hangingPunct="0"/>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indent="69848" eaLnBrk="0" hangingPunct="0"/>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indent="69848" eaLnBrk="0" hangingPunct="0"/>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indent="69848" eaLnBrk="0" hangingPunct="0"/>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indent="69848" eaLnBrk="0" hangingPunct="0"/>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indent="69848" eaLnBrk="0" hangingPunct="0"/>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indent="69848" eaLnBrk="0" hangingPunct="0"/>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indent="69848" eaLnBrk="0" hangingPunct="0"/>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indent="69848" eaLnBrk="0" hangingPunct="0"/>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indent="69848" eaLnBrk="0" hangingPunct="0"/>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indent="69848" eaLnBrk="0" hangingPunct="0"/>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indent="69848" eaLnBrk="0" hangingPunct="0"/>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indent="69848" eaLnBrk="0" hangingPunct="0"/>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468000" y="4471946"/>
            <a:ext cx="7977600" cy="360000"/>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正方形/長方形 11"/>
          <p:cNvSpPr/>
          <p:nvPr/>
        </p:nvSpPr>
        <p:spPr>
          <a:xfrm>
            <a:off x="468000" y="1839439"/>
            <a:ext cx="7977600" cy="371979"/>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 name="角丸四角形 12"/>
          <p:cNvSpPr/>
          <p:nvPr/>
        </p:nvSpPr>
        <p:spPr>
          <a:xfrm>
            <a:off x="971600" y="1846981"/>
            <a:ext cx="6851751" cy="364437"/>
          </a:xfrm>
          <a:prstGeom prst="roundRect">
            <a:avLst>
              <a:gd name="adj" fmla="val 58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5634" tIns="47818" rIns="95634" bIns="47818" rtlCol="0" anchor="ctr"/>
          <a:lstStyle/>
          <a:p>
            <a:r>
              <a:rPr lang="ja-JP" altLang="en-US" sz="1200" b="1" dirty="0">
                <a:solidFill>
                  <a:srgbClr val="FFFFFF"/>
                </a:solidFill>
                <a:latin typeface="ＭＳ ゴシック"/>
                <a:ea typeface="ＭＳ ゴシック"/>
                <a:cs typeface="ＭＳ ゴシック"/>
              </a:rPr>
              <a:t>１．</a:t>
            </a:r>
            <a:r>
              <a:rPr lang="ja-JP" altLang="en-US" sz="1200" b="1" dirty="0" smtClean="0">
                <a:solidFill>
                  <a:srgbClr val="FFFFFF"/>
                </a:solidFill>
                <a:latin typeface="ＭＳ ゴシック"/>
                <a:ea typeface="ＭＳ ゴシック"/>
                <a:cs typeface="ＭＳ ゴシック"/>
              </a:rPr>
              <a:t>労働基準法と最低</a:t>
            </a:r>
            <a:r>
              <a:rPr lang="ja-JP" altLang="en-US" sz="1200" b="1" dirty="0">
                <a:solidFill>
                  <a:srgbClr val="FFFFFF"/>
                </a:solidFill>
                <a:latin typeface="ＭＳ ゴシック"/>
                <a:ea typeface="ＭＳ ゴシック"/>
                <a:cs typeface="ＭＳ ゴシック"/>
              </a:rPr>
              <a:t>賃金法に関する</a:t>
            </a:r>
            <a:r>
              <a:rPr lang="ja-JP" altLang="en-US" sz="1200" b="1" dirty="0" smtClean="0">
                <a:solidFill>
                  <a:srgbClr val="FFFFFF"/>
                </a:solidFill>
                <a:latin typeface="ＭＳ ゴシック"/>
                <a:ea typeface="ＭＳ ゴシック"/>
                <a:cs typeface="ＭＳ ゴシック"/>
              </a:rPr>
              <a:t>規定</a:t>
            </a:r>
            <a:endParaRPr lang="en-US" altLang="ja-JP" sz="1200" b="1" baseline="30000" dirty="0">
              <a:solidFill>
                <a:srgbClr val="FFFFFF"/>
              </a:solidFill>
              <a:latin typeface="ＭＳ ゴシック"/>
              <a:ea typeface="ＭＳ ゴシック"/>
              <a:cs typeface="ＭＳ ゴシック"/>
            </a:endParaRPr>
          </a:p>
        </p:txBody>
      </p:sp>
      <p:sp>
        <p:nvSpPr>
          <p:cNvPr id="15" name="角丸四角形 14"/>
          <p:cNvSpPr/>
          <p:nvPr/>
        </p:nvSpPr>
        <p:spPr>
          <a:xfrm>
            <a:off x="971600" y="1252337"/>
            <a:ext cx="7200800" cy="611285"/>
          </a:xfrm>
          <a:prstGeom prst="roundRect">
            <a:avLst>
              <a:gd name="adj" fmla="val 58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7818" rIns="0" bIns="47818" rtlCol="0" anchor="ctr"/>
          <a:lstStyle/>
          <a:p>
            <a:pPr>
              <a:lnSpc>
                <a:spcPct val="110000"/>
              </a:lnSpc>
            </a:pPr>
            <a:r>
              <a:rPr lang="ja-JP" altLang="en-US" sz="1100" dirty="0">
                <a:solidFill>
                  <a:srgbClr val="000000"/>
                </a:solidFill>
                <a:latin typeface="ＭＳ ゴシック"/>
                <a:ea typeface="ＭＳ ゴシック"/>
                <a:cs typeface="ＭＳ ゴシック"/>
              </a:rPr>
              <a:t>　</a:t>
            </a:r>
            <a:r>
              <a:rPr lang="ja-JP" altLang="en-US" sz="1100" dirty="0" smtClean="0">
                <a:solidFill>
                  <a:srgbClr val="000000"/>
                </a:solidFill>
                <a:latin typeface="ＭＳ ゴシック"/>
                <a:ea typeface="ＭＳ ゴシック"/>
                <a:cs typeface="ＭＳ ゴシック"/>
              </a:rPr>
              <a:t>職業安定法の改正により、</a:t>
            </a:r>
            <a:r>
              <a:rPr lang="ja-JP" altLang="en-US" sz="1100" b="1" dirty="0">
                <a:solidFill>
                  <a:srgbClr val="FF0000"/>
                </a:solidFill>
                <a:latin typeface="ＭＳ ゴシック"/>
                <a:ea typeface="ＭＳ ゴシック"/>
                <a:cs typeface="ＭＳ ゴシック"/>
              </a:rPr>
              <a:t>令和２年３月３０日以降</a:t>
            </a:r>
            <a:r>
              <a:rPr lang="ja-JP" altLang="en-US" sz="1100" dirty="0" smtClean="0">
                <a:solidFill>
                  <a:srgbClr val="000000"/>
                </a:solidFill>
                <a:latin typeface="ＭＳ ゴシック"/>
                <a:ea typeface="ＭＳ ゴシック"/>
                <a:cs typeface="ＭＳ ゴシック"/>
              </a:rPr>
              <a:t>、全国の全てのハローワークでは、労働基準法などの労働</a:t>
            </a:r>
            <a:r>
              <a:rPr lang="ja-JP" altLang="en-US" sz="1100" dirty="0">
                <a:solidFill>
                  <a:srgbClr val="000000"/>
                </a:solidFill>
                <a:latin typeface="ＭＳ ゴシック"/>
                <a:ea typeface="ＭＳ ゴシック"/>
                <a:cs typeface="ＭＳ ゴシック"/>
              </a:rPr>
              <a:t>関係法令の</a:t>
            </a:r>
            <a:r>
              <a:rPr lang="ja-JP" altLang="en-US" sz="1100" dirty="0" smtClean="0">
                <a:solidFill>
                  <a:srgbClr val="000000"/>
                </a:solidFill>
                <a:latin typeface="ＭＳ ゴシック"/>
                <a:ea typeface="ＭＳ ゴシック"/>
                <a:cs typeface="ＭＳ ゴシック"/>
              </a:rPr>
              <a:t>規定に</a:t>
            </a:r>
            <a:r>
              <a:rPr lang="ja-JP" altLang="en-US" sz="1100" dirty="0">
                <a:solidFill>
                  <a:srgbClr val="000000"/>
                </a:solidFill>
                <a:latin typeface="ＭＳ ゴシック"/>
                <a:ea typeface="ＭＳ ゴシック"/>
                <a:cs typeface="ＭＳ ゴシック"/>
              </a:rPr>
              <a:t>違反し、是正勧告を受けたり、公表されたり</a:t>
            </a:r>
            <a:r>
              <a:rPr lang="ja-JP" altLang="en-US" sz="1100" dirty="0" smtClean="0">
                <a:solidFill>
                  <a:srgbClr val="000000"/>
                </a:solidFill>
                <a:latin typeface="ＭＳ ゴシック"/>
                <a:ea typeface="ＭＳ ゴシック"/>
                <a:cs typeface="ＭＳ ゴシック"/>
              </a:rPr>
              <a:t>した事業所からの</a:t>
            </a:r>
            <a:r>
              <a:rPr lang="ja-JP" altLang="en-US" sz="1100" b="1" dirty="0" smtClean="0">
                <a:solidFill>
                  <a:srgbClr val="FF0000"/>
                </a:solidFill>
                <a:latin typeface="ＭＳ ゴシック"/>
                <a:ea typeface="ＭＳ ゴシック"/>
                <a:cs typeface="ＭＳ ゴシック"/>
              </a:rPr>
              <a:t>学卒求人を含む「全ての求人申込」を不受理</a:t>
            </a:r>
            <a:r>
              <a:rPr lang="ja-JP" altLang="en-US" sz="1100" b="1" dirty="0">
                <a:solidFill>
                  <a:srgbClr val="FF0000"/>
                </a:solidFill>
                <a:latin typeface="ＭＳ ゴシック"/>
                <a:ea typeface="ＭＳ ゴシック"/>
                <a:cs typeface="ＭＳ ゴシック"/>
              </a:rPr>
              <a:t>の対象</a:t>
            </a:r>
            <a:r>
              <a:rPr lang="ja-JP" altLang="en-US" sz="1100" b="1" dirty="0" smtClean="0">
                <a:solidFill>
                  <a:srgbClr val="FF0000"/>
                </a:solidFill>
                <a:latin typeface="ＭＳ ゴシック"/>
                <a:ea typeface="ＭＳ ゴシック"/>
                <a:cs typeface="ＭＳ ゴシック"/>
              </a:rPr>
              <a:t>とすることとしました</a:t>
            </a:r>
            <a:r>
              <a:rPr lang="ja-JP" altLang="en-US" sz="1100" dirty="0" smtClean="0">
                <a:solidFill>
                  <a:srgbClr val="000000"/>
                </a:solidFill>
                <a:latin typeface="ＭＳ ゴシック"/>
                <a:ea typeface="ＭＳ ゴシック"/>
                <a:cs typeface="ＭＳ ゴシック"/>
              </a:rPr>
              <a:t>。</a:t>
            </a:r>
            <a:endParaRPr lang="en-US" altLang="ja-JP" sz="1100" dirty="0">
              <a:solidFill>
                <a:srgbClr val="FF0000"/>
              </a:solidFill>
              <a:latin typeface="ＭＳ ゴシック"/>
              <a:ea typeface="ＭＳ ゴシック"/>
              <a:cs typeface="ＭＳ ゴシック"/>
            </a:endParaRPr>
          </a:p>
        </p:txBody>
      </p:sp>
      <p:sp>
        <p:nvSpPr>
          <p:cNvPr id="18" name="角丸四角形 17"/>
          <p:cNvSpPr/>
          <p:nvPr/>
        </p:nvSpPr>
        <p:spPr>
          <a:xfrm>
            <a:off x="971600" y="4513341"/>
            <a:ext cx="7696422" cy="277209"/>
          </a:xfrm>
          <a:prstGeom prst="roundRect">
            <a:avLst>
              <a:gd name="adj" fmla="val 58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5634" tIns="47818" rIns="95634" bIns="47818" rtlCol="0" anchor="ctr"/>
          <a:lstStyle/>
          <a:p>
            <a:r>
              <a:rPr lang="ja-JP" altLang="en-US" sz="1200" b="1" dirty="0">
                <a:solidFill>
                  <a:srgbClr val="FFFFFF"/>
                </a:solidFill>
                <a:latin typeface="ＭＳ ゴシック"/>
                <a:ea typeface="ＭＳ ゴシック"/>
                <a:cs typeface="ＭＳ ゴシック"/>
              </a:rPr>
              <a:t>２</a:t>
            </a:r>
            <a:r>
              <a:rPr lang="ja-JP" altLang="en-US" sz="1200" b="1" dirty="0" smtClean="0">
                <a:solidFill>
                  <a:srgbClr val="FFFFFF"/>
                </a:solidFill>
                <a:latin typeface="ＭＳ ゴシック"/>
                <a:ea typeface="ＭＳ ゴシック"/>
                <a:cs typeface="ＭＳ ゴシック"/>
              </a:rPr>
              <a:t>．職業安定法、男女雇用機会均等法と育児</a:t>
            </a:r>
            <a:r>
              <a:rPr lang="ja-JP" altLang="en-US" sz="1200" b="1" dirty="0">
                <a:solidFill>
                  <a:srgbClr val="FFFFFF"/>
                </a:solidFill>
                <a:latin typeface="ＭＳ ゴシック"/>
                <a:ea typeface="ＭＳ ゴシック"/>
                <a:cs typeface="ＭＳ ゴシック"/>
              </a:rPr>
              <a:t>介護休業法に関する</a:t>
            </a:r>
            <a:r>
              <a:rPr lang="ja-JP" altLang="en-US" sz="1200" b="1" dirty="0" smtClean="0">
                <a:solidFill>
                  <a:srgbClr val="FFFFFF"/>
                </a:solidFill>
                <a:latin typeface="ＭＳ ゴシック"/>
                <a:ea typeface="ＭＳ ゴシック"/>
                <a:cs typeface="ＭＳ ゴシック"/>
              </a:rPr>
              <a:t>規定</a:t>
            </a:r>
            <a:endParaRPr lang="en-US" altLang="ja-JP" sz="1200" b="1" baseline="30000" dirty="0">
              <a:solidFill>
                <a:srgbClr val="FFFFFF"/>
              </a:solidFill>
              <a:latin typeface="ＭＳ ゴシック"/>
              <a:ea typeface="ＭＳ ゴシック"/>
              <a:cs typeface="ＭＳ ゴシック"/>
            </a:endParaRPr>
          </a:p>
          <a:p>
            <a:endParaRPr lang="en-US" altLang="ja-JP" sz="200" dirty="0">
              <a:solidFill>
                <a:srgbClr val="000000"/>
              </a:solidFill>
              <a:latin typeface="ＭＳ ゴシック"/>
              <a:ea typeface="ＭＳ ゴシック"/>
              <a:cs typeface="ＭＳ ゴシック"/>
            </a:endParaRPr>
          </a:p>
        </p:txBody>
      </p:sp>
      <p:sp>
        <p:nvSpPr>
          <p:cNvPr id="20" name="右矢印 19"/>
          <p:cNvSpPr/>
          <p:nvPr/>
        </p:nvSpPr>
        <p:spPr>
          <a:xfrm>
            <a:off x="4820568" y="2570835"/>
            <a:ext cx="696501" cy="166879"/>
          </a:xfrm>
          <a:prstGeom prst="rightArrow">
            <a:avLst/>
          </a:prstGeom>
          <a:solidFill>
            <a:schemeClr val="accent2"/>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ja-JP" altLang="en-US">
              <a:solidFill>
                <a:srgbClr val="FFFFFF"/>
              </a:solidFill>
            </a:endParaRPr>
          </a:p>
        </p:txBody>
      </p:sp>
      <p:sp>
        <p:nvSpPr>
          <p:cNvPr id="29" name="正方形/長方形 28"/>
          <p:cNvSpPr/>
          <p:nvPr/>
        </p:nvSpPr>
        <p:spPr>
          <a:xfrm>
            <a:off x="5760000" y="3787530"/>
            <a:ext cx="2671200" cy="577574"/>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lnSpc>
                <a:spcPct val="110000"/>
              </a:lnSpc>
            </a:pPr>
            <a:endParaRPr lang="en-US" altLang="ja-JP" sz="1000" b="1" kern="900" spc="-80" dirty="0">
              <a:solidFill>
                <a:srgbClr val="000000"/>
              </a:solidFill>
              <a:latin typeface="ＭＳ ゴシック"/>
              <a:ea typeface="ＭＳ ゴシック"/>
              <a:cs typeface="ＭＳ ゴシック"/>
            </a:endParaRPr>
          </a:p>
          <a:p>
            <a:pPr algn="ctr">
              <a:lnSpc>
                <a:spcPct val="110000"/>
              </a:lnSpc>
            </a:pPr>
            <a:r>
              <a:rPr lang="ja-JP" altLang="en-US" sz="1000" kern="900" spc="-80" dirty="0">
                <a:solidFill>
                  <a:srgbClr val="000000"/>
                </a:solidFill>
                <a:latin typeface="ＭＳ ゴシック"/>
                <a:ea typeface="ＭＳ ゴシック"/>
                <a:cs typeface="ＭＳ ゴシック"/>
              </a:rPr>
              <a:t>送検された日から１年経過するまで</a:t>
            </a:r>
            <a:endParaRPr lang="en-US" altLang="ja-JP" sz="1000" kern="900" spc="-80" dirty="0">
              <a:solidFill>
                <a:srgbClr val="000000"/>
              </a:solidFill>
              <a:latin typeface="ＭＳ ゴシック"/>
              <a:ea typeface="ＭＳ ゴシック"/>
              <a:cs typeface="ＭＳ ゴシック"/>
            </a:endParaRPr>
          </a:p>
          <a:p>
            <a:pPr algn="ctr">
              <a:lnSpc>
                <a:spcPct val="110000"/>
              </a:lnSpc>
            </a:pPr>
            <a:r>
              <a:rPr lang="ja-JP" altLang="en-US" sz="1000" kern="900" spc="-80" dirty="0">
                <a:solidFill>
                  <a:srgbClr val="000000"/>
                </a:solidFill>
                <a:latin typeface="ＭＳ ゴシック"/>
                <a:ea typeface="ＭＳ ゴシック"/>
                <a:cs typeface="ＭＳ ゴシック"/>
              </a:rPr>
              <a:t>（是正後６カ月経過するまで</a:t>
            </a:r>
            <a:r>
              <a:rPr lang="ja-JP" altLang="en-US" sz="1000" kern="900" spc="-80" dirty="0" smtClean="0">
                <a:solidFill>
                  <a:srgbClr val="000000"/>
                </a:solidFill>
                <a:latin typeface="ＭＳ ゴシック"/>
                <a:ea typeface="ＭＳ ゴシック"/>
                <a:cs typeface="ＭＳ ゴシック"/>
              </a:rPr>
              <a:t>は</a:t>
            </a:r>
            <a:endParaRPr lang="en-US" altLang="ja-JP" sz="1000" kern="900" spc="-80" dirty="0" smtClean="0">
              <a:solidFill>
                <a:srgbClr val="000000"/>
              </a:solidFill>
              <a:latin typeface="ＭＳ ゴシック"/>
              <a:ea typeface="ＭＳ ゴシック"/>
              <a:cs typeface="ＭＳ ゴシック"/>
            </a:endParaRPr>
          </a:p>
          <a:p>
            <a:pPr algn="ctr">
              <a:lnSpc>
                <a:spcPct val="110000"/>
              </a:lnSpc>
            </a:pPr>
            <a:r>
              <a:rPr lang="ja-JP" altLang="en-US" sz="1000" kern="900" spc="-80" dirty="0" smtClean="0">
                <a:solidFill>
                  <a:srgbClr val="000000"/>
                </a:solidFill>
                <a:latin typeface="ＭＳ ゴシック"/>
                <a:ea typeface="ＭＳ ゴシック"/>
                <a:cs typeface="ＭＳ ゴシック"/>
              </a:rPr>
              <a:t>不受理期間を延長）</a:t>
            </a:r>
            <a:endParaRPr lang="en-US" altLang="ja-JP" sz="1000" kern="900" spc="-80" dirty="0" smtClean="0">
              <a:solidFill>
                <a:srgbClr val="000000"/>
              </a:solidFill>
              <a:latin typeface="ＭＳ ゴシック"/>
              <a:ea typeface="ＭＳ ゴシック"/>
              <a:cs typeface="ＭＳ ゴシック"/>
            </a:endParaRPr>
          </a:p>
          <a:p>
            <a:pPr algn="ctr">
              <a:lnSpc>
                <a:spcPct val="110000"/>
              </a:lnSpc>
            </a:pPr>
            <a:endParaRPr lang="ja-JP" altLang="en-US" sz="1000" kern="900" spc="-80" dirty="0">
              <a:solidFill>
                <a:srgbClr val="000000"/>
              </a:solidFill>
              <a:latin typeface="ＭＳ ゴシック"/>
              <a:ea typeface="ＭＳ ゴシック"/>
              <a:cs typeface="ＭＳ ゴシック"/>
            </a:endParaRPr>
          </a:p>
        </p:txBody>
      </p:sp>
      <p:sp>
        <p:nvSpPr>
          <p:cNvPr id="30" name="正方形/長方形 29"/>
          <p:cNvSpPr/>
          <p:nvPr/>
        </p:nvSpPr>
        <p:spPr>
          <a:xfrm>
            <a:off x="5760000" y="3559591"/>
            <a:ext cx="2671200" cy="24132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r>
              <a:rPr lang="ja-JP" altLang="en-US" sz="1100" b="1" dirty="0">
                <a:solidFill>
                  <a:srgbClr val="FFFFFF"/>
                </a:solidFill>
                <a:latin typeface="ＭＳ ゴシック"/>
                <a:ea typeface="ＭＳ ゴシック"/>
                <a:cs typeface="ＭＳ ゴシック"/>
              </a:rPr>
              <a:t>不受理期間　Ｂ</a:t>
            </a:r>
            <a:endParaRPr lang="ja-JP" altLang="en-US" sz="1100" b="1" dirty="0" smtClean="0">
              <a:solidFill>
                <a:srgbClr val="FFFFFF"/>
              </a:solidFill>
              <a:latin typeface="ＭＳ ゴシック"/>
              <a:ea typeface="ＭＳ ゴシック"/>
              <a:cs typeface="ＭＳ ゴシック"/>
            </a:endParaRPr>
          </a:p>
        </p:txBody>
      </p:sp>
      <p:sp>
        <p:nvSpPr>
          <p:cNvPr id="35" name="角丸四角形 34"/>
          <p:cNvSpPr/>
          <p:nvPr/>
        </p:nvSpPr>
        <p:spPr>
          <a:xfrm>
            <a:off x="971600" y="2239022"/>
            <a:ext cx="4536504" cy="223377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5637" tIns="47819" rIns="95637" bIns="47819" rtlCol="0" anchor="ctr"/>
          <a:lstStyle/>
          <a:p>
            <a:r>
              <a:rPr lang="ja-JP" altLang="en-US" sz="1200" dirty="0" smtClean="0">
                <a:solidFill>
                  <a:schemeClr val="tx1"/>
                </a:solidFill>
                <a:latin typeface="ＭＳ ゴシック"/>
                <a:ea typeface="ＭＳ ゴシック"/>
                <a:cs typeface="ＭＳ ゴシック"/>
              </a:rPr>
              <a:t>（１）１年間に２回以上同一条項の</a:t>
            </a:r>
            <a:endParaRPr lang="en-US" altLang="ja-JP" sz="1200" baseline="30000" dirty="0" smtClean="0">
              <a:solidFill>
                <a:schemeClr val="tx1"/>
              </a:solidFill>
              <a:latin typeface="ＭＳ ゴシック"/>
              <a:ea typeface="ＭＳ ゴシック"/>
              <a:cs typeface="ＭＳ ゴシック"/>
            </a:endParaRPr>
          </a:p>
          <a:p>
            <a:r>
              <a:rPr lang="ja-JP" altLang="en-US" sz="1200" dirty="0">
                <a:solidFill>
                  <a:schemeClr val="tx1"/>
                </a:solidFill>
                <a:latin typeface="ＭＳ ゴシック"/>
                <a:ea typeface="ＭＳ ゴシック"/>
                <a:cs typeface="ＭＳ ゴシック"/>
              </a:rPr>
              <a:t>　</a:t>
            </a:r>
            <a:r>
              <a:rPr lang="ja-JP" altLang="en-US" sz="1200" dirty="0" smtClean="0">
                <a:solidFill>
                  <a:schemeClr val="tx1"/>
                </a:solidFill>
                <a:latin typeface="ＭＳ ゴシック"/>
                <a:ea typeface="ＭＳ ゴシック"/>
                <a:cs typeface="ＭＳ ゴシック"/>
              </a:rPr>
              <a:t>　　</a:t>
            </a:r>
            <a:r>
              <a:rPr lang="ja-JP" altLang="en-US" sz="1200" dirty="0">
                <a:solidFill>
                  <a:schemeClr val="tx1"/>
                </a:solidFill>
                <a:latin typeface="ＭＳ ゴシック"/>
                <a:ea typeface="ＭＳ ゴシック"/>
                <a:cs typeface="ＭＳ ゴシック"/>
              </a:rPr>
              <a:t>違反について</a:t>
            </a:r>
            <a:r>
              <a:rPr lang="ja-JP" altLang="en-US" sz="1200" dirty="0" smtClean="0">
                <a:solidFill>
                  <a:schemeClr val="tx1"/>
                </a:solidFill>
                <a:latin typeface="ＭＳ ゴシック"/>
                <a:ea typeface="ＭＳ ゴシック"/>
                <a:cs typeface="ＭＳ ゴシック"/>
              </a:rPr>
              <a:t>是正</a:t>
            </a:r>
            <a:r>
              <a:rPr lang="ja-JP" altLang="en-US" sz="1200" dirty="0">
                <a:solidFill>
                  <a:schemeClr val="tx1"/>
                </a:solidFill>
                <a:latin typeface="ＭＳ ゴシック"/>
                <a:ea typeface="ＭＳ ゴシック"/>
                <a:cs typeface="ＭＳ ゴシック"/>
              </a:rPr>
              <a:t>勧告を受けている</a:t>
            </a:r>
            <a:r>
              <a:rPr lang="ja-JP" altLang="en-US" sz="1200" dirty="0" smtClean="0">
                <a:solidFill>
                  <a:schemeClr val="tx1"/>
                </a:solidFill>
                <a:latin typeface="ＭＳ ゴシック"/>
                <a:ea typeface="ＭＳ ゴシック"/>
                <a:cs typeface="ＭＳ ゴシック"/>
              </a:rPr>
              <a:t>場合</a:t>
            </a:r>
            <a:endParaRPr lang="en-US" altLang="ja-JP" sz="1200" dirty="0" smtClean="0">
              <a:solidFill>
                <a:schemeClr val="tx1"/>
              </a:solidFill>
              <a:latin typeface="ＭＳ ゴシック"/>
              <a:ea typeface="ＭＳ ゴシック"/>
              <a:cs typeface="ＭＳ ゴシック"/>
            </a:endParaRPr>
          </a:p>
          <a:p>
            <a:pPr lvl="0">
              <a:lnSpc>
                <a:spcPts val="200"/>
              </a:lnSpc>
            </a:pPr>
            <a:endParaRPr lang="en-US" altLang="ja-JP" sz="1200" dirty="0" smtClean="0">
              <a:solidFill>
                <a:prstClr val="black"/>
              </a:solidFill>
              <a:latin typeface="ＭＳ ゴシック"/>
              <a:ea typeface="ＭＳ ゴシック"/>
              <a:cs typeface="ＭＳ ゴシック"/>
            </a:endParaRPr>
          </a:p>
          <a:p>
            <a:pPr lvl="0"/>
            <a:endParaRPr lang="en-US" altLang="ja-JP" sz="1200" dirty="0" smtClean="0">
              <a:solidFill>
                <a:prstClr val="black"/>
              </a:solidFill>
              <a:latin typeface="ＭＳ ゴシック"/>
              <a:ea typeface="ＭＳ ゴシック"/>
              <a:cs typeface="ＭＳ ゴシック"/>
            </a:endParaRPr>
          </a:p>
          <a:p>
            <a:pPr lvl="0"/>
            <a:endParaRPr lang="en-US" altLang="ja-JP" sz="1200" dirty="0">
              <a:solidFill>
                <a:prstClr val="black"/>
              </a:solidFill>
              <a:latin typeface="ＭＳ ゴシック"/>
              <a:ea typeface="ＭＳ ゴシック"/>
              <a:cs typeface="ＭＳ ゴシック"/>
            </a:endParaRPr>
          </a:p>
          <a:p>
            <a:pPr lvl="0"/>
            <a:r>
              <a:rPr lang="ja-JP" altLang="en-US" sz="1200" dirty="0" smtClean="0">
                <a:solidFill>
                  <a:prstClr val="black"/>
                </a:solidFill>
                <a:latin typeface="ＭＳ ゴシック"/>
                <a:ea typeface="ＭＳ ゴシック"/>
                <a:cs typeface="ＭＳ ゴシック"/>
              </a:rPr>
              <a:t>（</a:t>
            </a:r>
            <a:r>
              <a:rPr lang="ja-JP" altLang="en-US" sz="1200" dirty="0">
                <a:solidFill>
                  <a:prstClr val="black"/>
                </a:solidFill>
                <a:latin typeface="ＭＳ ゴシック"/>
                <a:ea typeface="ＭＳ ゴシック"/>
                <a:cs typeface="ＭＳ ゴシック"/>
              </a:rPr>
              <a:t>２）違法な長時間労働を繰り返している企業</a:t>
            </a:r>
            <a:endParaRPr lang="en-US" altLang="ja-JP" sz="1200" dirty="0">
              <a:solidFill>
                <a:prstClr val="black"/>
              </a:solidFill>
              <a:latin typeface="ＭＳ ゴシック"/>
              <a:ea typeface="ＭＳ ゴシック"/>
              <a:cs typeface="ＭＳ ゴシック"/>
            </a:endParaRPr>
          </a:p>
          <a:p>
            <a:pPr lvl="0"/>
            <a:r>
              <a:rPr lang="ja-JP" altLang="en-US" sz="1200" dirty="0">
                <a:solidFill>
                  <a:prstClr val="black"/>
                </a:solidFill>
                <a:latin typeface="ＭＳ ゴシック"/>
                <a:ea typeface="ＭＳ ゴシック"/>
                <a:cs typeface="ＭＳ ゴシック"/>
              </a:rPr>
              <a:t>　　　</a:t>
            </a:r>
            <a:r>
              <a:rPr lang="ja-JP" altLang="en-US" sz="1200" dirty="0" smtClean="0">
                <a:solidFill>
                  <a:prstClr val="black"/>
                </a:solidFill>
                <a:latin typeface="ＭＳ ゴシック"/>
                <a:ea typeface="ＭＳ ゴシック"/>
                <a:cs typeface="ＭＳ ゴシック"/>
              </a:rPr>
              <a:t>と</a:t>
            </a:r>
            <a:r>
              <a:rPr lang="ja-JP" altLang="en-US" sz="1200" dirty="0">
                <a:solidFill>
                  <a:prstClr val="black"/>
                </a:solidFill>
                <a:latin typeface="ＭＳ ゴシック"/>
                <a:ea typeface="ＭＳ ゴシック"/>
                <a:cs typeface="ＭＳ ゴシック"/>
              </a:rPr>
              <a:t>して公表された</a:t>
            </a:r>
            <a:r>
              <a:rPr lang="ja-JP" altLang="en-US" sz="1200" dirty="0" smtClean="0">
                <a:solidFill>
                  <a:prstClr val="black"/>
                </a:solidFill>
                <a:latin typeface="ＭＳ ゴシック"/>
                <a:ea typeface="ＭＳ ゴシック"/>
                <a:cs typeface="ＭＳ ゴシック"/>
              </a:rPr>
              <a:t>場合</a:t>
            </a:r>
            <a:endParaRPr lang="en-US" altLang="ja-JP" sz="1200" dirty="0" smtClean="0">
              <a:solidFill>
                <a:prstClr val="black"/>
              </a:solidFill>
              <a:latin typeface="ＭＳ ゴシック"/>
              <a:ea typeface="ＭＳ ゴシック"/>
              <a:cs typeface="ＭＳ ゴシック"/>
            </a:endParaRPr>
          </a:p>
          <a:p>
            <a:pPr lvl="0"/>
            <a:endParaRPr lang="en-US" altLang="ja-JP" sz="1200" dirty="0" smtClean="0">
              <a:solidFill>
                <a:prstClr val="black"/>
              </a:solidFill>
              <a:latin typeface="ＭＳ ゴシック"/>
              <a:ea typeface="ＭＳ ゴシック"/>
              <a:cs typeface="ＭＳ ゴシック"/>
            </a:endParaRPr>
          </a:p>
          <a:p>
            <a:pPr lvl="0"/>
            <a:endParaRPr lang="en-US" altLang="ja-JP" sz="1200" dirty="0">
              <a:solidFill>
                <a:prstClr val="black"/>
              </a:solidFill>
              <a:latin typeface="ＭＳ ゴシック"/>
              <a:ea typeface="ＭＳ ゴシック"/>
              <a:cs typeface="ＭＳ ゴシック"/>
            </a:endParaRPr>
          </a:p>
          <a:p>
            <a:pPr lvl="0"/>
            <a:r>
              <a:rPr lang="ja-JP" altLang="en-US" sz="1200" dirty="0" smtClean="0">
                <a:solidFill>
                  <a:prstClr val="black"/>
                </a:solidFill>
                <a:latin typeface="ＭＳ ゴシック"/>
                <a:ea typeface="ＭＳ ゴシック"/>
                <a:cs typeface="ＭＳ ゴシック"/>
              </a:rPr>
              <a:t>（</a:t>
            </a:r>
            <a:r>
              <a:rPr lang="ja-JP" altLang="en-US" sz="1200" dirty="0">
                <a:solidFill>
                  <a:prstClr val="black"/>
                </a:solidFill>
                <a:latin typeface="ＭＳ ゴシック"/>
                <a:ea typeface="ＭＳ ゴシック"/>
                <a:cs typeface="ＭＳ ゴシック"/>
              </a:rPr>
              <a:t>３）対象条項違反により送検</a:t>
            </a:r>
            <a:r>
              <a:rPr lang="ja-JP" altLang="en-US" sz="1200" dirty="0" smtClean="0">
                <a:solidFill>
                  <a:prstClr val="black"/>
                </a:solidFill>
                <a:latin typeface="ＭＳ ゴシック"/>
                <a:ea typeface="ＭＳ ゴシック"/>
                <a:cs typeface="ＭＳ ゴシック"/>
              </a:rPr>
              <a:t>され</a:t>
            </a:r>
            <a:r>
              <a:rPr lang="ja-JP" altLang="en-US" sz="1200" dirty="0" smtClean="0">
                <a:solidFill>
                  <a:schemeClr val="tx1"/>
                </a:solidFill>
                <a:latin typeface="ＭＳ ゴシック"/>
                <a:ea typeface="ＭＳ ゴシック"/>
                <a:cs typeface="ＭＳ ゴシック"/>
              </a:rPr>
              <a:t>、公</a:t>
            </a:r>
            <a:r>
              <a:rPr lang="ja-JP" altLang="en-US" sz="1200" dirty="0" smtClean="0">
                <a:solidFill>
                  <a:prstClr val="black"/>
                </a:solidFill>
                <a:latin typeface="ＭＳ ゴシック"/>
                <a:ea typeface="ＭＳ ゴシック"/>
                <a:cs typeface="ＭＳ ゴシック"/>
              </a:rPr>
              <a:t>表され</a:t>
            </a:r>
            <a:endParaRPr lang="en-US" altLang="ja-JP" sz="1200" dirty="0" smtClean="0">
              <a:solidFill>
                <a:prstClr val="black"/>
              </a:solidFill>
              <a:latin typeface="ＭＳ ゴシック"/>
              <a:ea typeface="ＭＳ ゴシック"/>
              <a:cs typeface="ＭＳ ゴシック"/>
            </a:endParaRPr>
          </a:p>
          <a:p>
            <a:pPr lvl="0"/>
            <a:r>
              <a:rPr lang="en-US" altLang="ja-JP" sz="1200" dirty="0">
                <a:solidFill>
                  <a:prstClr val="black"/>
                </a:solidFill>
                <a:latin typeface="ＭＳ ゴシック"/>
                <a:ea typeface="ＭＳ ゴシック"/>
                <a:cs typeface="ＭＳ ゴシック"/>
              </a:rPr>
              <a:t> </a:t>
            </a:r>
            <a:r>
              <a:rPr lang="en-US" altLang="ja-JP" sz="1200" dirty="0" smtClean="0">
                <a:solidFill>
                  <a:prstClr val="black"/>
                </a:solidFill>
                <a:latin typeface="ＭＳ ゴシック"/>
                <a:ea typeface="ＭＳ ゴシック"/>
                <a:cs typeface="ＭＳ ゴシック"/>
              </a:rPr>
              <a:t>     </a:t>
            </a:r>
            <a:r>
              <a:rPr lang="ja-JP" altLang="en-US" sz="1200" dirty="0" smtClean="0">
                <a:solidFill>
                  <a:prstClr val="black"/>
                </a:solidFill>
                <a:latin typeface="ＭＳ ゴシック"/>
                <a:ea typeface="ＭＳ ゴシック"/>
                <a:cs typeface="ＭＳ ゴシック"/>
              </a:rPr>
              <a:t>た場合</a:t>
            </a:r>
            <a:endParaRPr lang="en-US" altLang="ja-JP" sz="1200" dirty="0" smtClean="0">
              <a:solidFill>
                <a:prstClr val="black"/>
              </a:solidFill>
              <a:latin typeface="ＭＳ ゴシック"/>
              <a:ea typeface="ＭＳ ゴシック"/>
              <a:cs typeface="ＭＳ ゴシック"/>
            </a:endParaRPr>
          </a:p>
        </p:txBody>
      </p:sp>
      <p:sp>
        <p:nvSpPr>
          <p:cNvPr id="36" name="正方形/長方形 35"/>
          <p:cNvSpPr/>
          <p:nvPr/>
        </p:nvSpPr>
        <p:spPr>
          <a:xfrm>
            <a:off x="5760000" y="2397436"/>
            <a:ext cx="2671200" cy="1103572"/>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r>
              <a:rPr lang="ja-JP" altLang="en-US" sz="900" dirty="0" smtClean="0">
                <a:solidFill>
                  <a:srgbClr val="000000"/>
                </a:solidFill>
                <a:latin typeface="ＭＳ ゴシック"/>
                <a:ea typeface="ＭＳ ゴシック"/>
                <a:cs typeface="ＭＳ ゴシック"/>
              </a:rPr>
              <a:t>法</a:t>
            </a:r>
            <a:r>
              <a:rPr lang="ja-JP" altLang="en-US" sz="900" dirty="0">
                <a:solidFill>
                  <a:srgbClr val="000000"/>
                </a:solidFill>
                <a:latin typeface="ＭＳ ゴシック"/>
                <a:ea typeface="ＭＳ ゴシック"/>
                <a:cs typeface="ＭＳ ゴシック"/>
              </a:rPr>
              <a:t>違反が是正されるまで</a:t>
            </a:r>
            <a:endParaRPr lang="en-US" altLang="ja-JP" sz="900" dirty="0">
              <a:solidFill>
                <a:srgbClr val="000000"/>
              </a:solidFill>
              <a:latin typeface="ＭＳ ゴシック"/>
              <a:ea typeface="ＭＳ ゴシック"/>
              <a:cs typeface="ＭＳ ゴシック"/>
            </a:endParaRPr>
          </a:p>
          <a:p>
            <a:pPr algn="ctr"/>
            <a:r>
              <a:rPr lang="ja-JP" altLang="en-US" sz="900" dirty="0">
                <a:solidFill>
                  <a:srgbClr val="000000"/>
                </a:solidFill>
                <a:latin typeface="ＭＳ ゴシック"/>
                <a:ea typeface="ＭＳ ゴシック"/>
                <a:cs typeface="ＭＳ ゴシック"/>
              </a:rPr>
              <a:t>＋</a:t>
            </a:r>
            <a:endParaRPr lang="en-US" altLang="ja-JP" sz="900" dirty="0">
              <a:solidFill>
                <a:srgbClr val="000000"/>
              </a:solidFill>
              <a:latin typeface="ＭＳ ゴシック"/>
              <a:ea typeface="ＭＳ ゴシック"/>
              <a:cs typeface="ＭＳ ゴシック"/>
            </a:endParaRPr>
          </a:p>
          <a:p>
            <a:pPr algn="ctr"/>
            <a:r>
              <a:rPr lang="ja-JP" altLang="en-US" sz="900" dirty="0">
                <a:solidFill>
                  <a:srgbClr val="000000"/>
                </a:solidFill>
                <a:latin typeface="ＭＳ ゴシック"/>
                <a:ea typeface="ＭＳ ゴシック"/>
                <a:cs typeface="ＭＳ ゴシック"/>
              </a:rPr>
              <a:t>是正後６カ月経過するまで</a:t>
            </a:r>
          </a:p>
        </p:txBody>
      </p:sp>
      <p:sp>
        <p:nvSpPr>
          <p:cNvPr id="37" name="正方形/長方形 36"/>
          <p:cNvSpPr/>
          <p:nvPr/>
        </p:nvSpPr>
        <p:spPr>
          <a:xfrm>
            <a:off x="5760000" y="2239654"/>
            <a:ext cx="2671200" cy="15778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r>
              <a:rPr lang="ja-JP" altLang="en-US" sz="1100" b="1" dirty="0">
                <a:solidFill>
                  <a:schemeClr val="bg1"/>
                </a:solidFill>
                <a:latin typeface="ＭＳ ゴシック"/>
                <a:ea typeface="ＭＳ ゴシック"/>
                <a:cs typeface="ＭＳ ゴシック"/>
              </a:rPr>
              <a:t>不受理期間　</a:t>
            </a:r>
            <a:r>
              <a:rPr lang="ja-JP" altLang="en-US" sz="1100" b="1" dirty="0" smtClean="0">
                <a:solidFill>
                  <a:schemeClr val="bg1"/>
                </a:solidFill>
                <a:latin typeface="ＭＳ ゴシック"/>
                <a:ea typeface="ＭＳ ゴシック"/>
                <a:cs typeface="ＭＳ ゴシック"/>
              </a:rPr>
              <a:t>Ａ</a:t>
            </a:r>
          </a:p>
        </p:txBody>
      </p:sp>
      <p:sp>
        <p:nvSpPr>
          <p:cNvPr id="42" name="角丸四角形 41"/>
          <p:cNvSpPr/>
          <p:nvPr/>
        </p:nvSpPr>
        <p:spPr>
          <a:xfrm>
            <a:off x="982220" y="5050260"/>
            <a:ext cx="4395713" cy="506254"/>
          </a:xfrm>
          <a:prstGeom prst="roundRect">
            <a:avLst>
              <a:gd name="adj" fmla="val 58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5637" tIns="47819" rIns="95637" bIns="47819" rtlCol="0" anchor="ctr"/>
          <a:lstStyle/>
          <a:p>
            <a:r>
              <a:rPr lang="ja-JP" altLang="en-US" sz="1100" dirty="0">
                <a:solidFill>
                  <a:schemeClr val="tx1"/>
                </a:solidFill>
                <a:latin typeface="ＭＳ ゴシック"/>
                <a:ea typeface="ＭＳ ゴシック"/>
                <a:cs typeface="ＭＳ ゴシック"/>
              </a:rPr>
              <a:t>　</a:t>
            </a:r>
            <a:r>
              <a:rPr lang="ja-JP" altLang="en-US" sz="1100" dirty="0" smtClean="0">
                <a:solidFill>
                  <a:schemeClr val="tx1"/>
                </a:solidFill>
                <a:latin typeface="ＭＳ ゴシック"/>
                <a:ea typeface="ＭＳ ゴシック"/>
                <a:cs typeface="ＭＳ ゴシック"/>
              </a:rPr>
              <a:t>　　</a:t>
            </a:r>
            <a:r>
              <a:rPr lang="ja-JP" altLang="en-US" sz="1200" dirty="0" smtClean="0">
                <a:solidFill>
                  <a:schemeClr val="tx1"/>
                </a:solidFill>
                <a:latin typeface="ＭＳ ゴシック"/>
                <a:ea typeface="ＭＳ ゴシック"/>
                <a:cs typeface="ＭＳ ゴシック"/>
              </a:rPr>
              <a:t>法</a:t>
            </a:r>
            <a:r>
              <a:rPr lang="ja-JP" altLang="en-US" sz="1200" dirty="0">
                <a:solidFill>
                  <a:schemeClr val="tx1"/>
                </a:solidFill>
                <a:latin typeface="ＭＳ ゴシック"/>
                <a:ea typeface="ＭＳ ゴシック"/>
                <a:cs typeface="ＭＳ ゴシック"/>
              </a:rPr>
              <a:t>違反の是正を求める勧告に従わず</a:t>
            </a:r>
            <a:r>
              <a:rPr lang="ja-JP" altLang="en-US" sz="1200" dirty="0" smtClean="0">
                <a:solidFill>
                  <a:schemeClr val="tx1"/>
                </a:solidFill>
                <a:latin typeface="ＭＳ ゴシック"/>
                <a:ea typeface="ＭＳ ゴシック"/>
                <a:cs typeface="ＭＳ ゴシック"/>
              </a:rPr>
              <a:t>公表</a:t>
            </a:r>
            <a:endParaRPr lang="en-US" altLang="ja-JP" sz="1200" dirty="0" smtClean="0">
              <a:solidFill>
                <a:schemeClr val="tx1"/>
              </a:solidFill>
              <a:latin typeface="ＭＳ ゴシック"/>
              <a:ea typeface="ＭＳ ゴシック"/>
              <a:cs typeface="ＭＳ ゴシック"/>
            </a:endParaRPr>
          </a:p>
          <a:p>
            <a:r>
              <a:rPr lang="en-US" altLang="ja-JP" sz="1200" dirty="0">
                <a:solidFill>
                  <a:schemeClr val="tx1"/>
                </a:solidFill>
                <a:latin typeface="ＭＳ ゴシック"/>
                <a:ea typeface="ＭＳ ゴシック"/>
                <a:cs typeface="ＭＳ ゴシック"/>
              </a:rPr>
              <a:t> </a:t>
            </a:r>
            <a:r>
              <a:rPr lang="en-US" altLang="ja-JP" sz="1200" dirty="0" smtClean="0">
                <a:solidFill>
                  <a:schemeClr val="tx1"/>
                </a:solidFill>
                <a:latin typeface="ＭＳ ゴシック"/>
                <a:ea typeface="ＭＳ ゴシック"/>
                <a:cs typeface="ＭＳ ゴシック"/>
              </a:rPr>
              <a:t>    </a:t>
            </a:r>
            <a:r>
              <a:rPr lang="ja-JP" altLang="en-US" sz="1200" dirty="0" smtClean="0">
                <a:solidFill>
                  <a:schemeClr val="tx1"/>
                </a:solidFill>
                <a:latin typeface="ＭＳ ゴシック"/>
                <a:ea typeface="ＭＳ ゴシック"/>
                <a:cs typeface="ＭＳ ゴシック"/>
              </a:rPr>
              <a:t>された</a:t>
            </a:r>
            <a:r>
              <a:rPr lang="ja-JP" altLang="en-US" sz="1200" dirty="0">
                <a:solidFill>
                  <a:schemeClr val="tx1"/>
                </a:solidFill>
                <a:latin typeface="ＭＳ ゴシック"/>
                <a:ea typeface="ＭＳ ゴシック"/>
                <a:cs typeface="ＭＳ ゴシック"/>
              </a:rPr>
              <a:t>場合</a:t>
            </a:r>
            <a:r>
              <a:rPr lang="ja-JP" altLang="en-US" sz="1100" dirty="0">
                <a:solidFill>
                  <a:schemeClr val="tx1"/>
                </a:solidFill>
                <a:latin typeface="ＭＳ ゴシック"/>
                <a:ea typeface="ＭＳ ゴシック"/>
                <a:cs typeface="ＭＳ ゴシック"/>
              </a:rPr>
              <a:t>　 </a:t>
            </a:r>
            <a:endParaRPr lang="en-US" altLang="ja-JP" sz="1100" dirty="0">
              <a:solidFill>
                <a:schemeClr val="tx1"/>
              </a:solidFill>
              <a:latin typeface="ＭＳ ゴシック"/>
              <a:ea typeface="ＭＳ ゴシック"/>
              <a:cs typeface="ＭＳ ゴシック"/>
            </a:endParaRPr>
          </a:p>
        </p:txBody>
      </p:sp>
      <p:sp>
        <p:nvSpPr>
          <p:cNvPr id="16" name="正方形/長方形 15"/>
          <p:cNvSpPr/>
          <p:nvPr/>
        </p:nvSpPr>
        <p:spPr>
          <a:xfrm>
            <a:off x="683568" y="913130"/>
            <a:ext cx="2698176" cy="307777"/>
          </a:xfrm>
          <a:prstGeom prst="rect">
            <a:avLst/>
          </a:prstGeom>
          <a:ln w="12700" cmpd="sng"/>
        </p:spPr>
        <p:style>
          <a:lnRef idx="2">
            <a:schemeClr val="accent1"/>
          </a:lnRef>
          <a:fillRef idx="1">
            <a:schemeClr val="lt1"/>
          </a:fillRef>
          <a:effectRef idx="0">
            <a:schemeClr val="accent1"/>
          </a:effectRef>
          <a:fontRef idx="minor">
            <a:schemeClr val="dk1"/>
          </a:fontRef>
        </p:style>
        <p:txBody>
          <a:bodyPr wrap="none">
            <a:spAutoFit/>
          </a:bodyPr>
          <a:lstStyle/>
          <a:p>
            <a:pPr algn="ctr"/>
            <a:r>
              <a:rPr lang="ja-JP" altLang="en-US" sz="1400" b="1" dirty="0">
                <a:solidFill>
                  <a:schemeClr val="tx1"/>
                </a:solidFill>
                <a:latin typeface="ＭＳ ゴシック"/>
                <a:ea typeface="ＭＳ ゴシック"/>
                <a:cs typeface="ＭＳ ゴシック"/>
              </a:rPr>
              <a:t>不受理となる</a:t>
            </a:r>
            <a:r>
              <a:rPr lang="ja-JP" altLang="en-US" sz="1400" b="1" dirty="0" smtClean="0">
                <a:solidFill>
                  <a:schemeClr val="tx1"/>
                </a:solidFill>
                <a:latin typeface="ＭＳ ゴシック"/>
                <a:ea typeface="ＭＳ ゴシック"/>
                <a:cs typeface="ＭＳ ゴシック"/>
              </a:rPr>
              <a:t>対象と不受理期間</a:t>
            </a:r>
            <a:endParaRPr lang="ja-JP" altLang="en-US" sz="1400" b="1" dirty="0">
              <a:solidFill>
                <a:schemeClr val="tx1"/>
              </a:solidFill>
              <a:latin typeface="ＭＳ ゴシック"/>
              <a:ea typeface="ＭＳ ゴシック"/>
              <a:cs typeface="ＭＳ ゴシック"/>
            </a:endParaRPr>
          </a:p>
        </p:txBody>
      </p:sp>
      <p:sp>
        <p:nvSpPr>
          <p:cNvPr id="49" name="右矢印 48"/>
          <p:cNvSpPr/>
          <p:nvPr/>
        </p:nvSpPr>
        <p:spPr>
          <a:xfrm>
            <a:off x="4820568" y="3144657"/>
            <a:ext cx="696501" cy="166879"/>
          </a:xfrm>
          <a:prstGeom prst="rightArrow">
            <a:avLst/>
          </a:prstGeom>
          <a:solidFill>
            <a:schemeClr val="accent2"/>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ja-JP" altLang="en-US">
              <a:solidFill>
                <a:srgbClr val="FFFFFF"/>
              </a:solidFill>
            </a:endParaRPr>
          </a:p>
        </p:txBody>
      </p:sp>
      <p:sp>
        <p:nvSpPr>
          <p:cNvPr id="50" name="右矢印 49"/>
          <p:cNvSpPr/>
          <p:nvPr/>
        </p:nvSpPr>
        <p:spPr>
          <a:xfrm>
            <a:off x="4820568" y="3893892"/>
            <a:ext cx="696501" cy="166879"/>
          </a:xfrm>
          <a:prstGeom prst="rightArrow">
            <a:avLst/>
          </a:prstGeom>
          <a:solidFill>
            <a:schemeClr val="accent2"/>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ja-JP" altLang="en-US">
              <a:solidFill>
                <a:srgbClr val="FFFFFF"/>
              </a:solidFill>
            </a:endParaRPr>
          </a:p>
        </p:txBody>
      </p:sp>
      <p:sp>
        <p:nvSpPr>
          <p:cNvPr id="51" name="右矢印 50"/>
          <p:cNvSpPr/>
          <p:nvPr/>
        </p:nvSpPr>
        <p:spPr>
          <a:xfrm>
            <a:off x="4820400" y="5296214"/>
            <a:ext cx="696501" cy="166879"/>
          </a:xfrm>
          <a:prstGeom prst="rightArrow">
            <a:avLst/>
          </a:prstGeom>
          <a:solidFill>
            <a:schemeClr val="accent2"/>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ja-JP" altLang="en-US">
              <a:solidFill>
                <a:srgbClr val="FFFFFF"/>
              </a:solidFill>
            </a:endParaRPr>
          </a:p>
        </p:txBody>
      </p:sp>
      <p:sp>
        <p:nvSpPr>
          <p:cNvPr id="52" name="正方形/長方形 51"/>
          <p:cNvSpPr/>
          <p:nvPr/>
        </p:nvSpPr>
        <p:spPr>
          <a:xfrm>
            <a:off x="5760656" y="5036373"/>
            <a:ext cx="2671200" cy="950647"/>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r>
              <a:rPr lang="ja-JP" altLang="en-US" sz="900" dirty="0" smtClean="0">
                <a:solidFill>
                  <a:srgbClr val="000000"/>
                </a:solidFill>
                <a:latin typeface="ＭＳ ゴシック"/>
                <a:ea typeface="ＭＳ ゴシック"/>
                <a:cs typeface="ＭＳ ゴシック"/>
              </a:rPr>
              <a:t>法</a:t>
            </a:r>
            <a:r>
              <a:rPr lang="ja-JP" altLang="en-US" sz="900" dirty="0">
                <a:solidFill>
                  <a:srgbClr val="000000"/>
                </a:solidFill>
                <a:latin typeface="ＭＳ ゴシック"/>
                <a:ea typeface="ＭＳ ゴシック"/>
                <a:cs typeface="ＭＳ ゴシック"/>
              </a:rPr>
              <a:t>違反が是正されるまで</a:t>
            </a:r>
            <a:endParaRPr lang="en-US" altLang="ja-JP" sz="900" dirty="0">
              <a:solidFill>
                <a:srgbClr val="000000"/>
              </a:solidFill>
              <a:latin typeface="ＭＳ ゴシック"/>
              <a:ea typeface="ＭＳ ゴシック"/>
              <a:cs typeface="ＭＳ ゴシック"/>
            </a:endParaRPr>
          </a:p>
          <a:p>
            <a:pPr algn="ctr"/>
            <a:r>
              <a:rPr lang="ja-JP" altLang="en-US" sz="900" dirty="0">
                <a:solidFill>
                  <a:srgbClr val="000000"/>
                </a:solidFill>
                <a:latin typeface="ＭＳ ゴシック"/>
                <a:ea typeface="ＭＳ ゴシック"/>
                <a:cs typeface="ＭＳ ゴシック"/>
              </a:rPr>
              <a:t>＋</a:t>
            </a:r>
            <a:endParaRPr lang="en-US" altLang="ja-JP" sz="900" dirty="0">
              <a:solidFill>
                <a:srgbClr val="000000"/>
              </a:solidFill>
              <a:latin typeface="ＭＳ ゴシック"/>
              <a:ea typeface="ＭＳ ゴシック"/>
              <a:cs typeface="ＭＳ ゴシック"/>
            </a:endParaRPr>
          </a:p>
          <a:p>
            <a:pPr algn="ctr"/>
            <a:r>
              <a:rPr lang="ja-JP" altLang="en-US" sz="900" dirty="0">
                <a:solidFill>
                  <a:srgbClr val="000000"/>
                </a:solidFill>
                <a:latin typeface="ＭＳ ゴシック"/>
                <a:ea typeface="ＭＳ ゴシック"/>
                <a:cs typeface="ＭＳ ゴシック"/>
              </a:rPr>
              <a:t>是正後６カ月経過するまで</a:t>
            </a:r>
          </a:p>
        </p:txBody>
      </p:sp>
      <p:sp>
        <p:nvSpPr>
          <p:cNvPr id="53" name="正方形/長方形 52"/>
          <p:cNvSpPr/>
          <p:nvPr/>
        </p:nvSpPr>
        <p:spPr>
          <a:xfrm>
            <a:off x="5760000" y="4878591"/>
            <a:ext cx="2671200" cy="15778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r>
              <a:rPr lang="ja-JP" altLang="en-US" sz="1100" b="1" dirty="0">
                <a:solidFill>
                  <a:schemeClr val="bg1"/>
                </a:solidFill>
                <a:latin typeface="ＭＳ ゴシック"/>
                <a:ea typeface="ＭＳ ゴシック"/>
                <a:cs typeface="ＭＳ ゴシック"/>
              </a:rPr>
              <a:t>不受理期間　</a:t>
            </a:r>
            <a:r>
              <a:rPr lang="ja-JP" altLang="en-US" sz="1100" b="1" dirty="0" smtClean="0">
                <a:solidFill>
                  <a:schemeClr val="bg1"/>
                </a:solidFill>
                <a:latin typeface="ＭＳ ゴシック"/>
                <a:ea typeface="ＭＳ ゴシック"/>
                <a:cs typeface="ＭＳ ゴシック"/>
              </a:rPr>
              <a:t>Ａ</a:t>
            </a:r>
          </a:p>
        </p:txBody>
      </p:sp>
      <p:sp>
        <p:nvSpPr>
          <p:cNvPr id="24" name="スライド番号プレースホルダー 9"/>
          <p:cNvSpPr txBox="1">
            <a:spLocks/>
          </p:cNvSpPr>
          <p:nvPr/>
        </p:nvSpPr>
        <p:spPr>
          <a:xfrm>
            <a:off x="4427984" y="6374546"/>
            <a:ext cx="609600" cy="344646"/>
          </a:xfrm>
          <a:prstGeom prst="rect">
            <a:avLst/>
          </a:prstGeom>
        </p:spPr>
        <p:txBody>
          <a:bodyPr vert="horz" rtlCol="0" anchor="ct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ＭＳ ゴシック" panose="020B0609070205080204" pitchFamily="49" charset="-128"/>
                <a:ea typeface="ＭＳ ゴシック" panose="020B0609070205080204" pitchFamily="49" charset="-128"/>
              </a:rPr>
              <a:t>-28-</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72285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431" y="-90823"/>
            <a:ext cx="7467600" cy="490066"/>
          </a:xfrm>
        </p:spPr>
        <p:txBody>
          <a:bodyPr>
            <a:normAutofit/>
          </a:bodyPr>
          <a:lstStyle/>
          <a:p>
            <a:pPr algn="l"/>
            <a:r>
              <a:rPr lang="ja-JP" altLang="en-US" sz="2000" b="1" dirty="0">
                <a:solidFill>
                  <a:schemeClr val="bg1"/>
                </a:solidFill>
                <a:latin typeface="ＭＳ ゴシック" panose="020B0609070205080204" pitchFamily="49" charset="-128"/>
                <a:ea typeface="ＭＳ ゴシック" panose="020B0609070205080204" pitchFamily="49" charset="-128"/>
              </a:rPr>
              <a:t>２</a:t>
            </a:r>
            <a:r>
              <a:rPr lang="ja-JP" altLang="en-US" sz="2000" dirty="0">
                <a:solidFill>
                  <a:schemeClr val="bg1"/>
                </a:solidFill>
                <a:latin typeface="ＭＳ ゴシック" panose="020B0609070205080204" pitchFamily="49" charset="-128"/>
                <a:ea typeface="ＭＳ ゴシック" panose="020B0609070205080204" pitchFamily="49" charset="-128"/>
              </a:rPr>
              <a:t>　</a:t>
            </a:r>
            <a:r>
              <a:rPr lang="ja-JP" altLang="en-US" sz="2000" b="1" dirty="0">
                <a:solidFill>
                  <a:schemeClr val="bg1"/>
                </a:solidFill>
                <a:latin typeface="ＭＳ ゴシック" panose="020B0609070205080204" pitchFamily="49" charset="-128"/>
                <a:ea typeface="ＭＳ ゴシック" panose="020B0609070205080204" pitchFamily="49" charset="-128"/>
              </a:rPr>
              <a:t>採用計画の</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樹立について</a:t>
            </a:r>
            <a:endParaRPr kumimoji="1" lang="ja-JP" altLang="en-US" sz="2000" b="1" dirty="0">
              <a:solidFill>
                <a:schemeClr val="bg1"/>
              </a:solidFill>
            </a:endParaRPr>
          </a:p>
        </p:txBody>
      </p:sp>
      <p:sp>
        <p:nvSpPr>
          <p:cNvPr id="4" name="テキスト ボックス 3"/>
          <p:cNvSpPr txBox="1"/>
          <p:nvPr/>
        </p:nvSpPr>
        <p:spPr>
          <a:xfrm>
            <a:off x="577992" y="5267549"/>
            <a:ext cx="7973463" cy="646331"/>
          </a:xfrm>
          <a:prstGeom prst="rect">
            <a:avLst/>
          </a:prstGeom>
          <a:noFill/>
          <a:ln>
            <a:solidFill>
              <a:schemeClr val="tx1"/>
            </a:solid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ja-JP" kern="100" dirty="0">
                <a:solidFill>
                  <a:schemeClr val="tx1"/>
                </a:solidFill>
                <a:latin typeface="ＭＳ ゴシック" panose="020B0609070205080204" pitchFamily="49" charset="-128"/>
                <a:ea typeface="ＭＳ ゴシック" panose="020B0609070205080204" pitchFamily="49" charset="-128"/>
                <a:cs typeface="Times New Roman"/>
              </a:rPr>
              <a:t>また</a:t>
            </a:r>
            <a:r>
              <a:rPr lang="ja-JP" altLang="ja-JP" kern="100" dirty="0" smtClean="0">
                <a:solidFill>
                  <a:schemeClr val="tx1"/>
                </a:solidFill>
                <a:latin typeface="ＭＳ ゴシック" panose="020B0609070205080204" pitchFamily="49" charset="-128"/>
                <a:ea typeface="ＭＳ ゴシック" panose="020B0609070205080204" pitchFamily="49" charset="-128"/>
                <a:cs typeface="Times New Roman"/>
              </a:rPr>
              <a:t>、</a:t>
            </a:r>
            <a:r>
              <a:rPr lang="ja-JP" altLang="ja-JP" b="1" kern="100" dirty="0" smtClean="0">
                <a:solidFill>
                  <a:schemeClr val="tx1"/>
                </a:solidFill>
                <a:latin typeface="ＭＳ ゴシック" panose="020B0609070205080204" pitchFamily="49" charset="-128"/>
                <a:ea typeface="ＭＳ ゴシック" panose="020B0609070205080204" pitchFamily="49" charset="-128"/>
                <a:cs typeface="Times New Roman"/>
              </a:rPr>
              <a:t>「</a:t>
            </a:r>
            <a:r>
              <a:rPr lang="ja-JP" altLang="ja-JP" b="1" kern="100" dirty="0">
                <a:solidFill>
                  <a:schemeClr val="tx1"/>
                </a:solidFill>
                <a:latin typeface="ＭＳ ゴシック" panose="020B0609070205080204" pitchFamily="49" charset="-128"/>
                <a:ea typeface="ＭＳ ゴシック" panose="020B0609070205080204" pitchFamily="49" charset="-128"/>
                <a:cs typeface="Times New Roman"/>
              </a:rPr>
              <a:t>新規学校卒業者の採用に関する指針</a:t>
            </a:r>
            <a:r>
              <a:rPr lang="ja-JP" altLang="ja-JP" b="1" kern="100" dirty="0" smtClean="0">
                <a:solidFill>
                  <a:schemeClr val="tx1"/>
                </a:solidFill>
                <a:latin typeface="ＭＳ ゴシック" panose="020B0609070205080204" pitchFamily="49" charset="-128"/>
                <a:ea typeface="ＭＳ ゴシック" panose="020B0609070205080204" pitchFamily="49" charset="-128"/>
                <a:cs typeface="Times New Roman"/>
              </a:rPr>
              <a:t>」</a:t>
            </a:r>
            <a:r>
              <a:rPr lang="ja-JP" altLang="en-US" b="1" kern="100" dirty="0" smtClean="0">
                <a:solidFill>
                  <a:schemeClr val="tx1"/>
                </a:solidFill>
                <a:latin typeface="ＭＳ ゴシック" panose="020B0609070205080204" pitchFamily="49" charset="-128"/>
                <a:ea typeface="ＭＳ ゴシック" panose="020B0609070205080204" pitchFamily="49" charset="-128"/>
                <a:cs typeface="Times New Roman"/>
              </a:rPr>
              <a:t>等の内容に</a:t>
            </a:r>
            <a:r>
              <a:rPr lang="ja-JP" altLang="ja-JP" kern="100" dirty="0" smtClean="0">
                <a:solidFill>
                  <a:schemeClr val="tx1"/>
                </a:solidFill>
                <a:latin typeface="ＭＳ ゴシック" panose="020B0609070205080204" pitchFamily="49" charset="-128"/>
                <a:ea typeface="ＭＳ ゴシック" panose="020B0609070205080204" pitchFamily="49" charset="-128"/>
                <a:cs typeface="Times New Roman"/>
              </a:rPr>
              <a:t>ついて</a:t>
            </a:r>
            <a:r>
              <a:rPr lang="ja-JP" altLang="ja-JP" kern="100" dirty="0">
                <a:solidFill>
                  <a:schemeClr val="tx1"/>
                </a:solidFill>
                <a:latin typeface="ＭＳ ゴシック" panose="020B0609070205080204" pitchFamily="49" charset="-128"/>
                <a:ea typeface="ＭＳ ゴシック" panose="020B0609070205080204" pitchFamily="49" charset="-128"/>
                <a:cs typeface="Times New Roman"/>
              </a:rPr>
              <a:t>もご理解いただき、適正な採用計画の樹立をお願いします</a:t>
            </a:r>
            <a:r>
              <a:rPr lang="ja-JP" altLang="ja-JP" kern="100" dirty="0" smtClean="0">
                <a:solidFill>
                  <a:schemeClr val="tx1"/>
                </a:solidFill>
                <a:latin typeface="ＭＳ ゴシック" panose="020B0609070205080204" pitchFamily="49" charset="-128"/>
                <a:ea typeface="ＭＳ ゴシック" panose="020B0609070205080204" pitchFamily="49" charset="-128"/>
                <a:cs typeface="Times New Roman"/>
              </a:rPr>
              <a:t>。</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
        <p:nvSpPr>
          <p:cNvPr id="7" name="角丸四角形 6"/>
          <p:cNvSpPr/>
          <p:nvPr/>
        </p:nvSpPr>
        <p:spPr>
          <a:xfrm>
            <a:off x="418302" y="868010"/>
            <a:ext cx="8232034" cy="2245697"/>
          </a:xfrm>
          <a:prstGeom prst="roundRect">
            <a:avLst>
              <a:gd name="adj" fmla="val 13178"/>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715413" y="6281349"/>
            <a:ext cx="2664296" cy="276999"/>
          </a:xfrm>
          <a:prstGeom prst="rect">
            <a:avLst/>
          </a:prstGeom>
          <a:noFill/>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（従業員採用の手引 </a:t>
            </a:r>
            <a:r>
              <a:rPr lang="ja-JP" altLang="en-US" sz="1200" dirty="0">
                <a:solidFill>
                  <a:schemeClr val="tx1"/>
                </a:solidFill>
                <a:latin typeface="ＭＳ ゴシック" panose="020B0609070205080204" pitchFamily="49" charset="-128"/>
                <a:ea typeface="ＭＳ ゴシック" panose="020B0609070205080204" pitchFamily="49" charset="-128"/>
              </a:rPr>
              <a:t>５</a:t>
            </a:r>
            <a:r>
              <a:rPr lang="ja-JP" altLang="en-US" sz="1200" dirty="0" smtClean="0">
                <a:solidFill>
                  <a:schemeClr val="tx1"/>
                </a:solidFill>
                <a:latin typeface="ＭＳ ゴシック" panose="020B0609070205080204" pitchFamily="49" charset="-128"/>
                <a:ea typeface="ＭＳ ゴシック" panose="020B0609070205080204" pitchFamily="49" charset="-128"/>
              </a:rPr>
              <a:t>～９頁</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a:t>
            </a:r>
          </a:p>
        </p:txBody>
      </p:sp>
      <p:sp>
        <p:nvSpPr>
          <p:cNvPr id="9" name="テキスト ボックス 8"/>
          <p:cNvSpPr txBox="1"/>
          <p:nvPr/>
        </p:nvSpPr>
        <p:spPr>
          <a:xfrm>
            <a:off x="558567" y="3212160"/>
            <a:ext cx="7992888" cy="1938992"/>
          </a:xfrm>
          <a:prstGeom prst="rect">
            <a:avLst/>
          </a:prstGeom>
          <a:noFill/>
          <a:ln w="38100">
            <a:solidFill>
              <a:srgbClr val="FF0000"/>
            </a:solid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　</a:t>
            </a:r>
            <a:endParaRPr lang="en-US" altLang="ja-JP" sz="1000" dirty="0" smtClean="0">
              <a:solidFill>
                <a:schemeClr val="tx1"/>
              </a:solidFill>
              <a:latin typeface="ＭＳ Ｐゴシック" panose="020B0600070205080204" pitchFamily="50" charset="-128"/>
              <a:ea typeface="ＭＳ Ｐゴシック" panose="020B0600070205080204" pitchFamily="50" charset="-128"/>
            </a:endParaRPr>
          </a:p>
          <a:p>
            <a:r>
              <a:rPr lang="en-US" altLang="ja-JP" sz="2000" dirty="0" smtClean="0">
                <a:solidFill>
                  <a:schemeClr val="tx1"/>
                </a:solidFill>
                <a:latin typeface="ＭＳ Ｐゴシック" panose="020B0600070205080204" pitchFamily="50" charset="-128"/>
                <a:ea typeface="ＭＳ Ｐゴシック" panose="020B0600070205080204" pitchFamily="50" charset="-128"/>
              </a:rPr>
              <a:t>       </a:t>
            </a:r>
            <a:r>
              <a:rPr lang="ja-JP" altLang="ja-JP" sz="2000" dirty="0" smtClean="0">
                <a:solidFill>
                  <a:schemeClr val="tx1"/>
                </a:solidFill>
                <a:latin typeface="ＭＳ Ｐゴシック" panose="020B0600070205080204" pitchFamily="50" charset="-128"/>
                <a:ea typeface="ＭＳ Ｐゴシック" panose="020B0600070205080204" pitchFamily="50" charset="-128"/>
              </a:rPr>
              <a:t>例えば、大卒求人と高卒求人を同時に提出される場合</a:t>
            </a:r>
            <a:endParaRPr lang="en-US" altLang="ja-JP" sz="20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2000" b="1" dirty="0" smtClean="0">
                <a:solidFill>
                  <a:schemeClr val="tx1"/>
                </a:solidFill>
                <a:latin typeface="ＭＳ Ｐゴシック" panose="020B0600070205080204" pitchFamily="50" charset="-128"/>
                <a:ea typeface="ＭＳ Ｐゴシック" panose="020B0600070205080204" pitchFamily="50" charset="-128"/>
              </a:rPr>
              <a:t>　　      </a:t>
            </a:r>
            <a:r>
              <a:rPr lang="ja-JP" altLang="ja-JP" sz="2000" b="1" u="sng" dirty="0" smtClean="0">
                <a:solidFill>
                  <a:srgbClr val="FF0000"/>
                </a:solidFill>
                <a:latin typeface="ＭＳ Ｐゴシック" panose="020B0600070205080204" pitchFamily="50" charset="-128"/>
                <a:ea typeface="ＭＳ Ｐゴシック" panose="020B0600070205080204" pitchFamily="50" charset="-128"/>
              </a:rPr>
              <a:t>大学生</a:t>
            </a:r>
            <a:r>
              <a:rPr lang="ja-JP" altLang="ja-JP" sz="2000" b="1" u="sng" dirty="0">
                <a:solidFill>
                  <a:srgbClr val="FF0000"/>
                </a:solidFill>
                <a:latin typeface="ＭＳ Ｐゴシック" panose="020B0600070205080204" pitchFamily="50" charset="-128"/>
                <a:ea typeface="ＭＳ Ｐゴシック" panose="020B0600070205080204" pitchFamily="50" charset="-128"/>
              </a:rPr>
              <a:t>を予定より多めに採用したので</a:t>
            </a:r>
            <a:r>
              <a:rPr lang="ja-JP" altLang="ja-JP" sz="2000" b="1" u="sng" dirty="0" smtClean="0">
                <a:solidFill>
                  <a:srgbClr val="FF0000"/>
                </a:solidFill>
                <a:latin typeface="ＭＳ Ｐゴシック" panose="020B0600070205080204" pitchFamily="50" charset="-128"/>
                <a:ea typeface="ＭＳ Ｐゴシック" panose="020B0600070205080204" pitchFamily="50" charset="-128"/>
              </a:rPr>
              <a:t>、高卒</a:t>
            </a:r>
            <a:r>
              <a:rPr lang="ja-JP" altLang="ja-JP" sz="2000" b="1" u="sng" dirty="0">
                <a:solidFill>
                  <a:srgbClr val="FF0000"/>
                </a:solidFill>
                <a:latin typeface="ＭＳ Ｐゴシック" panose="020B0600070205080204" pitchFamily="50" charset="-128"/>
                <a:ea typeface="ＭＳ Ｐゴシック" panose="020B0600070205080204" pitchFamily="50" charset="-128"/>
              </a:rPr>
              <a:t>求人を</a:t>
            </a:r>
            <a:r>
              <a:rPr lang="ja-JP" altLang="ja-JP" sz="2000" b="1" u="sng" dirty="0" smtClean="0">
                <a:solidFill>
                  <a:srgbClr val="FF0000"/>
                </a:solidFill>
                <a:latin typeface="ＭＳ Ｐゴシック" panose="020B0600070205080204" pitchFamily="50" charset="-128"/>
                <a:ea typeface="ＭＳ Ｐゴシック" panose="020B0600070205080204" pitchFamily="50" charset="-128"/>
              </a:rPr>
              <a:t>取り下げる</a:t>
            </a:r>
            <a:endParaRPr lang="en-US" altLang="ja-JP" sz="2000" b="1" u="sng" dirty="0" smtClean="0">
              <a:solidFill>
                <a:srgbClr val="FF0000"/>
              </a:solidFill>
              <a:latin typeface="ＭＳ Ｐゴシック" panose="020B0600070205080204" pitchFamily="50" charset="-128"/>
              <a:ea typeface="ＭＳ Ｐゴシック" panose="020B0600070205080204" pitchFamily="50" charset="-128"/>
            </a:endParaRPr>
          </a:p>
          <a:p>
            <a:r>
              <a:rPr lang="ja-JP" altLang="en-US" sz="2000" dirty="0" smtClean="0">
                <a:solidFill>
                  <a:schemeClr val="tx1"/>
                </a:solidFill>
                <a:latin typeface="ＭＳ Ｐゴシック" panose="020B0600070205080204" pitchFamily="50" charset="-128"/>
                <a:ea typeface="ＭＳ Ｐゴシック" panose="020B0600070205080204" pitchFamily="50" charset="-128"/>
              </a:rPr>
              <a:t>       また、新卒求人と中途採用求人（一般求人）を提出されている場合</a:t>
            </a:r>
            <a:r>
              <a:rPr lang="ja-JP" altLang="en-US" sz="2000" b="1" dirty="0" smtClean="0">
                <a:solidFill>
                  <a:schemeClr val="tx1"/>
                </a:solidFill>
                <a:latin typeface="ＭＳ Ｐゴシック" panose="020B0600070205080204" pitchFamily="50" charset="-128"/>
                <a:ea typeface="ＭＳ Ｐゴシック" panose="020B0600070205080204" pitchFamily="50" charset="-128"/>
              </a:rPr>
              <a:t>　　</a:t>
            </a:r>
            <a:endParaRPr lang="en-US" altLang="ja-JP" sz="200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2000" b="1" dirty="0" smtClean="0">
                <a:solidFill>
                  <a:schemeClr val="tx1"/>
                </a:solidFill>
                <a:latin typeface="ＭＳ Ｐゴシック" panose="020B0600070205080204" pitchFamily="50" charset="-128"/>
                <a:ea typeface="ＭＳ Ｐゴシック" panose="020B0600070205080204" pitchFamily="50" charset="-128"/>
              </a:rPr>
              <a:t>　　      </a:t>
            </a:r>
            <a:r>
              <a:rPr lang="ja-JP" altLang="ja-JP" sz="2000" b="1" u="sng" dirty="0" smtClean="0">
                <a:solidFill>
                  <a:srgbClr val="FF0000"/>
                </a:solidFill>
                <a:latin typeface="ＭＳ Ｐゴシック" panose="020B0600070205080204" pitchFamily="50" charset="-128"/>
                <a:ea typeface="ＭＳ Ｐゴシック" panose="020B0600070205080204" pitchFamily="50" charset="-128"/>
              </a:rPr>
              <a:t>中途</a:t>
            </a:r>
            <a:r>
              <a:rPr lang="ja-JP" altLang="ja-JP" sz="2000" b="1" u="sng" dirty="0">
                <a:solidFill>
                  <a:srgbClr val="FF0000"/>
                </a:solidFill>
                <a:latin typeface="ＭＳ Ｐゴシック" panose="020B0600070205080204" pitchFamily="50" charset="-128"/>
                <a:ea typeface="ＭＳ Ｐゴシック" panose="020B0600070205080204" pitchFamily="50" charset="-128"/>
              </a:rPr>
              <a:t>採用枠で採用したので、新卒求人を</a:t>
            </a:r>
            <a:r>
              <a:rPr lang="ja-JP" altLang="ja-JP" sz="2000" b="1" u="sng" dirty="0" smtClean="0">
                <a:solidFill>
                  <a:srgbClr val="FF0000"/>
                </a:solidFill>
                <a:latin typeface="ＭＳ Ｐゴシック" panose="020B0600070205080204" pitchFamily="50" charset="-128"/>
                <a:ea typeface="ＭＳ Ｐゴシック" panose="020B0600070205080204" pitchFamily="50" charset="-128"/>
              </a:rPr>
              <a:t>取り消すという</a:t>
            </a:r>
            <a:r>
              <a:rPr lang="ja-JP" altLang="ja-JP" sz="2000" b="1" u="sng" dirty="0">
                <a:solidFill>
                  <a:srgbClr val="FF0000"/>
                </a:solidFill>
                <a:latin typeface="ＭＳ Ｐゴシック" panose="020B0600070205080204" pitchFamily="50" charset="-128"/>
                <a:ea typeface="ＭＳ Ｐゴシック" panose="020B0600070205080204" pitchFamily="50" charset="-128"/>
              </a:rPr>
              <a:t>ことは</a:t>
            </a:r>
            <a:r>
              <a:rPr lang="ja-JP" altLang="ja-JP" sz="2000" b="1" u="sng" dirty="0" smtClean="0">
                <a:solidFill>
                  <a:srgbClr val="FF0000"/>
                </a:solidFill>
                <a:latin typeface="ＭＳ Ｐゴシック" panose="020B0600070205080204" pitchFamily="50" charset="-128"/>
                <a:ea typeface="ＭＳ Ｐゴシック" panose="020B0600070205080204" pitchFamily="50" charset="-128"/>
              </a:rPr>
              <a:t>で</a:t>
            </a:r>
            <a:endParaRPr lang="en-US" altLang="ja-JP" sz="2000" b="1" u="sng" dirty="0" smtClean="0">
              <a:solidFill>
                <a:srgbClr val="FF0000"/>
              </a:solidFill>
              <a:latin typeface="ＭＳ Ｐゴシック" panose="020B0600070205080204" pitchFamily="50" charset="-128"/>
              <a:ea typeface="ＭＳ Ｐゴシック" panose="020B0600070205080204" pitchFamily="50" charset="-128"/>
            </a:endParaRPr>
          </a:p>
          <a:p>
            <a:r>
              <a:rPr lang="ja-JP" altLang="en-US" sz="2000" b="1" dirty="0" smtClean="0">
                <a:solidFill>
                  <a:srgbClr val="FF0000"/>
                </a:solidFill>
                <a:latin typeface="ＭＳ Ｐゴシック" panose="020B0600070205080204" pitchFamily="50" charset="-128"/>
                <a:ea typeface="ＭＳ Ｐゴシック" panose="020B0600070205080204" pitchFamily="50" charset="-128"/>
              </a:rPr>
              <a:t>　　　 </a:t>
            </a:r>
            <a:r>
              <a:rPr lang="ja-JP" altLang="ja-JP" sz="2000" b="1" u="sng" dirty="0" smtClean="0">
                <a:solidFill>
                  <a:srgbClr val="FF0000"/>
                </a:solidFill>
                <a:latin typeface="ＭＳ Ｐゴシック" panose="020B0600070205080204" pitchFamily="50" charset="-128"/>
                <a:ea typeface="ＭＳ Ｐゴシック" panose="020B0600070205080204" pitchFamily="50" charset="-128"/>
              </a:rPr>
              <a:t>きません</a:t>
            </a:r>
            <a:r>
              <a:rPr lang="ja-JP" altLang="ja-JP" sz="2000" dirty="0">
                <a:solidFill>
                  <a:schemeClr val="tx1"/>
                </a:solidFill>
                <a:latin typeface="ＭＳ Ｐゴシック" panose="020B0600070205080204" pitchFamily="50" charset="-128"/>
                <a:ea typeface="ＭＳ Ｐゴシック" panose="020B0600070205080204" pitchFamily="50" charset="-128"/>
              </a:rPr>
              <a:t>ので、</a:t>
            </a:r>
            <a:r>
              <a:rPr lang="ja-JP" altLang="ja-JP" sz="2000" dirty="0" smtClean="0">
                <a:solidFill>
                  <a:schemeClr val="tx1"/>
                </a:solidFill>
                <a:latin typeface="ＭＳ Ｐゴシック" panose="020B0600070205080204" pitchFamily="50" charset="-128"/>
                <a:ea typeface="ＭＳ Ｐゴシック" panose="020B0600070205080204" pitchFamily="50" charset="-128"/>
              </a:rPr>
              <a:t>ご注意</a:t>
            </a:r>
            <a:r>
              <a:rPr lang="ja-JP" altLang="en-US" sz="2000" dirty="0" smtClean="0">
                <a:solidFill>
                  <a:schemeClr val="tx1"/>
                </a:solidFill>
                <a:latin typeface="ＭＳ Ｐゴシック" panose="020B0600070205080204" pitchFamily="50" charset="-128"/>
                <a:ea typeface="ＭＳ Ｐゴシック" panose="020B0600070205080204" pitchFamily="50" charset="-128"/>
              </a:rPr>
              <a:t>ください</a:t>
            </a:r>
            <a:r>
              <a:rPr lang="ja-JP" altLang="ja-JP" sz="2000" dirty="0" smtClean="0">
                <a:solidFill>
                  <a:schemeClr val="tx1"/>
                </a:solidFill>
                <a:latin typeface="ＭＳ Ｐゴシック" panose="020B0600070205080204" pitchFamily="50" charset="-128"/>
                <a:ea typeface="ＭＳ Ｐゴシック" panose="020B0600070205080204" pitchFamily="50" charset="-128"/>
              </a:rPr>
              <a:t>。</a:t>
            </a:r>
            <a:endParaRPr lang="en-US" altLang="ja-JP" sz="20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ja-JP" altLang="en-US" sz="1000" b="1"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12" name="テキスト ボックス 11"/>
          <p:cNvSpPr txBox="1"/>
          <p:nvPr/>
        </p:nvSpPr>
        <p:spPr>
          <a:xfrm>
            <a:off x="263236" y="908169"/>
            <a:ext cx="8387100" cy="2062103"/>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marL="361950" lvl="0" indent="-228600">
              <a:spcBef>
                <a:spcPts val="600"/>
              </a:spcBef>
              <a:buClr>
                <a:srgbClr val="FE8637"/>
              </a:buClr>
              <a:buSzPct val="70000"/>
              <a:tabLst>
                <a:tab pos="1698625" algn="l"/>
              </a:tabLst>
            </a:pPr>
            <a:r>
              <a:rPr lang="ja-JP" altLang="ja-JP" b="1" kern="100" dirty="0" smtClean="0">
                <a:solidFill>
                  <a:srgbClr val="FF0000"/>
                </a:solidFill>
                <a:latin typeface="ＭＳ ゴシック" panose="020B0609070205080204" pitchFamily="49" charset="-128"/>
                <a:ea typeface="ＭＳ ゴシック" panose="020B0609070205080204" pitchFamily="49" charset="-128"/>
                <a:cs typeface="Times New Roman"/>
              </a:rPr>
              <a:t>①　</a:t>
            </a:r>
            <a:r>
              <a:rPr lang="ja-JP" altLang="en-US" b="1" kern="100" dirty="0" smtClean="0">
                <a:solidFill>
                  <a:srgbClr val="FF0000"/>
                </a:solidFill>
                <a:latin typeface="ＭＳ ゴシック" panose="020B0609070205080204" pitchFamily="49" charset="-128"/>
                <a:ea typeface="ＭＳ ゴシック" panose="020B0609070205080204" pitchFamily="49" charset="-128"/>
                <a:cs typeface="Times New Roman"/>
              </a:rPr>
              <a:t>従業員の採用には、大きく分けて、「新規学校卒業者」と「中途</a:t>
            </a:r>
            <a:r>
              <a:rPr lang="ja-JP" altLang="en-US" b="1" kern="100" dirty="0" smtClean="0">
                <a:solidFill>
                  <a:srgbClr val="FF0000"/>
                </a:solidFill>
                <a:latin typeface="ＭＳ ゴシック" panose="020B0609070205080204" pitchFamily="49" charset="-128"/>
                <a:ea typeface="ＭＳ ゴシック" panose="020B0609070205080204" pitchFamily="49" charset="-128"/>
                <a:cs typeface="Times New Roman"/>
              </a:rPr>
              <a:t>採用」が</a:t>
            </a:r>
            <a:r>
              <a:rPr lang="ja-JP" altLang="en-US" b="1" kern="100" dirty="0" smtClean="0">
                <a:solidFill>
                  <a:srgbClr val="FF0000"/>
                </a:solidFill>
                <a:latin typeface="ＭＳ ゴシック" panose="020B0609070205080204" pitchFamily="49" charset="-128"/>
                <a:ea typeface="ＭＳ ゴシック" panose="020B0609070205080204" pitchFamily="49" charset="-128"/>
                <a:cs typeface="Times New Roman"/>
              </a:rPr>
              <a:t>あり、それぞれ別々の採用枠で採用計画を立てていただく必要があります。</a:t>
            </a:r>
            <a:endParaRPr lang="en-US" altLang="ja-JP" b="1" kern="100" dirty="0" smtClean="0">
              <a:solidFill>
                <a:srgbClr val="FF0000"/>
              </a:solidFill>
              <a:latin typeface="ＭＳ ゴシック" panose="020B0609070205080204" pitchFamily="49" charset="-128"/>
              <a:ea typeface="ＭＳ ゴシック" panose="020B0609070205080204" pitchFamily="49" charset="-128"/>
              <a:cs typeface="Times New Roman"/>
            </a:endParaRPr>
          </a:p>
          <a:p>
            <a:pPr marL="361950" lvl="0" indent="-228600">
              <a:spcBef>
                <a:spcPts val="600"/>
              </a:spcBef>
              <a:buClr>
                <a:srgbClr val="FE8637"/>
              </a:buClr>
              <a:buSzPct val="70000"/>
            </a:pPr>
            <a:r>
              <a:rPr lang="ja-JP" altLang="en-US" b="1" kern="100" dirty="0" smtClean="0">
                <a:solidFill>
                  <a:srgbClr val="FF0000"/>
                </a:solidFill>
                <a:latin typeface="ＭＳ ゴシック" panose="020B0609070205080204" pitchFamily="49" charset="-128"/>
                <a:ea typeface="ＭＳ ゴシック" panose="020B0609070205080204" pitchFamily="49" charset="-128"/>
                <a:cs typeface="Times New Roman"/>
              </a:rPr>
              <a:t>②</a:t>
            </a:r>
            <a:r>
              <a:rPr lang="ja-JP" altLang="ja-JP" b="1" kern="100" dirty="0">
                <a:solidFill>
                  <a:srgbClr val="FF0000"/>
                </a:solidFill>
                <a:latin typeface="ＭＳ ゴシック" panose="020B0609070205080204" pitchFamily="49" charset="-128"/>
                <a:ea typeface="ＭＳ ゴシック" panose="020B0609070205080204" pitchFamily="49" charset="-128"/>
                <a:cs typeface="Times New Roman"/>
              </a:rPr>
              <a:t>　</a:t>
            </a:r>
            <a:r>
              <a:rPr lang="ja-JP" altLang="en-US" b="1" kern="100" dirty="0" smtClean="0">
                <a:solidFill>
                  <a:srgbClr val="FF0000"/>
                </a:solidFill>
                <a:latin typeface="ＭＳ ゴシック" panose="020B0609070205080204" pitchFamily="49" charset="-128"/>
                <a:ea typeface="ＭＳ ゴシック" panose="020B0609070205080204" pitchFamily="49" charset="-128"/>
                <a:cs typeface="Times New Roman"/>
              </a:rPr>
              <a:t>このため、</a:t>
            </a:r>
            <a:r>
              <a:rPr lang="ja-JP" altLang="ja-JP" b="1" kern="100" dirty="0" smtClean="0">
                <a:solidFill>
                  <a:srgbClr val="FF0000"/>
                </a:solidFill>
                <a:latin typeface="ＭＳ ゴシック" panose="020B0609070205080204" pitchFamily="49" charset="-128"/>
                <a:ea typeface="ＭＳ ゴシック" panose="020B0609070205080204" pitchFamily="49" charset="-128"/>
                <a:cs typeface="Times New Roman"/>
              </a:rPr>
              <a:t>自社</a:t>
            </a:r>
            <a:r>
              <a:rPr lang="ja-JP" altLang="ja-JP" b="1" kern="100" dirty="0">
                <a:solidFill>
                  <a:srgbClr val="FF0000"/>
                </a:solidFill>
                <a:latin typeface="ＭＳ ゴシック" panose="020B0609070205080204" pitchFamily="49" charset="-128"/>
                <a:ea typeface="ＭＳ ゴシック" panose="020B0609070205080204" pitchFamily="49" charset="-128"/>
                <a:cs typeface="Times New Roman"/>
              </a:rPr>
              <a:t>の必要とする人材について明確にし</a:t>
            </a:r>
            <a:r>
              <a:rPr lang="ja-JP" altLang="en-US" b="1" kern="100" dirty="0">
                <a:solidFill>
                  <a:srgbClr val="FF0000"/>
                </a:solidFill>
                <a:latin typeface="ＭＳ ゴシック" panose="020B0609070205080204" pitchFamily="49" charset="-128"/>
                <a:ea typeface="ＭＳ ゴシック" panose="020B0609070205080204" pitchFamily="49" charset="-128"/>
                <a:cs typeface="Times New Roman"/>
              </a:rPr>
              <a:t>て</a:t>
            </a:r>
            <a:r>
              <a:rPr lang="ja-JP" altLang="ja-JP" b="1" kern="100" dirty="0">
                <a:solidFill>
                  <a:srgbClr val="FF0000"/>
                </a:solidFill>
                <a:latin typeface="ＭＳ ゴシック" panose="020B0609070205080204" pitchFamily="49" charset="-128"/>
                <a:ea typeface="ＭＳ ゴシック" panose="020B0609070205080204" pitchFamily="49" charset="-128"/>
                <a:cs typeface="Times New Roman"/>
              </a:rPr>
              <a:t>、募集対象者を</a:t>
            </a:r>
            <a:r>
              <a:rPr lang="ja-JP" altLang="ja-JP" b="1" kern="100" dirty="0" smtClean="0">
                <a:solidFill>
                  <a:srgbClr val="FF0000"/>
                </a:solidFill>
                <a:latin typeface="ＭＳ ゴシック" panose="020B0609070205080204" pitchFamily="49" charset="-128"/>
                <a:ea typeface="ＭＳ ゴシック" panose="020B0609070205080204" pitchFamily="49" charset="-128"/>
                <a:cs typeface="Times New Roman"/>
              </a:rPr>
              <a:t>決</a:t>
            </a:r>
            <a:endParaRPr lang="en-US" altLang="ja-JP" b="1" kern="100" dirty="0" smtClean="0">
              <a:solidFill>
                <a:srgbClr val="FF0000"/>
              </a:solidFill>
              <a:latin typeface="ＭＳ ゴシック" panose="020B0609070205080204" pitchFamily="49" charset="-128"/>
              <a:ea typeface="ＭＳ ゴシック" panose="020B0609070205080204" pitchFamily="49" charset="-128"/>
              <a:cs typeface="Times New Roman"/>
            </a:endParaRPr>
          </a:p>
          <a:p>
            <a:pPr marL="361950" lvl="0" indent="-228600">
              <a:spcBef>
                <a:spcPts val="600"/>
              </a:spcBef>
              <a:buClr>
                <a:srgbClr val="FE8637"/>
              </a:buClr>
              <a:buSzPct val="70000"/>
            </a:pPr>
            <a:r>
              <a:rPr lang="ja-JP" altLang="en-US" b="1" kern="100" dirty="0" smtClean="0">
                <a:solidFill>
                  <a:srgbClr val="FF0000"/>
                </a:solidFill>
                <a:latin typeface="ＭＳ ゴシック" panose="020B0609070205080204" pitchFamily="49" charset="-128"/>
                <a:ea typeface="ＭＳ ゴシック" panose="020B0609070205080204" pitchFamily="49" charset="-128"/>
                <a:cs typeface="Times New Roman"/>
              </a:rPr>
              <a:t>　</a:t>
            </a:r>
            <a:r>
              <a:rPr lang="ja-JP" altLang="ja-JP" b="1" kern="100" dirty="0" err="1" smtClean="0">
                <a:solidFill>
                  <a:srgbClr val="FF0000"/>
                </a:solidFill>
                <a:latin typeface="ＭＳ ゴシック" panose="020B0609070205080204" pitchFamily="49" charset="-128"/>
                <a:ea typeface="ＭＳ ゴシック" panose="020B0609070205080204" pitchFamily="49" charset="-128"/>
                <a:cs typeface="Times New Roman"/>
              </a:rPr>
              <a:t>定</a:t>
            </a:r>
            <a:r>
              <a:rPr lang="ja-JP" altLang="en-US" b="1" kern="100" dirty="0" err="1" smtClean="0">
                <a:solidFill>
                  <a:srgbClr val="FF0000"/>
                </a:solidFill>
                <a:latin typeface="ＭＳ ゴシック" panose="020B0609070205080204" pitchFamily="49" charset="-128"/>
                <a:ea typeface="ＭＳ ゴシック" panose="020B0609070205080204" pitchFamily="49" charset="-128"/>
                <a:cs typeface="Times New Roman"/>
              </a:rPr>
              <a:t>して</a:t>
            </a:r>
            <a:r>
              <a:rPr lang="ja-JP" altLang="en-US" b="1" kern="100" dirty="0" smtClean="0">
                <a:solidFill>
                  <a:srgbClr val="FF0000"/>
                </a:solidFill>
                <a:latin typeface="ＭＳ ゴシック" panose="020B0609070205080204" pitchFamily="49" charset="-128"/>
                <a:ea typeface="ＭＳ ゴシック" panose="020B0609070205080204" pitchFamily="49" charset="-128"/>
                <a:cs typeface="Times New Roman"/>
              </a:rPr>
              <a:t>くださ</a:t>
            </a:r>
            <a:r>
              <a:rPr lang="ja-JP" altLang="en-US" kern="100" dirty="0" smtClean="0">
                <a:solidFill>
                  <a:srgbClr val="FF0000"/>
                </a:solidFill>
                <a:latin typeface="ＭＳ ゴシック" panose="020B0609070205080204" pitchFamily="49" charset="-128"/>
                <a:ea typeface="ＭＳ ゴシック" panose="020B0609070205080204" pitchFamily="49" charset="-128"/>
                <a:cs typeface="Times New Roman"/>
              </a:rPr>
              <a:t>い。</a:t>
            </a:r>
            <a:endParaRPr lang="en-US" altLang="ja-JP" kern="100" dirty="0" smtClean="0">
              <a:solidFill>
                <a:srgbClr val="FF0000"/>
              </a:solidFill>
              <a:latin typeface="ＭＳ ゴシック" panose="020B0609070205080204" pitchFamily="49" charset="-128"/>
              <a:ea typeface="ＭＳ ゴシック" panose="020B0609070205080204" pitchFamily="49" charset="-128"/>
              <a:cs typeface="Times New Roman"/>
            </a:endParaRPr>
          </a:p>
          <a:p>
            <a:pPr marL="361950" lvl="0" indent="-228600">
              <a:spcBef>
                <a:spcPts val="600"/>
              </a:spcBef>
              <a:buClr>
                <a:srgbClr val="FE8637"/>
              </a:buClr>
              <a:buSzPct val="70000"/>
            </a:pPr>
            <a:r>
              <a:rPr lang="ja-JP" altLang="en-US" b="1" kern="100" dirty="0" smtClean="0">
                <a:solidFill>
                  <a:srgbClr val="FF0000"/>
                </a:solidFill>
                <a:latin typeface="ＭＳ ゴシック" panose="020B0609070205080204" pitchFamily="49" charset="-128"/>
                <a:ea typeface="ＭＳ ゴシック" panose="020B0609070205080204" pitchFamily="49" charset="-128"/>
                <a:cs typeface="Times New Roman"/>
              </a:rPr>
              <a:t>③</a:t>
            </a:r>
            <a:r>
              <a:rPr lang="ja-JP" altLang="ja-JP" b="1" kern="100" dirty="0">
                <a:solidFill>
                  <a:srgbClr val="FF0000"/>
                </a:solidFill>
                <a:latin typeface="ＭＳ ゴシック" panose="020B0609070205080204" pitchFamily="49" charset="-128"/>
                <a:ea typeface="ＭＳ ゴシック" panose="020B0609070205080204" pitchFamily="49" charset="-128"/>
                <a:cs typeface="Times New Roman"/>
              </a:rPr>
              <a:t>　</a:t>
            </a:r>
            <a:r>
              <a:rPr lang="ja-JP" altLang="en-US" b="1" kern="100" dirty="0" smtClean="0">
                <a:solidFill>
                  <a:srgbClr val="FF0000"/>
                </a:solidFill>
                <a:latin typeface="ＭＳ ゴシック" panose="020B0609070205080204" pitchFamily="49" charset="-128"/>
                <a:ea typeface="ＭＳ ゴシック" panose="020B0609070205080204" pitchFamily="49" charset="-128"/>
                <a:cs typeface="Times New Roman"/>
              </a:rPr>
              <a:t>新規</a:t>
            </a:r>
            <a:r>
              <a:rPr lang="ja-JP" altLang="en-US" b="1" kern="100" dirty="0">
                <a:solidFill>
                  <a:srgbClr val="FF0000"/>
                </a:solidFill>
                <a:latin typeface="ＭＳ ゴシック" panose="020B0609070205080204" pitchFamily="49" charset="-128"/>
                <a:ea typeface="ＭＳ ゴシック" panose="020B0609070205080204" pitchFamily="49" charset="-128"/>
                <a:cs typeface="Times New Roman"/>
              </a:rPr>
              <a:t>学校</a:t>
            </a:r>
            <a:r>
              <a:rPr lang="ja-JP" altLang="en-US" b="1" kern="100" dirty="0" smtClean="0">
                <a:solidFill>
                  <a:srgbClr val="FF0000"/>
                </a:solidFill>
                <a:latin typeface="ＭＳ ゴシック" panose="020B0609070205080204" pitchFamily="49" charset="-128"/>
                <a:ea typeface="ＭＳ ゴシック" panose="020B0609070205080204" pitchFamily="49" charset="-128"/>
                <a:cs typeface="Times New Roman"/>
              </a:rPr>
              <a:t>卒業者については、</a:t>
            </a:r>
            <a:r>
              <a:rPr lang="ja-JP" altLang="ja-JP" b="1" kern="100" dirty="0">
                <a:solidFill>
                  <a:srgbClr val="FF0000"/>
                </a:solidFill>
                <a:latin typeface="ＭＳ ゴシック" panose="020B0609070205080204" pitchFamily="49" charset="-128"/>
                <a:ea typeface="ＭＳ ゴシック" panose="020B0609070205080204" pitchFamily="49" charset="-128"/>
                <a:cs typeface="Times New Roman"/>
              </a:rPr>
              <a:t>必ず学歴別（中学校・高等学校・大学等</a:t>
            </a:r>
            <a:r>
              <a:rPr lang="ja-JP" altLang="ja-JP" b="1" kern="100" dirty="0" smtClean="0">
                <a:solidFill>
                  <a:srgbClr val="FF0000"/>
                </a:solidFill>
                <a:latin typeface="ＭＳ ゴシック" panose="020B0609070205080204" pitchFamily="49" charset="-128"/>
                <a:ea typeface="ＭＳ ゴシック" panose="020B0609070205080204" pitchFamily="49" charset="-128"/>
                <a:cs typeface="Times New Roman"/>
              </a:rPr>
              <a:t>）</a:t>
            </a:r>
            <a:endParaRPr lang="en-US" altLang="ja-JP" b="1" kern="100" dirty="0" smtClean="0">
              <a:solidFill>
                <a:srgbClr val="FF0000"/>
              </a:solidFill>
              <a:latin typeface="ＭＳ ゴシック" panose="020B0609070205080204" pitchFamily="49" charset="-128"/>
              <a:ea typeface="ＭＳ ゴシック" panose="020B0609070205080204" pitchFamily="49" charset="-128"/>
              <a:cs typeface="Times New Roman"/>
            </a:endParaRPr>
          </a:p>
          <a:p>
            <a:pPr marL="361950" lvl="0" indent="-228600">
              <a:spcBef>
                <a:spcPts val="600"/>
              </a:spcBef>
              <a:buClr>
                <a:srgbClr val="FE8637"/>
              </a:buClr>
              <a:buSzPct val="70000"/>
            </a:pPr>
            <a:r>
              <a:rPr lang="ja-JP" altLang="en-US" b="1" kern="100" dirty="0" smtClean="0">
                <a:solidFill>
                  <a:srgbClr val="FF0000"/>
                </a:solidFill>
                <a:latin typeface="ＭＳ ゴシック" panose="020B0609070205080204" pitchFamily="49" charset="-128"/>
                <a:ea typeface="ＭＳ ゴシック" panose="020B0609070205080204" pitchFamily="49" charset="-128"/>
                <a:cs typeface="Times New Roman"/>
              </a:rPr>
              <a:t>　の</a:t>
            </a:r>
            <a:r>
              <a:rPr lang="ja-JP" altLang="en-US" b="1" kern="100" dirty="0" smtClean="0">
                <a:solidFill>
                  <a:srgbClr val="FF0000"/>
                </a:solidFill>
                <a:latin typeface="ＭＳ ゴシック" panose="020B0609070205080204" pitchFamily="49" charset="-128"/>
                <a:ea typeface="ＭＳ ゴシック" panose="020B0609070205080204" pitchFamily="49" charset="-128"/>
                <a:cs typeface="Times New Roman"/>
              </a:rPr>
              <a:t>採用計画</a:t>
            </a:r>
            <a:r>
              <a:rPr lang="ja-JP" altLang="ja-JP" b="1" kern="100" dirty="0" smtClean="0">
                <a:solidFill>
                  <a:srgbClr val="FF0000"/>
                </a:solidFill>
                <a:latin typeface="ＭＳ ゴシック" panose="020B0609070205080204" pitchFamily="49" charset="-128"/>
                <a:ea typeface="ＭＳ ゴシック" panose="020B0609070205080204" pitchFamily="49" charset="-128"/>
                <a:cs typeface="Times New Roman"/>
              </a:rPr>
              <a:t>を策定</a:t>
            </a:r>
            <a:r>
              <a:rPr lang="ja-JP" altLang="en-US" b="1" kern="100" dirty="0" smtClean="0">
                <a:solidFill>
                  <a:srgbClr val="FF0000"/>
                </a:solidFill>
                <a:latin typeface="ＭＳ ゴシック" panose="020B0609070205080204" pitchFamily="49" charset="-128"/>
                <a:ea typeface="ＭＳ ゴシック" panose="020B0609070205080204" pitchFamily="49" charset="-128"/>
                <a:cs typeface="Times New Roman"/>
              </a:rPr>
              <a:t>していただく必要があります</a:t>
            </a:r>
            <a:r>
              <a:rPr lang="ja-JP" altLang="ja-JP" b="1" kern="100" dirty="0" smtClean="0">
                <a:solidFill>
                  <a:srgbClr val="FF0000"/>
                </a:solidFill>
                <a:latin typeface="ＭＳ ゴシック" panose="020B0609070205080204" pitchFamily="49" charset="-128"/>
                <a:ea typeface="ＭＳ ゴシック" panose="020B0609070205080204" pitchFamily="49" charset="-128"/>
                <a:cs typeface="Times New Roman"/>
              </a:rPr>
              <a:t>。</a:t>
            </a:r>
            <a:endParaRPr lang="ja-JP" altLang="ja-JP" kern="100" dirty="0">
              <a:solidFill>
                <a:srgbClr val="FF0000"/>
              </a:solidFill>
              <a:latin typeface="ＭＳ ゴシック" panose="020B0609070205080204" pitchFamily="49" charset="-128"/>
              <a:ea typeface="ＭＳ ゴシック" panose="020B0609070205080204" pitchFamily="49" charset="-128"/>
              <a:cs typeface="Times New Roman"/>
            </a:endParaRPr>
          </a:p>
        </p:txBody>
      </p:sp>
      <p:sp>
        <p:nvSpPr>
          <p:cNvPr id="11" name="スライド番号プレースホルダー 9"/>
          <p:cNvSpPr txBox="1">
            <a:spLocks/>
          </p:cNvSpPr>
          <p:nvPr/>
        </p:nvSpPr>
        <p:spPr>
          <a:xfrm>
            <a:off x="4427984" y="6419848"/>
            <a:ext cx="609600" cy="344646"/>
          </a:xfrm>
          <a:prstGeom prst="rect">
            <a:avLst/>
          </a:prstGeom>
        </p:spPr>
        <p:txBody>
          <a:bodyPr vert="horz" rtlCol="0" anchor="ct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ＭＳ ゴシック" panose="020B0609070205080204" pitchFamily="49" charset="-128"/>
                <a:ea typeface="ＭＳ ゴシック" panose="020B0609070205080204" pitchFamily="49" charset="-128"/>
              </a:rPr>
              <a:t>-2-</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3" name="円形吹き出し 2"/>
          <p:cNvSpPr/>
          <p:nvPr/>
        </p:nvSpPr>
        <p:spPr>
          <a:xfrm>
            <a:off x="72766" y="3034603"/>
            <a:ext cx="1114858" cy="792904"/>
          </a:xfrm>
          <a:prstGeom prst="wedgeEllipseCallout">
            <a:avLst>
              <a:gd name="adj1" fmla="val 53278"/>
              <a:gd name="adj2" fmla="val 5694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kumimoji="1" lang="ja-JP" altLang="en-US" sz="1100" b="1" dirty="0" smtClean="0">
                <a:latin typeface="ＭＳ ゴシック" panose="020B0609070205080204" pitchFamily="49" charset="-128"/>
                <a:ea typeface="ＭＳ ゴシック" panose="020B0609070205080204" pitchFamily="49" charset="-128"/>
              </a:rPr>
              <a:t>ポイント</a:t>
            </a:r>
            <a:endParaRPr kumimoji="1" lang="en-US" altLang="ja-JP" sz="1100" b="1" dirty="0" smtClean="0">
              <a:latin typeface="ＭＳ ゴシック" panose="020B0609070205080204" pitchFamily="49" charset="-128"/>
              <a:ea typeface="ＭＳ ゴシック" panose="020B0609070205080204" pitchFamily="49" charset="-128"/>
            </a:endParaRPr>
          </a:p>
          <a:p>
            <a:pPr algn="ctr"/>
            <a:r>
              <a:rPr lang="ja-JP" altLang="en-US" sz="700" b="1" dirty="0">
                <a:latin typeface="ＭＳ ゴシック" panose="020B0609070205080204" pitchFamily="49" charset="-128"/>
                <a:ea typeface="ＭＳ ゴシック" panose="020B0609070205080204" pitchFamily="49" charset="-128"/>
              </a:rPr>
              <a:t>このよう</a:t>
            </a:r>
            <a:r>
              <a:rPr lang="ja-JP" altLang="en-US" sz="700" b="1" dirty="0" smtClean="0">
                <a:latin typeface="ＭＳ ゴシック" panose="020B0609070205080204" pitchFamily="49" charset="-128"/>
                <a:ea typeface="ＭＳ ゴシック" panose="020B0609070205080204" pitchFamily="49" charset="-128"/>
              </a:rPr>
              <a:t>な</a:t>
            </a:r>
            <a:endParaRPr lang="en-US" altLang="ja-JP" sz="700" b="1" dirty="0" smtClean="0">
              <a:latin typeface="ＭＳ ゴシック" panose="020B0609070205080204" pitchFamily="49" charset="-128"/>
              <a:ea typeface="ＭＳ ゴシック" panose="020B0609070205080204" pitchFamily="49" charset="-128"/>
            </a:endParaRPr>
          </a:p>
          <a:p>
            <a:pPr algn="ctr"/>
            <a:r>
              <a:rPr lang="ja-JP" altLang="en-US" sz="700" b="1" dirty="0" smtClean="0">
                <a:latin typeface="ＭＳ ゴシック" panose="020B0609070205080204" pitchFamily="49" charset="-128"/>
                <a:ea typeface="ＭＳ ゴシック" panose="020B0609070205080204" pitchFamily="49" charset="-128"/>
              </a:rPr>
              <a:t>ことは</a:t>
            </a:r>
            <a:endParaRPr lang="en-US" altLang="ja-JP" sz="700" b="1" dirty="0" smtClean="0">
              <a:latin typeface="ＭＳ ゴシック" panose="020B0609070205080204" pitchFamily="49" charset="-128"/>
              <a:ea typeface="ＭＳ ゴシック" panose="020B0609070205080204" pitchFamily="49" charset="-128"/>
            </a:endParaRPr>
          </a:p>
          <a:p>
            <a:pPr algn="ctr"/>
            <a:r>
              <a:rPr lang="ja-JP" altLang="en-US" sz="700" b="1" dirty="0" smtClean="0">
                <a:latin typeface="ＭＳ ゴシック" panose="020B0609070205080204" pitchFamily="49" charset="-128"/>
                <a:ea typeface="ＭＳ ゴシック" panose="020B0609070205080204" pitchFamily="49" charset="-128"/>
              </a:rPr>
              <a:t>できません</a:t>
            </a:r>
            <a:endParaRPr kumimoji="1" lang="ja-JP" altLang="en-US" sz="7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842447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3015390177"/>
              </p:ext>
            </p:extLst>
          </p:nvPr>
        </p:nvGraphicFramePr>
        <p:xfrm>
          <a:off x="553142" y="1320711"/>
          <a:ext cx="8123314" cy="4947736"/>
        </p:xfrm>
        <a:graphic>
          <a:graphicData uri="http://schemas.openxmlformats.org/drawingml/2006/table">
            <a:tbl>
              <a:tblPr firstRow="1" bandRow="1">
                <a:tableStyleId>{5C22544A-7EE6-4342-B048-85BDC9FD1C3A}</a:tableStyleId>
              </a:tblPr>
              <a:tblGrid>
                <a:gridCol w="356158">
                  <a:extLst>
                    <a:ext uri="{9D8B030D-6E8A-4147-A177-3AD203B41FA5}">
                      <a16:colId xmlns:a16="http://schemas.microsoft.com/office/drawing/2014/main" val="20000"/>
                    </a:ext>
                  </a:extLst>
                </a:gridCol>
                <a:gridCol w="1862500">
                  <a:extLst>
                    <a:ext uri="{9D8B030D-6E8A-4147-A177-3AD203B41FA5}">
                      <a16:colId xmlns:a16="http://schemas.microsoft.com/office/drawing/2014/main" val="20001"/>
                    </a:ext>
                  </a:extLst>
                </a:gridCol>
                <a:gridCol w="5904656">
                  <a:extLst>
                    <a:ext uri="{9D8B030D-6E8A-4147-A177-3AD203B41FA5}">
                      <a16:colId xmlns:a16="http://schemas.microsoft.com/office/drawing/2014/main" val="20002"/>
                    </a:ext>
                  </a:extLst>
                </a:gridCol>
              </a:tblGrid>
              <a:tr h="972000">
                <a:tc>
                  <a:txBody>
                    <a:bodyPr/>
                    <a:lstStyle/>
                    <a:p>
                      <a:pPr algn="ctr">
                        <a:lnSpc>
                          <a:spcPct val="100000"/>
                        </a:lnSpc>
                      </a:pPr>
                      <a:r>
                        <a:rPr kumimoji="1" lang="ja-JP" altLang="en-US" sz="11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a:t>
                      </a:r>
                      <a:endParaRPr kumimoji="1" lang="en-US" altLang="ja-JP" sz="11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54000" marR="36000" marT="72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BD5FF"/>
                    </a:solidFill>
                  </a:tcPr>
                </a:tc>
                <a:tc>
                  <a:txBody>
                    <a:bodyPr/>
                    <a:lstStyle/>
                    <a:p>
                      <a:pPr marL="0" indent="0" algn="l">
                        <a:lnSpc>
                          <a:spcPct val="100000"/>
                        </a:lnSpc>
                      </a:pPr>
                      <a:r>
                        <a:rPr lang="ja-JP" altLang="en-US" sz="1100" b="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ハローワークなどで</a:t>
                      </a:r>
                    </a:p>
                    <a:p>
                      <a:pPr marL="0" indent="0" algn="l">
                        <a:lnSpc>
                          <a:spcPct val="100000"/>
                        </a:lnSpc>
                      </a:pPr>
                      <a:r>
                        <a:rPr lang="ja-JP" altLang="en-US" sz="1100" b="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重点的ＰＲを実施</a:t>
                      </a:r>
                    </a:p>
                  </a:txBody>
                  <a:tcPr marL="72000" marR="72000" marT="72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1FFFF"/>
                    </a:solidFill>
                  </a:tcPr>
                </a:tc>
                <a:tc>
                  <a:txBody>
                    <a:bodyPr/>
                    <a:lstStyle/>
                    <a:p>
                      <a:pPr marL="47625" indent="-47625" algn="l">
                        <a:lnSpc>
                          <a:spcPct val="100000"/>
                        </a:lnSpc>
                        <a:spcAft>
                          <a:spcPts val="0"/>
                        </a:spcAft>
                      </a:pPr>
                      <a:r>
                        <a:rPr kumimoji="1" lang="ja-JP" altLang="en-US" sz="11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わか</a:t>
                      </a:r>
                      <a:r>
                        <a:rPr kumimoji="1" lang="ja-JP" altLang="en-US" sz="11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ものハローワーク」や「新卒応援ハローワーク」などの支援拠点で認定企業を積極的にＰＲすることで、若者からの応募増が期待できます。　　</a:t>
                      </a:r>
                      <a:endParaRPr kumimoji="1" lang="en-US" altLang="ja-JP" sz="11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7625" indent="0" algn="l">
                        <a:lnSpc>
                          <a:spcPct val="100000"/>
                        </a:lnSpc>
                        <a:spcAft>
                          <a:spcPts val="0"/>
                        </a:spcAft>
                      </a:pPr>
                      <a:r>
                        <a:rPr kumimoji="1" lang="ja-JP" altLang="en-US" sz="11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また、厚生労働省が運営する、若者の採用・育成に積極的な企業などに関するポータルサイト「若者雇用促進総合サイト」</a:t>
                      </a:r>
                      <a:r>
                        <a:rPr kumimoji="1" lang="ja-JP" altLang="en-US" sz="1100" b="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r>
                        <a:rPr kumimoji="1" lang="ja-JP" altLang="en-US" sz="11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にも認定企業として企業情報を掲載しますので、貴社の魅力を広くアピールすることができます。</a:t>
                      </a:r>
                      <a:endParaRPr kumimoji="1" lang="ja-JP" altLang="en-US"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54000" marR="72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76000">
                <a:tc>
                  <a:txBody>
                    <a:bodyPr/>
                    <a:lstStyle/>
                    <a:p>
                      <a:pPr algn="ctr">
                        <a:lnSpc>
                          <a:spcPct val="100000"/>
                        </a:lnSpc>
                      </a:pPr>
                      <a:r>
                        <a:rPr kumimoji="1" lang="en-US" altLang="ja-JP" sz="11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54000" marR="36000" marT="72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BD5FF"/>
                    </a:solidFill>
                  </a:tcPr>
                </a:tc>
                <a:tc>
                  <a:txBody>
                    <a:bodyPr/>
                    <a:lstStyle/>
                    <a:p>
                      <a:pPr algn="l">
                        <a:lnSpc>
                          <a:spcPct val="100000"/>
                        </a:lnSpc>
                      </a:pPr>
                      <a:r>
                        <a:rPr kumimoji="1" lang="ja-JP" altLang="en-US" sz="11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認定企業限定の就職面接会</a:t>
                      </a:r>
                      <a:endParaRPr kumimoji="1" lang="en-US" altLang="ja-JP" sz="11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00000"/>
                        </a:lnSpc>
                      </a:pPr>
                      <a:r>
                        <a:rPr kumimoji="1" lang="ja-JP" altLang="en-US" sz="11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などへの参加が可能</a:t>
                      </a:r>
                    </a:p>
                  </a:txBody>
                  <a:tcPr marL="72000" marR="72000" marT="72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1FFFF"/>
                    </a:solidFill>
                  </a:tcPr>
                </a:tc>
                <a:tc>
                  <a:txBody>
                    <a:bodyPr/>
                    <a:lstStyle/>
                    <a:p>
                      <a:pPr algn="l">
                        <a:lnSpc>
                          <a:spcPct val="100000"/>
                        </a:lnSpc>
                        <a:spcAft>
                          <a:spcPts val="0"/>
                        </a:spcAft>
                      </a:pP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各都道府県労働局・ハローワークが開催する就職面接会などについて積極的にご案内しますので、正社員就職を希望する若者などの求職者と接する機会が増え、より適した人材の採用を期待できます。</a:t>
                      </a:r>
                    </a:p>
                  </a:txBody>
                  <a:tcPr marL="108000" marR="72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52816">
                <a:tc>
                  <a:txBody>
                    <a:bodyPr/>
                    <a:lstStyle/>
                    <a:p>
                      <a:pPr algn="ctr">
                        <a:lnSpc>
                          <a:spcPct val="100000"/>
                        </a:lnSpc>
                      </a:pPr>
                      <a:r>
                        <a:rPr kumimoji="1" lang="en-US" altLang="ja-JP" sz="11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54000" marR="36000" marT="72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BD5FF"/>
                    </a:solidFill>
                  </a:tcPr>
                </a:tc>
                <a:tc>
                  <a:txBody>
                    <a:bodyPr/>
                    <a:lstStyle/>
                    <a:p>
                      <a:pPr algn="l">
                        <a:lnSpc>
                          <a:spcPct val="100000"/>
                        </a:lnSpc>
                      </a:pPr>
                      <a:r>
                        <a:rPr kumimoji="1" lang="ja-JP" altLang="en-US" sz="1100" b="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自社の商品、広告などに</a:t>
                      </a:r>
                      <a:endParaRPr kumimoji="1" lang="en-US" altLang="ja-JP" sz="11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00000"/>
                        </a:lnSpc>
                      </a:pPr>
                      <a:r>
                        <a:rPr kumimoji="1" lang="ja-JP" altLang="en-US" sz="1100" b="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認定マークの使用が可能</a:t>
                      </a:r>
                      <a:endParaRPr kumimoji="1" lang="ja-JP" altLang="en-US" sz="1100" b="0" strike="sng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72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1FFFF"/>
                    </a:solidFill>
                  </a:tcPr>
                </a:tc>
                <a:tc>
                  <a:txBody>
                    <a:bodyPr/>
                    <a:lstStyle/>
                    <a:p>
                      <a:pPr algn="l">
                        <a:lnSpc>
                          <a:spcPct val="100000"/>
                        </a:lnSpc>
                        <a:spcAft>
                          <a:spcPts val="0"/>
                        </a:spcAft>
                      </a:pP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認定企業は、ユースエール認定マーク（右）を、商品や広告などに</a:t>
                      </a:r>
                      <a:endPar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00000"/>
                        </a:lnSpc>
                        <a:spcAft>
                          <a:spcPts val="0"/>
                        </a:spcAft>
                      </a:pP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付けることができます。認定マークを使用することにより、若者雇</a:t>
                      </a:r>
                      <a:endPar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00000"/>
                        </a:lnSpc>
                        <a:spcAft>
                          <a:spcPts val="0"/>
                        </a:spcAft>
                      </a:pP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用促進法に基づく認定を受けた優良企業であるということを対外的</a:t>
                      </a:r>
                      <a:endPar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00000"/>
                        </a:lnSpc>
                        <a:spcAft>
                          <a:spcPts val="0"/>
                        </a:spcAft>
                      </a:pP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にアピールすることができます。</a:t>
                      </a:r>
                      <a:endParaRPr kumimoji="1" lang="en-US" altLang="ja-JP" sz="1100" kern="1200" spc="0" baseline="30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08000" marR="72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440000">
                <a:tc>
                  <a:txBody>
                    <a:bodyPr/>
                    <a:lstStyle/>
                    <a:p>
                      <a:pPr algn="ctr">
                        <a:lnSpc>
                          <a:spcPct val="100000"/>
                        </a:lnSpc>
                      </a:pPr>
                      <a:r>
                        <a:rPr kumimoji="1" lang="ja-JP" altLang="en-US" sz="1100" b="0" strike="noStrik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a:t>
                      </a:r>
                      <a:endParaRPr kumimoji="1" lang="ja-JP" altLang="en-US" sz="1100" b="0" strike="sngStrike"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54000" marR="36000" marT="72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BD5FF"/>
                    </a:solidFill>
                  </a:tcPr>
                </a:tc>
                <a:tc>
                  <a:txBody>
                    <a:bodyPr/>
                    <a:lstStyle/>
                    <a:p>
                      <a:pPr algn="l">
                        <a:lnSpc>
                          <a:spcPct val="100000"/>
                        </a:lnSpc>
                      </a:pPr>
                      <a:r>
                        <a:rPr kumimoji="1" lang="ja-JP" altLang="en-US" sz="11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日本政策金融公庫による</a:t>
                      </a:r>
                      <a:endParaRPr kumimoji="1" lang="en-US" altLang="ja-JP" sz="11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00000"/>
                        </a:lnSpc>
                      </a:pPr>
                      <a:r>
                        <a:rPr kumimoji="1" lang="ja-JP" altLang="en-US" sz="11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融資制度</a:t>
                      </a:r>
                      <a:endParaRPr kumimoji="1" lang="ja-JP" altLang="en-US"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72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1FFFF"/>
                    </a:solidFill>
                  </a:tcPr>
                </a:tc>
                <a:tc>
                  <a:txBody>
                    <a:bodyPr/>
                    <a:lstStyle/>
                    <a:p>
                      <a:pPr algn="l">
                        <a:lnSpc>
                          <a:spcPct val="100000"/>
                        </a:lnSpc>
                        <a:spcAft>
                          <a:spcPts val="0"/>
                        </a:spcAft>
                      </a:pP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株式会社日本政策金融公庫（中小企業事業）において実施している「</a:t>
                      </a:r>
                      <a:r>
                        <a:rPr kumimoji="1" lang="ja-JP" altLang="en-US"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働き方改革推進支援資金</a:t>
                      </a: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」を利用する際、</a:t>
                      </a:r>
                      <a:r>
                        <a:rPr kumimoji="1" lang="ja-JP" altLang="en-US"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基準利率から－</a:t>
                      </a:r>
                      <a:r>
                        <a:rPr kumimoji="1" lang="en-US" altLang="ja-JP"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0.65</a:t>
                      </a:r>
                      <a:r>
                        <a:rPr kumimoji="1" lang="ja-JP" altLang="en-US"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％での融資を受けることができます。</a:t>
                      </a:r>
                      <a:endParaRPr kumimoji="1" lang="en-US" altLang="ja-JP"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00000"/>
                        </a:lnSpc>
                        <a:spcAft>
                          <a:spcPts val="0"/>
                        </a:spcAft>
                      </a:pPr>
                      <a:r>
                        <a:rPr kumimoji="1" lang="ja-JP" altLang="en-US" sz="9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9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00000"/>
                        </a:lnSpc>
                        <a:spcAft>
                          <a:spcPts val="0"/>
                        </a:spcAft>
                      </a:pPr>
                      <a:r>
                        <a:rPr kumimoji="1" lang="en-US" altLang="ja-JP" sz="9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9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基準利率は、貸付期間、担保の有無などに応じて異なります。</a:t>
                      </a:r>
                    </a:p>
                    <a:p>
                      <a:pPr algn="l">
                        <a:lnSpc>
                          <a:spcPct val="100000"/>
                        </a:lnSpc>
                        <a:spcAft>
                          <a:spcPts val="0"/>
                        </a:spcAft>
                      </a:pPr>
                      <a:r>
                        <a:rPr kumimoji="1" lang="ja-JP" altLang="en-US" sz="9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詳細は以下のＵＲＬをご覧ください。</a:t>
                      </a:r>
                    </a:p>
                    <a:p>
                      <a:pPr algn="l">
                        <a:lnSpc>
                          <a:spcPct val="100000"/>
                        </a:lnSpc>
                        <a:spcAft>
                          <a:spcPts val="0"/>
                        </a:spcAft>
                      </a:pPr>
                      <a:r>
                        <a:rPr kumimoji="1" lang="ja-JP" altLang="en-US" sz="9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9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https://www.jfc.go.jp/n/rate/base.html</a:t>
                      </a:r>
                    </a:p>
                    <a:p>
                      <a:pPr algn="l">
                        <a:lnSpc>
                          <a:spcPct val="100000"/>
                        </a:lnSpc>
                        <a:spcAft>
                          <a:spcPts val="0"/>
                        </a:spcAft>
                      </a:pPr>
                      <a:r>
                        <a:rPr kumimoji="1" lang="ja-JP" altLang="en-US" sz="9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9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9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働き方改革推進支援資金の詳細は、以下のＵＲＬをご覧ください。</a:t>
                      </a:r>
                    </a:p>
                    <a:p>
                      <a:pPr algn="l">
                        <a:lnSpc>
                          <a:spcPct val="100000"/>
                        </a:lnSpc>
                        <a:spcAft>
                          <a:spcPts val="0"/>
                        </a:spcAft>
                      </a:pPr>
                      <a:r>
                        <a:rPr kumimoji="1" lang="ja-JP" altLang="en-US" sz="9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9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https://www.jfc.go.jp/n/finance/search/hatarakikata.html</a:t>
                      </a:r>
                    </a:p>
                  </a:txBody>
                  <a:tcPr marL="108000" marR="72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972000">
                <a:tc>
                  <a:txBody>
                    <a:bodyPr/>
                    <a:lstStyle/>
                    <a:p>
                      <a:pPr algn="ctr">
                        <a:lnSpc>
                          <a:spcPct val="100000"/>
                        </a:lnSpc>
                      </a:pPr>
                      <a:r>
                        <a:rPr kumimoji="1" lang="ja-JP" altLang="en-US" sz="1100" b="0" strike="noStrik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a:t>
                      </a:r>
                      <a:endParaRPr kumimoji="1" lang="ja-JP" altLang="en-US" sz="1100" b="0" strike="sngStrike"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54000" marR="36000" marT="72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ABD5FF"/>
                    </a:solidFill>
                  </a:tcPr>
                </a:tc>
                <a:tc>
                  <a:txBody>
                    <a:bodyPr/>
                    <a:lstStyle/>
                    <a:p>
                      <a:pPr algn="l">
                        <a:lnSpc>
                          <a:spcPct val="100000"/>
                        </a:lnSpc>
                      </a:pPr>
                      <a:r>
                        <a:rPr kumimoji="1" lang="ja-JP" altLang="en-US" sz="11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公共調達における加点評価</a:t>
                      </a:r>
                      <a:endParaRPr kumimoji="1" lang="ja-JP" altLang="en-US"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72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1FFFF"/>
                    </a:solidFill>
                  </a:tcPr>
                </a:tc>
                <a:tc>
                  <a:txBody>
                    <a:bodyPr/>
                    <a:lstStyle/>
                    <a:p>
                      <a:pPr algn="l">
                        <a:lnSpc>
                          <a:spcPct val="100000"/>
                        </a:lnSpc>
                        <a:spcAft>
                          <a:spcPts val="0"/>
                        </a:spcAft>
                      </a:pP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公共調達</a:t>
                      </a:r>
                      <a:r>
                        <a:rPr kumimoji="1" lang="ja-JP" altLang="en-US" sz="1100" strike="noStrik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のうち</a:t>
                      </a: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価格以外の要素を評価する調達</a:t>
                      </a: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評価落札方式・企画競争方式）を行う場合は、契約内容に応じて、ユースエール認定企業を加点評価するよう、国が定める「女性の活躍推進に向けた公共調達及び補助金の活用に関する取組指針」において示されています。</a:t>
                      </a:r>
                      <a:endPar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400"/>
                        </a:lnSpc>
                        <a:spcAft>
                          <a:spcPts val="0"/>
                        </a:spcAft>
                      </a:pPr>
                      <a:endParaRPr kumimoji="1"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00000"/>
                        </a:lnSpc>
                        <a:spcAft>
                          <a:spcPts val="0"/>
                        </a:spcAft>
                      </a:pPr>
                      <a:r>
                        <a:rPr kumimoji="1" lang="ja-JP" altLang="en-US"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加点評価の詳細は、公共調達を行う行政機関によって定められています</a:t>
                      </a:r>
                      <a:r>
                        <a:rPr kumimoji="1" lang="ja-JP" altLang="en-US"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08000" marR="72000" marT="72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 name="タイトル 1"/>
          <p:cNvSpPr>
            <a:spLocks noGrp="1"/>
          </p:cNvSpPr>
          <p:nvPr>
            <p:ph type="title"/>
          </p:nvPr>
        </p:nvSpPr>
        <p:spPr>
          <a:xfrm>
            <a:off x="4217" y="-163473"/>
            <a:ext cx="7704856" cy="646063"/>
          </a:xfrm>
        </p:spPr>
        <p:txBody>
          <a:bodyPr>
            <a:normAutofit/>
          </a:bodyPr>
          <a:lstStyle/>
          <a:p>
            <a:pPr algn="l"/>
            <a:r>
              <a:rPr lang="ja-JP" altLang="en-US" sz="2000" b="1" dirty="0" smtClean="0">
                <a:solidFill>
                  <a:schemeClr val="bg1"/>
                </a:solidFill>
                <a:latin typeface="ＭＳ ゴシック" panose="020B0609070205080204" pitchFamily="49" charset="-128"/>
                <a:ea typeface="ＭＳ ゴシック" panose="020B0609070205080204" pitchFamily="49" charset="-128"/>
              </a:rPr>
              <a:t>１</a:t>
            </a:r>
            <a:r>
              <a:rPr lang="ja-JP" altLang="en-US" sz="2000" b="1" dirty="0">
                <a:solidFill>
                  <a:schemeClr val="bg1"/>
                </a:solidFill>
                <a:latin typeface="ＭＳ ゴシック" panose="020B0609070205080204" pitchFamily="49" charset="-128"/>
                <a:ea typeface="ＭＳ ゴシック" panose="020B0609070205080204" pitchFamily="49" charset="-128"/>
              </a:rPr>
              <a:t>２</a:t>
            </a:r>
            <a:r>
              <a:rPr lang="en-US" altLang="ja-JP" sz="2000" b="1" dirty="0" smtClean="0">
                <a:solidFill>
                  <a:schemeClr val="bg1"/>
                </a:solidFill>
                <a:latin typeface="ＭＳ ゴシック" panose="020B0609070205080204" pitchFamily="49" charset="-128"/>
                <a:ea typeface="ＭＳ ゴシック" panose="020B0609070205080204" pitchFamily="49" charset="-128"/>
              </a:rPr>
              <a:t> </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ユースエール認定制度について</a:t>
            </a:r>
            <a:endParaRPr kumimoji="1" lang="ja-JP" altLang="en-US" sz="2000" dirty="0">
              <a:solidFill>
                <a:schemeClr val="bg1"/>
              </a:solidFill>
            </a:endParaRPr>
          </a:p>
        </p:txBody>
      </p:sp>
      <p:sp>
        <p:nvSpPr>
          <p:cNvPr id="5" name="テキスト ボックス 4"/>
          <p:cNvSpPr txBox="1"/>
          <p:nvPr/>
        </p:nvSpPr>
        <p:spPr>
          <a:xfrm>
            <a:off x="553142" y="620688"/>
            <a:ext cx="7632848" cy="553998"/>
          </a:xfrm>
          <a:prstGeom prst="rect">
            <a:avLst/>
          </a:prstGeom>
          <a:solidFill>
            <a:schemeClr val="bg1"/>
          </a:solidFill>
        </p:spPr>
        <p:txBody>
          <a:bodyPr wrap="square" rtlCol="0">
            <a:spAutoFit/>
          </a:bodyPr>
          <a:lstStyle/>
          <a:p>
            <a:r>
              <a:rPr lang="ja-JP" altLang="en-US" b="1"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ユースエール認定企業</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になると、以下の支援を受けることができるようになり、企業のイメージアップや優秀な人材の確保などが期待されます。</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図 6"/>
          <p:cNvPicPr/>
          <p:nvPr/>
        </p:nvPicPr>
        <p:blipFill>
          <a:blip r:embed="rId2">
            <a:extLst>
              <a:ext uri="{28A0092B-C50C-407E-A947-70E740481C1C}">
                <a14:useLocalDpi xmlns:a14="http://schemas.microsoft.com/office/drawing/2010/main" val="0"/>
              </a:ext>
            </a:extLst>
          </a:blip>
          <a:srcRect/>
          <a:stretch>
            <a:fillRect/>
          </a:stretch>
        </p:blipFill>
        <p:spPr bwMode="auto">
          <a:xfrm>
            <a:off x="7568311" y="2996952"/>
            <a:ext cx="748105" cy="792088"/>
          </a:xfrm>
          <a:prstGeom prst="rect">
            <a:avLst/>
          </a:prstGeom>
          <a:noFill/>
          <a:ln>
            <a:noFill/>
          </a:ln>
        </p:spPr>
      </p:pic>
      <p:sp>
        <p:nvSpPr>
          <p:cNvPr id="9" name="スライド番号プレースホルダー 9"/>
          <p:cNvSpPr txBox="1">
            <a:spLocks/>
          </p:cNvSpPr>
          <p:nvPr/>
        </p:nvSpPr>
        <p:spPr>
          <a:xfrm>
            <a:off x="4427984" y="6525344"/>
            <a:ext cx="609600" cy="344646"/>
          </a:xfrm>
          <a:prstGeom prst="rect">
            <a:avLst/>
          </a:prstGeom>
        </p:spPr>
        <p:txBody>
          <a:bodyPr vert="horz" rtlCol="0" anchor="ct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ＭＳ ゴシック" panose="020B0609070205080204" pitchFamily="49" charset="-128"/>
                <a:ea typeface="ＭＳ ゴシック" panose="020B0609070205080204" pitchFamily="49" charset="-128"/>
              </a:rPr>
              <a:t>-29-</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4804371" y="6309320"/>
            <a:ext cx="3371450" cy="307777"/>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（従業員採用の手引 </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104</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105</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頁）</a:t>
            </a:r>
          </a:p>
        </p:txBody>
      </p:sp>
    </p:spTree>
    <p:extLst>
      <p:ext uri="{BB962C8B-B14F-4D97-AF65-F5344CB8AC3E}">
        <p14:creationId xmlns:p14="http://schemas.microsoft.com/office/powerpoint/2010/main" val="27091541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7" y="-140966"/>
            <a:ext cx="8693732" cy="588381"/>
          </a:xfrm>
        </p:spPr>
        <p:txBody>
          <a:bodyPr>
            <a:normAutofit/>
          </a:bodyPr>
          <a:lstStyle/>
          <a:p>
            <a:r>
              <a:rPr lang="ja-JP" altLang="en-US" sz="2200" b="1" dirty="0" smtClean="0">
                <a:solidFill>
                  <a:schemeClr val="bg1"/>
                </a:solidFill>
                <a:latin typeface="ＭＳ ゴシック" panose="020B0609070205080204" pitchFamily="49" charset="-128"/>
                <a:ea typeface="ＭＳ ゴシック" panose="020B0609070205080204" pitchFamily="49" charset="-128"/>
              </a:rPr>
              <a:t>１</a:t>
            </a:r>
            <a:r>
              <a:rPr lang="ja-JP" altLang="en-US" sz="2200" b="1" dirty="0">
                <a:solidFill>
                  <a:schemeClr val="bg1"/>
                </a:solidFill>
                <a:latin typeface="ＭＳ ゴシック" panose="020B0609070205080204" pitchFamily="49" charset="-128"/>
                <a:ea typeface="ＭＳ ゴシック" panose="020B0609070205080204" pitchFamily="49" charset="-128"/>
              </a:rPr>
              <a:t>３</a:t>
            </a:r>
            <a:r>
              <a:rPr lang="en-US" altLang="ja-JP" sz="2200" b="1" dirty="0" smtClean="0">
                <a:solidFill>
                  <a:schemeClr val="bg1"/>
                </a:solidFill>
                <a:latin typeface="ＭＳ ゴシック" panose="020B0609070205080204" pitchFamily="49" charset="-128"/>
                <a:ea typeface="ＭＳ ゴシック" panose="020B0609070205080204" pitchFamily="49" charset="-128"/>
              </a:rPr>
              <a:t> </a:t>
            </a:r>
            <a:r>
              <a:rPr kumimoji="1" lang="ja-JP" altLang="en-US" sz="2200" b="1" dirty="0" smtClean="0">
                <a:solidFill>
                  <a:schemeClr val="bg1"/>
                </a:solidFill>
                <a:latin typeface="ＭＳ ゴシック" panose="020B0609070205080204" pitchFamily="49" charset="-128"/>
                <a:ea typeface="ＭＳ ゴシック" panose="020B0609070205080204" pitchFamily="49" charset="-128"/>
              </a:rPr>
              <a:t>ハローワークでの求人申込みから採用までのスケジュール等　</a:t>
            </a:r>
            <a:r>
              <a:rPr kumimoji="1" lang="ja-JP" altLang="en-US" sz="2200" b="1" dirty="0" smtClean="0">
                <a:solidFill>
                  <a:srgbClr val="7030A0"/>
                </a:solidFill>
                <a:latin typeface="ＭＳ ゴシック" panose="020B0609070205080204" pitchFamily="49" charset="-128"/>
                <a:ea typeface="ＭＳ ゴシック" panose="020B0609070205080204" pitchFamily="49" charset="-128"/>
              </a:rPr>
              <a:t>　　</a:t>
            </a:r>
            <a:endParaRPr kumimoji="1" lang="ja-JP" altLang="en-US" sz="2000" b="1" dirty="0">
              <a:solidFill>
                <a:srgbClr val="7030A0"/>
              </a:solidFill>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4891453" y="6170567"/>
            <a:ext cx="3528392" cy="276999"/>
          </a:xfrm>
          <a:prstGeom prst="rect">
            <a:avLst/>
          </a:prstGeom>
          <a:noFill/>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（従業員採用の手引　１０～１</a:t>
            </a:r>
            <a:r>
              <a:rPr lang="ja-JP" altLang="en-US" sz="1200" dirty="0">
                <a:solidFill>
                  <a:schemeClr val="tx1"/>
                </a:solidFill>
                <a:latin typeface="ＭＳ ゴシック" panose="020B0609070205080204" pitchFamily="49" charset="-128"/>
                <a:ea typeface="ＭＳ ゴシック" panose="020B0609070205080204" pitchFamily="49" charset="-128"/>
              </a:rPr>
              <a:t>７</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頁）</a:t>
            </a:r>
          </a:p>
        </p:txBody>
      </p:sp>
      <p:sp>
        <p:nvSpPr>
          <p:cNvPr id="15" name="正方形/長方形 14"/>
          <p:cNvSpPr/>
          <p:nvPr/>
        </p:nvSpPr>
        <p:spPr>
          <a:xfrm>
            <a:off x="591708" y="4952985"/>
            <a:ext cx="7796716" cy="114031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rgbClr val="FF0000"/>
                </a:solidFill>
                <a:latin typeface="ＭＳ ゴシック" panose="020B0609070205080204" pitchFamily="49" charset="-128"/>
                <a:ea typeface="ＭＳ ゴシック" panose="020B0609070205080204" pitchFamily="49" charset="-128"/>
              </a:rPr>
              <a:t>広報活動は３月１日以降、採用選考活動は原則として６月１日以降となっています。令和７年</a:t>
            </a:r>
            <a:r>
              <a:rPr lang="ja-JP" altLang="en-US" dirty="0" smtClean="0">
                <a:solidFill>
                  <a:srgbClr val="FF0000"/>
                </a:solidFill>
                <a:latin typeface="ＭＳ ゴシック" panose="020B0609070205080204" pitchFamily="49" charset="-128"/>
                <a:ea typeface="ＭＳ ゴシック" panose="020B0609070205080204" pitchFamily="49" charset="-128"/>
              </a:rPr>
              <a:t>度卒業</a:t>
            </a:r>
            <a:r>
              <a:rPr lang="ja-JP" altLang="en-US" dirty="0">
                <a:solidFill>
                  <a:srgbClr val="FF0000"/>
                </a:solidFill>
                <a:latin typeface="ＭＳ ゴシック" panose="020B0609070205080204" pitchFamily="49" charset="-128"/>
                <a:ea typeface="ＭＳ ゴシック" panose="020B0609070205080204" pitchFamily="49" charset="-128"/>
              </a:rPr>
              <a:t>・修了予定者等</a:t>
            </a:r>
            <a:r>
              <a:rPr lang="ja-JP" altLang="en-US" dirty="0" smtClean="0">
                <a:solidFill>
                  <a:srgbClr val="FF0000"/>
                </a:solidFill>
                <a:latin typeface="ＭＳ ゴシック" panose="020B0609070205080204" pitchFamily="49" charset="-128"/>
                <a:ea typeface="ＭＳ ゴシック" panose="020B0609070205080204" pitchFamily="49" charset="-128"/>
              </a:rPr>
              <a:t>も「就職・採用活動日程に関する関係</a:t>
            </a:r>
            <a:r>
              <a:rPr lang="ja-JP" altLang="en-US" dirty="0">
                <a:solidFill>
                  <a:srgbClr val="FF0000"/>
                </a:solidFill>
                <a:latin typeface="ＭＳ ゴシック" panose="020B0609070205080204" pitchFamily="49" charset="-128"/>
                <a:ea typeface="ＭＳ ゴシック" panose="020B0609070205080204" pitchFamily="49" charset="-128"/>
              </a:rPr>
              <a:t>省庁連絡会議」に</a:t>
            </a:r>
            <a:r>
              <a:rPr lang="ja-JP" altLang="en-US" dirty="0" smtClean="0">
                <a:solidFill>
                  <a:srgbClr val="FF0000"/>
                </a:solidFill>
                <a:latin typeface="ＭＳ ゴシック" panose="020B0609070205080204" pitchFamily="49" charset="-128"/>
                <a:ea typeface="ＭＳ ゴシック" panose="020B0609070205080204" pitchFamily="49" charset="-128"/>
              </a:rPr>
              <a:t>より「考え方」がまとめられ、同じ日程となっています。</a:t>
            </a:r>
            <a:endParaRPr kumimoji="1" lang="ja-JP" altLang="en-US" dirty="0">
              <a:solidFill>
                <a:srgbClr val="FF0000"/>
              </a:solidFill>
              <a:latin typeface="ＭＳ ゴシック" panose="020B0609070205080204" pitchFamily="49" charset="-128"/>
              <a:ea typeface="ＭＳ ゴシック" panose="020B0609070205080204" pitchFamily="49" charset="-128"/>
            </a:endParaRPr>
          </a:p>
        </p:txBody>
      </p:sp>
      <p:sp>
        <p:nvSpPr>
          <p:cNvPr id="16" name="スライド番号プレースホルダー 9"/>
          <p:cNvSpPr txBox="1">
            <a:spLocks/>
          </p:cNvSpPr>
          <p:nvPr/>
        </p:nvSpPr>
        <p:spPr>
          <a:xfrm>
            <a:off x="4427984" y="6521280"/>
            <a:ext cx="609600" cy="344646"/>
          </a:xfrm>
          <a:prstGeom prst="rect">
            <a:avLst/>
          </a:prstGeom>
        </p:spPr>
        <p:txBody>
          <a:bodyPr vert="horz" rtlCol="0" anchor="ct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ＭＳ ゴシック" panose="020B0609070205080204" pitchFamily="49" charset="-128"/>
                <a:ea typeface="ＭＳ ゴシック" panose="020B0609070205080204" pitchFamily="49" charset="-128"/>
              </a:rPr>
              <a:t>-30-</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307271379"/>
              </p:ext>
            </p:extLst>
          </p:nvPr>
        </p:nvGraphicFramePr>
        <p:xfrm>
          <a:off x="683568" y="1412776"/>
          <a:ext cx="3888432" cy="3108960"/>
        </p:xfrm>
        <a:graphic>
          <a:graphicData uri="http://schemas.openxmlformats.org/drawingml/2006/table">
            <a:tbl>
              <a:tblPr firstRow="1" bandRow="1">
                <a:tableStyleId>{16D9F66E-5EB9-4882-86FB-DCBF35E3C3E4}</a:tableStyleId>
              </a:tblPr>
              <a:tblGrid>
                <a:gridCol w="1148286">
                  <a:extLst>
                    <a:ext uri="{9D8B030D-6E8A-4147-A177-3AD203B41FA5}">
                      <a16:colId xmlns:a16="http://schemas.microsoft.com/office/drawing/2014/main" val="20000"/>
                    </a:ext>
                  </a:extLst>
                </a:gridCol>
                <a:gridCol w="2740146">
                  <a:extLst>
                    <a:ext uri="{9D8B030D-6E8A-4147-A177-3AD203B41FA5}">
                      <a16:colId xmlns:a16="http://schemas.microsoft.com/office/drawing/2014/main" val="20001"/>
                    </a:ext>
                  </a:extLst>
                </a:gridCol>
              </a:tblGrid>
              <a:tr h="370840">
                <a:tc>
                  <a:txBody>
                    <a:bodyPr/>
                    <a:lstStyle/>
                    <a:p>
                      <a:pPr algn="dist"/>
                      <a:r>
                        <a:rPr kumimoji="1" lang="ja-JP" altLang="en-US" b="0" dirty="0" smtClean="0">
                          <a:latin typeface="ＭＳ ゴシック" panose="020B0609070205080204" pitchFamily="49" charset="-128"/>
                          <a:ea typeface="ＭＳ ゴシック" panose="020B0609070205080204" pitchFamily="49" charset="-128"/>
                        </a:rPr>
                        <a:t>求人申込開始</a:t>
                      </a:r>
                      <a:endParaRPr kumimoji="1" lang="ja-JP" altLang="en-US" b="0" dirty="0">
                        <a:latin typeface="ＭＳ ゴシック" panose="020B0609070205080204" pitchFamily="49" charset="-128"/>
                        <a:ea typeface="ＭＳ ゴシック" panose="020B0609070205080204" pitchFamily="49" charset="-128"/>
                      </a:endParaRPr>
                    </a:p>
                  </a:txBody>
                  <a:tcPr anchor="ctr"/>
                </a:tc>
                <a:tc>
                  <a:txBody>
                    <a:bodyPr/>
                    <a:lstStyle/>
                    <a:p>
                      <a:r>
                        <a:rPr kumimoji="1" lang="ja-JP" altLang="en-US" b="0" dirty="0" smtClean="0">
                          <a:latin typeface="ＭＳ ゴシック" panose="020B0609070205080204" pitchFamily="49" charset="-128"/>
                          <a:ea typeface="ＭＳ ゴシック" panose="020B0609070205080204" pitchFamily="49" charset="-128"/>
                        </a:rPr>
                        <a:t>令和７年２月１日から</a:t>
                      </a:r>
                      <a:endParaRPr kumimoji="1" lang="en-US" altLang="ja-JP" b="0" dirty="0" smtClean="0">
                        <a:latin typeface="ＭＳ ゴシック" panose="020B0609070205080204" pitchFamily="49" charset="-128"/>
                        <a:ea typeface="ＭＳ ゴシック" panose="020B0609070205080204" pitchFamily="49" charset="-128"/>
                      </a:endParaRPr>
                    </a:p>
                    <a:p>
                      <a:r>
                        <a:rPr kumimoji="1" lang="ja-JP" altLang="en-US" b="0" dirty="0" smtClean="0">
                          <a:latin typeface="ＭＳ ゴシック" panose="020B0609070205080204" pitchFamily="49" charset="-128"/>
                          <a:ea typeface="ＭＳ ゴシック" panose="020B0609070205080204" pitchFamily="49" charset="-128"/>
                        </a:rPr>
                        <a:t>受付開始</a:t>
                      </a:r>
                      <a:endParaRPr kumimoji="1" lang="ja-JP" altLang="en-US" b="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0000"/>
                  </a:ext>
                </a:extLst>
              </a:tr>
              <a:tr h="370840">
                <a:tc>
                  <a:txBody>
                    <a:bodyPr/>
                    <a:lstStyle/>
                    <a:p>
                      <a:pPr algn="dist"/>
                      <a:r>
                        <a:rPr kumimoji="1" lang="ja-JP" altLang="en-US" b="0" dirty="0" smtClean="0">
                          <a:latin typeface="ＭＳ ゴシック" panose="020B0609070205080204" pitchFamily="49" charset="-128"/>
                          <a:ea typeface="ＭＳ ゴシック" panose="020B0609070205080204" pitchFamily="49" charset="-128"/>
                        </a:rPr>
                        <a:t>求人の</a:t>
                      </a:r>
                      <a:endParaRPr kumimoji="1" lang="en-US" altLang="ja-JP" b="0" dirty="0" smtClean="0">
                        <a:latin typeface="ＭＳ ゴシック" panose="020B0609070205080204" pitchFamily="49" charset="-128"/>
                        <a:ea typeface="ＭＳ ゴシック" panose="020B0609070205080204" pitchFamily="49" charset="-128"/>
                      </a:endParaRPr>
                    </a:p>
                    <a:p>
                      <a:pPr algn="dist"/>
                      <a:r>
                        <a:rPr kumimoji="1" lang="ja-JP" altLang="en-US" b="0" dirty="0" smtClean="0">
                          <a:latin typeface="ＭＳ ゴシック" panose="020B0609070205080204" pitchFamily="49" charset="-128"/>
                          <a:ea typeface="ＭＳ ゴシック" panose="020B0609070205080204" pitchFamily="49" charset="-128"/>
                        </a:rPr>
                        <a:t>公開</a:t>
                      </a:r>
                      <a:endParaRPr kumimoji="1" lang="ja-JP" altLang="en-US" b="0" dirty="0">
                        <a:latin typeface="ＭＳ ゴシック" panose="020B0609070205080204" pitchFamily="49" charset="-128"/>
                        <a:ea typeface="ＭＳ ゴシック" panose="020B0609070205080204" pitchFamily="49" charset="-128"/>
                      </a:endParaRPr>
                    </a:p>
                  </a:txBody>
                  <a:tcPr anchor="ctr"/>
                </a:tc>
                <a:tc>
                  <a:txBody>
                    <a:bodyPr/>
                    <a:lstStyle/>
                    <a:p>
                      <a:r>
                        <a:rPr kumimoji="1" lang="ja-JP" altLang="en-US" b="0" dirty="0" smtClean="0">
                          <a:latin typeface="ＭＳ ゴシック" panose="020B0609070205080204" pitchFamily="49" charset="-128"/>
                          <a:ea typeface="ＭＳ ゴシック" panose="020B0609070205080204" pitchFamily="49" charset="-128"/>
                        </a:rPr>
                        <a:t>令和７年４月１日から</a:t>
                      </a:r>
                      <a:endParaRPr kumimoji="1" lang="en-US" altLang="ja-JP" b="0" dirty="0" smtClean="0">
                        <a:latin typeface="ＭＳ ゴシック" panose="020B0609070205080204" pitchFamily="49" charset="-128"/>
                        <a:ea typeface="ＭＳ ゴシック" panose="020B0609070205080204" pitchFamily="49" charset="-128"/>
                      </a:endParaRPr>
                    </a:p>
                    <a:p>
                      <a:r>
                        <a:rPr kumimoji="1" lang="ja-JP" altLang="en-US" b="0" dirty="0" smtClean="0">
                          <a:latin typeface="ＭＳ ゴシック" panose="020B0609070205080204" pitchFamily="49" charset="-128"/>
                          <a:ea typeface="ＭＳ ゴシック" panose="020B0609070205080204" pitchFamily="49" charset="-128"/>
                        </a:rPr>
                        <a:t>ハローワーク及び</a:t>
                      </a:r>
                      <a:endParaRPr kumimoji="1" lang="en-US" altLang="ja-JP" b="0" dirty="0" smtClean="0">
                        <a:latin typeface="ＭＳ ゴシック" panose="020B0609070205080204" pitchFamily="49" charset="-128"/>
                        <a:ea typeface="ＭＳ ゴシック" panose="020B0609070205080204" pitchFamily="49" charset="-128"/>
                      </a:endParaRPr>
                    </a:p>
                    <a:p>
                      <a:r>
                        <a:rPr kumimoji="1" lang="ja-JP" altLang="en-US" b="0" dirty="0" smtClean="0">
                          <a:latin typeface="ＭＳ ゴシック" panose="020B0609070205080204" pitchFamily="49" charset="-128"/>
                          <a:ea typeface="ＭＳ ゴシック" panose="020B0609070205080204" pitchFamily="49" charset="-128"/>
                        </a:rPr>
                        <a:t>インターネットで公開</a:t>
                      </a:r>
                      <a:endParaRPr kumimoji="1" lang="ja-JP" altLang="en-US" b="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0001"/>
                  </a:ext>
                </a:extLst>
              </a:tr>
              <a:tr h="370840">
                <a:tc>
                  <a:txBody>
                    <a:bodyPr/>
                    <a:lstStyle/>
                    <a:p>
                      <a:pPr algn="dist"/>
                      <a:r>
                        <a:rPr kumimoji="1" lang="ja-JP" altLang="en-US" b="0" dirty="0" smtClean="0">
                          <a:latin typeface="ＭＳ ゴシック" panose="020B0609070205080204" pitchFamily="49" charset="-128"/>
                          <a:ea typeface="ＭＳ ゴシック" panose="020B0609070205080204" pitchFamily="49" charset="-128"/>
                        </a:rPr>
                        <a:t>紹介・あっせん</a:t>
                      </a:r>
                      <a:endParaRPr kumimoji="1" lang="ja-JP" altLang="en-US" b="0" dirty="0">
                        <a:latin typeface="ＭＳ ゴシック" panose="020B0609070205080204" pitchFamily="49" charset="-128"/>
                        <a:ea typeface="ＭＳ ゴシック" panose="020B0609070205080204" pitchFamily="49" charset="-128"/>
                      </a:endParaRPr>
                    </a:p>
                  </a:txBody>
                  <a:tcPr anchor="ctr"/>
                </a:tc>
                <a:tc>
                  <a:txBody>
                    <a:bodyPr/>
                    <a:lstStyle/>
                    <a:p>
                      <a:r>
                        <a:rPr kumimoji="1" lang="ja-JP" altLang="en-US" b="0" dirty="0" smtClean="0">
                          <a:latin typeface="ＭＳ ゴシック" panose="020B0609070205080204" pitchFamily="49" charset="-128"/>
                          <a:ea typeface="ＭＳ ゴシック" panose="020B0609070205080204" pitchFamily="49" charset="-128"/>
                        </a:rPr>
                        <a:t>原則として令和７年６月１日から新卒応援ハローワーク等で紹介</a:t>
                      </a:r>
                      <a:endParaRPr kumimoji="1" lang="ja-JP" altLang="en-US" b="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0002"/>
                  </a:ext>
                </a:extLst>
              </a:tr>
              <a:tr h="370840">
                <a:tc>
                  <a:txBody>
                    <a:bodyPr/>
                    <a:lstStyle/>
                    <a:p>
                      <a:pPr algn="dist"/>
                      <a:r>
                        <a:rPr kumimoji="1" lang="ja-JP" altLang="en-US" b="0" dirty="0" smtClean="0">
                          <a:latin typeface="ＭＳ ゴシック" panose="020B0609070205080204" pitchFamily="49" charset="-128"/>
                          <a:ea typeface="ＭＳ ゴシック" panose="020B0609070205080204" pitchFamily="49" charset="-128"/>
                        </a:rPr>
                        <a:t>採用内定</a:t>
                      </a:r>
                      <a:endParaRPr kumimoji="1" lang="ja-JP" altLang="en-US" b="0" dirty="0">
                        <a:latin typeface="ＭＳ ゴシック" panose="020B0609070205080204" pitchFamily="49" charset="-128"/>
                        <a:ea typeface="ＭＳ ゴシック" panose="020B0609070205080204" pitchFamily="49" charset="-128"/>
                      </a:endParaRPr>
                    </a:p>
                  </a:txBody>
                  <a:tcPr anchor="ctr"/>
                </a:tc>
                <a:tc>
                  <a:txBody>
                    <a:bodyPr/>
                    <a:lstStyle/>
                    <a:p>
                      <a:r>
                        <a:rPr kumimoji="1" lang="ja-JP" altLang="en-US" b="0" dirty="0" smtClean="0">
                          <a:latin typeface="ＭＳ ゴシック" panose="020B0609070205080204" pitchFamily="49" charset="-128"/>
                          <a:ea typeface="ＭＳ ゴシック" panose="020B0609070205080204" pitchFamily="49" charset="-128"/>
                        </a:rPr>
                        <a:t>正式内定日は</a:t>
                      </a:r>
                      <a:endParaRPr kumimoji="1" lang="en-US" altLang="ja-JP" b="0" dirty="0" smtClean="0">
                        <a:latin typeface="ＭＳ ゴシック" panose="020B0609070205080204" pitchFamily="49" charset="-128"/>
                        <a:ea typeface="ＭＳ ゴシック" panose="020B0609070205080204" pitchFamily="49" charset="-128"/>
                      </a:endParaRPr>
                    </a:p>
                    <a:p>
                      <a:r>
                        <a:rPr kumimoji="1" lang="ja-JP" altLang="en-US" b="0" dirty="0" smtClean="0">
                          <a:latin typeface="ＭＳ ゴシック" panose="020B0609070205080204" pitchFamily="49" charset="-128"/>
                          <a:ea typeface="ＭＳ ゴシック" panose="020B0609070205080204" pitchFamily="49" charset="-128"/>
                        </a:rPr>
                        <a:t>令和７年１０月１日以降</a:t>
                      </a:r>
                      <a:endParaRPr kumimoji="1" lang="ja-JP" altLang="en-US" b="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0003"/>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250789202"/>
              </p:ext>
            </p:extLst>
          </p:nvPr>
        </p:nvGraphicFramePr>
        <p:xfrm>
          <a:off x="4891453" y="1988840"/>
          <a:ext cx="3528392" cy="2520281"/>
        </p:xfrm>
        <a:graphic>
          <a:graphicData uri="http://schemas.openxmlformats.org/drawingml/2006/table">
            <a:tbl>
              <a:tblPr firstRow="1" bandRow="1">
                <a:tableStyleId>{C4B1156A-380E-4F78-BDF5-A606A8083BF9}</a:tableStyleId>
              </a:tblPr>
              <a:tblGrid>
                <a:gridCol w="1584176">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tblGrid>
              <a:tr h="970935">
                <a:tc>
                  <a:txBody>
                    <a:bodyPr/>
                    <a:lstStyle/>
                    <a:p>
                      <a:pPr marL="180975" indent="-180975"/>
                      <a:r>
                        <a:rPr kumimoji="1" lang="ja-JP" altLang="en-US" sz="1200" b="0" dirty="0" smtClean="0">
                          <a:latin typeface="ＭＳ ゴシック" panose="020B0609070205080204" pitchFamily="49" charset="-128"/>
                          <a:ea typeface="ＭＳ ゴシック" panose="020B0609070205080204" pitchFamily="49" charset="-128"/>
                        </a:rPr>
                        <a:t>①６年度提出した求人票（大卒等）を利用する方法</a:t>
                      </a:r>
                      <a:endParaRPr kumimoji="1" lang="ja-JP" altLang="en-US" sz="1200" b="0" dirty="0">
                        <a:latin typeface="ＭＳ ゴシック" panose="020B0609070205080204" pitchFamily="49" charset="-128"/>
                        <a:ea typeface="ＭＳ ゴシック" panose="020B0609070205080204" pitchFamily="49" charset="-128"/>
                      </a:endParaRPr>
                    </a:p>
                  </a:txBody>
                  <a:tcPr anchor="ctr"/>
                </a:tc>
                <a:tc>
                  <a:txBody>
                    <a:bodyPr/>
                    <a:lstStyle/>
                    <a:p>
                      <a:pPr marL="180975" indent="-180975"/>
                      <a:r>
                        <a:rPr kumimoji="1" lang="ja-JP" altLang="en-US" sz="1200" b="0" dirty="0" smtClean="0">
                          <a:latin typeface="ＭＳ ゴシック" panose="020B0609070205080204" pitchFamily="49" charset="-128"/>
                          <a:ea typeface="ＭＳ ゴシック" panose="020B0609070205080204" pitchFamily="49" charset="-128"/>
                        </a:rPr>
                        <a:t>・求人票</a:t>
                      </a:r>
                      <a:r>
                        <a:rPr kumimoji="1" lang="en-US" altLang="ja-JP" sz="1200" b="0" dirty="0" smtClean="0">
                          <a:latin typeface="ＭＳ ゴシック" panose="020B0609070205080204" pitchFamily="49" charset="-128"/>
                          <a:ea typeface="ＭＳ ゴシック" panose="020B0609070205080204" pitchFamily="49" charset="-128"/>
                        </a:rPr>
                        <a:t>(</a:t>
                      </a:r>
                      <a:r>
                        <a:rPr kumimoji="1" lang="ja-JP" altLang="en-US" sz="1200" b="0" dirty="0" smtClean="0">
                          <a:latin typeface="ＭＳ ゴシック" panose="020B0609070205080204" pitchFamily="49" charset="-128"/>
                          <a:ea typeface="ＭＳ ゴシック" panose="020B0609070205080204" pitchFamily="49" charset="-128"/>
                        </a:rPr>
                        <a:t>写</a:t>
                      </a:r>
                      <a:r>
                        <a:rPr kumimoji="1" lang="en-US" altLang="ja-JP" sz="1200" b="0" dirty="0" smtClean="0">
                          <a:latin typeface="ＭＳ ゴシック" panose="020B0609070205080204" pitchFamily="49" charset="-128"/>
                          <a:ea typeface="ＭＳ ゴシック" panose="020B0609070205080204" pitchFamily="49" charset="-128"/>
                        </a:rPr>
                        <a:t>)</a:t>
                      </a:r>
                      <a:r>
                        <a:rPr kumimoji="1" lang="ja-JP" altLang="en-US" sz="1200" b="0" dirty="0" smtClean="0">
                          <a:latin typeface="ＭＳ ゴシック" panose="020B0609070205080204" pitchFamily="49" charset="-128"/>
                          <a:ea typeface="ＭＳ ゴシック" panose="020B0609070205080204" pitchFamily="49" charset="-128"/>
                        </a:rPr>
                        <a:t>に変更点を赤字で加筆訂正し、</a:t>
                      </a:r>
                      <a:endParaRPr kumimoji="1" lang="en-US" altLang="ja-JP" sz="1200" b="0" dirty="0" smtClean="0">
                        <a:latin typeface="ＭＳ ゴシック" panose="020B0609070205080204" pitchFamily="49" charset="-128"/>
                        <a:ea typeface="ＭＳ ゴシック" panose="020B0609070205080204" pitchFamily="49" charset="-128"/>
                      </a:endParaRPr>
                    </a:p>
                    <a:p>
                      <a:pPr marL="180975" indent="-180975"/>
                      <a:r>
                        <a:rPr kumimoji="1" lang="ja-JP" altLang="en-US" sz="1200" b="0" dirty="0" smtClean="0">
                          <a:latin typeface="ＭＳ ゴシック" panose="020B0609070205080204" pitchFamily="49" charset="-128"/>
                          <a:ea typeface="ＭＳ ゴシック" panose="020B0609070205080204" pitchFamily="49" charset="-128"/>
                        </a:rPr>
                        <a:t>　ハローワークへ持参</a:t>
                      </a:r>
                      <a:endParaRPr kumimoji="1" lang="en-US" altLang="ja-JP" sz="1200" b="0" dirty="0" smtClean="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0"/>
                  </a:ext>
                </a:extLst>
              </a:tr>
              <a:tr h="836303">
                <a:tc>
                  <a:txBody>
                    <a:bodyPr/>
                    <a:lstStyle/>
                    <a:p>
                      <a:pPr marL="180975" indent="-180975"/>
                      <a:r>
                        <a:rPr kumimoji="1" lang="ja-JP" altLang="en-US" sz="1200" b="0" dirty="0" smtClean="0">
                          <a:latin typeface="ＭＳ ゴシック" panose="020B0609070205080204" pitchFamily="49" charset="-128"/>
                          <a:ea typeface="ＭＳ ゴシック" panose="020B0609070205080204" pitchFamily="49" charset="-128"/>
                        </a:rPr>
                        <a:t>②求人者マイページを開設し求人票を仮登録する方法</a:t>
                      </a:r>
                      <a:endParaRPr kumimoji="1" lang="ja-JP" altLang="en-US" sz="1200" b="0" dirty="0">
                        <a:latin typeface="ＭＳ ゴシック" panose="020B0609070205080204" pitchFamily="49" charset="-128"/>
                        <a:ea typeface="ＭＳ ゴシック" panose="020B0609070205080204" pitchFamily="49" charset="-128"/>
                      </a:endParaRPr>
                    </a:p>
                  </a:txBody>
                  <a:tcPr anchor="ctr"/>
                </a:tc>
                <a:tc>
                  <a:txBody>
                    <a:bodyPr/>
                    <a:lstStyle/>
                    <a:p>
                      <a:pPr marL="180975" indent="-180975"/>
                      <a:r>
                        <a:rPr kumimoji="1" lang="ja-JP" altLang="en-US" sz="1200" b="0" dirty="0" smtClean="0">
                          <a:latin typeface="ＭＳ ゴシック" panose="020B0609070205080204" pitchFamily="49" charset="-128"/>
                          <a:ea typeface="ＭＳ ゴシック" panose="020B0609070205080204" pitchFamily="49" charset="-128"/>
                        </a:rPr>
                        <a:t>・ハローワークインターネットサービス上で求人仮登録機能を利用し、仮登録</a:t>
                      </a:r>
                      <a:endParaRPr kumimoji="1" lang="ja-JP" altLang="en-US" sz="1200" b="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1"/>
                  </a:ext>
                </a:extLst>
              </a:tr>
              <a:tr h="713043">
                <a:tc>
                  <a:txBody>
                    <a:bodyPr/>
                    <a:lstStyle/>
                    <a:p>
                      <a:pPr marL="180975" indent="-180975"/>
                      <a:r>
                        <a:rPr kumimoji="1" lang="ja-JP" altLang="en-US" sz="1200" b="0" dirty="0" smtClean="0">
                          <a:latin typeface="ＭＳ ゴシック" panose="020B0609070205080204" pitchFamily="49" charset="-128"/>
                          <a:ea typeface="ＭＳ ゴシック" panose="020B0609070205080204" pitchFamily="49" charset="-128"/>
                        </a:rPr>
                        <a:t>③求人申込書（大卒等・京都府版）に手書きする方法</a:t>
                      </a:r>
                      <a:endParaRPr kumimoji="1" lang="ja-JP" altLang="en-US" sz="1200" b="0" dirty="0">
                        <a:latin typeface="ＭＳ ゴシック" panose="020B0609070205080204" pitchFamily="49" charset="-128"/>
                        <a:ea typeface="ＭＳ ゴシック" panose="020B0609070205080204" pitchFamily="49" charset="-128"/>
                      </a:endParaRPr>
                    </a:p>
                  </a:txBody>
                  <a:tcPr anchor="ctr"/>
                </a:tc>
                <a:tc>
                  <a:txBody>
                    <a:bodyPr/>
                    <a:lstStyle/>
                    <a:p>
                      <a:pPr marL="180975" indent="-180975"/>
                      <a:r>
                        <a:rPr kumimoji="1" lang="ja-JP" altLang="en-US" sz="1200" b="0" dirty="0" smtClean="0">
                          <a:latin typeface="ＭＳ ゴシック" panose="020B0609070205080204" pitchFamily="49" charset="-128"/>
                          <a:ea typeface="ＭＳ ゴシック" panose="020B0609070205080204" pitchFamily="49" charset="-128"/>
                        </a:rPr>
                        <a:t>・手書きした求人申込書をハローワークに持参</a:t>
                      </a:r>
                      <a:endParaRPr kumimoji="1" lang="ja-JP" altLang="en-US" sz="1200" b="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2"/>
                  </a:ext>
                </a:extLst>
              </a:tr>
            </a:tbl>
          </a:graphicData>
        </a:graphic>
      </p:graphicFrame>
      <p:sp>
        <p:nvSpPr>
          <p:cNvPr id="17" name="テキスト ボックス 16"/>
          <p:cNvSpPr txBox="1"/>
          <p:nvPr/>
        </p:nvSpPr>
        <p:spPr>
          <a:xfrm>
            <a:off x="5062648" y="1520481"/>
            <a:ext cx="3168352" cy="369332"/>
          </a:xfrm>
          <a:prstGeom prst="rect">
            <a:avLst/>
          </a:prstGeom>
          <a:noFill/>
        </p:spPr>
        <p:txBody>
          <a:bodyPr wrap="square" rtlCol="0">
            <a:spAutoFit/>
          </a:bodyPr>
          <a:lstStyle/>
          <a:p>
            <a:r>
              <a:rPr kumimoji="1" lang="ja-JP" altLang="en-US" dirty="0" smtClean="0">
                <a:latin typeface="+mj-ea"/>
                <a:ea typeface="+mj-ea"/>
              </a:rPr>
              <a:t>申込方法は３種類あります</a:t>
            </a:r>
            <a:endParaRPr kumimoji="1" lang="ja-JP" altLang="en-US" dirty="0">
              <a:latin typeface="+mj-ea"/>
              <a:ea typeface="+mj-ea"/>
            </a:endParaRPr>
          </a:p>
        </p:txBody>
      </p:sp>
      <p:sp>
        <p:nvSpPr>
          <p:cNvPr id="18" name="右矢印 17"/>
          <p:cNvSpPr/>
          <p:nvPr/>
        </p:nvSpPr>
        <p:spPr>
          <a:xfrm>
            <a:off x="4732784" y="1556792"/>
            <a:ext cx="30480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13224" y="764704"/>
            <a:ext cx="8012740" cy="400110"/>
          </a:xfrm>
          <a:prstGeom prst="rect">
            <a:avLst/>
          </a:prstGeom>
          <a:noFill/>
        </p:spPr>
        <p:txBody>
          <a:bodyPr wrap="square" rtlCol="0">
            <a:spAutoFit/>
          </a:bodyPr>
          <a:lstStyle/>
          <a:p>
            <a:r>
              <a:rPr lang="ja-JP" altLang="en-US" sz="2000" b="1" dirty="0">
                <a:solidFill>
                  <a:srgbClr val="7030A0"/>
                </a:solidFill>
                <a:latin typeface="ＭＳ ゴシック" panose="020B0609070205080204" pitchFamily="49" charset="-128"/>
                <a:ea typeface="ＭＳ ゴシック" panose="020B0609070205080204" pitchFamily="49" charset="-128"/>
              </a:rPr>
              <a:t>（新規大学等卒業予定者）</a:t>
            </a:r>
            <a:r>
              <a:rPr lang="en-US" altLang="ja-JP" sz="2000" b="1" dirty="0">
                <a:solidFill>
                  <a:srgbClr val="7030A0"/>
                </a:solidFill>
                <a:latin typeface="ＭＳ ゴシック" panose="020B0609070205080204" pitchFamily="49" charset="-128"/>
                <a:ea typeface="ＭＳ ゴシック" panose="020B0609070205080204" pitchFamily="49" charset="-128"/>
              </a:rPr>
              <a:t>…</a:t>
            </a:r>
            <a:r>
              <a:rPr lang="ja-JP" altLang="ja-JP" b="1" kern="100" dirty="0">
                <a:solidFill>
                  <a:srgbClr val="7030A0"/>
                </a:solidFill>
                <a:latin typeface="ＭＳ ゴシック" panose="020B0609070205080204" pitchFamily="49" charset="-128"/>
                <a:ea typeface="ＭＳ ゴシック" panose="020B0609070205080204" pitchFamily="49" charset="-128"/>
                <a:cs typeface="Times New Roman"/>
              </a:rPr>
              <a:t>短期大学・高等専門学校・専修学校を含む</a:t>
            </a:r>
            <a:endParaRPr kumimoji="1" lang="ja-JP" altLang="en-US" dirty="0"/>
          </a:p>
        </p:txBody>
      </p:sp>
    </p:spTree>
    <p:extLst>
      <p:ext uri="{BB962C8B-B14F-4D97-AF65-F5344CB8AC3E}">
        <p14:creationId xmlns:p14="http://schemas.microsoft.com/office/powerpoint/2010/main" val="38757211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476672"/>
            <a:ext cx="8712968" cy="634082"/>
          </a:xfrm>
        </p:spPr>
        <p:txBody>
          <a:bodyPr>
            <a:normAutofit/>
          </a:bodyPr>
          <a:lstStyle/>
          <a:p>
            <a:pPr algn="l"/>
            <a:r>
              <a:rPr lang="ja-JP" altLang="en-US" sz="2100" b="1" dirty="0" smtClean="0">
                <a:solidFill>
                  <a:srgbClr val="7030A0"/>
                </a:solidFill>
                <a:latin typeface="ＭＳ ゴシック" panose="020B0609070205080204" pitchFamily="49" charset="-128"/>
                <a:ea typeface="ＭＳ ゴシック" panose="020B0609070205080204" pitchFamily="49" charset="-128"/>
              </a:rPr>
              <a:t>     （新規</a:t>
            </a:r>
            <a:r>
              <a:rPr kumimoji="1" lang="ja-JP" altLang="en-US" sz="2100" b="1" dirty="0" smtClean="0">
                <a:solidFill>
                  <a:srgbClr val="7030A0"/>
                </a:solidFill>
                <a:latin typeface="ＭＳ ゴシック" panose="020B0609070205080204" pitchFamily="49" charset="-128"/>
                <a:ea typeface="ＭＳ ゴシック" panose="020B0609070205080204" pitchFamily="49" charset="-128"/>
              </a:rPr>
              <a:t>中学校卒業予定者</a:t>
            </a:r>
            <a:r>
              <a:rPr kumimoji="1" lang="ja-JP" altLang="en-US" sz="2100" dirty="0" smtClean="0">
                <a:solidFill>
                  <a:srgbClr val="7030A0"/>
                </a:solidFill>
                <a:latin typeface="ＭＳ ゴシック" panose="020B0609070205080204" pitchFamily="49" charset="-128"/>
                <a:ea typeface="ＭＳ ゴシック" panose="020B0609070205080204" pitchFamily="49" charset="-128"/>
              </a:rPr>
              <a:t>）</a:t>
            </a:r>
            <a:endParaRPr kumimoji="1" lang="ja-JP" altLang="en-US" sz="2100" dirty="0">
              <a:solidFill>
                <a:srgbClr val="7030A0"/>
              </a:solidFill>
              <a:latin typeface="ＭＳ ゴシック" panose="020B0609070205080204" pitchFamily="49" charset="-128"/>
              <a:ea typeface="ＭＳ ゴシック" panose="020B0609070205080204" pitchFamily="49" charset="-128"/>
            </a:endParaRPr>
          </a:p>
        </p:txBody>
      </p:sp>
      <p:sp>
        <p:nvSpPr>
          <p:cNvPr id="5" name="スライド番号プレースホルダー 4"/>
          <p:cNvSpPr>
            <a:spLocks noGrp="1"/>
          </p:cNvSpPr>
          <p:nvPr>
            <p:ph type="sldNum" sz="quarter" idx="12"/>
          </p:nvPr>
        </p:nvSpPr>
        <p:spPr>
          <a:xfrm>
            <a:off x="4043388" y="6337939"/>
            <a:ext cx="1161826" cy="365125"/>
          </a:xfrm>
        </p:spPr>
        <p:txBody>
          <a:bodyPr>
            <a:normAutofit lnSpcReduction="10000"/>
          </a:bodyPr>
          <a:lstStyle/>
          <a:p>
            <a:fld id="{BD38A3BD-BDA9-457D-B10A-9C5C8998E030}" type="slidenum">
              <a:rPr kumimoji="1" lang="ja-JP" altLang="en-US" smtClean="0"/>
              <a:t>32</a:t>
            </a:fld>
            <a:endParaRPr kumimoji="1" lang="ja-JP" altLang="en-US"/>
          </a:p>
        </p:txBody>
      </p:sp>
      <p:sp>
        <p:nvSpPr>
          <p:cNvPr id="6" name="テキスト ボックス 5"/>
          <p:cNvSpPr txBox="1"/>
          <p:nvPr/>
        </p:nvSpPr>
        <p:spPr>
          <a:xfrm>
            <a:off x="5220072" y="6296927"/>
            <a:ext cx="3312368" cy="276999"/>
          </a:xfrm>
          <a:prstGeom prst="rect">
            <a:avLst/>
          </a:prstGeom>
          <a:noFill/>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（従業員採用の手引　２９～３３頁）</a:t>
            </a:r>
          </a:p>
        </p:txBody>
      </p:sp>
      <p:sp>
        <p:nvSpPr>
          <p:cNvPr id="16" name="正方形/長方形 15"/>
          <p:cNvSpPr/>
          <p:nvPr/>
        </p:nvSpPr>
        <p:spPr>
          <a:xfrm>
            <a:off x="756717" y="5839519"/>
            <a:ext cx="7343674" cy="440922"/>
          </a:xfrm>
          <a:prstGeom prst="rect">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入社日</a:t>
            </a:r>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200" b="1" dirty="0" smtClean="0">
                <a:solidFill>
                  <a:schemeClr val="tx1"/>
                </a:solidFill>
                <a:latin typeface="HG丸ｺﾞｼｯｸM-PRO" panose="020F0600000000000000" pitchFamily="50" charset="-128"/>
                <a:ea typeface="HG丸ｺﾞｼｯｸM-PRO" panose="020F0600000000000000" pitchFamily="50" charset="-128"/>
              </a:rPr>
              <a:t>４月</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１</a:t>
            </a:r>
            <a:r>
              <a:rPr lang="ja-JP" altLang="en-US" sz="1200" b="1" dirty="0" smtClean="0">
                <a:solidFill>
                  <a:schemeClr val="tx1"/>
                </a:solidFill>
                <a:latin typeface="HG丸ｺﾞｼｯｸM-PRO" panose="020F0600000000000000" pitchFamily="50" charset="-128"/>
                <a:ea typeface="HG丸ｺﾞｼｯｸM-PRO" panose="020F0600000000000000" pitchFamily="50" charset="-128"/>
              </a:rPr>
              <a:t>日以降</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にお願いします（労働基準法第５６条）。</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7" name="正方形/長方形 16"/>
          <p:cNvSpPr/>
          <p:nvPr/>
        </p:nvSpPr>
        <p:spPr>
          <a:xfrm>
            <a:off x="747961" y="5258889"/>
            <a:ext cx="7352430" cy="498445"/>
          </a:xfrm>
          <a:prstGeom prst="rect">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採否結果</a:t>
            </a:r>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ハローワークから</a:t>
            </a:r>
            <a:r>
              <a:rPr lang="ja-JP" altLang="en-US" sz="1200" dirty="0">
                <a:solidFill>
                  <a:schemeClr val="tx1"/>
                </a:solidFill>
                <a:latin typeface="HG丸ｺﾞｼｯｸM-PRO" panose="020F0600000000000000" pitchFamily="50" charset="-128"/>
                <a:ea typeface="HG丸ｺﾞｼｯｸM-PRO" panose="020F0600000000000000" pitchFamily="50" charset="-128"/>
              </a:rPr>
              <a:t>送付する</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「採否結果通知書</a:t>
            </a:r>
            <a:r>
              <a:rPr lang="ja-JP" altLang="en-US" sz="1200" b="1"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に</a:t>
            </a:r>
            <a:r>
              <a:rPr lang="ja-JP" altLang="en-US" sz="1200" dirty="0">
                <a:solidFill>
                  <a:schemeClr val="tx1"/>
                </a:solidFill>
                <a:latin typeface="HG丸ｺﾞｼｯｸM-PRO" panose="020F0600000000000000" pitchFamily="50" charset="-128"/>
                <a:ea typeface="HG丸ｺﾞｼｯｸM-PRO" panose="020F0600000000000000" pitchFamily="50" charset="-128"/>
              </a:rPr>
              <a:t>より</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生徒を紹介</a:t>
            </a:r>
            <a:r>
              <a:rPr lang="ja-JP" altLang="en-US" sz="1200" b="1" dirty="0" smtClean="0">
                <a:solidFill>
                  <a:schemeClr val="tx1"/>
                </a:solidFill>
                <a:latin typeface="HG丸ｺﾞｼｯｸM-PRO" panose="020F0600000000000000" pitchFamily="50" charset="-128"/>
                <a:ea typeface="HG丸ｺﾞｼｯｸM-PRO" panose="020F0600000000000000" pitchFamily="50" charset="-128"/>
              </a:rPr>
              <a:t>したハローワークへ</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通</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知してください（</a:t>
            </a:r>
            <a:r>
              <a:rPr lang="ja-JP" altLang="en-US" sz="1200" dirty="0">
                <a:solidFill>
                  <a:schemeClr val="tx1"/>
                </a:solidFill>
                <a:latin typeface="HG丸ｺﾞｼｯｸM-PRO" panose="020F0600000000000000" pitchFamily="50" charset="-128"/>
                <a:ea typeface="HG丸ｺﾞｼｯｸM-PRO" panose="020F0600000000000000" pitchFamily="50" charset="-128"/>
              </a:rPr>
              <a:t>本人または中学校あてに直接送付しないでください</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a:xfrm>
            <a:off x="747960" y="4717514"/>
            <a:ext cx="7352431" cy="453132"/>
          </a:xfrm>
          <a:prstGeom prst="rect">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応募書類</a:t>
            </a:r>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京都府で定めた応募書類を使用してください。求人者独自の社用紙は一切認めていません。</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9" name="スライド番号プレースホルダー 9"/>
          <p:cNvSpPr txBox="1">
            <a:spLocks/>
          </p:cNvSpPr>
          <p:nvPr/>
        </p:nvSpPr>
        <p:spPr>
          <a:xfrm>
            <a:off x="4427984" y="6521280"/>
            <a:ext cx="609600" cy="344646"/>
          </a:xfrm>
          <a:prstGeom prst="rect">
            <a:avLst/>
          </a:prstGeom>
        </p:spPr>
        <p:txBody>
          <a:bodyPr vert="horz" rtlCol="0" anchor="ct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ＭＳ ゴシック" panose="020B0609070205080204" pitchFamily="49" charset="-128"/>
                <a:ea typeface="ＭＳ ゴシック" panose="020B0609070205080204" pitchFamily="49" charset="-128"/>
              </a:rPr>
              <a:t>-31-</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915193091"/>
              </p:ext>
            </p:extLst>
          </p:nvPr>
        </p:nvGraphicFramePr>
        <p:xfrm>
          <a:off x="683568" y="1196752"/>
          <a:ext cx="3960440" cy="3384376"/>
        </p:xfrm>
        <a:graphic>
          <a:graphicData uri="http://schemas.openxmlformats.org/drawingml/2006/table">
            <a:tbl>
              <a:tblPr firstRow="1" bandRow="1">
                <a:tableStyleId>{16D9F66E-5EB9-4882-86FB-DCBF35E3C3E4}</a:tableStyleId>
              </a:tblPr>
              <a:tblGrid>
                <a:gridCol w="1246805">
                  <a:extLst>
                    <a:ext uri="{9D8B030D-6E8A-4147-A177-3AD203B41FA5}">
                      <a16:colId xmlns:a16="http://schemas.microsoft.com/office/drawing/2014/main" val="20000"/>
                    </a:ext>
                  </a:extLst>
                </a:gridCol>
                <a:gridCol w="2713635">
                  <a:extLst>
                    <a:ext uri="{9D8B030D-6E8A-4147-A177-3AD203B41FA5}">
                      <a16:colId xmlns:a16="http://schemas.microsoft.com/office/drawing/2014/main" val="20001"/>
                    </a:ext>
                  </a:extLst>
                </a:gridCol>
              </a:tblGrid>
              <a:tr h="995405">
                <a:tc>
                  <a:txBody>
                    <a:bodyPr/>
                    <a:lstStyle/>
                    <a:p>
                      <a:pPr algn="dist"/>
                      <a:r>
                        <a:rPr kumimoji="1" lang="ja-JP" altLang="en-US" b="0" dirty="0" smtClean="0">
                          <a:latin typeface="ＭＳ ゴシック" panose="020B0609070205080204" pitchFamily="49" charset="-128"/>
                          <a:ea typeface="ＭＳ ゴシック" panose="020B0609070205080204" pitchFamily="49" charset="-128"/>
                        </a:rPr>
                        <a:t>求人申込開始</a:t>
                      </a:r>
                      <a:endParaRPr kumimoji="1" lang="ja-JP" altLang="en-US" b="0" dirty="0">
                        <a:latin typeface="ＭＳ ゴシック" panose="020B0609070205080204" pitchFamily="49" charset="-128"/>
                        <a:ea typeface="ＭＳ ゴシック" panose="020B0609070205080204" pitchFamily="49" charset="-128"/>
                      </a:endParaRPr>
                    </a:p>
                  </a:txBody>
                  <a:tcPr anchor="ctr"/>
                </a:tc>
                <a:tc>
                  <a:txBody>
                    <a:bodyPr/>
                    <a:lstStyle/>
                    <a:p>
                      <a:r>
                        <a:rPr kumimoji="1" lang="ja-JP" altLang="en-US" b="0" dirty="0" smtClean="0">
                          <a:latin typeface="ＭＳ ゴシック" panose="020B0609070205080204" pitchFamily="49" charset="-128"/>
                          <a:ea typeface="ＭＳ ゴシック" panose="020B0609070205080204" pitchFamily="49" charset="-128"/>
                        </a:rPr>
                        <a:t>令和７年６月１日から</a:t>
                      </a:r>
                      <a:endParaRPr kumimoji="1" lang="en-US" altLang="ja-JP" b="0" dirty="0" smtClean="0">
                        <a:latin typeface="ＭＳ ゴシック" panose="020B0609070205080204" pitchFamily="49" charset="-128"/>
                        <a:ea typeface="ＭＳ ゴシック" panose="020B0609070205080204" pitchFamily="49" charset="-128"/>
                      </a:endParaRPr>
                    </a:p>
                    <a:p>
                      <a:r>
                        <a:rPr kumimoji="1" lang="ja-JP" altLang="en-US" b="0" dirty="0" smtClean="0">
                          <a:latin typeface="ＭＳ ゴシック" panose="020B0609070205080204" pitchFamily="49" charset="-128"/>
                          <a:ea typeface="ＭＳ ゴシック" panose="020B0609070205080204" pitchFamily="49" charset="-128"/>
                        </a:rPr>
                        <a:t>ハローワークの窓口で</a:t>
                      </a:r>
                      <a:endParaRPr kumimoji="1" lang="en-US" altLang="ja-JP" b="0" dirty="0" smtClean="0">
                        <a:latin typeface="ＭＳ ゴシック" panose="020B0609070205080204" pitchFamily="49" charset="-128"/>
                        <a:ea typeface="ＭＳ ゴシック" panose="020B0609070205080204" pitchFamily="49" charset="-128"/>
                      </a:endParaRPr>
                    </a:p>
                    <a:p>
                      <a:r>
                        <a:rPr kumimoji="1" lang="ja-JP" altLang="en-US" b="0" dirty="0" smtClean="0">
                          <a:latin typeface="ＭＳ ゴシック" panose="020B0609070205080204" pitchFamily="49" charset="-128"/>
                          <a:ea typeface="ＭＳ ゴシック" panose="020B0609070205080204" pitchFamily="49" charset="-128"/>
                        </a:rPr>
                        <a:t>受付開始</a:t>
                      </a:r>
                      <a:endParaRPr kumimoji="1" lang="ja-JP" altLang="en-US" b="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0"/>
                  </a:ext>
                </a:extLst>
              </a:tr>
              <a:tr h="995405">
                <a:tc>
                  <a:txBody>
                    <a:bodyPr/>
                    <a:lstStyle/>
                    <a:p>
                      <a:pPr algn="dist"/>
                      <a:r>
                        <a:rPr kumimoji="1" lang="ja-JP" altLang="en-US" b="0" dirty="0" smtClean="0">
                          <a:latin typeface="ＭＳ ゴシック" panose="020B0609070205080204" pitchFamily="49" charset="-128"/>
                          <a:ea typeface="ＭＳ ゴシック" panose="020B0609070205080204" pitchFamily="49" charset="-128"/>
                        </a:rPr>
                        <a:t>求人連絡</a:t>
                      </a:r>
                      <a:endParaRPr kumimoji="1" lang="ja-JP" altLang="en-US" b="0" dirty="0">
                        <a:latin typeface="ＭＳ ゴシック" panose="020B0609070205080204" pitchFamily="49" charset="-128"/>
                        <a:ea typeface="ＭＳ ゴシック" panose="020B0609070205080204" pitchFamily="49" charset="-128"/>
                      </a:endParaRPr>
                    </a:p>
                  </a:txBody>
                  <a:tcPr anchor="ctr"/>
                </a:tc>
                <a:tc>
                  <a:txBody>
                    <a:bodyPr/>
                    <a:lstStyle/>
                    <a:p>
                      <a:r>
                        <a:rPr kumimoji="1" lang="ja-JP" altLang="en-US" b="0" dirty="0" smtClean="0">
                          <a:latin typeface="ＭＳ ゴシック" panose="020B0609070205080204" pitchFamily="49" charset="-128"/>
                          <a:ea typeface="ＭＳ ゴシック" panose="020B0609070205080204" pitchFamily="49" charset="-128"/>
                        </a:rPr>
                        <a:t>令和７年７月１日以降にハローワークから中学校へ連絡</a:t>
                      </a:r>
                      <a:endParaRPr kumimoji="1" lang="ja-JP" altLang="en-US" b="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1"/>
                  </a:ext>
                </a:extLst>
              </a:tr>
              <a:tr h="696783">
                <a:tc>
                  <a:txBody>
                    <a:bodyPr/>
                    <a:lstStyle/>
                    <a:p>
                      <a:pPr algn="dist"/>
                      <a:r>
                        <a:rPr kumimoji="1" lang="ja-JP" altLang="en-US" b="0" dirty="0" smtClean="0">
                          <a:latin typeface="ＭＳ ゴシック" panose="020B0609070205080204" pitchFamily="49" charset="-128"/>
                          <a:ea typeface="ＭＳ ゴシック" panose="020B0609070205080204" pitchFamily="49" charset="-128"/>
                        </a:rPr>
                        <a:t>紹介・あっせん</a:t>
                      </a:r>
                      <a:endParaRPr kumimoji="1" lang="ja-JP" altLang="en-US" b="0" dirty="0">
                        <a:latin typeface="ＭＳ ゴシック" panose="020B0609070205080204" pitchFamily="49" charset="-128"/>
                        <a:ea typeface="ＭＳ ゴシック" panose="020B0609070205080204" pitchFamily="49" charset="-128"/>
                      </a:endParaRPr>
                    </a:p>
                  </a:txBody>
                  <a:tcPr anchor="ctr"/>
                </a:tc>
                <a:tc>
                  <a:txBody>
                    <a:bodyPr/>
                    <a:lstStyle/>
                    <a:p>
                      <a:r>
                        <a:rPr kumimoji="1" lang="ja-JP" altLang="en-US" b="0" dirty="0" smtClean="0">
                          <a:latin typeface="ＭＳ ゴシック" panose="020B0609070205080204" pitchFamily="49" charset="-128"/>
                          <a:ea typeface="ＭＳ ゴシック" panose="020B0609070205080204" pitchFamily="49" charset="-128"/>
                        </a:rPr>
                        <a:t>令和８年１月１日以降</a:t>
                      </a:r>
                      <a:endParaRPr kumimoji="1" lang="en-US" altLang="ja-JP" b="0" dirty="0" smtClean="0">
                        <a:latin typeface="ＭＳ ゴシック" panose="020B0609070205080204" pitchFamily="49" charset="-128"/>
                        <a:ea typeface="ＭＳ ゴシック" panose="020B0609070205080204" pitchFamily="49" charset="-128"/>
                      </a:endParaRPr>
                    </a:p>
                    <a:p>
                      <a:r>
                        <a:rPr kumimoji="1" lang="ja-JP" altLang="en-US" sz="1000" b="0" dirty="0" smtClean="0">
                          <a:latin typeface="ＭＳ ゴシック" panose="020B0609070205080204" pitchFamily="49" charset="-128"/>
                          <a:ea typeface="ＭＳ ゴシック" panose="020B0609070205080204" pitchFamily="49" charset="-128"/>
                        </a:rPr>
                        <a:t>（京都府では２月の第１金曜日から開始）</a:t>
                      </a:r>
                      <a:endParaRPr kumimoji="1" lang="ja-JP" altLang="en-US" sz="1000" b="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2"/>
                  </a:ext>
                </a:extLst>
              </a:tr>
              <a:tr h="696783">
                <a:tc>
                  <a:txBody>
                    <a:bodyPr/>
                    <a:lstStyle/>
                    <a:p>
                      <a:pPr algn="dist"/>
                      <a:r>
                        <a:rPr kumimoji="1" lang="ja-JP" altLang="en-US" b="0" dirty="0" smtClean="0">
                          <a:latin typeface="ＭＳ ゴシック" panose="020B0609070205080204" pitchFamily="49" charset="-128"/>
                          <a:ea typeface="ＭＳ ゴシック" panose="020B0609070205080204" pitchFamily="49" charset="-128"/>
                        </a:rPr>
                        <a:t>選考･採用</a:t>
                      </a:r>
                      <a:endParaRPr kumimoji="1" lang="ja-JP" altLang="en-US" b="0" dirty="0">
                        <a:latin typeface="ＭＳ ゴシック" panose="020B0609070205080204" pitchFamily="49" charset="-128"/>
                        <a:ea typeface="ＭＳ ゴシック" panose="020B0609070205080204" pitchFamily="49" charset="-128"/>
                      </a:endParaRPr>
                    </a:p>
                  </a:txBody>
                  <a:tcPr anchor="ctr"/>
                </a:tc>
                <a:tc>
                  <a:txBody>
                    <a:bodyPr/>
                    <a:lstStyle/>
                    <a:p>
                      <a:r>
                        <a:rPr kumimoji="1" lang="ja-JP" altLang="en-US" b="0" dirty="0" smtClean="0">
                          <a:latin typeface="ＭＳ ゴシック" panose="020B0609070205080204" pitchFamily="49" charset="-128"/>
                          <a:ea typeface="ＭＳ ゴシック" panose="020B0609070205080204" pitchFamily="49" charset="-128"/>
                        </a:rPr>
                        <a:t>ハローワークから連絡する選考開始日以降に実施</a:t>
                      </a:r>
                      <a:endParaRPr kumimoji="1" lang="ja-JP" altLang="en-US" b="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3"/>
                  </a:ext>
                </a:extLst>
              </a:tr>
            </a:tbl>
          </a:graphicData>
        </a:graphic>
      </p:graphicFrame>
      <p:sp>
        <p:nvSpPr>
          <p:cNvPr id="3" name="テキスト ボックス 2"/>
          <p:cNvSpPr txBox="1"/>
          <p:nvPr/>
        </p:nvSpPr>
        <p:spPr>
          <a:xfrm>
            <a:off x="4932040" y="1196752"/>
            <a:ext cx="3168352" cy="3354765"/>
          </a:xfrm>
          <a:prstGeom prst="rect">
            <a:avLst/>
          </a:prstGeom>
          <a:noFill/>
        </p:spPr>
        <p:txBody>
          <a:bodyPr wrap="square" rtlCol="0">
            <a:spAutoFit/>
          </a:bodyPr>
          <a:lstStyle/>
          <a:p>
            <a:pPr marL="266700" indent="-266700"/>
            <a:r>
              <a:rPr lang="ja-JP" altLang="en-US" dirty="0">
                <a:latin typeface="+mj-ea"/>
                <a:ea typeface="+mj-ea"/>
              </a:rPr>
              <a:t>○</a:t>
            </a:r>
            <a:r>
              <a:rPr kumimoji="1" lang="ja-JP" altLang="en-US" dirty="0" smtClean="0">
                <a:latin typeface="+mj-ea"/>
                <a:ea typeface="+mj-ea"/>
              </a:rPr>
              <a:t>求人申込は、ハローワーク　に来所してください。</a:t>
            </a:r>
            <a:endParaRPr kumimoji="1" lang="en-US" altLang="ja-JP" dirty="0" smtClean="0">
              <a:latin typeface="+mj-ea"/>
              <a:ea typeface="+mj-ea"/>
            </a:endParaRPr>
          </a:p>
          <a:p>
            <a:pPr marL="266700" indent="-266700"/>
            <a:endParaRPr kumimoji="1" lang="en-US" altLang="ja-JP" dirty="0" smtClean="0">
              <a:latin typeface="+mj-ea"/>
              <a:ea typeface="+mj-ea"/>
            </a:endParaRPr>
          </a:p>
          <a:p>
            <a:pPr marL="266700" indent="-266700"/>
            <a:endParaRPr kumimoji="1" lang="en-US" altLang="ja-JP" dirty="0" smtClean="0">
              <a:latin typeface="+mj-ea"/>
              <a:ea typeface="+mj-ea"/>
            </a:endParaRPr>
          </a:p>
          <a:p>
            <a:r>
              <a:rPr lang="ja-JP" altLang="en-US" dirty="0" smtClean="0">
                <a:latin typeface="+mj-ea"/>
                <a:ea typeface="+mj-ea"/>
              </a:rPr>
              <a:t>○中卒求人票に手書きして</a:t>
            </a:r>
            <a:endParaRPr lang="en-US" altLang="ja-JP" dirty="0" smtClean="0">
              <a:latin typeface="+mj-ea"/>
              <a:ea typeface="+mj-ea"/>
            </a:endParaRPr>
          </a:p>
          <a:p>
            <a:pPr marL="85725" indent="180975"/>
            <a:r>
              <a:rPr lang="ja-JP" altLang="en-US" dirty="0" smtClean="0">
                <a:latin typeface="+mj-ea"/>
                <a:ea typeface="+mj-ea"/>
              </a:rPr>
              <a:t>ハローワークに持参。</a:t>
            </a:r>
            <a:endParaRPr lang="en-US" altLang="ja-JP" dirty="0" smtClean="0">
              <a:latin typeface="+mj-ea"/>
              <a:ea typeface="+mj-ea"/>
            </a:endParaRPr>
          </a:p>
          <a:p>
            <a:pPr marL="361950" indent="-95250"/>
            <a:r>
              <a:rPr lang="ja-JP" altLang="en-US" sz="1600" dirty="0" smtClean="0">
                <a:latin typeface="+mj-ea"/>
                <a:ea typeface="+mj-ea"/>
              </a:rPr>
              <a:t>（中卒用求人票は、ご希望　の事業主に配付します。）</a:t>
            </a:r>
            <a:endParaRPr lang="en-US" altLang="ja-JP" sz="1600" dirty="0" smtClean="0">
              <a:latin typeface="+mj-ea"/>
              <a:ea typeface="+mj-ea"/>
            </a:endParaRPr>
          </a:p>
          <a:p>
            <a:pPr marL="266700" indent="-266700"/>
            <a:r>
              <a:rPr lang="en-US" altLang="ja-JP" dirty="0" smtClean="0">
                <a:latin typeface="+mj-ea"/>
                <a:ea typeface="+mj-ea"/>
              </a:rPr>
              <a:t>※</a:t>
            </a:r>
            <a:r>
              <a:rPr lang="ja-JP" altLang="en-US" dirty="0" smtClean="0">
                <a:latin typeface="+mj-ea"/>
                <a:ea typeface="+mj-ea"/>
              </a:rPr>
              <a:t>中卒求人は、求人者マイページでの作成はできません。</a:t>
            </a:r>
            <a:endParaRPr lang="en-US" altLang="ja-JP" dirty="0">
              <a:latin typeface="+mj-ea"/>
              <a:ea typeface="+mj-ea"/>
            </a:endParaRPr>
          </a:p>
          <a:p>
            <a:endParaRPr kumimoji="1" lang="ja-JP" altLang="en-US" dirty="0"/>
          </a:p>
        </p:txBody>
      </p:sp>
      <p:sp>
        <p:nvSpPr>
          <p:cNvPr id="4" name="下矢印 3"/>
          <p:cNvSpPr/>
          <p:nvPr/>
        </p:nvSpPr>
        <p:spPr>
          <a:xfrm>
            <a:off x="6112593" y="1935416"/>
            <a:ext cx="432048" cy="2694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79538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168" y="2276872"/>
            <a:ext cx="8237704" cy="4097384"/>
          </a:xfrm>
          <a:prstGeom prst="roundRect">
            <a:avLst>
              <a:gd name="adj" fmla="val 361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126974"/>
            <a:ext cx="6192688" cy="562074"/>
          </a:xfrm>
        </p:spPr>
        <p:txBody>
          <a:bodyPr>
            <a:normAutofit/>
          </a:bodyPr>
          <a:lstStyle/>
          <a:p>
            <a:pPr algn="l"/>
            <a:r>
              <a:rPr lang="ja-JP" altLang="en-US" sz="2000" b="1" dirty="0">
                <a:solidFill>
                  <a:schemeClr val="bg1"/>
                </a:solidFill>
                <a:latin typeface="ＭＳ ゴシック" panose="020B0609070205080204" pitchFamily="49" charset="-128"/>
                <a:ea typeface="ＭＳ ゴシック" panose="020B0609070205080204" pitchFamily="49" charset="-128"/>
                <a:cs typeface="Times New Roman"/>
              </a:rPr>
              <a:t>３</a:t>
            </a:r>
            <a:r>
              <a:rPr lang="ja-JP" altLang="en-US" sz="2000" b="1" dirty="0" smtClean="0">
                <a:solidFill>
                  <a:schemeClr val="bg1"/>
                </a:solidFill>
                <a:ea typeface="ＭＳ ゴシック"/>
                <a:cs typeface="Times New Roman"/>
              </a:rPr>
              <a:t>　</a:t>
            </a:r>
            <a:r>
              <a:rPr lang="ja-JP" altLang="ja-JP" sz="2000" b="1" dirty="0" smtClean="0">
                <a:solidFill>
                  <a:schemeClr val="bg1"/>
                </a:solidFill>
                <a:ea typeface="ＭＳ ゴシック"/>
                <a:cs typeface="Times New Roman"/>
              </a:rPr>
              <a:t>採用</a:t>
            </a:r>
            <a:r>
              <a:rPr lang="ja-JP" altLang="ja-JP" sz="2000" b="1" dirty="0">
                <a:solidFill>
                  <a:schemeClr val="bg1"/>
                </a:solidFill>
                <a:ea typeface="ＭＳ ゴシック"/>
                <a:cs typeface="Times New Roman"/>
              </a:rPr>
              <a:t>内定</a:t>
            </a:r>
            <a:r>
              <a:rPr lang="ja-JP" altLang="ja-JP" sz="2000" b="1" dirty="0" smtClean="0">
                <a:solidFill>
                  <a:schemeClr val="bg1"/>
                </a:solidFill>
                <a:ea typeface="ＭＳ ゴシック"/>
                <a:cs typeface="Times New Roman"/>
              </a:rPr>
              <a:t>取消等</a:t>
            </a:r>
            <a:r>
              <a:rPr lang="ja-JP" altLang="ja-JP" sz="2000" b="1" dirty="0">
                <a:solidFill>
                  <a:schemeClr val="bg1"/>
                </a:solidFill>
                <a:ea typeface="ＭＳ ゴシック"/>
                <a:cs typeface="Times New Roman"/>
              </a:rPr>
              <a:t>の防止</a:t>
            </a:r>
            <a:endParaRPr kumimoji="1" lang="ja-JP" altLang="en-US" sz="2000" dirty="0">
              <a:solidFill>
                <a:schemeClr val="bg1"/>
              </a:solidFill>
            </a:endParaRPr>
          </a:p>
        </p:txBody>
      </p:sp>
      <p:sp>
        <p:nvSpPr>
          <p:cNvPr id="3" name="コンテンツ プレースホルダー 2"/>
          <p:cNvSpPr>
            <a:spLocks noGrp="1"/>
          </p:cNvSpPr>
          <p:nvPr>
            <p:ph idx="1"/>
          </p:nvPr>
        </p:nvSpPr>
        <p:spPr>
          <a:xfrm>
            <a:off x="723687" y="2276872"/>
            <a:ext cx="7859216" cy="4137591"/>
          </a:xfrm>
        </p:spPr>
        <p:txBody>
          <a:bodyPr>
            <a:noAutofit/>
          </a:bodyPr>
          <a:lstStyle/>
          <a:p>
            <a:pPr marL="0" indent="0">
              <a:buNone/>
            </a:pPr>
            <a:endParaRPr lang="en-US" altLang="ja-JP" sz="1400" b="1" dirty="0" smtClean="0">
              <a:solidFill>
                <a:schemeClr val="tx1"/>
              </a:solidFill>
              <a:latin typeface="ＭＳ ゴシック" panose="020B0609070205080204" pitchFamily="49" charset="-128"/>
              <a:ea typeface="ＭＳ ゴシック" panose="020B0609070205080204" pitchFamily="49" charset="-128"/>
              <a:cs typeface="Times New Roman"/>
            </a:endParaRPr>
          </a:p>
          <a:p>
            <a:pPr marL="0" indent="0">
              <a:buNone/>
            </a:pPr>
            <a:r>
              <a:rPr lang="en-US" altLang="ja-JP" sz="1400" b="1" dirty="0" smtClean="0">
                <a:solidFill>
                  <a:schemeClr val="tx1"/>
                </a:solidFill>
                <a:latin typeface="ＭＳ ゴシック" panose="020B0609070205080204" pitchFamily="49" charset="-128"/>
                <a:ea typeface="ＭＳ ゴシック" panose="020B0609070205080204" pitchFamily="49" charset="-128"/>
                <a:cs typeface="Times New Roman"/>
              </a:rPr>
              <a:t>(</a:t>
            </a:r>
            <a:r>
              <a:rPr lang="ja-JP" altLang="en-US" sz="1400" b="1" dirty="0" smtClean="0">
                <a:solidFill>
                  <a:schemeClr val="tx1"/>
                </a:solidFill>
                <a:latin typeface="ＭＳ ゴシック" panose="020B0609070205080204" pitchFamily="49" charset="-128"/>
                <a:ea typeface="ＭＳ ゴシック" panose="020B0609070205080204" pitchFamily="49" charset="-128"/>
                <a:cs typeface="Times New Roman"/>
              </a:rPr>
              <a:t>参考）</a:t>
            </a:r>
            <a:r>
              <a:rPr lang="en-US" altLang="ja-JP" sz="1400" b="1" dirty="0" smtClean="0">
                <a:solidFill>
                  <a:schemeClr val="tx1"/>
                </a:solidFill>
                <a:latin typeface="ＭＳ ゴシック" panose="020B0609070205080204" pitchFamily="49" charset="-128"/>
                <a:ea typeface="ＭＳ ゴシック" panose="020B0609070205080204" pitchFamily="49" charset="-128"/>
                <a:cs typeface="Times New Roman"/>
              </a:rPr>
              <a:t>『</a:t>
            </a:r>
            <a:r>
              <a:rPr lang="ja-JP" altLang="en-US" sz="1400" b="1" dirty="0" smtClean="0">
                <a:solidFill>
                  <a:schemeClr val="tx1"/>
                </a:solidFill>
                <a:latin typeface="ＭＳ ゴシック" panose="020B0609070205080204" pitchFamily="49" charset="-128"/>
                <a:ea typeface="ＭＳ ゴシック" panose="020B0609070205080204" pitchFamily="49" charset="-128"/>
                <a:cs typeface="Times New Roman"/>
              </a:rPr>
              <a:t>新規学校卒業者の採用に関する指針</a:t>
            </a:r>
            <a:r>
              <a:rPr lang="en-US" altLang="ja-JP" sz="1400" b="1" dirty="0" smtClean="0">
                <a:solidFill>
                  <a:schemeClr val="tx1"/>
                </a:solidFill>
                <a:latin typeface="ＭＳ ゴシック" panose="020B0609070205080204" pitchFamily="49" charset="-128"/>
                <a:ea typeface="ＭＳ ゴシック" panose="020B0609070205080204" pitchFamily="49" charset="-128"/>
                <a:cs typeface="Times New Roman"/>
              </a:rPr>
              <a:t>』(</a:t>
            </a:r>
            <a:r>
              <a:rPr lang="ja-JP" altLang="en-US" sz="1400" b="1" dirty="0" smtClean="0">
                <a:solidFill>
                  <a:schemeClr val="tx1"/>
                </a:solidFill>
                <a:latin typeface="ＭＳ ゴシック" panose="020B0609070205080204" pitchFamily="49" charset="-128"/>
                <a:ea typeface="ＭＳ ゴシック" panose="020B0609070205080204" pitchFamily="49" charset="-128"/>
                <a:cs typeface="Times New Roman"/>
              </a:rPr>
              <a:t>抜粋）</a:t>
            </a:r>
            <a:endParaRPr lang="en-US" altLang="ja-JP" sz="1400" b="1" dirty="0" smtClean="0">
              <a:solidFill>
                <a:schemeClr val="tx1"/>
              </a:solidFill>
              <a:latin typeface="ＭＳ ゴシック" panose="020B0609070205080204" pitchFamily="49" charset="-128"/>
              <a:ea typeface="ＭＳ ゴシック" panose="020B0609070205080204" pitchFamily="49" charset="-128"/>
              <a:cs typeface="Times New Roman"/>
            </a:endParaRPr>
          </a:p>
          <a:p>
            <a:pPr marL="0" indent="0">
              <a:buNone/>
            </a:pPr>
            <a:r>
              <a:rPr lang="ja-JP" altLang="en-US" sz="1400" b="1" dirty="0" smtClean="0">
                <a:solidFill>
                  <a:schemeClr val="tx1"/>
                </a:solidFill>
                <a:latin typeface="ＭＳ ゴシック" panose="020B0609070205080204" pitchFamily="49" charset="-128"/>
                <a:ea typeface="ＭＳ ゴシック" panose="020B0609070205080204" pitchFamily="49" charset="-128"/>
                <a:cs typeface="Times New Roman"/>
              </a:rPr>
              <a:t>④採用内定取消等の防止</a:t>
            </a:r>
            <a:endParaRPr lang="en-US" altLang="ja-JP" sz="1400" b="1" dirty="0" smtClean="0">
              <a:solidFill>
                <a:schemeClr val="tx1"/>
              </a:solidFill>
              <a:latin typeface="ＭＳ ゴシック" panose="020B0609070205080204" pitchFamily="49" charset="-128"/>
              <a:ea typeface="ＭＳ ゴシック" panose="020B0609070205080204" pitchFamily="49" charset="-128"/>
              <a:cs typeface="Times New Roman"/>
            </a:endParaRPr>
          </a:p>
          <a:p>
            <a:pPr marL="0" indent="0">
              <a:buNone/>
            </a:pPr>
            <a:r>
              <a:rPr lang="ja-JP" altLang="en-US" sz="1400" b="1" dirty="0" smtClean="0">
                <a:latin typeface="ＭＳ ゴシック" panose="020B0609070205080204" pitchFamily="49" charset="-128"/>
                <a:ea typeface="ＭＳ ゴシック" panose="020B0609070205080204" pitchFamily="49" charset="-128"/>
                <a:cs typeface="Times New Roman"/>
              </a:rPr>
              <a:t>ア</a:t>
            </a:r>
            <a:r>
              <a:rPr lang="ja-JP" altLang="en-US" sz="1400" b="1" dirty="0">
                <a:latin typeface="ＭＳ ゴシック" panose="020B0609070205080204" pitchFamily="49" charset="-128"/>
                <a:ea typeface="ＭＳ ゴシック" panose="020B0609070205080204" pitchFamily="49" charset="-128"/>
                <a:cs typeface="Times New Roman"/>
              </a:rPr>
              <a:t>　</a:t>
            </a:r>
            <a:r>
              <a:rPr lang="ja-JP" altLang="ja-JP" sz="1400" b="1" dirty="0">
                <a:latin typeface="ＭＳ ゴシック" panose="020B0609070205080204" pitchFamily="49" charset="-128"/>
                <a:ea typeface="ＭＳ ゴシック" panose="020B0609070205080204" pitchFamily="49" charset="-128"/>
                <a:cs typeface="Times New Roman"/>
              </a:rPr>
              <a:t>事業主は、採用内定を取り消さないものとする。</a:t>
            </a:r>
            <a:endParaRPr lang="en-US" altLang="ja-JP" sz="1400" b="1" dirty="0">
              <a:latin typeface="ＭＳ ゴシック" panose="020B0609070205080204" pitchFamily="49" charset="-128"/>
              <a:ea typeface="ＭＳ ゴシック" panose="020B0609070205080204" pitchFamily="49" charset="-128"/>
              <a:cs typeface="Times New Roman"/>
            </a:endParaRPr>
          </a:p>
          <a:p>
            <a:pPr marL="0" indent="0">
              <a:buFont typeface="Wingdings"/>
              <a:buNone/>
            </a:pPr>
            <a:r>
              <a:rPr lang="ja-JP" altLang="en-US" sz="1400" b="1" kern="100" dirty="0">
                <a:latin typeface="ＭＳ ゴシック" panose="020B0609070205080204" pitchFamily="49" charset="-128"/>
                <a:ea typeface="ＭＳ ゴシック" panose="020B0609070205080204" pitchFamily="49" charset="-128"/>
                <a:cs typeface="Times New Roman"/>
              </a:rPr>
              <a:t>イ　</a:t>
            </a:r>
            <a:r>
              <a:rPr lang="ja-JP" altLang="ja-JP" sz="1400" b="1" kern="100" dirty="0">
                <a:latin typeface="ＭＳ ゴシック" panose="020B0609070205080204" pitchFamily="49" charset="-128"/>
                <a:ea typeface="ＭＳ ゴシック" panose="020B0609070205080204" pitchFamily="49" charset="-128"/>
                <a:cs typeface="Times New Roman"/>
              </a:rPr>
              <a:t>事業主は、採用内定</a:t>
            </a:r>
            <a:r>
              <a:rPr lang="ja-JP" altLang="ja-JP" sz="1400" b="1" kern="100" dirty="0" smtClean="0">
                <a:latin typeface="ＭＳ ゴシック" panose="020B0609070205080204" pitchFamily="49" charset="-128"/>
                <a:ea typeface="ＭＳ ゴシック" panose="020B0609070205080204" pitchFamily="49" charset="-128"/>
                <a:cs typeface="Times New Roman"/>
              </a:rPr>
              <a:t>取消を</a:t>
            </a:r>
            <a:r>
              <a:rPr lang="ja-JP" altLang="ja-JP" sz="1400" b="1" kern="100" dirty="0">
                <a:latin typeface="ＭＳ ゴシック" panose="020B0609070205080204" pitchFamily="49" charset="-128"/>
                <a:ea typeface="ＭＳ ゴシック" panose="020B0609070205080204" pitchFamily="49" charset="-128"/>
                <a:cs typeface="Times New Roman"/>
              </a:rPr>
              <a:t>防止するため、最大限の経営努力</a:t>
            </a:r>
            <a:r>
              <a:rPr lang="ja-JP" altLang="ja-JP" sz="1400" b="1" kern="100" dirty="0" smtClean="0">
                <a:latin typeface="ＭＳ ゴシック" panose="020B0609070205080204" pitchFamily="49" charset="-128"/>
                <a:ea typeface="ＭＳ ゴシック" panose="020B0609070205080204" pitchFamily="49" charset="-128"/>
                <a:cs typeface="Times New Roman"/>
              </a:rPr>
              <a:t>を</a:t>
            </a:r>
            <a:endParaRPr lang="en-US" altLang="ja-JP" sz="1400" b="1" kern="100" dirty="0" smtClean="0">
              <a:latin typeface="ＭＳ ゴシック" panose="020B0609070205080204" pitchFamily="49" charset="-128"/>
              <a:ea typeface="ＭＳ ゴシック" panose="020B0609070205080204" pitchFamily="49" charset="-128"/>
              <a:cs typeface="Times New Roman"/>
            </a:endParaRPr>
          </a:p>
          <a:p>
            <a:pPr marL="0" indent="0">
              <a:buFont typeface="Wingdings"/>
              <a:buNone/>
            </a:pPr>
            <a:r>
              <a:rPr lang="ja-JP" altLang="en-US" sz="1400" b="1" kern="100" dirty="0" smtClean="0">
                <a:latin typeface="ＭＳ ゴシック" panose="020B0609070205080204" pitchFamily="49" charset="-128"/>
                <a:ea typeface="ＭＳ ゴシック" panose="020B0609070205080204" pitchFamily="49" charset="-128"/>
                <a:cs typeface="Times New Roman"/>
              </a:rPr>
              <a:t>　</a:t>
            </a:r>
            <a:r>
              <a:rPr lang="ja-JP" altLang="ja-JP" sz="1400" b="1" kern="100" dirty="0" smtClean="0">
                <a:latin typeface="ＭＳ ゴシック" panose="020B0609070205080204" pitchFamily="49" charset="-128"/>
                <a:ea typeface="ＭＳ ゴシック" panose="020B0609070205080204" pitchFamily="49" charset="-128"/>
                <a:cs typeface="Times New Roman"/>
              </a:rPr>
              <a:t>行う</a:t>
            </a:r>
            <a:r>
              <a:rPr lang="ja-JP" altLang="ja-JP" sz="1400" b="1" kern="100" dirty="0">
                <a:latin typeface="ＭＳ ゴシック" panose="020B0609070205080204" pitchFamily="49" charset="-128"/>
                <a:ea typeface="ＭＳ ゴシック" panose="020B0609070205080204" pitchFamily="49" charset="-128"/>
                <a:cs typeface="Times New Roman"/>
              </a:rPr>
              <a:t>等あらゆる手段を講</a:t>
            </a:r>
            <a:r>
              <a:rPr lang="ja-JP" altLang="ja-JP" sz="1400" b="1" kern="100" dirty="0" smtClean="0">
                <a:latin typeface="ＭＳ ゴシック" panose="020B0609070205080204" pitchFamily="49" charset="-128"/>
                <a:ea typeface="ＭＳ ゴシック" panose="020B0609070205080204" pitchFamily="49" charset="-128"/>
                <a:cs typeface="Times New Roman"/>
              </a:rPr>
              <a:t>ずる</a:t>
            </a:r>
            <a:r>
              <a:rPr lang="ja-JP" altLang="ja-JP" sz="1400" b="1" kern="100" dirty="0">
                <a:latin typeface="ＭＳ ゴシック" panose="020B0609070205080204" pitchFamily="49" charset="-128"/>
                <a:ea typeface="ＭＳ ゴシック" panose="020B0609070205080204" pitchFamily="49" charset="-128"/>
                <a:cs typeface="Times New Roman"/>
              </a:rPr>
              <a:t>ものとする</a:t>
            </a:r>
            <a:r>
              <a:rPr lang="ja-JP" altLang="ja-JP" sz="1400" b="1" kern="100" dirty="0" smtClean="0">
                <a:latin typeface="ＭＳ ゴシック" panose="020B0609070205080204" pitchFamily="49" charset="-128"/>
                <a:ea typeface="ＭＳ ゴシック" panose="020B0609070205080204" pitchFamily="49" charset="-128"/>
                <a:cs typeface="Times New Roman"/>
              </a:rPr>
              <a:t>。</a:t>
            </a:r>
            <a:r>
              <a:rPr lang="ja-JP" altLang="en-US" sz="1400" b="1" dirty="0">
                <a:latin typeface="ＭＳ ゴシック" panose="020B0609070205080204" pitchFamily="49" charset="-128"/>
                <a:ea typeface="ＭＳ ゴシック" panose="020B0609070205080204" pitchFamily="49" charset="-128"/>
              </a:rPr>
              <a:t>　</a:t>
            </a:r>
            <a:endParaRPr lang="en-US" altLang="ja-JP" sz="1400" b="1" dirty="0" smtClean="0">
              <a:latin typeface="ＭＳ ゴシック" panose="020B0609070205080204" pitchFamily="49" charset="-128"/>
              <a:ea typeface="ＭＳ ゴシック" panose="020B0609070205080204" pitchFamily="49" charset="-128"/>
            </a:endParaRPr>
          </a:p>
          <a:p>
            <a:pPr marL="180975" indent="-180975">
              <a:buFont typeface="Wingdings"/>
              <a:buNone/>
            </a:pPr>
            <a:r>
              <a:rPr lang="ja-JP" altLang="en-US" sz="1400" b="1" kern="100" dirty="0" smtClean="0">
                <a:latin typeface="ＭＳ ゴシック" panose="020B0609070205080204" pitchFamily="49" charset="-128"/>
                <a:ea typeface="ＭＳ ゴシック" panose="020B0609070205080204" pitchFamily="49" charset="-128"/>
                <a:cs typeface="Times New Roman"/>
              </a:rPr>
              <a:t>ウ</a:t>
            </a:r>
            <a:r>
              <a:rPr lang="ja-JP" altLang="en-US" sz="1400" b="1" kern="100" dirty="0">
                <a:latin typeface="ＭＳ ゴシック" panose="020B0609070205080204" pitchFamily="49" charset="-128"/>
                <a:ea typeface="ＭＳ ゴシック" panose="020B0609070205080204" pitchFamily="49" charset="-128"/>
                <a:cs typeface="Times New Roman"/>
              </a:rPr>
              <a:t>　</a:t>
            </a:r>
            <a:r>
              <a:rPr lang="ja-JP" altLang="ja-JP" sz="1400" b="1" kern="100" dirty="0">
                <a:latin typeface="ＭＳ ゴシック" panose="020B0609070205080204" pitchFamily="49" charset="-128"/>
                <a:ea typeface="ＭＳ ゴシック" panose="020B0609070205080204" pitchFamily="49" charset="-128"/>
                <a:cs typeface="Times New Roman"/>
              </a:rPr>
              <a:t>事業主は、やむを得ない事情により、どうしても採用内定</a:t>
            </a:r>
            <a:r>
              <a:rPr lang="ja-JP" altLang="ja-JP" sz="1400" b="1" kern="100" dirty="0" smtClean="0">
                <a:latin typeface="ＭＳ ゴシック" panose="020B0609070205080204" pitchFamily="49" charset="-128"/>
                <a:ea typeface="ＭＳ ゴシック" panose="020B0609070205080204" pitchFamily="49" charset="-128"/>
                <a:cs typeface="Times New Roman"/>
              </a:rPr>
              <a:t>取消又</a:t>
            </a:r>
            <a:r>
              <a:rPr lang="ja-JP" altLang="ja-JP" sz="1400" b="1" kern="100" dirty="0">
                <a:latin typeface="ＭＳ ゴシック" panose="020B0609070205080204" pitchFamily="49" charset="-128"/>
                <a:ea typeface="ＭＳ ゴシック" panose="020B0609070205080204" pitchFamily="49" charset="-128"/>
                <a:cs typeface="Times New Roman"/>
              </a:rPr>
              <a:t>は入職</a:t>
            </a:r>
            <a:r>
              <a:rPr lang="ja-JP" altLang="ja-JP" sz="1400" b="1" kern="100" dirty="0" smtClean="0">
                <a:latin typeface="ＭＳ ゴシック" panose="020B0609070205080204" pitchFamily="49" charset="-128"/>
                <a:ea typeface="ＭＳ ゴシック" panose="020B0609070205080204" pitchFamily="49" charset="-128"/>
                <a:cs typeface="Times New Roman"/>
              </a:rPr>
              <a:t>時期</a:t>
            </a:r>
            <a:r>
              <a:rPr lang="ja-JP" altLang="en-US" sz="1400" b="1" kern="100" dirty="0" smtClean="0">
                <a:latin typeface="ＭＳ ゴシック" panose="020B0609070205080204" pitchFamily="49" charset="-128"/>
                <a:ea typeface="ＭＳ ゴシック" panose="020B0609070205080204" pitchFamily="49" charset="-128"/>
                <a:cs typeface="Times New Roman"/>
              </a:rPr>
              <a:t>の</a:t>
            </a:r>
            <a:r>
              <a:rPr lang="ja-JP" altLang="ja-JP" sz="1400" b="1" kern="100" dirty="0" smtClean="0">
                <a:latin typeface="ＭＳ ゴシック" panose="020B0609070205080204" pitchFamily="49" charset="-128"/>
                <a:ea typeface="ＭＳ ゴシック" panose="020B0609070205080204" pitchFamily="49" charset="-128"/>
                <a:cs typeface="Times New Roman"/>
              </a:rPr>
              <a:t>繰下げ</a:t>
            </a:r>
            <a:r>
              <a:rPr lang="ja-JP" altLang="ja-JP" sz="1400" b="1" kern="100" dirty="0">
                <a:latin typeface="ＭＳ ゴシック" panose="020B0609070205080204" pitchFamily="49" charset="-128"/>
                <a:ea typeface="ＭＳ ゴシック" panose="020B0609070205080204" pitchFamily="49" charset="-128"/>
                <a:cs typeface="Times New Roman"/>
              </a:rPr>
              <a:t>を</a:t>
            </a:r>
            <a:r>
              <a:rPr lang="ja-JP" altLang="ja-JP" sz="1400" b="1" kern="100" dirty="0" smtClean="0">
                <a:latin typeface="ＭＳ ゴシック" panose="020B0609070205080204" pitchFamily="49" charset="-128"/>
                <a:ea typeface="ＭＳ ゴシック" panose="020B0609070205080204" pitchFamily="49" charset="-128"/>
                <a:cs typeface="Times New Roman"/>
              </a:rPr>
              <a:t>検討</a:t>
            </a:r>
            <a:r>
              <a:rPr lang="ja-JP" altLang="en-US" sz="1400" b="1" kern="100" dirty="0" smtClean="0">
                <a:latin typeface="ＭＳ ゴシック" panose="020B0609070205080204" pitchFamily="49" charset="-128"/>
                <a:ea typeface="ＭＳ ゴシック" panose="020B0609070205080204" pitchFamily="49" charset="-128"/>
                <a:cs typeface="Times New Roman"/>
              </a:rPr>
              <a:t>しなけれ</a:t>
            </a:r>
            <a:r>
              <a:rPr lang="ja-JP" altLang="ja-JP" sz="1400" b="1" kern="100" dirty="0" smtClean="0">
                <a:latin typeface="ＭＳ ゴシック" panose="020B0609070205080204" pitchFamily="49" charset="-128"/>
                <a:ea typeface="ＭＳ ゴシック" panose="020B0609070205080204" pitchFamily="49" charset="-128"/>
                <a:cs typeface="Times New Roman"/>
              </a:rPr>
              <a:t>ば</a:t>
            </a:r>
            <a:r>
              <a:rPr lang="ja-JP" altLang="ja-JP" sz="1400" b="1" kern="100" dirty="0">
                <a:latin typeface="ＭＳ ゴシック" panose="020B0609070205080204" pitchFamily="49" charset="-128"/>
                <a:ea typeface="ＭＳ ゴシック" panose="020B0609070205080204" pitchFamily="49" charset="-128"/>
                <a:cs typeface="Times New Roman"/>
              </a:rPr>
              <a:t>ならない場合には、</a:t>
            </a:r>
            <a:r>
              <a:rPr lang="ja-JP" altLang="ja-JP" sz="1400" b="1" kern="100" dirty="0">
                <a:solidFill>
                  <a:srgbClr val="FF0000"/>
                </a:solidFill>
                <a:latin typeface="ＭＳ ゴシック" panose="020B0609070205080204" pitchFamily="49" charset="-128"/>
                <a:ea typeface="ＭＳ ゴシック" panose="020B0609070205080204" pitchFamily="49" charset="-128"/>
                <a:cs typeface="Times New Roman"/>
              </a:rPr>
              <a:t>あらかじめ公共職業安定所に通知する</a:t>
            </a:r>
            <a:r>
              <a:rPr lang="ja-JP" altLang="ja-JP" sz="1400" b="1" kern="100" dirty="0">
                <a:latin typeface="ＭＳ ゴシック" panose="020B0609070205080204" pitchFamily="49" charset="-128"/>
                <a:ea typeface="ＭＳ ゴシック" panose="020B0609070205080204" pitchFamily="49" charset="-128"/>
                <a:cs typeface="Times New Roman"/>
              </a:rPr>
              <a:t>とともに、</a:t>
            </a:r>
            <a:r>
              <a:rPr lang="ja-JP" altLang="ja-JP" sz="1400" b="1" kern="100" dirty="0">
                <a:solidFill>
                  <a:srgbClr val="FF0000"/>
                </a:solidFill>
                <a:latin typeface="ＭＳ ゴシック" panose="020B0609070205080204" pitchFamily="49" charset="-128"/>
                <a:ea typeface="ＭＳ ゴシック" panose="020B0609070205080204" pitchFamily="49" charset="-128"/>
                <a:cs typeface="Times New Roman"/>
              </a:rPr>
              <a:t>公共職業安定所</a:t>
            </a:r>
            <a:r>
              <a:rPr lang="ja-JP" altLang="ja-JP" sz="1400" b="1" kern="100" dirty="0" smtClean="0">
                <a:solidFill>
                  <a:srgbClr val="FF0000"/>
                </a:solidFill>
                <a:latin typeface="ＭＳ ゴシック" panose="020B0609070205080204" pitchFamily="49" charset="-128"/>
                <a:ea typeface="ＭＳ ゴシック" panose="020B0609070205080204" pitchFamily="49" charset="-128"/>
                <a:cs typeface="Times New Roman"/>
              </a:rPr>
              <a:t>の指導</a:t>
            </a:r>
            <a:r>
              <a:rPr lang="ja-JP" altLang="en-US" sz="1400" b="1" kern="100" dirty="0">
                <a:solidFill>
                  <a:srgbClr val="FF0000"/>
                </a:solidFill>
                <a:latin typeface="ＭＳ ゴシック" panose="020B0609070205080204" pitchFamily="49" charset="-128"/>
                <a:ea typeface="ＭＳ ゴシック" panose="020B0609070205080204" pitchFamily="49" charset="-128"/>
                <a:cs typeface="Times New Roman"/>
              </a:rPr>
              <a:t>を尊重す</a:t>
            </a:r>
            <a:r>
              <a:rPr lang="ja-JP" altLang="ja-JP" sz="1400" b="1" kern="100" dirty="0">
                <a:solidFill>
                  <a:srgbClr val="FF0000"/>
                </a:solidFill>
                <a:latin typeface="ＭＳ ゴシック" panose="020B0609070205080204" pitchFamily="49" charset="-128"/>
                <a:ea typeface="ＭＳ ゴシック" panose="020B0609070205080204" pitchFamily="49" charset="-128"/>
                <a:cs typeface="Times New Roman"/>
              </a:rPr>
              <a:t>る</a:t>
            </a:r>
            <a:r>
              <a:rPr lang="ja-JP" altLang="ja-JP" sz="1400" b="1" kern="100" dirty="0">
                <a:latin typeface="ＭＳ ゴシック" panose="020B0609070205080204" pitchFamily="49" charset="-128"/>
                <a:ea typeface="ＭＳ ゴシック" panose="020B0609070205080204" pitchFamily="49" charset="-128"/>
                <a:cs typeface="Times New Roman"/>
              </a:rPr>
              <a:t>ものとする</a:t>
            </a:r>
            <a:r>
              <a:rPr lang="ja-JP" altLang="ja-JP" sz="1400" b="1" kern="100" dirty="0" smtClean="0">
                <a:latin typeface="ＭＳ ゴシック" panose="020B0609070205080204" pitchFamily="49" charset="-128"/>
                <a:ea typeface="ＭＳ ゴシック" panose="020B0609070205080204" pitchFamily="49" charset="-128"/>
                <a:cs typeface="Times New Roman"/>
              </a:rPr>
              <a:t>。この</a:t>
            </a:r>
            <a:r>
              <a:rPr lang="ja-JP" altLang="ja-JP" sz="1400" b="1" kern="100" dirty="0">
                <a:latin typeface="ＭＳ ゴシック" panose="020B0609070205080204" pitchFamily="49" charset="-128"/>
                <a:ea typeface="ＭＳ ゴシック" panose="020B0609070205080204" pitchFamily="49" charset="-128"/>
                <a:cs typeface="Times New Roman"/>
              </a:rPr>
              <a:t>場合、解雇予告について定めた労働基準法第</a:t>
            </a:r>
            <a:r>
              <a:rPr lang="en-US" altLang="ja-JP" sz="1400" b="1" kern="100" dirty="0">
                <a:latin typeface="ＭＳ ゴシック" panose="020B0609070205080204" pitchFamily="49" charset="-128"/>
                <a:ea typeface="ＭＳ ゴシック" panose="020B0609070205080204" pitchFamily="49" charset="-128"/>
                <a:cs typeface="Times New Roman"/>
              </a:rPr>
              <a:t>20</a:t>
            </a:r>
            <a:r>
              <a:rPr lang="ja-JP" altLang="ja-JP" sz="1400" b="1" kern="100" dirty="0">
                <a:latin typeface="ＭＳ ゴシック" panose="020B0609070205080204" pitchFamily="49" charset="-128"/>
                <a:ea typeface="ＭＳ ゴシック" panose="020B0609070205080204" pitchFamily="49" charset="-128"/>
                <a:cs typeface="Times New Roman"/>
              </a:rPr>
              <a:t>条及び休業手当について定めた同法第</a:t>
            </a:r>
            <a:r>
              <a:rPr lang="en-US" altLang="ja-JP" sz="1400" b="1" kern="100" dirty="0" smtClean="0">
                <a:latin typeface="ＭＳ ゴシック" panose="020B0609070205080204" pitchFamily="49" charset="-128"/>
                <a:ea typeface="ＭＳ ゴシック" panose="020B0609070205080204" pitchFamily="49" charset="-128"/>
                <a:cs typeface="Times New Roman"/>
              </a:rPr>
              <a:t>26</a:t>
            </a:r>
            <a:r>
              <a:rPr lang="ja-JP" altLang="ja-JP" sz="1400" b="1" kern="100" dirty="0" smtClean="0">
                <a:latin typeface="ＭＳ ゴシック" panose="020B0609070205080204" pitchFamily="49" charset="-128"/>
                <a:ea typeface="ＭＳ ゴシック" panose="020B0609070205080204" pitchFamily="49" charset="-128"/>
                <a:cs typeface="Times New Roman"/>
              </a:rPr>
              <a:t>条</a:t>
            </a:r>
            <a:r>
              <a:rPr lang="ja-JP" altLang="ja-JP" sz="1400" b="1" kern="100" dirty="0">
                <a:latin typeface="ＭＳ ゴシック" panose="020B0609070205080204" pitchFamily="49" charset="-128"/>
                <a:ea typeface="ＭＳ ゴシック" panose="020B0609070205080204" pitchFamily="49" charset="-128"/>
                <a:cs typeface="Times New Roman"/>
              </a:rPr>
              <a:t>等関係法令に抵触することのないよう十分留意するものとする。</a:t>
            </a:r>
            <a:endParaRPr lang="en-US" altLang="ja-JP" sz="1400" b="1" kern="100" dirty="0">
              <a:latin typeface="ＭＳ ゴシック" panose="020B0609070205080204" pitchFamily="49" charset="-128"/>
              <a:ea typeface="ＭＳ ゴシック" panose="020B0609070205080204" pitchFamily="49" charset="-128"/>
              <a:cs typeface="Times New Roman"/>
            </a:endParaRPr>
          </a:p>
          <a:p>
            <a:pPr marL="180975" indent="-180975">
              <a:buFont typeface="Wingdings"/>
              <a:buNone/>
            </a:pPr>
            <a:r>
              <a:rPr lang="ja-JP" altLang="en-US" sz="1400" b="1" kern="100" dirty="0">
                <a:latin typeface="ＭＳ ゴシック" panose="020B0609070205080204" pitchFamily="49" charset="-128"/>
                <a:ea typeface="ＭＳ ゴシック" panose="020B0609070205080204" pitchFamily="49" charset="-128"/>
                <a:cs typeface="Times New Roman"/>
              </a:rPr>
              <a:t>　　</a:t>
            </a:r>
            <a:r>
              <a:rPr lang="ja-JP" altLang="en-US" sz="1400" b="1" kern="100" dirty="0" smtClean="0">
                <a:latin typeface="ＭＳ ゴシック" panose="020B0609070205080204" pitchFamily="49" charset="-128"/>
                <a:ea typeface="ＭＳ ゴシック" panose="020B0609070205080204" pitchFamily="49" charset="-128"/>
                <a:cs typeface="Times New Roman"/>
              </a:rPr>
              <a:t>なお、事業主は、</a:t>
            </a:r>
            <a:r>
              <a:rPr lang="ja-JP" altLang="ja-JP" sz="1400" b="1" dirty="0" smtClean="0">
                <a:latin typeface="ＭＳ ゴシック" panose="020B0609070205080204" pitchFamily="49" charset="-128"/>
                <a:ea typeface="ＭＳ ゴシック" panose="020B0609070205080204" pitchFamily="49" charset="-128"/>
                <a:cs typeface="Times New Roman"/>
              </a:rPr>
              <a:t>採用</a:t>
            </a:r>
            <a:r>
              <a:rPr lang="ja-JP" altLang="ja-JP" sz="1400" b="1" dirty="0">
                <a:latin typeface="ＭＳ ゴシック" panose="020B0609070205080204" pitchFamily="49" charset="-128"/>
                <a:ea typeface="ＭＳ ゴシック" panose="020B0609070205080204" pitchFamily="49" charset="-128"/>
                <a:cs typeface="Times New Roman"/>
              </a:rPr>
              <a:t>内定取り消しの対象となった学生・生徒の就職先の確保について</a:t>
            </a:r>
            <a:r>
              <a:rPr lang="ja-JP" altLang="ja-JP" sz="1400" b="1" dirty="0" smtClean="0">
                <a:latin typeface="ＭＳ ゴシック" panose="020B0609070205080204" pitchFamily="49" charset="-128"/>
                <a:ea typeface="ＭＳ ゴシック" panose="020B0609070205080204" pitchFamily="49" charset="-128"/>
                <a:cs typeface="Times New Roman"/>
              </a:rPr>
              <a:t>最大</a:t>
            </a:r>
            <a:r>
              <a:rPr lang="ja-JP" altLang="en-US" sz="1400" b="1" dirty="0" smtClean="0">
                <a:latin typeface="ＭＳ ゴシック" panose="020B0609070205080204" pitchFamily="49" charset="-128"/>
                <a:ea typeface="ＭＳ ゴシック" panose="020B0609070205080204" pitchFamily="49" charset="-128"/>
                <a:cs typeface="Times New Roman"/>
              </a:rPr>
              <a:t>　　</a:t>
            </a:r>
            <a:r>
              <a:rPr lang="ja-JP" altLang="ja-JP" sz="1400" b="1" dirty="0" smtClean="0">
                <a:latin typeface="ＭＳ ゴシック" panose="020B0609070205080204" pitchFamily="49" charset="-128"/>
                <a:ea typeface="ＭＳ ゴシック" panose="020B0609070205080204" pitchFamily="49" charset="-128"/>
                <a:cs typeface="Times New Roman"/>
              </a:rPr>
              <a:t>限</a:t>
            </a:r>
            <a:r>
              <a:rPr lang="ja-JP" altLang="ja-JP" sz="1400" b="1" dirty="0">
                <a:latin typeface="ＭＳ ゴシック" panose="020B0609070205080204" pitchFamily="49" charset="-128"/>
                <a:ea typeface="ＭＳ ゴシック" panose="020B0609070205080204" pitchFamily="49" charset="-128"/>
                <a:cs typeface="Times New Roman"/>
              </a:rPr>
              <a:t>の努力を行う</a:t>
            </a:r>
            <a:r>
              <a:rPr lang="ja-JP" altLang="ja-JP" sz="1400" b="1" dirty="0" smtClean="0">
                <a:latin typeface="ＭＳ ゴシック" panose="020B0609070205080204" pitchFamily="49" charset="-128"/>
                <a:ea typeface="ＭＳ ゴシック" panose="020B0609070205080204" pitchFamily="49" charset="-128"/>
                <a:cs typeface="Times New Roman"/>
              </a:rPr>
              <a:t>ととも</a:t>
            </a:r>
            <a:r>
              <a:rPr lang="ja-JP" altLang="ja-JP" sz="1400" b="1" dirty="0">
                <a:latin typeface="ＭＳ ゴシック" panose="020B0609070205080204" pitchFamily="49" charset="-128"/>
                <a:ea typeface="ＭＳ ゴシック" panose="020B0609070205080204" pitchFamily="49" charset="-128"/>
                <a:cs typeface="Times New Roman"/>
              </a:rPr>
              <a:t>に、採用内定取り消しまたは入職時期繰下げを受けた学生・生徒から補償等の要求には</a:t>
            </a:r>
            <a:r>
              <a:rPr lang="ja-JP" altLang="ja-JP" sz="1400" b="1" dirty="0" smtClean="0">
                <a:latin typeface="ＭＳ ゴシック" panose="020B0609070205080204" pitchFamily="49" charset="-128"/>
                <a:ea typeface="ＭＳ ゴシック" panose="020B0609070205080204" pitchFamily="49" charset="-128"/>
                <a:cs typeface="Times New Roman"/>
              </a:rPr>
              <a:t>誠意</a:t>
            </a:r>
            <a:r>
              <a:rPr lang="ja-JP" altLang="ja-JP" sz="1400" b="1" dirty="0">
                <a:latin typeface="ＭＳ ゴシック" panose="020B0609070205080204" pitchFamily="49" charset="-128"/>
                <a:ea typeface="ＭＳ ゴシック" panose="020B0609070205080204" pitchFamily="49" charset="-128"/>
                <a:cs typeface="Times New Roman"/>
              </a:rPr>
              <a:t>を持って対応するものとする</a:t>
            </a:r>
            <a:r>
              <a:rPr lang="ja-JP" altLang="ja-JP" sz="1400" b="1" dirty="0" smtClean="0">
                <a:latin typeface="ＭＳ ゴシック" panose="020B0609070205080204" pitchFamily="49" charset="-128"/>
                <a:ea typeface="ＭＳ ゴシック" panose="020B0609070205080204" pitchFamily="49" charset="-128"/>
                <a:cs typeface="Times New Roman"/>
              </a:rPr>
              <a:t>。</a:t>
            </a:r>
            <a:endParaRPr lang="en-US" altLang="ja-JP" sz="1400" b="1" dirty="0" smtClean="0">
              <a:latin typeface="ＭＳ ゴシック" panose="020B0609070205080204" pitchFamily="49" charset="-128"/>
              <a:ea typeface="ＭＳ ゴシック" panose="020B0609070205080204" pitchFamily="49" charset="-128"/>
              <a:cs typeface="Times New Roman"/>
            </a:endParaRPr>
          </a:p>
          <a:p>
            <a:pPr marL="0" indent="0">
              <a:buFont typeface="Wingdings"/>
              <a:buNone/>
            </a:pPr>
            <a:endParaRPr lang="en-US" altLang="ja-JP" sz="1400" b="1" dirty="0">
              <a:solidFill>
                <a:schemeClr val="tx1"/>
              </a:solidFill>
              <a:latin typeface="ＭＳ ゴシック" panose="020B0609070205080204" pitchFamily="49" charset="-128"/>
              <a:ea typeface="ＭＳ ゴシック" panose="020B0609070205080204" pitchFamily="49" charset="-128"/>
              <a:cs typeface="Times New Roman"/>
            </a:endParaRPr>
          </a:p>
          <a:p>
            <a:pPr marL="0" indent="0">
              <a:buFont typeface="Wingdings"/>
              <a:buNone/>
            </a:pPr>
            <a:r>
              <a:rPr lang="ja-JP" altLang="en-US" sz="1400" b="1" dirty="0" smtClean="0">
                <a:latin typeface="ＭＳ ゴシック" panose="020B0609070205080204" pitchFamily="49" charset="-128"/>
                <a:ea typeface="ＭＳ ゴシック" panose="020B0609070205080204" pitchFamily="49" charset="-128"/>
                <a:cs typeface="Times New Roman"/>
              </a:rPr>
              <a:t>　　　　　　　　　　　　　　　　　　　　　　　　　　　　　（従業員採用の手引 </a:t>
            </a:r>
            <a:r>
              <a:rPr lang="ja-JP" altLang="en-US" sz="1400" b="1" dirty="0">
                <a:latin typeface="ＭＳ ゴシック" panose="020B0609070205080204" pitchFamily="49" charset="-128"/>
                <a:ea typeface="ＭＳ ゴシック" panose="020B0609070205080204" pitchFamily="49" charset="-128"/>
                <a:cs typeface="Times New Roman"/>
              </a:rPr>
              <a:t>９</a:t>
            </a:r>
            <a:r>
              <a:rPr lang="ja-JP" altLang="en-US" sz="1400" b="1" dirty="0" smtClean="0">
                <a:latin typeface="ＭＳ ゴシック" panose="020B0609070205080204" pitchFamily="49" charset="-128"/>
                <a:ea typeface="ＭＳ ゴシック" panose="020B0609070205080204" pitchFamily="49" charset="-128"/>
                <a:cs typeface="Times New Roman"/>
              </a:rPr>
              <a:t>頁）</a:t>
            </a:r>
            <a:endParaRPr lang="en-US" altLang="ja-JP" sz="1400" b="1" dirty="0" smtClean="0">
              <a:solidFill>
                <a:schemeClr val="tx1"/>
              </a:solidFill>
              <a:latin typeface="ＭＳ ゴシック" panose="020B0609070205080204" pitchFamily="49" charset="-128"/>
              <a:ea typeface="ＭＳ ゴシック" panose="020B0609070205080204" pitchFamily="49" charset="-128"/>
              <a:cs typeface="Times New Roman"/>
            </a:endParaRPr>
          </a:p>
        </p:txBody>
      </p:sp>
      <p:sp>
        <p:nvSpPr>
          <p:cNvPr id="4" name="コンテンツ プレースホルダー 2"/>
          <p:cNvSpPr txBox="1">
            <a:spLocks/>
          </p:cNvSpPr>
          <p:nvPr/>
        </p:nvSpPr>
        <p:spPr>
          <a:xfrm>
            <a:off x="474197" y="2818282"/>
            <a:ext cx="7859216" cy="115212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pPr marL="0" indent="0">
              <a:buNone/>
            </a:pPr>
            <a:endParaRPr lang="en-US" altLang="ja-JP" sz="1400" dirty="0" smtClean="0"/>
          </a:p>
          <a:p>
            <a:pPr marL="0" indent="0">
              <a:buNone/>
            </a:pPr>
            <a:endParaRPr lang="ja-JP" altLang="ja-JP" sz="1400" dirty="0"/>
          </a:p>
          <a:p>
            <a:pPr marL="0" indent="0">
              <a:buFont typeface="Wingdings"/>
              <a:buNone/>
            </a:pPr>
            <a:endParaRPr lang="en-US" altLang="ja-JP" sz="1400" b="1" kern="100" dirty="0" smtClean="0">
              <a:latin typeface="ＭＳ ゴシック" panose="020B0609070205080204" pitchFamily="49" charset="-128"/>
              <a:ea typeface="ＭＳ ゴシック" panose="020B0609070205080204" pitchFamily="49" charset="-128"/>
              <a:cs typeface="Times New Roman"/>
            </a:endParaRPr>
          </a:p>
        </p:txBody>
      </p:sp>
      <p:sp>
        <p:nvSpPr>
          <p:cNvPr id="9" name="角丸四角形 8"/>
          <p:cNvSpPr/>
          <p:nvPr/>
        </p:nvSpPr>
        <p:spPr>
          <a:xfrm>
            <a:off x="438944" y="810838"/>
            <a:ext cx="8260152" cy="1394025"/>
          </a:xfrm>
          <a:prstGeom prst="roundRect">
            <a:avLst>
              <a:gd name="adj" fmla="val 553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コンテンツ プレースホルダー 2"/>
          <p:cNvSpPr txBox="1">
            <a:spLocks/>
          </p:cNvSpPr>
          <p:nvPr/>
        </p:nvSpPr>
        <p:spPr>
          <a:xfrm>
            <a:off x="411932" y="918850"/>
            <a:ext cx="8186682" cy="1214005"/>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Font typeface="Symbol" pitchFamily="18" charset="2"/>
              <a:buNone/>
            </a:pPr>
            <a:r>
              <a:rPr lang="ja-JP" altLang="en-US" sz="1400" b="1" dirty="0" smtClean="0">
                <a:solidFill>
                  <a:schemeClr val="tx1"/>
                </a:solidFill>
                <a:latin typeface="ＭＳ ゴシック" panose="020B0609070205080204" pitchFamily="49" charset="-128"/>
                <a:ea typeface="ＭＳ ゴシック" panose="020B0609070205080204" pitchFamily="49" charset="-128"/>
                <a:cs typeface="Times New Roman"/>
              </a:rPr>
              <a:t>　新規学校卒業者の就職は、学校生活から新たに職業生活に入る人生の大きな転機です。</a:t>
            </a:r>
            <a:endParaRPr lang="en-US" altLang="ja-JP" sz="1400" b="1" dirty="0" smtClean="0">
              <a:solidFill>
                <a:schemeClr val="tx1"/>
              </a:solidFill>
              <a:latin typeface="ＭＳ ゴシック" panose="020B0609070205080204" pitchFamily="49" charset="-128"/>
              <a:ea typeface="ＭＳ ゴシック" panose="020B0609070205080204" pitchFamily="49" charset="-128"/>
              <a:cs typeface="Times New Roman"/>
            </a:endParaRPr>
          </a:p>
          <a:p>
            <a:pPr marL="0" indent="0">
              <a:buFont typeface="Symbol" pitchFamily="18" charset="2"/>
              <a:buNone/>
            </a:pPr>
            <a:r>
              <a:rPr lang="ja-JP" altLang="en-US" sz="1400" b="1" dirty="0">
                <a:solidFill>
                  <a:schemeClr val="tx1"/>
                </a:solidFill>
                <a:latin typeface="ＭＳ ゴシック" panose="020B0609070205080204" pitchFamily="49" charset="-128"/>
                <a:ea typeface="ＭＳ ゴシック" panose="020B0609070205080204" pitchFamily="49" charset="-128"/>
                <a:cs typeface="Times New Roman"/>
              </a:rPr>
              <a:t>　</a:t>
            </a:r>
            <a:r>
              <a:rPr lang="ja-JP" altLang="en-US" sz="1400" b="1" dirty="0" smtClean="0">
                <a:solidFill>
                  <a:schemeClr val="tx1"/>
                </a:solidFill>
                <a:latin typeface="ＭＳ ゴシック" panose="020B0609070205080204" pitchFamily="49" charset="-128"/>
                <a:ea typeface="ＭＳ ゴシック" panose="020B0609070205080204" pitchFamily="49" charset="-128"/>
                <a:cs typeface="Times New Roman"/>
              </a:rPr>
              <a:t>特に、事業主の一方的な都合による採用内定取消等は決してあってはならない重大な問題であり</a:t>
            </a:r>
            <a:r>
              <a:rPr lang="ja-JP" altLang="en-US" sz="1400" b="1" dirty="0">
                <a:solidFill>
                  <a:schemeClr val="tx1"/>
                </a:solidFill>
                <a:latin typeface="ＭＳ ゴシック" panose="020B0609070205080204" pitchFamily="49" charset="-128"/>
                <a:ea typeface="ＭＳ ゴシック" panose="020B0609070205080204" pitchFamily="49" charset="-128"/>
                <a:cs typeface="Times New Roman"/>
              </a:rPr>
              <a:t>、企業におかれましては</a:t>
            </a:r>
            <a:r>
              <a:rPr lang="ja-JP" altLang="en-US" sz="1400" b="1" dirty="0" smtClean="0">
                <a:solidFill>
                  <a:schemeClr val="tx1"/>
                </a:solidFill>
                <a:latin typeface="ＭＳ ゴシック" panose="020B0609070205080204" pitchFamily="49" charset="-128"/>
                <a:ea typeface="ＭＳ ゴシック" panose="020B0609070205080204" pitchFamily="49" charset="-128"/>
                <a:cs typeface="Times New Roman"/>
              </a:rPr>
              <a:t>、</a:t>
            </a:r>
            <a:r>
              <a:rPr lang="en-US" altLang="ja-JP" sz="1400" b="1" dirty="0" smtClean="0">
                <a:solidFill>
                  <a:schemeClr val="tx1"/>
                </a:solidFill>
                <a:latin typeface="ＭＳ ゴシック" panose="020B0609070205080204" pitchFamily="49" charset="-128"/>
                <a:ea typeface="ＭＳ ゴシック" panose="020B0609070205080204" pitchFamily="49" charset="-128"/>
                <a:cs typeface="Times New Roman"/>
              </a:rPr>
              <a:t>『</a:t>
            </a:r>
            <a:r>
              <a:rPr lang="ja-JP" altLang="en-US" sz="1400" b="1" dirty="0" smtClean="0">
                <a:solidFill>
                  <a:schemeClr val="tx1"/>
                </a:solidFill>
                <a:latin typeface="ＭＳ ゴシック" panose="020B0609070205080204" pitchFamily="49" charset="-128"/>
                <a:ea typeface="ＭＳ ゴシック" panose="020B0609070205080204" pitchFamily="49" charset="-128"/>
                <a:cs typeface="Times New Roman"/>
              </a:rPr>
              <a:t>新規</a:t>
            </a:r>
            <a:r>
              <a:rPr lang="ja-JP" altLang="en-US" sz="1400" b="1" dirty="0">
                <a:solidFill>
                  <a:schemeClr val="tx1"/>
                </a:solidFill>
                <a:latin typeface="ＭＳ ゴシック" panose="020B0609070205080204" pitchFamily="49" charset="-128"/>
                <a:ea typeface="ＭＳ ゴシック" panose="020B0609070205080204" pitchFamily="49" charset="-128"/>
                <a:cs typeface="Times New Roman"/>
              </a:rPr>
              <a:t>学校卒業者の採用に関する</a:t>
            </a:r>
            <a:r>
              <a:rPr lang="ja-JP" altLang="en-US" sz="1400" b="1" dirty="0" smtClean="0">
                <a:solidFill>
                  <a:schemeClr val="tx1"/>
                </a:solidFill>
                <a:latin typeface="ＭＳ ゴシック" panose="020B0609070205080204" pitchFamily="49" charset="-128"/>
                <a:ea typeface="ＭＳ ゴシック" panose="020B0609070205080204" pitchFamily="49" charset="-128"/>
                <a:cs typeface="Times New Roman"/>
              </a:rPr>
              <a:t>指針</a:t>
            </a:r>
            <a:r>
              <a:rPr lang="en-US" altLang="ja-JP" sz="1400" b="1" dirty="0" smtClean="0">
                <a:solidFill>
                  <a:schemeClr val="tx1"/>
                </a:solidFill>
                <a:latin typeface="ＭＳ ゴシック" panose="020B0609070205080204" pitchFamily="49" charset="-128"/>
                <a:ea typeface="ＭＳ ゴシック" panose="020B0609070205080204" pitchFamily="49" charset="-128"/>
                <a:cs typeface="Times New Roman"/>
              </a:rPr>
              <a:t>』</a:t>
            </a:r>
            <a:r>
              <a:rPr lang="ja-JP" altLang="en-US" sz="1400" b="1" dirty="0" smtClean="0">
                <a:solidFill>
                  <a:schemeClr val="tx1"/>
                </a:solidFill>
                <a:latin typeface="ＭＳ ゴシック" panose="020B0609070205080204" pitchFamily="49" charset="-128"/>
                <a:ea typeface="ＭＳ ゴシック" panose="020B0609070205080204" pitchFamily="49" charset="-128"/>
                <a:cs typeface="Times New Roman"/>
              </a:rPr>
              <a:t>等</a:t>
            </a:r>
            <a:r>
              <a:rPr lang="ja-JP" altLang="en-US" sz="1400" b="1" dirty="0">
                <a:solidFill>
                  <a:schemeClr val="tx1"/>
                </a:solidFill>
                <a:latin typeface="ＭＳ ゴシック" panose="020B0609070205080204" pitchFamily="49" charset="-128"/>
                <a:ea typeface="ＭＳ ゴシック" panose="020B0609070205080204" pitchFamily="49" charset="-128"/>
                <a:cs typeface="Times New Roman"/>
              </a:rPr>
              <a:t>を参考に適正</a:t>
            </a:r>
            <a:r>
              <a:rPr lang="ja-JP" altLang="en-US" sz="1400" b="1" dirty="0" smtClean="0">
                <a:solidFill>
                  <a:schemeClr val="tx1"/>
                </a:solidFill>
                <a:latin typeface="ＭＳ ゴシック" panose="020B0609070205080204" pitchFamily="49" charset="-128"/>
                <a:ea typeface="ＭＳ ゴシック" panose="020B0609070205080204" pitchFamily="49" charset="-128"/>
                <a:cs typeface="Times New Roman"/>
              </a:rPr>
              <a:t>な募集・採用を行っていただきますようお願いします。なお、</a:t>
            </a:r>
            <a:r>
              <a:rPr lang="ja-JP" altLang="ja-JP" sz="1400" b="1" dirty="0" smtClean="0">
                <a:solidFill>
                  <a:srgbClr val="FF0000"/>
                </a:solidFill>
                <a:latin typeface="ＭＳ ゴシック" panose="020B0609070205080204" pitchFamily="49" charset="-128"/>
                <a:ea typeface="ＭＳ ゴシック" panose="020B0609070205080204" pitchFamily="49" charset="-128"/>
              </a:rPr>
              <a:t>採用</a:t>
            </a:r>
            <a:r>
              <a:rPr lang="ja-JP" altLang="ja-JP" sz="1400" b="1" dirty="0">
                <a:solidFill>
                  <a:srgbClr val="FF0000"/>
                </a:solidFill>
                <a:latin typeface="ＭＳ ゴシック" panose="020B0609070205080204" pitchFamily="49" charset="-128"/>
                <a:ea typeface="ＭＳ ゴシック" panose="020B0609070205080204" pitchFamily="49" charset="-128"/>
              </a:rPr>
              <a:t>内定の時点で、労働契約が成立したと認められるケースが多く、内定</a:t>
            </a:r>
            <a:r>
              <a:rPr lang="ja-JP" altLang="ja-JP" sz="1400" b="1" dirty="0" smtClean="0">
                <a:solidFill>
                  <a:srgbClr val="FF0000"/>
                </a:solidFill>
                <a:latin typeface="ＭＳ ゴシック" panose="020B0609070205080204" pitchFamily="49" charset="-128"/>
                <a:ea typeface="ＭＳ ゴシック" panose="020B0609070205080204" pitchFamily="49" charset="-128"/>
              </a:rPr>
              <a:t>取消は</a:t>
            </a:r>
            <a:r>
              <a:rPr lang="ja-JP" altLang="ja-JP" sz="1400" b="1" dirty="0">
                <a:solidFill>
                  <a:srgbClr val="FF0000"/>
                </a:solidFill>
                <a:latin typeface="ＭＳ ゴシック" panose="020B0609070205080204" pitchFamily="49" charset="-128"/>
                <a:ea typeface="ＭＳ ゴシック" panose="020B0609070205080204" pitchFamily="49" charset="-128"/>
              </a:rPr>
              <a:t>解雇に等しい行為となり、損害賠償の対象になる場合もあります</a:t>
            </a:r>
            <a:r>
              <a:rPr lang="ja-JP" altLang="ja-JP" sz="1400" b="1" dirty="0">
                <a:solidFill>
                  <a:schemeClr val="tx1"/>
                </a:solidFill>
                <a:latin typeface="ＭＳ ゴシック" panose="020B0609070205080204" pitchFamily="49" charset="-128"/>
                <a:ea typeface="ＭＳ ゴシック" panose="020B0609070205080204" pitchFamily="49" charset="-128"/>
              </a:rPr>
              <a:t>。</a:t>
            </a:r>
            <a:endParaRPr lang="en-US" altLang="ja-JP" sz="1400" b="1" dirty="0" smtClean="0">
              <a:solidFill>
                <a:schemeClr val="tx1"/>
              </a:solidFill>
              <a:latin typeface="ＭＳ ゴシック" panose="020B0609070205080204" pitchFamily="49" charset="-128"/>
              <a:ea typeface="ＭＳ ゴシック" panose="020B0609070205080204" pitchFamily="49" charset="-128"/>
              <a:cs typeface="Times New Roman"/>
            </a:endParaRPr>
          </a:p>
        </p:txBody>
      </p:sp>
      <p:sp>
        <p:nvSpPr>
          <p:cNvPr id="11" name="スライド番号プレースホルダー 9"/>
          <p:cNvSpPr txBox="1">
            <a:spLocks/>
          </p:cNvSpPr>
          <p:nvPr/>
        </p:nvSpPr>
        <p:spPr>
          <a:xfrm>
            <a:off x="4427984" y="6453336"/>
            <a:ext cx="609600" cy="344646"/>
          </a:xfrm>
          <a:prstGeom prst="rect">
            <a:avLst/>
          </a:prstGeom>
        </p:spPr>
        <p:txBody>
          <a:bodyPr vert="horz" rtlCol="0" anchor="ct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ＭＳ ゴシック" panose="020B0609070205080204" pitchFamily="49" charset="-128"/>
                <a:ea typeface="ＭＳ ゴシック" panose="020B0609070205080204" pitchFamily="49" charset="-128"/>
              </a:rPr>
              <a:t>-3-</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12" name="円形吹き出し 11"/>
          <p:cNvSpPr/>
          <p:nvPr/>
        </p:nvSpPr>
        <p:spPr>
          <a:xfrm>
            <a:off x="5940152" y="2421830"/>
            <a:ext cx="2609285" cy="1223194"/>
          </a:xfrm>
          <a:prstGeom prst="wedgeEllipseCallout">
            <a:avLst>
              <a:gd name="adj1" fmla="val -20005"/>
              <a:gd name="adj2" fmla="val 6034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kumimoji="1" lang="ja-JP" altLang="en-US" b="1" dirty="0" smtClean="0">
                <a:latin typeface="ＭＳ ゴシック" panose="020B0609070205080204" pitchFamily="49" charset="-128"/>
                <a:ea typeface="ＭＳ ゴシック" panose="020B0609070205080204" pitchFamily="49" charset="-128"/>
              </a:rPr>
              <a:t>ポイント</a:t>
            </a:r>
            <a:endParaRPr kumimoji="1" lang="en-US" altLang="ja-JP" b="1" dirty="0" smtClean="0">
              <a:latin typeface="ＭＳ ゴシック" panose="020B0609070205080204" pitchFamily="49" charset="-128"/>
              <a:ea typeface="ＭＳ ゴシック" panose="020B0609070205080204" pitchFamily="49" charset="-128"/>
            </a:endParaRPr>
          </a:p>
          <a:p>
            <a:pPr algn="ctr"/>
            <a:r>
              <a:rPr kumimoji="1" lang="ja-JP" altLang="en-US" sz="1000" b="1" dirty="0" smtClean="0">
                <a:latin typeface="ＭＳ ゴシック" panose="020B0609070205080204" pitchFamily="49" charset="-128"/>
                <a:ea typeface="ＭＳ ゴシック" panose="020B0609070205080204" pitchFamily="49" charset="-128"/>
              </a:rPr>
              <a:t>採用内定取消、入職時期の繰下げの場合は、事前にハローワークへの通知（報告）が</a:t>
            </a:r>
            <a:endParaRPr kumimoji="1" lang="en-US" altLang="ja-JP" sz="1000" b="1" dirty="0" smtClean="0">
              <a:latin typeface="ＭＳ ゴシック" panose="020B0609070205080204" pitchFamily="49" charset="-128"/>
              <a:ea typeface="ＭＳ ゴシック" panose="020B0609070205080204" pitchFamily="49" charset="-128"/>
            </a:endParaRPr>
          </a:p>
          <a:p>
            <a:pPr algn="ctr"/>
            <a:r>
              <a:rPr kumimoji="1" lang="ja-JP" altLang="en-US" sz="1000" b="1" dirty="0" smtClean="0">
                <a:latin typeface="ＭＳ ゴシック" panose="020B0609070205080204" pitchFamily="49" charset="-128"/>
                <a:ea typeface="ＭＳ ゴシック" panose="020B0609070205080204" pitchFamily="49" charset="-128"/>
              </a:rPr>
              <a:t>必要です</a:t>
            </a:r>
            <a:r>
              <a:rPr kumimoji="1" lang="en-US" altLang="ja-JP" sz="1000" b="1" dirty="0" smtClean="0">
                <a:latin typeface="ＭＳ ゴシック" panose="020B0609070205080204" pitchFamily="49" charset="-128"/>
                <a:ea typeface="ＭＳ ゴシック" panose="020B0609070205080204" pitchFamily="49" charset="-128"/>
              </a:rPr>
              <a:t>‼!</a:t>
            </a:r>
            <a:endParaRPr kumimoji="1" lang="ja-JP" altLang="en-US" sz="10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10325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3508" y="-70733"/>
            <a:ext cx="8568952" cy="432048"/>
          </a:xfrm>
        </p:spPr>
        <p:txBody>
          <a:bodyPr>
            <a:normAutofit/>
          </a:bodyPr>
          <a:lstStyle/>
          <a:p>
            <a:pPr algn="l"/>
            <a:r>
              <a:rPr lang="ja-JP" altLang="en-US" sz="2000" b="1" dirty="0" smtClean="0">
                <a:solidFill>
                  <a:schemeClr val="bg1"/>
                </a:solidFill>
                <a:latin typeface="ＭＳ ゴシック" panose="020B0609070205080204" pitchFamily="49" charset="-128"/>
                <a:ea typeface="ＭＳ ゴシック" panose="020B0609070205080204" pitchFamily="49" charset="-128"/>
              </a:rPr>
              <a:t>４－</a:t>
            </a:r>
            <a:r>
              <a:rPr lang="ja-JP" altLang="en-US" sz="2000" b="1" dirty="0">
                <a:solidFill>
                  <a:schemeClr val="bg1"/>
                </a:solidFill>
                <a:latin typeface="ＭＳ ゴシック" panose="020B0609070205080204" pitchFamily="49" charset="-128"/>
                <a:ea typeface="ＭＳ ゴシック" panose="020B0609070205080204" pitchFamily="49" charset="-128"/>
              </a:rPr>
              <a:t>１</a:t>
            </a:r>
            <a:r>
              <a:rPr lang="ja-JP" altLang="en-US" sz="2200" dirty="0" smtClean="0">
                <a:solidFill>
                  <a:schemeClr val="bg1"/>
                </a:solidFill>
                <a:latin typeface="ＭＳ ゴシック" panose="020B0609070205080204" pitchFamily="49" charset="-128"/>
                <a:ea typeface="ＭＳ ゴシック" panose="020B0609070205080204" pitchFamily="49" charset="-128"/>
              </a:rPr>
              <a:t> </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新規</a:t>
            </a:r>
            <a:r>
              <a:rPr lang="ja-JP" altLang="en-US" sz="2000" b="1" dirty="0">
                <a:solidFill>
                  <a:schemeClr val="bg1"/>
                </a:solidFill>
                <a:latin typeface="ＭＳ ゴシック" panose="020B0609070205080204" pitchFamily="49" charset="-128"/>
                <a:ea typeface="ＭＳ ゴシック" panose="020B0609070205080204" pitchFamily="49" charset="-128"/>
              </a:rPr>
              <a:t>高等学校</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卒業予定者</a:t>
            </a:r>
            <a:r>
              <a:rPr lang="ja-JP" altLang="en-US" sz="2000" b="1" dirty="0">
                <a:solidFill>
                  <a:schemeClr val="bg1"/>
                </a:solidFill>
                <a:latin typeface="ＭＳ ゴシック" panose="020B0609070205080204" pitchFamily="49" charset="-128"/>
                <a:ea typeface="ＭＳ ゴシック" panose="020B0609070205080204" pitchFamily="49" charset="-128"/>
              </a:rPr>
              <a:t>の求人申込みから採用の</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フローチャート</a:t>
            </a:r>
            <a:endParaRPr kumimoji="1" lang="ja-JP" altLang="en-US" sz="2000" b="1" dirty="0">
              <a:solidFill>
                <a:schemeClr val="bg1"/>
              </a:solidFill>
            </a:endParaRPr>
          </a:p>
        </p:txBody>
      </p:sp>
      <p:sp>
        <p:nvSpPr>
          <p:cNvPr id="6" name="テキスト ボックス 5"/>
          <p:cNvSpPr txBox="1"/>
          <p:nvPr/>
        </p:nvSpPr>
        <p:spPr>
          <a:xfrm>
            <a:off x="6000073" y="6496139"/>
            <a:ext cx="2919576" cy="276999"/>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（従業員採用の手引</a:t>
            </a:r>
            <a:r>
              <a:rPr lang="ja-JP" altLang="en-US" sz="1200" dirty="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１９頁</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a:t>
            </a:r>
          </a:p>
        </p:txBody>
      </p:sp>
      <p:sp>
        <p:nvSpPr>
          <p:cNvPr id="29" name="スライド番号プレースホルダー 9"/>
          <p:cNvSpPr txBox="1">
            <a:spLocks/>
          </p:cNvSpPr>
          <p:nvPr/>
        </p:nvSpPr>
        <p:spPr>
          <a:xfrm>
            <a:off x="4427984" y="6435194"/>
            <a:ext cx="609600" cy="369787"/>
          </a:xfrm>
          <a:prstGeom prst="rect">
            <a:avLst/>
          </a:prstGeom>
        </p:spPr>
        <p:txBody>
          <a:bodyPr vert="horz" rtlCol="0" anchor="ct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ＭＳ ゴシック" panose="020B0609070205080204" pitchFamily="49" charset="-128"/>
                <a:ea typeface="ＭＳ ゴシック" panose="020B0609070205080204" pitchFamily="49" charset="-128"/>
              </a:rPr>
              <a:t>-4-</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grpSp>
        <p:nvGrpSpPr>
          <p:cNvPr id="24" name="グループ化 23"/>
          <p:cNvGrpSpPr/>
          <p:nvPr/>
        </p:nvGrpSpPr>
        <p:grpSpPr>
          <a:xfrm>
            <a:off x="1172151" y="779805"/>
            <a:ext cx="7121265" cy="5641143"/>
            <a:chOff x="1056359" y="805953"/>
            <a:chExt cx="6990506" cy="5736468"/>
          </a:xfrm>
        </p:grpSpPr>
        <p:sp>
          <p:nvSpPr>
            <p:cNvPr id="25" name="角丸四角形 24"/>
            <p:cNvSpPr/>
            <p:nvPr/>
          </p:nvSpPr>
          <p:spPr>
            <a:xfrm>
              <a:off x="3770491" y="805953"/>
              <a:ext cx="648000" cy="4320000"/>
            </a:xfrm>
            <a:prstGeom prst="roundRect">
              <a:avLst>
                <a:gd name="adj" fmla="val 0"/>
              </a:avLst>
            </a:prstGeom>
            <a:solidFill>
              <a:schemeClr val="bg2">
                <a:lumMod val="75000"/>
                <a:alpha val="3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smtClean="0">
                  <a:solidFill>
                    <a:schemeClr val="tx1"/>
                  </a:solidFill>
                  <a:latin typeface="ＭＳ ゴシック" panose="020B0609070205080204" pitchFamily="49" charset="-128"/>
                  <a:ea typeface="ＭＳ ゴシック" panose="020B0609070205080204" pitchFamily="49" charset="-128"/>
                </a:rPr>
                <a:t>事　業　所</a:t>
              </a:r>
              <a:r>
                <a:rPr kumimoji="1" lang="en-US" altLang="ja-JP"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求　人　者）</a:t>
              </a:r>
              <a:endParaRPr kumimoji="1" lang="en-US" altLang="ja-JP" dirty="0" smtClean="0">
                <a:solidFill>
                  <a:schemeClr val="tx1"/>
                </a:solidFill>
                <a:latin typeface="ＭＳ ゴシック" panose="020B0609070205080204" pitchFamily="49" charset="-128"/>
                <a:ea typeface="ＭＳ ゴシック" panose="020B0609070205080204" pitchFamily="49" charset="-128"/>
              </a:endParaRPr>
            </a:p>
          </p:txBody>
        </p:sp>
        <p:grpSp>
          <p:nvGrpSpPr>
            <p:cNvPr id="26" name="グループ化 25"/>
            <p:cNvGrpSpPr/>
            <p:nvPr/>
          </p:nvGrpSpPr>
          <p:grpSpPr>
            <a:xfrm>
              <a:off x="1056359" y="805953"/>
              <a:ext cx="6990506" cy="5736468"/>
              <a:chOff x="1056359" y="805953"/>
              <a:chExt cx="6990506" cy="5736468"/>
            </a:xfrm>
          </p:grpSpPr>
          <p:sp>
            <p:nvSpPr>
              <p:cNvPr id="27" name="角丸四角形 26"/>
              <p:cNvSpPr/>
              <p:nvPr/>
            </p:nvSpPr>
            <p:spPr>
              <a:xfrm>
                <a:off x="1056359" y="805953"/>
                <a:ext cx="772994" cy="4342699"/>
              </a:xfrm>
              <a:prstGeom prst="roundRect">
                <a:avLst>
                  <a:gd name="adj" fmla="val 2143"/>
                </a:avLst>
              </a:prstGeom>
              <a:solidFill>
                <a:srgbClr val="92D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smtClean="0">
                    <a:solidFill>
                      <a:schemeClr val="tx1"/>
                    </a:solidFill>
                    <a:latin typeface="ＭＳ ゴシック" panose="020B0609070205080204" pitchFamily="49" charset="-128"/>
                    <a:ea typeface="ＭＳ ゴシック" panose="020B0609070205080204" pitchFamily="49" charset="-128"/>
                  </a:rPr>
                  <a:t>事 業 所 管 轄ハ ロ </a:t>
                </a:r>
                <a:r>
                  <a:rPr kumimoji="1" lang="ja-JP" altLang="en-US" dirty="0" err="1" smtClean="0">
                    <a:solidFill>
                      <a:schemeClr val="tx1"/>
                    </a:solidFill>
                    <a:latin typeface="ＭＳ ゴシック" panose="020B0609070205080204" pitchFamily="49" charset="-128"/>
                    <a:ea typeface="ＭＳ ゴシック" panose="020B0609070205080204" pitchFamily="49" charset="-128"/>
                  </a:rPr>
                  <a:t>ー</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ワ </a:t>
                </a:r>
                <a:r>
                  <a:rPr kumimoji="1" lang="ja-JP" altLang="en-US" dirty="0" err="1" smtClean="0">
                    <a:solidFill>
                      <a:schemeClr val="tx1"/>
                    </a:solidFill>
                    <a:latin typeface="ＭＳ ゴシック" panose="020B0609070205080204" pitchFamily="49" charset="-128"/>
                    <a:ea typeface="ＭＳ ゴシック" panose="020B0609070205080204" pitchFamily="49" charset="-128"/>
                  </a:rPr>
                  <a:t>ー</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ク</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30" name="角丸四角形 29"/>
              <p:cNvSpPr/>
              <p:nvPr/>
            </p:nvSpPr>
            <p:spPr>
              <a:xfrm>
                <a:off x="6551947" y="817878"/>
                <a:ext cx="648000" cy="4320000"/>
              </a:xfrm>
              <a:prstGeom prst="roundRect">
                <a:avLst>
                  <a:gd name="adj" fmla="val 0"/>
                </a:avLst>
              </a:prstGeom>
              <a:solidFill>
                <a:schemeClr val="accent5">
                  <a:lumMod val="40000"/>
                  <a:lumOff val="60000"/>
                  <a:alpha val="2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smtClean="0">
                    <a:solidFill>
                      <a:schemeClr val="tx1"/>
                    </a:solidFill>
                    <a:latin typeface="ＭＳ ゴシック" panose="020B0609070205080204" pitchFamily="49" charset="-128"/>
                    <a:ea typeface="ＭＳ ゴシック" panose="020B0609070205080204" pitchFamily="49" charset="-128"/>
                  </a:rPr>
                  <a:t>高　等　学　校</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31" name="角丸四角形 30"/>
              <p:cNvSpPr/>
              <p:nvPr/>
            </p:nvSpPr>
            <p:spPr>
              <a:xfrm>
                <a:off x="7398865" y="817878"/>
                <a:ext cx="648000" cy="4320000"/>
              </a:xfrm>
              <a:prstGeom prst="roundRect">
                <a:avLst>
                  <a:gd name="adj" fmla="val 0"/>
                </a:avLst>
              </a:prstGeom>
              <a:solidFill>
                <a:schemeClr val="accent5">
                  <a:lumMod val="60000"/>
                  <a:lumOff val="40000"/>
                  <a:alpha val="2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smtClean="0">
                    <a:solidFill>
                      <a:schemeClr val="tx1"/>
                    </a:solidFill>
                    <a:latin typeface="ＭＳ ゴシック" panose="020B0609070205080204" pitchFamily="49" charset="-128"/>
                    <a:ea typeface="ＭＳ ゴシック" panose="020B0609070205080204" pitchFamily="49" charset="-128"/>
                  </a:rPr>
                  <a:t>生　　徒</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cxnSp>
            <p:nvCxnSpPr>
              <p:cNvPr id="32" name="カギ線コネクタ 31"/>
              <p:cNvCxnSpPr>
                <a:stCxn id="27" idx="2"/>
                <a:endCxn id="30" idx="2"/>
              </p:cNvCxnSpPr>
              <p:nvPr/>
            </p:nvCxnSpPr>
            <p:spPr>
              <a:xfrm rot="5400000" flipH="1" flipV="1">
                <a:off x="4154014" y="2426719"/>
                <a:ext cx="10774" cy="5433091"/>
              </a:xfrm>
              <a:prstGeom prst="bentConnector3">
                <a:avLst>
                  <a:gd name="adj1" fmla="val -2121775"/>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1762218" y="5285773"/>
                <a:ext cx="4752528" cy="344275"/>
              </a:xfrm>
              <a:prstGeom prst="rect">
                <a:avLst/>
              </a:prstGeom>
              <a:solidFill>
                <a:schemeClr val="bg1"/>
              </a:solidFill>
              <a:ln>
                <a:solidFill>
                  <a:schemeClr val="tx1"/>
                </a:solidFill>
              </a:ln>
              <a:effectLst>
                <a:outerShdw blurRad="50800" dist="50800" dir="5400000" algn="ctr" rotWithShape="0">
                  <a:schemeClr val="bg1"/>
                </a:outerShdw>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ja-JP" altLang="en-US" sz="1600" b="1" dirty="0" smtClean="0">
                    <a:solidFill>
                      <a:schemeClr val="tx1"/>
                    </a:solidFill>
                    <a:latin typeface="ＭＳ ゴシック" panose="020B0609070205080204" pitchFamily="49" charset="-128"/>
                    <a:ea typeface="ＭＳ ゴシック" panose="020B0609070205080204" pitchFamily="49" charset="-128"/>
                  </a:rPr>
                  <a:t>③ ７月</a:t>
                </a:r>
                <a:r>
                  <a:rPr lang="ja-JP" altLang="en-US" sz="1600" b="1" dirty="0">
                    <a:solidFill>
                      <a:schemeClr val="tx1"/>
                    </a:solidFill>
                    <a:latin typeface="ＭＳ ゴシック" panose="020B0609070205080204" pitchFamily="49" charset="-128"/>
                    <a:ea typeface="ＭＳ ゴシック" panose="020B0609070205080204" pitchFamily="49" charset="-128"/>
                  </a:rPr>
                  <a:t>１</a:t>
                </a:r>
                <a:r>
                  <a:rPr lang="ja-JP" altLang="en-US" sz="1600" b="1" dirty="0" smtClean="0">
                    <a:solidFill>
                      <a:schemeClr val="tx1"/>
                    </a:solidFill>
                    <a:latin typeface="ＭＳ ゴシック" panose="020B0609070205080204" pitchFamily="49" charset="-128"/>
                    <a:ea typeface="ＭＳ ゴシック" panose="020B0609070205080204" pitchFamily="49" charset="-128"/>
                  </a:rPr>
                  <a:t>日求人</a:t>
                </a:r>
                <a:r>
                  <a:rPr kumimoji="1" lang="ja-JP" altLang="en-US" sz="1600" b="1" dirty="0" smtClean="0">
                    <a:solidFill>
                      <a:schemeClr val="tx1"/>
                    </a:solidFill>
                    <a:latin typeface="ＭＳ ゴシック" panose="020B0609070205080204" pitchFamily="49" charset="-128"/>
                    <a:ea typeface="ＭＳ ゴシック" panose="020B0609070205080204" pitchFamily="49" charset="-128"/>
                  </a:rPr>
                  <a:t>情報の提供</a:t>
                </a:r>
                <a:r>
                  <a:rPr kumimoji="1" lang="en-US" altLang="ja-JP" sz="1600" b="1"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600" b="1" dirty="0" smtClean="0">
                    <a:solidFill>
                      <a:schemeClr val="tx1"/>
                    </a:solidFill>
                    <a:latin typeface="ＭＳ ゴシック" panose="020B0609070205080204" pitchFamily="49" charset="-128"/>
                    <a:ea typeface="ＭＳ ゴシック" panose="020B0609070205080204" pitchFamily="49" charset="-128"/>
                  </a:rPr>
                  <a:t>インターネット）</a:t>
                </a:r>
              </a:p>
            </p:txBody>
          </p:sp>
          <p:sp>
            <p:nvSpPr>
              <p:cNvPr id="34" name="右矢印 33"/>
              <p:cNvSpPr/>
              <p:nvPr/>
            </p:nvSpPr>
            <p:spPr>
              <a:xfrm>
                <a:off x="1915511" y="1694999"/>
                <a:ext cx="1800000" cy="612000"/>
              </a:xfrm>
              <a:prstGeom prst="rightArrow">
                <a:avLst>
                  <a:gd name="adj1" fmla="val 71692"/>
                  <a:gd name="adj2" fmla="val 39154"/>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②求人票返戻</a:t>
                </a:r>
                <a:endParaRPr kumimoji="1" lang="en-US" altLang="ja-JP" sz="1600" dirty="0" smtClean="0">
                  <a:solidFill>
                    <a:schemeClr val="tx1"/>
                  </a:solidFill>
                  <a:latin typeface="ＭＳ ゴシック" panose="020B0609070205080204" pitchFamily="49" charset="-128"/>
                  <a:ea typeface="ＭＳ ゴシック" panose="020B0609070205080204" pitchFamily="49" charset="-128"/>
                </a:endParaRPr>
              </a:p>
              <a:p>
                <a:pPr algn="ctr"/>
                <a:r>
                  <a:rPr lang="ja-JP" altLang="en-US" sz="1100" b="1" dirty="0" smtClean="0">
                    <a:solidFill>
                      <a:srgbClr val="FF0000"/>
                    </a:solidFill>
                    <a:latin typeface="ＭＳ ゴシック" panose="020B0609070205080204" pitchFamily="49" charset="-128"/>
                    <a:ea typeface="ＭＳ ゴシック" panose="020B0609070205080204" pitchFamily="49" charset="-128"/>
                  </a:rPr>
                  <a:t>７月１日以降</a:t>
                </a:r>
                <a:endParaRPr kumimoji="1" lang="ja-JP" altLang="en-US" sz="1100" b="1" dirty="0" smtClean="0">
                  <a:solidFill>
                    <a:srgbClr val="FF0000"/>
                  </a:solidFill>
                  <a:latin typeface="ＭＳ ゴシック" panose="020B0609070205080204" pitchFamily="49" charset="-128"/>
                  <a:ea typeface="ＭＳ ゴシック" panose="020B0609070205080204" pitchFamily="49" charset="-128"/>
                </a:endParaRPr>
              </a:p>
            </p:txBody>
          </p:sp>
          <p:sp>
            <p:nvSpPr>
              <p:cNvPr id="35" name="左矢印 34"/>
              <p:cNvSpPr/>
              <p:nvPr/>
            </p:nvSpPr>
            <p:spPr>
              <a:xfrm>
                <a:off x="1884333" y="958602"/>
                <a:ext cx="1800000" cy="612000"/>
              </a:xfrm>
              <a:prstGeom prst="leftArrow">
                <a:avLst>
                  <a:gd name="adj1" fmla="val 75316"/>
                  <a:gd name="adj2" fmla="val 49475"/>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①求人申込</a:t>
                </a:r>
                <a:endParaRPr kumimoji="1" lang="en-US" altLang="ja-JP" sz="1600" dirty="0" smtClean="0">
                  <a:solidFill>
                    <a:schemeClr val="tx1"/>
                  </a:solidFill>
                  <a:latin typeface="ＭＳ ゴシック" panose="020B0609070205080204" pitchFamily="49" charset="-128"/>
                  <a:ea typeface="ＭＳ ゴシック" panose="020B0609070205080204" pitchFamily="49" charset="-128"/>
                </a:endParaRPr>
              </a:p>
              <a:p>
                <a:pPr algn="ctr"/>
                <a:r>
                  <a:rPr lang="ja-JP" altLang="en-US" sz="1100" b="1" dirty="0" smtClean="0">
                    <a:solidFill>
                      <a:srgbClr val="FF0000"/>
                    </a:solidFill>
                    <a:latin typeface="ＭＳ ゴシック" panose="020B0609070205080204" pitchFamily="49" charset="-128"/>
                    <a:ea typeface="ＭＳ ゴシック" panose="020B0609070205080204" pitchFamily="49" charset="-128"/>
                  </a:rPr>
                  <a:t>６月１日</a:t>
                </a:r>
                <a:r>
                  <a:rPr lang="ja-JP" altLang="en-US" sz="1100" b="1" dirty="0">
                    <a:solidFill>
                      <a:srgbClr val="FF0000"/>
                    </a:solidFill>
                    <a:latin typeface="ＭＳ ゴシック" panose="020B0609070205080204" pitchFamily="49" charset="-128"/>
                    <a:ea typeface="ＭＳ ゴシック" panose="020B0609070205080204" pitchFamily="49" charset="-128"/>
                  </a:rPr>
                  <a:t>開始</a:t>
                </a:r>
                <a:endParaRPr kumimoji="1" lang="ja-JP" altLang="en-US" sz="1100" b="1" dirty="0" smtClean="0">
                  <a:solidFill>
                    <a:srgbClr val="FF0000"/>
                  </a:solidFill>
                  <a:latin typeface="ＭＳ ゴシック" panose="020B0609070205080204" pitchFamily="49" charset="-128"/>
                  <a:ea typeface="ＭＳ ゴシック" panose="020B0609070205080204" pitchFamily="49" charset="-128"/>
                </a:endParaRPr>
              </a:p>
            </p:txBody>
          </p:sp>
          <p:sp>
            <p:nvSpPr>
              <p:cNvPr id="36" name="左矢印 35"/>
              <p:cNvSpPr/>
              <p:nvPr/>
            </p:nvSpPr>
            <p:spPr>
              <a:xfrm>
                <a:off x="1844001" y="4400020"/>
                <a:ext cx="1800000" cy="612000"/>
              </a:xfrm>
              <a:prstGeom prst="leftArrow">
                <a:avLst>
                  <a:gd name="adj1" fmla="val 75316"/>
                  <a:gd name="adj2" fmla="val 37342"/>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smtClean="0">
                    <a:solidFill>
                      <a:schemeClr val="tx1"/>
                    </a:solidFill>
                    <a:latin typeface="ＭＳ ゴシック" panose="020B0609070205080204" pitchFamily="49" charset="-128"/>
                    <a:ea typeface="ＭＳ ゴシック" panose="020B0609070205080204" pitchFamily="49" charset="-128"/>
                  </a:rPr>
                  <a:t>⑧充足状況</a:t>
                </a:r>
                <a:endParaRPr kumimoji="1" lang="ja-JP" altLang="en-US" sz="1600" dirty="0" smtClean="0">
                  <a:solidFill>
                    <a:schemeClr val="tx1"/>
                  </a:solidFill>
                  <a:latin typeface="ＭＳ ゴシック" panose="020B0609070205080204" pitchFamily="49" charset="-128"/>
                  <a:ea typeface="ＭＳ ゴシック" panose="020B0609070205080204" pitchFamily="49" charset="-128"/>
                </a:endParaRPr>
              </a:p>
            </p:txBody>
          </p:sp>
          <p:sp>
            <p:nvSpPr>
              <p:cNvPr id="39" name="左矢印 38"/>
              <p:cNvSpPr/>
              <p:nvPr/>
            </p:nvSpPr>
            <p:spPr>
              <a:xfrm>
                <a:off x="4579630" y="1610423"/>
                <a:ext cx="1800000" cy="612000"/>
              </a:xfrm>
              <a:prstGeom prst="leftArrow">
                <a:avLst>
                  <a:gd name="adj1" fmla="val 75316"/>
                  <a:gd name="adj2" fmla="val 3000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smtClean="0">
                    <a:solidFill>
                      <a:schemeClr val="tx1"/>
                    </a:solidFill>
                    <a:latin typeface="ＭＳ ゴシック" panose="020B0609070205080204" pitchFamily="49" charset="-128"/>
                    <a:ea typeface="ＭＳ ゴシック" panose="020B0609070205080204" pitchFamily="49" charset="-128"/>
                  </a:rPr>
                  <a:t>④応募</a:t>
                </a:r>
                <a:r>
                  <a:rPr lang="en-US" altLang="ja-JP" sz="800" dirty="0" smtClean="0">
                    <a:solidFill>
                      <a:schemeClr val="tx1"/>
                    </a:solidFill>
                    <a:latin typeface="ＭＳ ゴシック" panose="020B0609070205080204" pitchFamily="49" charset="-128"/>
                    <a:ea typeface="ＭＳ ゴシック" panose="020B0609070205080204" pitchFamily="49" charset="-128"/>
                  </a:rPr>
                  <a:t>(</a:t>
                </a:r>
                <a:r>
                  <a:rPr lang="ja-JP" altLang="en-US" sz="800" dirty="0" smtClean="0">
                    <a:solidFill>
                      <a:schemeClr val="tx1"/>
                    </a:solidFill>
                    <a:latin typeface="ＭＳ ゴシック" panose="020B0609070205080204" pitchFamily="49" charset="-128"/>
                    <a:ea typeface="ＭＳ ゴシック" panose="020B0609070205080204" pitchFamily="49" charset="-128"/>
                  </a:rPr>
                  <a:t>紹介・あっせん）</a:t>
                </a:r>
                <a:endParaRPr lang="en-US" altLang="ja-JP" sz="800"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100" b="1" dirty="0" smtClean="0">
                    <a:solidFill>
                      <a:srgbClr val="FF0000"/>
                    </a:solidFill>
                    <a:latin typeface="ＭＳ ゴシック" panose="020B0609070205080204" pitchFamily="49" charset="-128"/>
                    <a:ea typeface="ＭＳ ゴシック" panose="020B0609070205080204" pitchFamily="49" charset="-128"/>
                  </a:rPr>
                  <a:t>９月５日</a:t>
                </a:r>
                <a:r>
                  <a:rPr kumimoji="1" lang="ja-JP" altLang="en-US" sz="1100" b="1" dirty="0">
                    <a:solidFill>
                      <a:srgbClr val="FF0000"/>
                    </a:solidFill>
                    <a:latin typeface="ＭＳ ゴシック" panose="020B0609070205080204" pitchFamily="49" charset="-128"/>
                    <a:ea typeface="ＭＳ ゴシック" panose="020B0609070205080204" pitchFamily="49" charset="-128"/>
                  </a:rPr>
                  <a:t>以降</a:t>
                </a:r>
                <a:endParaRPr kumimoji="1" lang="ja-JP" altLang="en-US" sz="1100" b="1" dirty="0" smtClean="0">
                  <a:solidFill>
                    <a:srgbClr val="FF0000"/>
                  </a:solidFill>
                  <a:latin typeface="ＭＳ ゴシック" panose="020B0609070205080204" pitchFamily="49" charset="-128"/>
                  <a:ea typeface="ＭＳ ゴシック" panose="020B0609070205080204" pitchFamily="49" charset="-128"/>
                </a:endParaRPr>
              </a:p>
            </p:txBody>
          </p:sp>
          <p:sp>
            <p:nvSpPr>
              <p:cNvPr id="45" name="左右矢印 44"/>
              <p:cNvSpPr/>
              <p:nvPr/>
            </p:nvSpPr>
            <p:spPr>
              <a:xfrm>
                <a:off x="4583865" y="2910445"/>
                <a:ext cx="1800000" cy="972000"/>
              </a:xfrm>
              <a:prstGeom prst="leftRightArrow">
                <a:avLst>
                  <a:gd name="adj1" fmla="val 71912"/>
                  <a:gd name="adj2" fmla="val 15224"/>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⑥採用選考</a:t>
                </a:r>
                <a:endParaRPr kumimoji="1" lang="en-US" altLang="ja-JP" sz="1600"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100" b="1" dirty="0" smtClean="0">
                    <a:solidFill>
                      <a:srgbClr val="FF0000"/>
                    </a:solidFill>
                    <a:latin typeface="ＭＳ ゴシック" panose="020B0609070205080204" pitchFamily="49" charset="-128"/>
                    <a:ea typeface="ＭＳ ゴシック" panose="020B0609070205080204" pitchFamily="49" charset="-128"/>
                  </a:rPr>
                  <a:t>９月１６日以降実施</a:t>
                </a:r>
                <a:endParaRPr kumimoji="1" lang="en-US" altLang="ja-JP" sz="1100" b="1" dirty="0" smtClean="0">
                  <a:solidFill>
                    <a:srgbClr val="FF0000"/>
                  </a:solidFill>
                  <a:latin typeface="ＭＳ ゴシック" panose="020B0609070205080204" pitchFamily="49" charset="-128"/>
                  <a:ea typeface="ＭＳ ゴシック" panose="020B0609070205080204" pitchFamily="49" charset="-128"/>
                </a:endParaRPr>
              </a:p>
              <a:p>
                <a:pPr algn="ctr"/>
                <a:r>
                  <a:rPr lang="ja-JP" altLang="en-US" sz="1100" b="1" dirty="0" smtClean="0">
                    <a:solidFill>
                      <a:srgbClr val="FF0000"/>
                    </a:solidFill>
                    <a:latin typeface="ＭＳ ゴシック" panose="020B0609070205080204" pitchFamily="49" charset="-128"/>
                    <a:ea typeface="ＭＳ ゴシック" panose="020B0609070205080204" pitchFamily="49" charset="-128"/>
                  </a:rPr>
                  <a:t>必ず面接</a:t>
                </a:r>
                <a:r>
                  <a:rPr lang="ja-JP" altLang="en-US" sz="1100" b="1" dirty="0">
                    <a:solidFill>
                      <a:srgbClr val="FF0000"/>
                    </a:solidFill>
                    <a:latin typeface="ＭＳ ゴシック" panose="020B0609070205080204" pitchFamily="49" charset="-128"/>
                    <a:ea typeface="ＭＳ ゴシック" panose="020B0609070205080204" pitchFamily="49" charset="-128"/>
                  </a:rPr>
                  <a:t>してください</a:t>
                </a:r>
                <a:endParaRPr kumimoji="1" lang="ja-JP" altLang="en-US" sz="1100" b="1" dirty="0" smtClean="0">
                  <a:solidFill>
                    <a:srgbClr val="FF0000"/>
                  </a:solidFill>
                  <a:latin typeface="ＭＳ ゴシック" panose="020B0609070205080204" pitchFamily="49" charset="-128"/>
                  <a:ea typeface="ＭＳ ゴシック" panose="020B0609070205080204" pitchFamily="49" charset="-128"/>
                </a:endParaRPr>
              </a:p>
            </p:txBody>
          </p:sp>
          <p:sp>
            <p:nvSpPr>
              <p:cNvPr id="47" name="右矢印 46"/>
              <p:cNvSpPr/>
              <p:nvPr/>
            </p:nvSpPr>
            <p:spPr>
              <a:xfrm>
                <a:off x="4583865" y="3933480"/>
                <a:ext cx="1800000" cy="1080000"/>
              </a:xfrm>
              <a:prstGeom prst="rightArrow">
                <a:avLst>
                  <a:gd name="adj1" fmla="val 81111"/>
                  <a:gd name="adj2" fmla="val 2136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smtClean="0">
                    <a:solidFill>
                      <a:schemeClr val="tx1"/>
                    </a:solidFill>
                    <a:latin typeface="ＭＳ ゴシック" panose="020B0609070205080204" pitchFamily="49" charset="-128"/>
                    <a:ea typeface="ＭＳ ゴシック" panose="020B0609070205080204" pitchFamily="49" charset="-128"/>
                  </a:rPr>
                  <a:t>⑦採否通知</a:t>
                </a:r>
                <a:endParaRPr lang="en-US" altLang="ja-JP" sz="1600" dirty="0" smtClean="0">
                  <a:solidFill>
                    <a:schemeClr val="tx1"/>
                  </a:solidFill>
                  <a:latin typeface="ＭＳ ゴシック" panose="020B0609070205080204" pitchFamily="49" charset="-128"/>
                  <a:ea typeface="ＭＳ ゴシック" panose="020B0609070205080204" pitchFamily="49" charset="-128"/>
                </a:endParaRPr>
              </a:p>
              <a:p>
                <a:pPr algn="ctr"/>
                <a:r>
                  <a:rPr lang="ja-JP" altLang="en-US" sz="1100" b="1" dirty="0">
                    <a:solidFill>
                      <a:srgbClr val="FF0000"/>
                    </a:solidFill>
                    <a:latin typeface="ＭＳ ゴシック" panose="020B0609070205080204" pitchFamily="49" charset="-128"/>
                    <a:ea typeface="ＭＳ ゴシック" panose="020B0609070205080204" pitchFamily="49" charset="-128"/>
                  </a:rPr>
                  <a:t>すみやか</a:t>
                </a:r>
                <a:r>
                  <a:rPr lang="ja-JP" altLang="en-US" sz="1100" b="1" dirty="0" smtClean="0">
                    <a:solidFill>
                      <a:srgbClr val="FF0000"/>
                    </a:solidFill>
                    <a:latin typeface="ＭＳ ゴシック" panose="020B0609070205080204" pitchFamily="49" charset="-128"/>
                    <a:ea typeface="ＭＳ ゴシック" panose="020B0609070205080204" pitchFamily="49" charset="-128"/>
                  </a:rPr>
                  <a:t>に</a:t>
                </a:r>
                <a:endParaRPr lang="en-US" altLang="ja-JP" sz="1100" b="1" dirty="0" smtClean="0">
                  <a:solidFill>
                    <a:srgbClr val="FF0000"/>
                  </a:solidFill>
                  <a:latin typeface="ＭＳ ゴシック" panose="020B0609070205080204" pitchFamily="49" charset="-128"/>
                  <a:ea typeface="ＭＳ ゴシック" panose="020B0609070205080204" pitchFamily="49" charset="-128"/>
                </a:endParaRPr>
              </a:p>
              <a:p>
                <a:pPr algn="ctr"/>
                <a:r>
                  <a:rPr lang="ja-JP" altLang="en-US" sz="1100" b="1"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100" b="1" dirty="0" smtClean="0">
                    <a:solidFill>
                      <a:srgbClr val="FF0000"/>
                    </a:solidFill>
                    <a:latin typeface="ＭＳ ゴシック" panose="020B0609070205080204" pitchFamily="49" charset="-128"/>
                    <a:ea typeface="ＭＳ ゴシック" panose="020B0609070205080204" pitchFamily="49" charset="-128"/>
                  </a:rPr>
                  <a:t>選考</a:t>
                </a:r>
                <a:r>
                  <a:rPr kumimoji="1" lang="ja-JP" altLang="en-US" sz="1100" b="1" dirty="0">
                    <a:solidFill>
                      <a:srgbClr val="FF0000"/>
                    </a:solidFill>
                    <a:latin typeface="ＭＳ ゴシック" panose="020B0609070205080204" pitchFamily="49" charset="-128"/>
                    <a:ea typeface="ＭＳ ゴシック" panose="020B0609070205080204" pitchFamily="49" charset="-128"/>
                  </a:rPr>
                  <a:t>日</a:t>
                </a:r>
                <a:r>
                  <a:rPr kumimoji="1" lang="ja-JP" altLang="en-US" sz="1100" b="1" dirty="0" smtClean="0">
                    <a:solidFill>
                      <a:srgbClr val="FF0000"/>
                    </a:solidFill>
                    <a:latin typeface="ＭＳ ゴシック" panose="020B0609070205080204" pitchFamily="49" charset="-128"/>
                    <a:ea typeface="ＭＳ ゴシック" panose="020B0609070205080204" pitchFamily="49" charset="-128"/>
                  </a:rPr>
                  <a:t>から３日以内、遅くとも７日以内）</a:t>
                </a:r>
              </a:p>
            </p:txBody>
          </p:sp>
          <p:sp>
            <p:nvSpPr>
              <p:cNvPr id="49" name="テキスト ボックス 48"/>
              <p:cNvSpPr txBox="1"/>
              <p:nvPr/>
            </p:nvSpPr>
            <p:spPr>
              <a:xfrm>
                <a:off x="1515135" y="5805264"/>
                <a:ext cx="5226035" cy="312978"/>
              </a:xfrm>
              <a:prstGeom prst="rect">
                <a:avLst/>
              </a:prstGeom>
              <a:solidFill>
                <a:srgbClr val="FF0000"/>
              </a:solid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1400" dirty="0" smtClean="0">
                    <a:solidFill>
                      <a:schemeClr val="bg1"/>
                    </a:solidFill>
                    <a:latin typeface="ＭＳ ゴシック" panose="020B0609070205080204" pitchFamily="49" charset="-128"/>
                    <a:ea typeface="ＭＳ ゴシック" panose="020B0609070205080204" pitchFamily="49" charset="-128"/>
                  </a:rPr>
                  <a:t>採否通知は２部作成し、２部とも高等学校へ送付してください。</a:t>
                </a:r>
              </a:p>
            </p:txBody>
          </p:sp>
          <p:sp>
            <p:nvSpPr>
              <p:cNvPr id="50" name="テキスト ボックス 49"/>
              <p:cNvSpPr txBox="1"/>
              <p:nvPr/>
            </p:nvSpPr>
            <p:spPr>
              <a:xfrm>
                <a:off x="1515135" y="6229443"/>
                <a:ext cx="5226035" cy="312978"/>
              </a:xfrm>
              <a:prstGeom prst="rect">
                <a:avLst/>
              </a:prstGeom>
              <a:solidFill>
                <a:srgbClr val="FF0000"/>
              </a:solid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1400" dirty="0" smtClean="0">
                    <a:solidFill>
                      <a:schemeClr val="bg1"/>
                    </a:solidFill>
                    <a:latin typeface="ＭＳ ゴシック" panose="020B0609070205080204" pitchFamily="49" charset="-128"/>
                    <a:ea typeface="ＭＳ ゴシック" panose="020B0609070205080204" pitchFamily="49" charset="-128"/>
                  </a:rPr>
                  <a:t>入社日は、３月２０日以降４月１日頃までにお願いします。</a:t>
                </a:r>
              </a:p>
            </p:txBody>
          </p:sp>
          <p:sp>
            <p:nvSpPr>
              <p:cNvPr id="51" name="右矢印 50"/>
              <p:cNvSpPr/>
              <p:nvPr/>
            </p:nvSpPr>
            <p:spPr>
              <a:xfrm>
                <a:off x="4583865" y="2287673"/>
                <a:ext cx="1800000" cy="612000"/>
              </a:xfrm>
              <a:prstGeom prst="rightArrow">
                <a:avLst>
                  <a:gd name="adj1" fmla="val 71692"/>
                  <a:gd name="adj2" fmla="val 39154"/>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⑤選考日通知</a:t>
                </a:r>
                <a:endParaRPr kumimoji="1" lang="en-US" altLang="ja-JP" sz="1600" dirty="0" smtClean="0">
                  <a:solidFill>
                    <a:schemeClr val="tx1"/>
                  </a:solidFill>
                  <a:latin typeface="ＭＳ ゴシック" panose="020B0609070205080204" pitchFamily="49" charset="-128"/>
                  <a:ea typeface="ＭＳ ゴシック" panose="020B0609070205080204" pitchFamily="49" charset="-128"/>
                </a:endParaRPr>
              </a:p>
            </p:txBody>
          </p:sp>
        </p:grpSp>
      </p:grpSp>
      <p:sp>
        <p:nvSpPr>
          <p:cNvPr id="23" name="右矢印 22"/>
          <p:cNvSpPr/>
          <p:nvPr/>
        </p:nvSpPr>
        <p:spPr>
          <a:xfrm>
            <a:off x="4761325" y="901087"/>
            <a:ext cx="1833669" cy="630660"/>
          </a:xfrm>
          <a:prstGeom prst="rightArrow">
            <a:avLst>
              <a:gd name="adj1" fmla="val 71692"/>
              <a:gd name="adj2" fmla="val 39154"/>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③求人連絡</a:t>
            </a:r>
            <a:endParaRPr kumimoji="1" lang="en-US" altLang="ja-JP" sz="1600" dirty="0" smtClean="0">
              <a:solidFill>
                <a:schemeClr val="tx1"/>
              </a:solidFill>
              <a:latin typeface="ＭＳ ゴシック" panose="020B0609070205080204" pitchFamily="49" charset="-128"/>
              <a:ea typeface="ＭＳ ゴシック" panose="020B0609070205080204" pitchFamily="49" charset="-128"/>
            </a:endParaRPr>
          </a:p>
          <a:p>
            <a:pPr algn="ctr"/>
            <a:r>
              <a:rPr lang="ja-JP" altLang="en-US" sz="1100" b="1" dirty="0" smtClean="0">
                <a:solidFill>
                  <a:srgbClr val="FF0000"/>
                </a:solidFill>
                <a:latin typeface="ＭＳ ゴシック" panose="020B0609070205080204" pitchFamily="49" charset="-128"/>
                <a:ea typeface="ＭＳ ゴシック" panose="020B0609070205080204" pitchFamily="49" charset="-128"/>
              </a:rPr>
              <a:t>７月１日以降</a:t>
            </a:r>
            <a:endParaRPr kumimoji="1" lang="ja-JP" altLang="en-US" sz="1100" b="1" dirty="0" smtClean="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590393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70516"/>
            <a:ext cx="7467600" cy="490066"/>
          </a:xfrm>
        </p:spPr>
        <p:txBody>
          <a:bodyPr>
            <a:normAutofit/>
          </a:bodyPr>
          <a:lstStyle/>
          <a:p>
            <a:pPr algn="l"/>
            <a:r>
              <a:rPr lang="ja-JP" altLang="en-US" sz="2000" b="1" dirty="0" smtClean="0">
                <a:solidFill>
                  <a:schemeClr val="bg1"/>
                </a:solidFill>
                <a:latin typeface="ＭＳ ゴシック" panose="020B0609070205080204" pitchFamily="49" charset="-128"/>
                <a:ea typeface="ＭＳ ゴシック" panose="020B0609070205080204" pitchFamily="49" charset="-128"/>
              </a:rPr>
              <a:t>４－</a:t>
            </a:r>
            <a:r>
              <a:rPr lang="ja-JP" altLang="en-US" sz="2000" b="1" dirty="0">
                <a:solidFill>
                  <a:schemeClr val="bg1"/>
                </a:solidFill>
                <a:latin typeface="ＭＳ ゴシック" panose="020B0609070205080204" pitchFamily="49" charset="-128"/>
                <a:ea typeface="ＭＳ ゴシック" panose="020B0609070205080204" pitchFamily="49" charset="-128"/>
              </a:rPr>
              <a:t>２</a:t>
            </a:r>
            <a:r>
              <a:rPr lang="ja-JP" altLang="en-US" sz="2000" dirty="0" smtClean="0">
                <a:solidFill>
                  <a:schemeClr val="bg1"/>
                </a:solidFill>
                <a:latin typeface="ＭＳ ゴシック" panose="020B0609070205080204" pitchFamily="49" charset="-128"/>
                <a:ea typeface="ＭＳ ゴシック" panose="020B0609070205080204" pitchFamily="49" charset="-128"/>
              </a:rPr>
              <a:t>　</a:t>
            </a:r>
            <a:r>
              <a:rPr lang="ja-JP" altLang="en-US" sz="2000" b="1" dirty="0">
                <a:solidFill>
                  <a:schemeClr val="bg1"/>
                </a:solidFill>
                <a:latin typeface="ＭＳ ゴシック" panose="020B0609070205080204" pitchFamily="49" charset="-128"/>
                <a:ea typeface="ＭＳ ゴシック" panose="020B0609070205080204" pitchFamily="49" charset="-128"/>
              </a:rPr>
              <a:t>新規高等学校</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卒業予定者</a:t>
            </a:r>
            <a:r>
              <a:rPr lang="ja-JP" altLang="en-US" sz="2000" b="1" dirty="0">
                <a:solidFill>
                  <a:schemeClr val="bg1"/>
                </a:solidFill>
                <a:latin typeface="ＭＳ ゴシック" panose="020B0609070205080204" pitchFamily="49" charset="-128"/>
                <a:ea typeface="ＭＳ ゴシック" panose="020B0609070205080204" pitchFamily="49" charset="-128"/>
              </a:rPr>
              <a:t>の求人</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申込から採用まで</a:t>
            </a:r>
            <a:endParaRPr kumimoji="1" lang="ja-JP" altLang="en-US" sz="2000" b="1" dirty="0">
              <a:solidFill>
                <a:schemeClr val="bg1"/>
              </a:solidFill>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476596604"/>
              </p:ext>
            </p:extLst>
          </p:nvPr>
        </p:nvGraphicFramePr>
        <p:xfrm>
          <a:off x="395536" y="1268759"/>
          <a:ext cx="8280920" cy="5161350"/>
        </p:xfrm>
        <a:graphic>
          <a:graphicData uri="http://schemas.openxmlformats.org/drawingml/2006/table">
            <a:tbl>
              <a:tblPr>
                <a:effectLst/>
              </a:tblPr>
              <a:tblGrid>
                <a:gridCol w="439695">
                  <a:extLst>
                    <a:ext uri="{9D8B030D-6E8A-4147-A177-3AD203B41FA5}">
                      <a16:colId xmlns:a16="http://schemas.microsoft.com/office/drawing/2014/main" val="20000"/>
                    </a:ext>
                  </a:extLst>
                </a:gridCol>
                <a:gridCol w="1612214">
                  <a:extLst>
                    <a:ext uri="{9D8B030D-6E8A-4147-A177-3AD203B41FA5}">
                      <a16:colId xmlns:a16="http://schemas.microsoft.com/office/drawing/2014/main" val="20001"/>
                    </a:ext>
                  </a:extLst>
                </a:gridCol>
                <a:gridCol w="6229011">
                  <a:extLst>
                    <a:ext uri="{9D8B030D-6E8A-4147-A177-3AD203B41FA5}">
                      <a16:colId xmlns:a16="http://schemas.microsoft.com/office/drawing/2014/main" val="20002"/>
                    </a:ext>
                  </a:extLst>
                </a:gridCol>
              </a:tblGrid>
              <a:tr h="303925">
                <a:tc gridSpan="2">
                  <a:txBody>
                    <a:bodyPr/>
                    <a:lstStyle/>
                    <a:p>
                      <a:pPr algn="l" fontAlgn="ctr"/>
                      <a:r>
                        <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fontAlgn="ctr"/>
                      <a:r>
                        <a:rPr lang="ja-JP" altLang="en-US" sz="1600" b="0" i="0" u="none" strike="noStrike" dirty="0" smtClean="0">
                          <a:solidFill>
                            <a:srgbClr val="000000"/>
                          </a:solidFill>
                          <a:effectLst/>
                          <a:latin typeface="ＭＳ ゴシック" panose="020B0609070205080204" pitchFamily="49" charset="-128"/>
                          <a:ea typeface="ＭＳ ゴシック" panose="020B0609070205080204" pitchFamily="49" charset="-128"/>
                        </a:rPr>
                        <a:t>留　　意　　事　　項</a:t>
                      </a:r>
                      <a:endParaRPr lang="zh-CN" altLang="en-US"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16156">
                <a:tc rowSpan="5">
                  <a:txBody>
                    <a:bodyPr/>
                    <a:lstStyle/>
                    <a:p>
                      <a:pPr algn="ctr" fontAlgn="ctr"/>
                      <a:r>
                        <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rPr>
                        <a:t>求人申込・連絡等</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85725" indent="-85725" algn="l" fontAlgn="ct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 申　 　込 　　先  　</a:t>
                      </a: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85725" indent="0" algn="l"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求人者</a:t>
                      </a: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管轄ハローワーク</a:t>
                      </a:r>
                      <a:endParaRPr lang="en-US" altLang="ja-JP" sz="1200" b="0" i="0" u="none" strike="noStrike" dirty="0" smtClean="0">
                        <a:solidFill>
                          <a:srgbClr val="000000"/>
                        </a:solidFill>
                        <a:effectLst/>
                        <a:latin typeface="ＭＳ ゴシック" panose="020B0609070205080204" pitchFamily="49" charset="-128"/>
                        <a:ea typeface="ＭＳ ゴシック" panose="020B0609070205080204" pitchFamily="49" charset="-128"/>
                      </a:endParaRPr>
                    </a:p>
                    <a:p>
                      <a:pPr marL="85725" indent="0" algn="l" fontAlgn="ctr"/>
                      <a:r>
                        <a:rPr lang="ja-JP" altLang="en-US" sz="1050" b="0" i="0" u="none" strike="noStrike" dirty="0" smtClean="0">
                          <a:solidFill>
                            <a:srgbClr val="000000"/>
                          </a:solidFill>
                          <a:effectLst/>
                          <a:latin typeface="ＭＳ ゴシック" panose="020B0609070205080204" pitchFamily="49" charset="-128"/>
                          <a:ea typeface="ＭＳ ゴシック" panose="020B0609070205080204" pitchFamily="49" charset="-128"/>
                        </a:rPr>
                        <a:t>（高校の紹介・あっせんを希望する場合は、ハローワーク以外</a:t>
                      </a: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での求人募集は認められません。）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32048">
                <a:tc vMerge="1">
                  <a:txBody>
                    <a:bodyPr/>
                    <a:lstStyle/>
                    <a:p>
                      <a:endParaRPr kumimoji="1" lang="ja-JP" altLang="en-US"/>
                    </a:p>
                  </a:txBody>
                  <a:tcPr/>
                </a:tc>
                <a:tc>
                  <a:txBody>
                    <a:bodyPr/>
                    <a:lstStyle/>
                    <a:p>
                      <a:pPr algn="dist" fontAlgn="ctr"/>
                      <a:r>
                        <a:rPr lang="ja-JP" altLang="en-US" sz="1200" b="0" i="0" u="none" strike="noStrike" baseline="0" dirty="0" smtClean="0">
                          <a:solidFill>
                            <a:srgbClr val="000000"/>
                          </a:solidFill>
                          <a:effectLst/>
                          <a:latin typeface="ＭＳ ゴシック" panose="020B0609070205080204" pitchFamily="49" charset="-128"/>
                          <a:ea typeface="ＭＳ ゴシック" panose="020B0609070205080204" pitchFamily="49" charset="-128"/>
                        </a:rPr>
                        <a:t> </a:t>
                      </a: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求人申込の方法  </a:t>
                      </a: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85725" indent="0" algn="l" fontAlgn="ct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次頁の①～③のいずれかの方法により求人を申し込んでください。</a:t>
                      </a:r>
                      <a:endParaRPr lang="en-US" altLang="ja-JP" sz="1200" b="0" i="0" u="none" strike="noStrike" dirty="0" smtClean="0">
                        <a:solidFill>
                          <a:srgbClr val="000000"/>
                        </a:solidFill>
                        <a:effectLst/>
                        <a:latin typeface="ＭＳ ゴシック" panose="020B0609070205080204" pitchFamily="49" charset="-128"/>
                        <a:ea typeface="ＭＳ ゴシック" panose="020B0609070205080204" pitchFamily="49" charset="-128"/>
                      </a:endParaRPr>
                    </a:p>
                    <a:p>
                      <a:pPr marL="85725" indent="0" algn="l" fontAlgn="ct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（６年度に高卒求人の申込みをしている場合は①で申込みをお願いします。）</a:t>
                      </a:r>
                      <a:endParaRPr lang="en-US" altLang="ja-JP" sz="1200" b="0" i="0" u="none" strike="noStrike" dirty="0" smtClean="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0040">
                <a:tc vMerge="1">
                  <a:txBody>
                    <a:bodyPr/>
                    <a:lstStyle/>
                    <a:p>
                      <a:endParaRPr kumimoji="1" lang="ja-JP" altLang="en-US"/>
                    </a:p>
                  </a:txBody>
                  <a:tcPr/>
                </a:tc>
                <a:tc>
                  <a:txBody>
                    <a:bodyPr/>
                    <a:lstStyle/>
                    <a:p>
                      <a:pPr algn="dist" fontAlgn="ct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 </a:t>
                      </a:r>
                      <a:r>
                        <a:rPr lang="zh-TW"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求人申込</a:t>
                      </a: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開始</a:t>
                      </a:r>
                      <a:r>
                        <a:rPr lang="zh-TW"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時期</a:t>
                      </a:r>
                      <a:endParaRPr lang="zh-TW"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1600" b="1" i="0" u="none" strike="noStrike" dirty="0" smtClean="0">
                          <a:solidFill>
                            <a:srgbClr val="FF0000"/>
                          </a:solidFill>
                          <a:effectLst/>
                          <a:latin typeface="ＭＳ ゴシック" panose="020B0609070205080204" pitchFamily="49" charset="-128"/>
                          <a:ea typeface="ＭＳ ゴシック" panose="020B0609070205080204" pitchFamily="49" charset="-128"/>
                        </a:rPr>
                        <a:t>６月１日以降</a:t>
                      </a:r>
                      <a:r>
                        <a:rPr lang="ja-JP" altLang="en-US" sz="1200" b="0" i="0" u="none" strike="noStrike" dirty="0" smtClean="0">
                          <a:solidFill>
                            <a:schemeClr val="tx1"/>
                          </a:solidFill>
                          <a:effectLst/>
                          <a:latin typeface="ＭＳ ゴシック" panose="020B0609070205080204" pitchFamily="49" charset="-128"/>
                          <a:ea typeface="ＭＳ ゴシック" panose="020B0609070205080204" pitchFamily="49" charset="-128"/>
                        </a:rPr>
                        <a:t>にハローワークの求人窓口等で受け付けます。</a:t>
                      </a:r>
                      <a:endParaRPr lang="ja-JP" altLang="en-US" sz="10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2048">
                <a:tc vMerge="1">
                  <a:txBody>
                    <a:bodyPr/>
                    <a:lstStyle/>
                    <a:p>
                      <a:endParaRPr kumimoji="1" lang="ja-JP" altLang="en-US"/>
                    </a:p>
                  </a:txBody>
                  <a:tcPr/>
                </a:tc>
                <a:tc>
                  <a:txBody>
                    <a:bodyPr/>
                    <a:lstStyle/>
                    <a:p>
                      <a:pPr algn="dist" fontAlgn="ct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 求人票の返戻</a:t>
                      </a: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1600" b="1" i="0" u="none" strike="noStrike" dirty="0" smtClean="0">
                          <a:solidFill>
                            <a:srgbClr val="FF0000"/>
                          </a:solidFill>
                          <a:effectLst/>
                          <a:latin typeface="ＭＳ ゴシック" panose="020B0609070205080204" pitchFamily="49" charset="-128"/>
                          <a:ea typeface="ＭＳ ゴシック" panose="020B0609070205080204" pitchFamily="49" charset="-128"/>
                        </a:rPr>
                        <a:t>７月</a:t>
                      </a:r>
                      <a:r>
                        <a:rPr lang="ja-JP" altLang="en-US" sz="1600" b="1" i="0" u="none" strike="noStrike" dirty="0">
                          <a:solidFill>
                            <a:srgbClr val="FF0000"/>
                          </a:solidFill>
                          <a:effectLst/>
                          <a:latin typeface="ＭＳ ゴシック" panose="020B0609070205080204" pitchFamily="49" charset="-128"/>
                          <a:ea typeface="ＭＳ ゴシック" panose="020B0609070205080204" pitchFamily="49" charset="-128"/>
                        </a:rPr>
                        <a:t>１日以降</a:t>
                      </a: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に</a:t>
                      </a:r>
                      <a:r>
                        <a:rPr lang="ja-JP" altLang="en-US" sz="1200" b="0" i="0" u="none" strike="noStrike" dirty="0" smtClean="0">
                          <a:solidFill>
                            <a:schemeClr val="tx1"/>
                          </a:solidFill>
                          <a:effectLst/>
                          <a:latin typeface="ＭＳ ゴシック" panose="020B0609070205080204" pitchFamily="49" charset="-128"/>
                          <a:ea typeface="ＭＳ ゴシック" panose="020B0609070205080204" pitchFamily="49" charset="-128"/>
                        </a:rPr>
                        <a:t>確認印が押された求人票がハローワークから返戻します。</a:t>
                      </a:r>
                      <a:endParaRPr lang="ja-JP" altLang="en-US" sz="12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88950">
                <a:tc vMerge="1">
                  <a:txBody>
                    <a:bodyPr/>
                    <a:lstStyle/>
                    <a:p>
                      <a:endParaRPr kumimoji="1" lang="ja-JP" altLang="en-US"/>
                    </a:p>
                  </a:txBody>
                  <a:tcPr/>
                </a:tc>
                <a:tc>
                  <a:txBody>
                    <a:bodyPr/>
                    <a:lstStyle/>
                    <a:p>
                      <a:pPr marL="1416050" indent="-1330325" algn="dist" fontAlgn="ctr"/>
                      <a:r>
                        <a:rPr lang="zh-TW"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求人</a:t>
                      </a: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連絡</a:t>
                      </a:r>
                      <a:endParaRPr lang="en-US" altLang="ja-JP" sz="1200" b="0" i="0" u="none" strike="noStrike" dirty="0" smtClean="0">
                        <a:solidFill>
                          <a:srgbClr val="000000"/>
                        </a:solidFill>
                        <a:effectLst/>
                        <a:latin typeface="ＭＳ ゴシック" panose="020B0609070205080204" pitchFamily="49" charset="-128"/>
                        <a:ea typeface="ＭＳ ゴシック" panose="020B0609070205080204" pitchFamily="49" charset="-128"/>
                      </a:endParaRPr>
                    </a:p>
                    <a:p>
                      <a:pPr algn="dist" fontAlgn="ctr"/>
                      <a:r>
                        <a:rPr lang="zh-TW"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（推薦依頼）</a:t>
                      </a:r>
                      <a:endParaRPr lang="zh-TW"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85725" indent="0" algn="l" fontAlgn="ctr"/>
                      <a:r>
                        <a:rPr lang="ja-JP" altLang="en-US" sz="1200" b="0" i="0" u="none" strike="noStrike" dirty="0" smtClean="0">
                          <a:solidFill>
                            <a:schemeClr val="tx1"/>
                          </a:solidFill>
                          <a:effectLst/>
                          <a:latin typeface="ＭＳ ゴシック" panose="020B0609070205080204" pitchFamily="49" charset="-128"/>
                          <a:ea typeface="ＭＳ ゴシック" panose="020B0609070205080204" pitchFamily="49" charset="-128"/>
                        </a:rPr>
                        <a:t>指定校求人の場合は、</a:t>
                      </a: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返戻された求人票（写）を当該高等学校へ提出してください。</a:t>
                      </a:r>
                      <a:endParaRPr lang="en-US" altLang="ja-JP" sz="1200" b="0" i="0" u="none" strike="noStrike" dirty="0" smtClean="0">
                        <a:solidFill>
                          <a:srgbClr val="000000"/>
                        </a:solidFill>
                        <a:effectLst/>
                        <a:latin typeface="ＭＳ ゴシック" panose="020B0609070205080204" pitchFamily="49" charset="-128"/>
                        <a:ea typeface="ＭＳ ゴシック" panose="020B0609070205080204" pitchFamily="49" charset="-128"/>
                      </a:endParaRPr>
                    </a:p>
                    <a:p>
                      <a:pPr marL="85725" indent="0" algn="l" fontAlgn="ct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（応募者を指定する高等学校に限らない場合は、全国の高等学校の進路指導部に対し、</a:t>
                      </a:r>
                      <a:endParaRPr lang="en-US" altLang="ja-JP" sz="1200" b="0" i="0" u="none" strike="noStrike" dirty="0" smtClean="0">
                        <a:solidFill>
                          <a:srgbClr val="000000"/>
                        </a:solidFill>
                        <a:effectLst/>
                        <a:latin typeface="ＭＳ ゴシック" panose="020B0609070205080204" pitchFamily="49" charset="-128"/>
                        <a:ea typeface="ＭＳ ゴシック" panose="020B0609070205080204" pitchFamily="49" charset="-128"/>
                      </a:endParaRPr>
                    </a:p>
                    <a:p>
                      <a:pPr marL="85725" indent="0" algn="l" fontAlgn="ct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インターネットにより求人を提供するので、高等学校にその旨連絡し、了解を得ることにより当該求人票の写しを送付しなくても差し支えありません。）</a:t>
                      </a: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50192">
                <a:tc gridSpan="2">
                  <a:txBody>
                    <a:bodyPr/>
                    <a:lstStyle/>
                    <a:p>
                      <a:pPr algn="ctr" fontAlgn="ct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応募</a:t>
                      </a:r>
                      <a:r>
                        <a:rPr lang="en-US" altLang="ja-JP"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a:t>
                      </a: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紹介</a:t>
                      </a: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a:t>
                      </a: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あっせん</a:t>
                      </a:r>
                      <a:r>
                        <a:rPr lang="en-US" altLang="ja-JP"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a:t>
                      </a: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85725" indent="0" algn="l"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応募者がある場合は、</a:t>
                      </a:r>
                      <a:r>
                        <a:rPr lang="ja-JP" altLang="en-US" sz="1600" b="1" i="0" u="none" strike="noStrike" dirty="0">
                          <a:solidFill>
                            <a:srgbClr val="FF0000"/>
                          </a:solidFill>
                          <a:effectLst/>
                          <a:latin typeface="ＭＳ ゴシック" panose="020B0609070205080204" pitchFamily="49" charset="-128"/>
                          <a:ea typeface="ＭＳ ゴシック" panose="020B0609070205080204" pitchFamily="49" charset="-128"/>
                        </a:rPr>
                        <a:t>９月５日以降</a:t>
                      </a: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に高等学校から</a:t>
                      </a: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連絡されます。</a:t>
                      </a: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
                      </a:r>
                      <a:b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（ただし、沖縄県は</a:t>
                      </a: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８月３０日</a:t>
                      </a: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以降）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33066">
                <a:tc gridSpan="2">
                  <a:txBody>
                    <a:bodyPr/>
                    <a:lstStyle/>
                    <a:p>
                      <a:pPr algn="ctr" fontAlgn="ct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 応   募   書   類</a:t>
                      </a: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85725" indent="0" algn="l" fontAlgn="ct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高校生の応募書類は、近畿</a:t>
                      </a: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高等学校進路指導連絡協議会で</a:t>
                      </a: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定められた「</a:t>
                      </a:r>
                      <a:r>
                        <a:rPr lang="ja-JP" altLang="en-US" sz="1200" b="1" i="0" u="none" strike="noStrike" dirty="0" smtClean="0">
                          <a:solidFill>
                            <a:srgbClr val="FF0000"/>
                          </a:solidFill>
                          <a:effectLst/>
                          <a:latin typeface="ＭＳ ゴシック" panose="020B0609070205080204" pitchFamily="49" charset="-128"/>
                          <a:ea typeface="ＭＳ ゴシック" panose="020B0609070205080204" pitchFamily="49" charset="-128"/>
                        </a:rPr>
                        <a:t>近畿</a:t>
                      </a:r>
                      <a:r>
                        <a:rPr lang="ja-JP" altLang="en-US" sz="1200" b="1" i="0" u="none" strike="noStrike" dirty="0">
                          <a:solidFill>
                            <a:srgbClr val="FF0000"/>
                          </a:solidFill>
                          <a:effectLst/>
                          <a:latin typeface="ＭＳ ゴシック" panose="020B0609070205080204" pitchFamily="49" charset="-128"/>
                          <a:ea typeface="ＭＳ ゴシック" panose="020B0609070205080204" pitchFamily="49" charset="-128"/>
                        </a:rPr>
                        <a:t>高等学校統一</a:t>
                      </a:r>
                      <a:r>
                        <a:rPr lang="ja-JP" altLang="en-US" sz="1200" b="1" i="0" u="none" strike="noStrike" dirty="0" smtClean="0">
                          <a:solidFill>
                            <a:srgbClr val="FF0000"/>
                          </a:solidFill>
                          <a:effectLst/>
                          <a:latin typeface="ＭＳ ゴシック" panose="020B0609070205080204" pitchFamily="49" charset="-128"/>
                          <a:ea typeface="ＭＳ ゴシック" panose="020B0609070205080204" pitchFamily="49" charset="-128"/>
                        </a:rPr>
                        <a:t>用紙」</a:t>
                      </a: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を使用します。（統一用紙以外</a:t>
                      </a: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の求人者独自の社用紙は一切</a:t>
                      </a: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認められません。）</a:t>
                      </a: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60040">
                <a:tc gridSpan="2">
                  <a:txBody>
                    <a:bodyPr/>
                    <a:lstStyle/>
                    <a:p>
                      <a:pPr algn="ctr" fontAlgn="ct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採 　用 　選 　考</a:t>
                      </a: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85725" indent="0" algn="l" fontAlgn="ctr"/>
                      <a:r>
                        <a:rPr lang="ja-JP" altLang="en-US" sz="1600" b="1" i="0" u="none" strike="noStrike" dirty="0" smtClean="0">
                          <a:solidFill>
                            <a:srgbClr val="FF0000"/>
                          </a:solidFill>
                          <a:effectLst/>
                          <a:latin typeface="ＭＳ ゴシック" panose="020B0609070205080204" pitchFamily="49" charset="-128"/>
                          <a:ea typeface="ＭＳ ゴシック" panose="020B0609070205080204" pitchFamily="49" charset="-128"/>
                        </a:rPr>
                        <a:t>９月１６日</a:t>
                      </a:r>
                      <a:r>
                        <a:rPr lang="ja-JP" altLang="en-US" sz="1600" b="1" i="0" u="none" strike="noStrike" dirty="0">
                          <a:solidFill>
                            <a:srgbClr val="FF0000"/>
                          </a:solidFill>
                          <a:effectLst/>
                          <a:latin typeface="ＭＳ ゴシック" panose="020B0609070205080204" pitchFamily="49" charset="-128"/>
                          <a:ea typeface="ＭＳ ゴシック" panose="020B0609070205080204" pitchFamily="49" charset="-128"/>
                        </a:rPr>
                        <a:t>以降</a:t>
                      </a: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に</a:t>
                      </a: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実施してください。</a:t>
                      </a:r>
                      <a:r>
                        <a:rPr lang="ja-JP" altLang="en-US" sz="1200" b="1" i="0" u="none" strike="noStrike" dirty="0" smtClean="0">
                          <a:solidFill>
                            <a:srgbClr val="FF0000"/>
                          </a:solidFill>
                          <a:effectLst/>
                          <a:latin typeface="ＭＳ ゴシック" panose="020B0609070205080204" pitchFamily="49" charset="-128"/>
                          <a:ea typeface="ＭＳ ゴシック" panose="020B0609070205080204" pitchFamily="49" charset="-128"/>
                        </a:rPr>
                        <a:t>書類のみの選考は出来ません</a:t>
                      </a: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a:t>
                      </a: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888950">
                <a:tc gridSpan="2">
                  <a:txBody>
                    <a:bodyPr/>
                    <a:lstStyle/>
                    <a:p>
                      <a:pPr algn="ctr" fontAlgn="ct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採   否   通   知</a:t>
                      </a: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85725" indent="0" algn="l" fontAlgn="ctr"/>
                      <a:r>
                        <a:rPr lang="ja-JP" altLang="en-US" sz="1600" b="1" i="0" u="none" strike="noStrike" dirty="0" smtClean="0">
                          <a:solidFill>
                            <a:srgbClr val="FF0000"/>
                          </a:solidFill>
                          <a:effectLst/>
                          <a:latin typeface="ＭＳ ゴシック" panose="020B0609070205080204" pitchFamily="49" charset="-128"/>
                          <a:ea typeface="ＭＳ ゴシック" panose="020B0609070205080204" pitchFamily="49" charset="-128"/>
                        </a:rPr>
                        <a:t>採否はすみやかに（選考</a:t>
                      </a:r>
                      <a:r>
                        <a:rPr lang="ja-JP" altLang="en-US" sz="1600" b="1" i="0" u="none" strike="noStrike" dirty="0">
                          <a:solidFill>
                            <a:srgbClr val="FF0000"/>
                          </a:solidFill>
                          <a:effectLst/>
                          <a:latin typeface="ＭＳ ゴシック" panose="020B0609070205080204" pitchFamily="49" charset="-128"/>
                          <a:ea typeface="ＭＳ ゴシック" panose="020B0609070205080204" pitchFamily="49" charset="-128"/>
                        </a:rPr>
                        <a:t>日から原則として３日</a:t>
                      </a:r>
                      <a:r>
                        <a:rPr lang="ja-JP" altLang="en-US" sz="1600" b="1" i="0" u="none" strike="noStrike" dirty="0" smtClean="0">
                          <a:solidFill>
                            <a:srgbClr val="FF0000"/>
                          </a:solidFill>
                          <a:effectLst/>
                          <a:latin typeface="ＭＳ ゴシック" panose="020B0609070205080204" pitchFamily="49" charset="-128"/>
                          <a:ea typeface="ＭＳ ゴシック" panose="020B0609070205080204" pitchFamily="49" charset="-128"/>
                        </a:rPr>
                        <a:t>以内</a:t>
                      </a:r>
                      <a:r>
                        <a:rPr lang="ja-JP" altLang="en-US" sz="1200" b="1" i="0" u="none" strike="noStrike" dirty="0" smtClean="0">
                          <a:solidFill>
                            <a:srgbClr val="FF0000"/>
                          </a:solidFill>
                          <a:effectLst/>
                          <a:latin typeface="ＭＳ ゴシック" panose="020B0609070205080204" pitchFamily="49" charset="-128"/>
                          <a:ea typeface="ＭＳ ゴシック" panose="020B0609070205080204" pitchFamily="49" charset="-128"/>
                        </a:rPr>
                        <a:t>、</a:t>
                      </a:r>
                      <a:r>
                        <a:rPr lang="ja-JP" altLang="en-US" sz="1200" b="1" i="0" u="none" strike="noStrike" dirty="0" smtClean="0">
                          <a:solidFill>
                            <a:schemeClr val="tx1"/>
                          </a:solidFill>
                          <a:effectLst/>
                          <a:latin typeface="ＭＳ ゴシック" panose="020B0609070205080204" pitchFamily="49" charset="-128"/>
                          <a:ea typeface="ＭＳ ゴシック" panose="020B0609070205080204" pitchFamily="49" charset="-128"/>
                        </a:rPr>
                        <a:t>遅く</a:t>
                      </a:r>
                      <a:r>
                        <a:rPr lang="ja-JP" altLang="en-US" sz="1200" b="1" i="0" u="none" strike="noStrike" dirty="0">
                          <a:solidFill>
                            <a:schemeClr val="tx1"/>
                          </a:solidFill>
                          <a:effectLst/>
                          <a:latin typeface="ＭＳ ゴシック" panose="020B0609070205080204" pitchFamily="49" charset="-128"/>
                          <a:ea typeface="ＭＳ ゴシック" panose="020B0609070205080204" pitchFamily="49" charset="-128"/>
                        </a:rPr>
                        <a:t>とも７日以内）</a:t>
                      </a: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に採否を決定</a:t>
                      </a: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してください。</a:t>
                      </a:r>
                      <a:endParaRPr lang="en-US" altLang="ja-JP" sz="1200" b="0" i="0" u="none" strike="noStrike" dirty="0" smtClean="0">
                        <a:solidFill>
                          <a:srgbClr val="000000"/>
                        </a:solidFill>
                        <a:effectLst/>
                        <a:latin typeface="ＭＳ ゴシック" panose="020B0609070205080204" pitchFamily="49" charset="-128"/>
                        <a:ea typeface="ＭＳ ゴシック" panose="020B0609070205080204" pitchFamily="49" charset="-128"/>
                      </a:endParaRPr>
                    </a:p>
                    <a:p>
                      <a:pPr marL="85725" indent="0" algn="l" fontAlgn="ct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採否通知は２部作成</a:t>
                      </a: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の上、</a:t>
                      </a:r>
                      <a:r>
                        <a:rPr lang="ja-JP" altLang="en-US" sz="1200" b="1" i="0" u="none" strike="noStrike" dirty="0">
                          <a:solidFill>
                            <a:srgbClr val="FF0000"/>
                          </a:solidFill>
                          <a:effectLst/>
                          <a:latin typeface="ＭＳ ゴシック" panose="020B0609070205080204" pitchFamily="49" charset="-128"/>
                          <a:ea typeface="ＭＳ ゴシック" panose="020B0609070205080204" pitchFamily="49" charset="-128"/>
                        </a:rPr>
                        <a:t>高等学校</a:t>
                      </a:r>
                      <a:r>
                        <a:rPr lang="ja-JP" altLang="en-US" sz="1200" b="1" i="0" u="none" strike="noStrike" dirty="0">
                          <a:solidFill>
                            <a:srgbClr val="000000"/>
                          </a:solidFill>
                          <a:effectLst/>
                          <a:latin typeface="ＭＳ ゴシック" panose="020B0609070205080204" pitchFamily="49" charset="-128"/>
                          <a:ea typeface="ＭＳ ゴシック" panose="020B0609070205080204" pitchFamily="49" charset="-128"/>
                        </a:rPr>
                        <a:t>へ</a:t>
                      </a: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送付してください。（生徒に直接</a:t>
                      </a: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送付</a:t>
                      </a:r>
                      <a:r>
                        <a:rPr lang="ja-JP" altLang="en-US" sz="1200" b="0" i="0" u="none" strike="noStrike" dirty="0" smtClean="0">
                          <a:solidFill>
                            <a:srgbClr val="000000"/>
                          </a:solidFill>
                          <a:effectLst/>
                          <a:latin typeface="ＭＳ ゴシック" panose="020B0609070205080204" pitchFamily="49" charset="-128"/>
                          <a:ea typeface="ＭＳ ゴシック" panose="020B0609070205080204" pitchFamily="49" charset="-128"/>
                        </a:rPr>
                        <a:t>しないで下さい。）</a:t>
                      </a:r>
                      <a:r>
                        <a:rPr lang="ja-JP" altLang="en-US" sz="1200" b="0" i="0" u="none" strike="noStrike" dirty="0" smtClean="0">
                          <a:solidFill>
                            <a:srgbClr val="006600"/>
                          </a:solidFill>
                          <a:effectLst/>
                          <a:latin typeface="ＭＳ ゴシック" panose="020B0609070205080204" pitchFamily="49" charset="-128"/>
                          <a:ea typeface="ＭＳ ゴシック" panose="020B0609070205080204" pitchFamily="49" charset="-128"/>
                        </a:rPr>
                        <a:t>入社承諾書の提出を求める場合は、高校に備え付けてある京都府公立私立高等学校統一用紙を使用願います。（従業員採用の手引 ９２頁）</a:t>
                      </a:r>
                      <a:endParaRPr lang="ja-JP" altLang="en-US" sz="1200" b="0" i="0" u="none" strike="noStrike" dirty="0">
                        <a:solidFill>
                          <a:srgbClr val="006600"/>
                        </a:solidFill>
                        <a:effectLst/>
                        <a:latin typeface="ＭＳ ゴシック" panose="020B0609070205080204" pitchFamily="49" charset="-128"/>
                        <a:ea typeface="ＭＳ ゴシック" panose="020B0609070205080204"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6" name="角丸四角形 5"/>
          <p:cNvSpPr/>
          <p:nvPr/>
        </p:nvSpPr>
        <p:spPr>
          <a:xfrm>
            <a:off x="392626" y="692696"/>
            <a:ext cx="8139814" cy="519836"/>
          </a:xfrm>
          <a:prstGeom prst="roundRect">
            <a:avLst>
              <a:gd name="adj" fmla="val 7625"/>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tx1"/>
                </a:solidFill>
                <a:latin typeface="ＭＳ ゴシック" panose="020B0609070205080204" pitchFamily="49" charset="-128"/>
                <a:ea typeface="ＭＳ ゴシック" panose="020B0609070205080204" pitchFamily="49" charset="-128"/>
              </a:rPr>
              <a:t>　新規</a:t>
            </a:r>
            <a:r>
              <a:rPr lang="ja-JP" altLang="en-US" sz="1600" b="1" dirty="0">
                <a:solidFill>
                  <a:schemeClr val="tx1"/>
                </a:solidFill>
                <a:latin typeface="ＭＳ ゴシック" panose="020B0609070205080204" pitchFamily="49" charset="-128"/>
                <a:ea typeface="ＭＳ ゴシック" panose="020B0609070205080204" pitchFamily="49" charset="-128"/>
              </a:rPr>
              <a:t>高等学校卒業</a:t>
            </a:r>
            <a:r>
              <a:rPr lang="ja-JP" altLang="en-US" sz="1600" b="1" dirty="0" smtClean="0">
                <a:solidFill>
                  <a:schemeClr val="tx1"/>
                </a:solidFill>
                <a:latin typeface="ＭＳ ゴシック" panose="020B0609070205080204" pitchFamily="49" charset="-128"/>
                <a:ea typeface="ＭＳ ゴシック" panose="020B0609070205080204" pitchFamily="49" charset="-128"/>
              </a:rPr>
              <a:t>予定者の求人票については、ハローワークで求人内容を確認し、</a:t>
            </a:r>
            <a:endParaRPr lang="en-US" altLang="ja-JP" sz="1600" b="1" dirty="0" smtClean="0">
              <a:solidFill>
                <a:schemeClr val="tx1"/>
              </a:solidFill>
              <a:latin typeface="ＭＳ ゴシック" panose="020B0609070205080204" pitchFamily="49" charset="-128"/>
              <a:ea typeface="ＭＳ ゴシック" panose="020B0609070205080204" pitchFamily="49" charset="-128"/>
            </a:endParaRPr>
          </a:p>
          <a:p>
            <a:r>
              <a:rPr lang="ja-JP" altLang="en-US" sz="1600" b="1" dirty="0" smtClean="0">
                <a:solidFill>
                  <a:schemeClr val="tx1"/>
                </a:solidFill>
                <a:latin typeface="ＭＳ ゴシック" panose="020B0609070205080204" pitchFamily="49" charset="-128"/>
                <a:ea typeface="ＭＳ ゴシック" panose="020B0609070205080204" pitchFamily="49" charset="-128"/>
              </a:rPr>
              <a:t>　高等学校が受理します。</a:t>
            </a:r>
            <a:endParaRPr kumimoji="1" lang="ja-JP" altLang="en-US" sz="1600" b="1" dirty="0">
              <a:solidFill>
                <a:schemeClr val="tx1"/>
              </a:solidFill>
              <a:latin typeface="ＭＳ ゴシック" panose="020B0609070205080204" pitchFamily="49" charset="-128"/>
              <a:ea typeface="ＭＳ ゴシック" panose="020B0609070205080204" pitchFamily="49" charset="-128"/>
            </a:endParaRPr>
          </a:p>
        </p:txBody>
      </p:sp>
      <p:sp>
        <p:nvSpPr>
          <p:cNvPr id="8" name="スライド番号プレースホルダー 9"/>
          <p:cNvSpPr txBox="1">
            <a:spLocks/>
          </p:cNvSpPr>
          <p:nvPr/>
        </p:nvSpPr>
        <p:spPr>
          <a:xfrm>
            <a:off x="4427984" y="6381328"/>
            <a:ext cx="609600" cy="344646"/>
          </a:xfrm>
          <a:prstGeom prst="rect">
            <a:avLst/>
          </a:prstGeom>
        </p:spPr>
        <p:txBody>
          <a:bodyPr vert="horz" rtlCol="0" anchor="ct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ＭＳ ゴシック" panose="020B0609070205080204" pitchFamily="49" charset="-128"/>
                <a:ea typeface="ＭＳ ゴシック" panose="020B0609070205080204" pitchFamily="49" charset="-128"/>
              </a:rPr>
              <a:t>-5-</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7" name="テキスト ボックス 6"/>
          <p:cNvSpPr txBox="1"/>
          <p:nvPr/>
        </p:nvSpPr>
        <p:spPr>
          <a:xfrm>
            <a:off x="5868144" y="6415151"/>
            <a:ext cx="2919576" cy="276999"/>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（従業員採用の手引</a:t>
            </a:r>
            <a:r>
              <a:rPr lang="ja-JP" altLang="en-US" sz="1200" dirty="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１８頁</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a:t>
            </a:r>
          </a:p>
        </p:txBody>
      </p:sp>
    </p:spTree>
    <p:extLst>
      <p:ext uri="{BB962C8B-B14F-4D97-AF65-F5344CB8AC3E}">
        <p14:creationId xmlns:p14="http://schemas.microsoft.com/office/powerpoint/2010/main" val="708895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79512" y="-151176"/>
            <a:ext cx="7467600" cy="562074"/>
          </a:xfrm>
        </p:spPr>
        <p:txBody>
          <a:bodyPr>
            <a:normAutofit/>
          </a:bodyPr>
          <a:lstStyle/>
          <a:p>
            <a:pPr algn="l"/>
            <a:r>
              <a:rPr lang="ja-JP" altLang="en-US" sz="2000" b="1" dirty="0" smtClean="0">
                <a:solidFill>
                  <a:schemeClr val="bg1"/>
                </a:solidFill>
                <a:latin typeface="ＭＳ ゴシック" panose="020B0609070205080204" pitchFamily="49" charset="-128"/>
                <a:ea typeface="ＭＳ ゴシック" panose="020B0609070205080204" pitchFamily="49" charset="-128"/>
              </a:rPr>
              <a:t>４－</a:t>
            </a:r>
            <a:r>
              <a:rPr lang="ja-JP" altLang="en-US" sz="2000" b="1" dirty="0">
                <a:solidFill>
                  <a:schemeClr val="bg1"/>
                </a:solidFill>
                <a:latin typeface="ＭＳ ゴシック" panose="020B0609070205080204" pitchFamily="49" charset="-128"/>
                <a:ea typeface="ＭＳ ゴシック" panose="020B0609070205080204" pitchFamily="49" charset="-128"/>
              </a:rPr>
              <a:t>３</a:t>
            </a:r>
            <a:r>
              <a:rPr lang="ja-JP" altLang="en-US" sz="2200" dirty="0" smtClean="0">
                <a:solidFill>
                  <a:schemeClr val="bg1"/>
                </a:solidFill>
                <a:latin typeface="ＭＳ ゴシック" panose="020B0609070205080204" pitchFamily="49" charset="-128"/>
                <a:ea typeface="ＭＳ ゴシック" panose="020B0609070205080204" pitchFamily="49" charset="-128"/>
              </a:rPr>
              <a:t> </a:t>
            </a:r>
            <a:r>
              <a:rPr kumimoji="1" lang="ja-JP" altLang="en-US" sz="2200" dirty="0" smtClean="0">
                <a:solidFill>
                  <a:schemeClr val="bg1"/>
                </a:solidFill>
                <a:latin typeface="ＭＳ ゴシック" panose="020B0609070205080204" pitchFamily="49" charset="-128"/>
                <a:ea typeface="ＭＳ ゴシック" panose="020B0609070205080204" pitchFamily="49" charset="-128"/>
              </a:rPr>
              <a:t>①</a:t>
            </a:r>
            <a:r>
              <a:rPr kumimoji="1" lang="ja-JP" altLang="en-US" sz="2000" b="1" dirty="0" smtClean="0">
                <a:solidFill>
                  <a:schemeClr val="bg1"/>
                </a:solidFill>
                <a:latin typeface="ＭＳ ゴシック" panose="020B0609070205080204" pitchFamily="49" charset="-128"/>
                <a:ea typeface="ＭＳ ゴシック" panose="020B0609070205080204" pitchFamily="49" charset="-128"/>
              </a:rPr>
              <a:t>新規高等学校卒業予定者の求人申込み方法について</a:t>
            </a:r>
            <a:endParaRPr kumimoji="1" lang="ja-JP" altLang="en-US" sz="2000" b="1" dirty="0">
              <a:solidFill>
                <a:schemeClr val="bg1"/>
              </a:solidFill>
              <a:latin typeface="ＭＳ ゴシック" panose="020B0609070205080204" pitchFamily="49" charset="-128"/>
              <a:ea typeface="ＭＳ ゴシック" panose="020B0609070205080204" pitchFamily="49" charset="-128"/>
            </a:endParaRPr>
          </a:p>
        </p:txBody>
      </p:sp>
      <p:sp>
        <p:nvSpPr>
          <p:cNvPr id="5" name="角丸四角形 4"/>
          <p:cNvSpPr/>
          <p:nvPr/>
        </p:nvSpPr>
        <p:spPr>
          <a:xfrm>
            <a:off x="395536" y="3068960"/>
            <a:ext cx="7704857" cy="576000"/>
          </a:xfrm>
          <a:prstGeom prst="roundRect">
            <a:avLst>
              <a:gd name="adj" fmla="val 7625"/>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chemeClr val="tx1"/>
                </a:solidFill>
                <a:latin typeface="ＭＳ ゴシック" panose="020B0609070205080204" pitchFamily="49" charset="-128"/>
                <a:ea typeface="ＭＳ ゴシック" panose="020B0609070205080204" pitchFamily="49" charset="-128"/>
              </a:rPr>
              <a:t>②</a:t>
            </a:r>
            <a:r>
              <a:rPr lang="ja-JP" altLang="en-US" sz="2400" b="1" dirty="0" smtClean="0">
                <a:solidFill>
                  <a:schemeClr val="tx1"/>
                </a:solidFill>
                <a:latin typeface="ＭＳ ゴシック" panose="020B0609070205080204" pitchFamily="49" charset="-128"/>
                <a:ea typeface="ＭＳ ゴシック" panose="020B0609070205080204" pitchFamily="49" charset="-128"/>
              </a:rPr>
              <a:t>求人者マイページを開設し求人票を仮登録する方法</a:t>
            </a:r>
            <a:endParaRPr kumimoji="1" lang="ja-JP" altLang="en-US" sz="2400" b="1" dirty="0">
              <a:solidFill>
                <a:schemeClr val="tx1"/>
              </a:solidFill>
              <a:latin typeface="ＭＳ ゴシック" panose="020B0609070205080204" pitchFamily="49" charset="-128"/>
              <a:ea typeface="ＭＳ ゴシック" panose="020B0609070205080204" pitchFamily="49" charset="-128"/>
            </a:endParaRPr>
          </a:p>
        </p:txBody>
      </p:sp>
      <p:sp>
        <p:nvSpPr>
          <p:cNvPr id="6" name="角丸四角形 5"/>
          <p:cNvSpPr/>
          <p:nvPr/>
        </p:nvSpPr>
        <p:spPr>
          <a:xfrm>
            <a:off x="395536" y="1412776"/>
            <a:ext cx="7740000" cy="576064"/>
          </a:xfrm>
          <a:prstGeom prst="roundRect">
            <a:avLst>
              <a:gd name="adj" fmla="val 9635"/>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chemeClr val="tx1"/>
                </a:solidFill>
                <a:latin typeface="ＭＳ ゴシック" panose="020B0609070205080204" pitchFamily="49" charset="-128"/>
                <a:ea typeface="ＭＳ ゴシック" panose="020B0609070205080204" pitchFamily="49" charset="-128"/>
              </a:rPr>
              <a:t>①令和６年度の求人票（高卒）を利用する方法</a:t>
            </a:r>
            <a:endParaRPr kumimoji="1" lang="ja-JP" altLang="en-US" sz="2400" b="1" dirty="0">
              <a:solidFill>
                <a:schemeClr val="tx1"/>
              </a:solidFill>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755576" y="5862254"/>
            <a:ext cx="7344816" cy="584775"/>
          </a:xfrm>
          <a:prstGeom prst="rect">
            <a:avLst/>
          </a:prstGeom>
          <a:solidFill>
            <a:schemeClr val="accent4">
              <a:lumMod val="20000"/>
              <a:lumOff val="8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　　○手書きした求人申込書（京都府版）をハローワークに持参。</a:t>
            </a:r>
            <a:endParaRPr kumimoji="1" lang="en-US" altLang="ja-JP" sz="16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600" dirty="0" smtClean="0">
                <a:solidFill>
                  <a:schemeClr val="tx1"/>
                </a:solidFill>
                <a:latin typeface="ＭＳ ゴシック" panose="020B0609070205080204" pitchFamily="49" charset="-128"/>
                <a:ea typeface="ＭＳ ゴシック" panose="020B0609070205080204" pitchFamily="49" charset="-128"/>
              </a:rPr>
              <a:t>　　○指</a:t>
            </a:r>
            <a:r>
              <a:rPr lang="ja-JP" altLang="en-US" sz="1600" dirty="0">
                <a:solidFill>
                  <a:schemeClr val="tx1"/>
                </a:solidFill>
                <a:latin typeface="ＭＳ ゴシック" panose="020B0609070205080204" pitchFamily="49" charset="-128"/>
                <a:ea typeface="ＭＳ ゴシック" panose="020B0609070205080204" pitchFamily="49" charset="-128"/>
              </a:rPr>
              <a:t>定校求人の場合、「学校・推薦人員一覧表」を記入の上添付</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9" name="テキスト ボックス 8"/>
          <p:cNvSpPr txBox="1"/>
          <p:nvPr/>
        </p:nvSpPr>
        <p:spPr>
          <a:xfrm>
            <a:off x="730314" y="2077397"/>
            <a:ext cx="7360195" cy="584775"/>
          </a:xfrm>
          <a:prstGeom prst="rect">
            <a:avLst/>
          </a:prstGeom>
          <a:solidFill>
            <a:schemeClr val="accent4">
              <a:lumMod val="20000"/>
              <a:lumOff val="8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　　○６年度の求人票</a:t>
            </a: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写</a:t>
            </a: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に変更点を</a:t>
            </a:r>
            <a:r>
              <a:rPr kumimoji="1" lang="ja-JP" altLang="en-US" sz="1600" b="1" dirty="0" smtClean="0">
                <a:solidFill>
                  <a:srgbClr val="FF0000"/>
                </a:solidFill>
                <a:latin typeface="ＭＳ ゴシック" panose="020B0609070205080204" pitchFamily="49" charset="-128"/>
                <a:ea typeface="ＭＳ ゴシック" panose="020B0609070205080204" pitchFamily="49" charset="-128"/>
              </a:rPr>
              <a:t>赤字で加筆訂正</a:t>
            </a: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し、ハローワークに持参。</a:t>
            </a:r>
            <a:endParaRPr lang="en-US" altLang="ja-JP" sz="16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600" dirty="0" smtClean="0">
                <a:solidFill>
                  <a:schemeClr val="tx1"/>
                </a:solidFill>
                <a:latin typeface="ＭＳ ゴシック" panose="020B0609070205080204" pitchFamily="49" charset="-128"/>
                <a:ea typeface="ＭＳ ゴシック" panose="020B0609070205080204" pitchFamily="49" charset="-128"/>
              </a:rPr>
              <a:t>　　○指定校求人の場合、「学校・推薦人員一覧表」を記入の上添付。</a:t>
            </a:r>
            <a:endParaRPr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5652120" y="6453336"/>
            <a:ext cx="2952328" cy="276999"/>
          </a:xfrm>
          <a:prstGeom prst="rect">
            <a:avLst/>
          </a:prstGeom>
          <a:noFill/>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（従業員採用の手引 １９頁</a:t>
            </a:r>
            <a:r>
              <a:rPr lang="ja-JP" altLang="en-US" sz="12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200" dirty="0" smtClean="0">
              <a:solidFill>
                <a:schemeClr val="tx1"/>
              </a:solidFill>
              <a:latin typeface="ＭＳ ゴシック" panose="020B0609070205080204" pitchFamily="49" charset="-128"/>
              <a:ea typeface="ＭＳ ゴシック" panose="020B0609070205080204" pitchFamily="49" charset="-128"/>
            </a:endParaRPr>
          </a:p>
        </p:txBody>
      </p:sp>
      <p:sp>
        <p:nvSpPr>
          <p:cNvPr id="11" name="角丸四角形 10"/>
          <p:cNvSpPr/>
          <p:nvPr/>
        </p:nvSpPr>
        <p:spPr>
          <a:xfrm>
            <a:off x="391135" y="734966"/>
            <a:ext cx="7652613" cy="519836"/>
          </a:xfrm>
          <a:prstGeom prst="roundRect">
            <a:avLst>
              <a:gd name="adj" fmla="val 7625"/>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latin typeface="ＭＳ ゴシック" panose="020B0609070205080204" pitchFamily="49" charset="-128"/>
                <a:ea typeface="ＭＳ ゴシック" panose="020B0609070205080204" pitchFamily="49" charset="-128"/>
              </a:rPr>
              <a:t>　申込み方法は次の３種類があります。</a:t>
            </a:r>
            <a:endParaRPr kumimoji="1" lang="ja-JP" altLang="en-US" sz="1600" b="1" dirty="0">
              <a:solidFill>
                <a:schemeClr val="tx1"/>
              </a:solidFill>
              <a:latin typeface="ＭＳ ゴシック" panose="020B0609070205080204" pitchFamily="49" charset="-128"/>
              <a:ea typeface="ＭＳ ゴシック" panose="020B0609070205080204" pitchFamily="49" charset="-128"/>
            </a:endParaRPr>
          </a:p>
        </p:txBody>
      </p:sp>
      <p:sp>
        <p:nvSpPr>
          <p:cNvPr id="12" name="スライド番号プレースホルダー 9"/>
          <p:cNvSpPr txBox="1">
            <a:spLocks/>
          </p:cNvSpPr>
          <p:nvPr/>
        </p:nvSpPr>
        <p:spPr>
          <a:xfrm>
            <a:off x="4427984" y="6453336"/>
            <a:ext cx="609600" cy="344646"/>
          </a:xfrm>
          <a:prstGeom prst="rect">
            <a:avLst/>
          </a:prstGeom>
        </p:spPr>
        <p:txBody>
          <a:bodyPr vert="horz" rtlCol="0" anchor="ct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ＭＳ ゴシック" panose="020B0609070205080204" pitchFamily="49" charset="-128"/>
                <a:ea typeface="ＭＳ ゴシック" panose="020B0609070205080204" pitchFamily="49" charset="-128"/>
              </a:rPr>
              <a:t>-6-</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13" name="角丸四角形 12"/>
          <p:cNvSpPr/>
          <p:nvPr/>
        </p:nvSpPr>
        <p:spPr>
          <a:xfrm>
            <a:off x="395536" y="5229200"/>
            <a:ext cx="7740000" cy="576000"/>
          </a:xfrm>
          <a:prstGeom prst="roundRect">
            <a:avLst>
              <a:gd name="adj" fmla="val 0"/>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smtClean="0">
                <a:solidFill>
                  <a:schemeClr val="tx1"/>
                </a:solidFill>
                <a:latin typeface="ＭＳ ゴシック" panose="020B0609070205080204" pitchFamily="49" charset="-128"/>
                <a:ea typeface="ＭＳ ゴシック" panose="020B0609070205080204" pitchFamily="49" charset="-128"/>
              </a:rPr>
              <a:t>③求人申込書（高卒・京都府版）に手書きする方法</a:t>
            </a:r>
            <a:endParaRPr kumimoji="1" lang="ja-JP" altLang="en-US" sz="2400" b="1" dirty="0">
              <a:solidFill>
                <a:schemeClr val="tx1"/>
              </a:solidFill>
              <a:latin typeface="ＭＳ ゴシック" panose="020B0609070205080204" pitchFamily="49" charset="-128"/>
              <a:ea typeface="ＭＳ ゴシック" panose="020B0609070205080204" pitchFamily="49" charset="-128"/>
            </a:endParaRPr>
          </a:p>
        </p:txBody>
      </p:sp>
      <p:sp>
        <p:nvSpPr>
          <p:cNvPr id="14" name="テキスト ボックス 13"/>
          <p:cNvSpPr txBox="1"/>
          <p:nvPr/>
        </p:nvSpPr>
        <p:spPr>
          <a:xfrm>
            <a:off x="727152" y="3786027"/>
            <a:ext cx="7344816" cy="1077218"/>
          </a:xfrm>
          <a:prstGeom prst="rect">
            <a:avLst/>
          </a:prstGeom>
          <a:solidFill>
            <a:schemeClr val="accent4">
              <a:lumMod val="20000"/>
              <a:lumOff val="8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marL="630238" indent="-630238"/>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　　○ハローワークインターネットサービス上で</a:t>
            </a:r>
            <a:r>
              <a:rPr lang="ja-JP" altLang="en-US" sz="1600" b="1" dirty="0" smtClean="0">
                <a:solidFill>
                  <a:srgbClr val="FF0000"/>
                </a:solidFill>
                <a:latin typeface="ＭＳ ゴシック" panose="020B0609070205080204" pitchFamily="49" charset="-128"/>
                <a:ea typeface="ＭＳ ゴシック" panose="020B0609070205080204" pitchFamily="49" charset="-128"/>
              </a:rPr>
              <a:t>６</a:t>
            </a:r>
            <a:r>
              <a:rPr kumimoji="1" lang="ja-JP" altLang="en-US" sz="1600" b="1" dirty="0" smtClean="0">
                <a:solidFill>
                  <a:srgbClr val="FF0000"/>
                </a:solidFill>
                <a:latin typeface="ＭＳ ゴシック" panose="020B0609070205080204" pitchFamily="49" charset="-128"/>
                <a:ea typeface="ＭＳ ゴシック" panose="020B0609070205080204" pitchFamily="49" charset="-128"/>
              </a:rPr>
              <a:t>月１日以降に</a:t>
            </a: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求人仮登録機能を利用し、仮登録。入力時には「</a:t>
            </a:r>
            <a:r>
              <a:rPr lang="ja-JP" altLang="en-US" sz="1600" dirty="0" smtClean="0">
                <a:solidFill>
                  <a:schemeClr val="tx1"/>
                </a:solidFill>
                <a:latin typeface="ＭＳ ゴシック" panose="020B0609070205080204" pitchFamily="49" charset="-128"/>
                <a:ea typeface="ＭＳ ゴシック" panose="020B0609070205080204" pitchFamily="49" charset="-128"/>
              </a:rPr>
              <a:t>２０２６</a:t>
            </a: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年</a:t>
            </a:r>
            <a:r>
              <a:rPr lang="ja-JP" altLang="en-US" sz="1600" dirty="0">
                <a:solidFill>
                  <a:schemeClr val="tx1"/>
                </a:solidFill>
                <a:latin typeface="ＭＳ ゴシック" panose="020B0609070205080204" pitchFamily="49" charset="-128"/>
                <a:ea typeface="ＭＳ ゴシック" panose="020B0609070205080204" pitchFamily="49" charset="-128"/>
              </a:rPr>
              <a:t>３</a:t>
            </a: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月卒業者用」を選択。</a:t>
            </a:r>
            <a:endParaRPr kumimoji="1" lang="en-US" altLang="ja-JP" sz="16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600" dirty="0" smtClean="0">
                <a:solidFill>
                  <a:schemeClr val="tx1"/>
                </a:solidFill>
                <a:latin typeface="ＭＳ ゴシック" panose="020B0609070205080204" pitchFamily="49" charset="-128"/>
                <a:ea typeface="ＭＳ ゴシック" panose="020B0609070205080204" pitchFamily="49" charset="-128"/>
              </a:rPr>
              <a:t>　　○指</a:t>
            </a:r>
            <a:r>
              <a:rPr lang="ja-JP" altLang="en-US" sz="1600" dirty="0">
                <a:solidFill>
                  <a:schemeClr val="tx1"/>
                </a:solidFill>
                <a:latin typeface="ＭＳ ゴシック" panose="020B0609070205080204" pitchFamily="49" charset="-128"/>
                <a:ea typeface="ＭＳ ゴシック" panose="020B0609070205080204" pitchFamily="49" charset="-128"/>
              </a:rPr>
              <a:t>定校求人の場合、「学校・推薦人員一覧表」を記入の</a:t>
            </a:r>
            <a:r>
              <a:rPr lang="ja-JP" altLang="en-US" sz="1600" dirty="0" smtClean="0">
                <a:solidFill>
                  <a:schemeClr val="tx1"/>
                </a:solidFill>
                <a:latin typeface="ＭＳ ゴシック" panose="020B0609070205080204" pitchFamily="49" charset="-128"/>
                <a:ea typeface="ＭＳ ゴシック" panose="020B0609070205080204" pitchFamily="49" charset="-128"/>
              </a:rPr>
              <a:t>上ハローワーク</a:t>
            </a:r>
            <a:endParaRPr lang="en-US" altLang="ja-JP" sz="16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600" dirty="0" smtClean="0">
                <a:solidFill>
                  <a:schemeClr val="tx1"/>
                </a:solidFill>
                <a:latin typeface="ＭＳ ゴシック" panose="020B0609070205080204" pitchFamily="49" charset="-128"/>
                <a:ea typeface="ＭＳ ゴシック" panose="020B0609070205080204" pitchFamily="49" charset="-128"/>
              </a:rPr>
              <a:t>　　　に持参、又は郵送。</a:t>
            </a:r>
            <a:endParaRPr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17" name="円形吹き出し 16"/>
          <p:cNvSpPr/>
          <p:nvPr/>
        </p:nvSpPr>
        <p:spPr>
          <a:xfrm>
            <a:off x="7775849" y="4649808"/>
            <a:ext cx="1368151" cy="888378"/>
          </a:xfrm>
          <a:prstGeom prst="wedgeEllipseCallout">
            <a:avLst>
              <a:gd name="adj1" fmla="val 14642"/>
              <a:gd name="adj2" fmla="val -2925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ja-JP" altLang="en-US" sz="1100" b="1" dirty="0" smtClean="0">
                <a:latin typeface="ＭＳ ゴシック" panose="020B0609070205080204" pitchFamily="49" charset="-128"/>
                <a:ea typeface="ＭＳ ゴシック" panose="020B0609070205080204" pitchFamily="49" charset="-128"/>
              </a:rPr>
              <a:t>学校・推薦</a:t>
            </a:r>
            <a:endParaRPr lang="en-US" altLang="ja-JP" sz="1100" b="1" dirty="0" smtClean="0">
              <a:latin typeface="ＭＳ ゴシック" panose="020B0609070205080204" pitchFamily="49" charset="-128"/>
              <a:ea typeface="ＭＳ ゴシック" panose="020B0609070205080204" pitchFamily="49" charset="-128"/>
            </a:endParaRPr>
          </a:p>
          <a:p>
            <a:pPr algn="ctr"/>
            <a:r>
              <a:rPr lang="ja-JP" altLang="en-US" sz="1100" b="1" dirty="0" smtClean="0">
                <a:latin typeface="ＭＳ ゴシック" panose="020B0609070205080204" pitchFamily="49" charset="-128"/>
                <a:ea typeface="ＭＳ ゴシック" panose="020B0609070205080204" pitchFamily="49" charset="-128"/>
              </a:rPr>
              <a:t>人員一覧表</a:t>
            </a:r>
            <a:endParaRPr lang="en-US" altLang="ja-JP" sz="1100" b="1" dirty="0" smtClean="0">
              <a:latin typeface="ＭＳ ゴシック" panose="020B0609070205080204" pitchFamily="49" charset="-128"/>
              <a:ea typeface="ＭＳ ゴシック" panose="020B0609070205080204" pitchFamily="49" charset="-128"/>
            </a:endParaRPr>
          </a:p>
          <a:p>
            <a:pPr algn="ctr"/>
            <a:r>
              <a:rPr lang="ja-JP" altLang="en-US" sz="1000" b="1" dirty="0" smtClean="0">
                <a:latin typeface="ＭＳ ゴシック" panose="020B0609070205080204" pitchFamily="49" charset="-128"/>
                <a:ea typeface="ＭＳ ゴシック" panose="020B0609070205080204" pitchFamily="49" charset="-128"/>
              </a:rPr>
              <a:t>（京都府版）</a:t>
            </a:r>
            <a:endParaRPr lang="en-US" altLang="ja-JP" sz="1000" b="1" dirty="0" smtClean="0">
              <a:latin typeface="ＭＳ ゴシック" panose="020B0609070205080204" pitchFamily="49" charset="-128"/>
              <a:ea typeface="ＭＳ ゴシック" panose="020B0609070205080204" pitchFamily="49" charset="-128"/>
            </a:endParaRPr>
          </a:p>
          <a:p>
            <a:pPr algn="ctr"/>
            <a:r>
              <a:rPr lang="ja-JP" altLang="en-US" sz="1000" b="1" dirty="0" smtClean="0">
                <a:latin typeface="ＭＳ ゴシック" panose="020B0609070205080204" pitchFamily="49" charset="-128"/>
                <a:ea typeface="ＭＳ ゴシック" panose="020B0609070205080204" pitchFamily="49" charset="-128"/>
              </a:rPr>
              <a:t>従業員採用の手引２８頁</a:t>
            </a:r>
            <a:endParaRPr kumimoji="1" lang="ja-JP" altLang="en-US" sz="3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76488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a:stretch>
            <a:fillRect/>
          </a:stretch>
        </p:blipFill>
        <p:spPr>
          <a:xfrm>
            <a:off x="2632962" y="1152713"/>
            <a:ext cx="3590044" cy="5343834"/>
          </a:xfrm>
          <a:prstGeom prst="rect">
            <a:avLst/>
          </a:prstGeom>
        </p:spPr>
      </p:pic>
      <p:sp>
        <p:nvSpPr>
          <p:cNvPr id="14" name="四角形吹き出し 13"/>
          <p:cNvSpPr/>
          <p:nvPr/>
        </p:nvSpPr>
        <p:spPr>
          <a:xfrm rot="5400000">
            <a:off x="938050" y="5103925"/>
            <a:ext cx="819906" cy="2510620"/>
          </a:xfrm>
          <a:prstGeom prst="wedgeRectCallout">
            <a:avLst>
              <a:gd name="adj1" fmla="val -81835"/>
              <a:gd name="adj2" fmla="val -6806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hangingPunct="0"/>
            <a:r>
              <a:rPr lang="en-US" altLang="ja-JP" sz="1000" dirty="0" smtClean="0">
                <a:solidFill>
                  <a:schemeClr val="tx1"/>
                </a:solidFill>
                <a:latin typeface="ＭＳ ゴシック" panose="020B0609070205080204" pitchFamily="49" charset="-128"/>
                <a:ea typeface="ＭＳ ゴシック" panose="020B0609070205080204" pitchFamily="49" charset="-128"/>
              </a:rPr>
              <a:t>【</a:t>
            </a:r>
            <a:r>
              <a:rPr lang="ja-JP" altLang="en-US" sz="1000" dirty="0" smtClean="0">
                <a:solidFill>
                  <a:schemeClr val="tx1"/>
                </a:solidFill>
                <a:latin typeface="ＭＳ ゴシック" panose="020B0609070205080204" pitchFamily="49" charset="-128"/>
                <a:ea typeface="ＭＳ ゴシック" panose="020B0609070205080204" pitchFamily="49" charset="-128"/>
              </a:rPr>
              <a:t>賃金形態等</a:t>
            </a:r>
            <a:r>
              <a:rPr lang="en-US" altLang="ja-JP" sz="1000" dirty="0" smtClean="0">
                <a:solidFill>
                  <a:schemeClr val="tx1"/>
                </a:solidFill>
                <a:latin typeface="ＭＳ ゴシック" panose="020B0609070205080204" pitchFamily="49" charset="-128"/>
                <a:ea typeface="ＭＳ ゴシック" panose="020B0609070205080204" pitchFamily="49" charset="-128"/>
              </a:rPr>
              <a:t>】</a:t>
            </a:r>
            <a:r>
              <a:rPr lang="ja-JP" altLang="en-US" sz="1000" dirty="0" smtClean="0">
                <a:solidFill>
                  <a:schemeClr val="tx1"/>
                </a:solidFill>
                <a:latin typeface="ＭＳ ゴシック" panose="020B0609070205080204" pitchFamily="49" charset="-128"/>
                <a:ea typeface="ＭＳ ゴシック" panose="020B0609070205080204" pitchFamily="49" charset="-128"/>
              </a:rPr>
              <a:t>欄</a:t>
            </a:r>
            <a:endParaRPr lang="ja-JP" altLang="ja-JP" sz="1000" dirty="0">
              <a:solidFill>
                <a:schemeClr val="tx1"/>
              </a:solidFill>
              <a:latin typeface="ＭＳ ゴシック" panose="020B0609070205080204" pitchFamily="49" charset="-128"/>
              <a:ea typeface="ＭＳ ゴシック" panose="020B0609070205080204" pitchFamily="49" charset="-128"/>
            </a:endParaRPr>
          </a:p>
          <a:p>
            <a:pPr hangingPunct="0"/>
            <a:r>
              <a:rPr lang="ja-JP" altLang="en-US" sz="1000" dirty="0" smtClean="0">
                <a:solidFill>
                  <a:schemeClr val="tx1"/>
                </a:solidFill>
                <a:latin typeface="ＭＳ ゴシック" panose="020B0609070205080204" pitchFamily="49" charset="-128"/>
                <a:ea typeface="ＭＳ ゴシック" panose="020B0609070205080204" pitchFamily="49" charset="-128"/>
              </a:rPr>
              <a:t>　賃金形態が日給・時給の場合は、月給換算の計算式を</a:t>
            </a:r>
            <a:r>
              <a:rPr lang="ja-JP" altLang="en-US" sz="1000" dirty="0">
                <a:solidFill>
                  <a:schemeClr val="tx1"/>
                </a:solidFill>
                <a:latin typeface="ＭＳ ゴシック" panose="020B0609070205080204" pitchFamily="49" charset="-128"/>
                <a:ea typeface="ＭＳ ゴシック" panose="020B0609070205080204" pitchFamily="49" charset="-128"/>
              </a:rPr>
              <a:t>「求人事項にかかる特記事項」</a:t>
            </a:r>
            <a:r>
              <a:rPr lang="ja-JP" altLang="en-US" sz="1000" dirty="0" smtClean="0">
                <a:solidFill>
                  <a:schemeClr val="tx1"/>
                </a:solidFill>
                <a:latin typeface="ＭＳ ゴシック" panose="020B0609070205080204" pitchFamily="49" charset="-128"/>
                <a:ea typeface="ＭＳ ゴシック" panose="020B0609070205080204" pitchFamily="49" charset="-128"/>
              </a:rPr>
              <a:t>欄</a:t>
            </a:r>
            <a:r>
              <a:rPr lang="en-US" altLang="ja-JP" sz="1000" dirty="0" smtClean="0">
                <a:solidFill>
                  <a:schemeClr val="tx1"/>
                </a:solidFill>
                <a:latin typeface="ＭＳ ゴシック" panose="020B0609070205080204" pitchFamily="49" charset="-128"/>
                <a:ea typeface="ＭＳ ゴシック" panose="020B0609070205080204" pitchFamily="49" charset="-128"/>
              </a:rPr>
              <a:t>(</a:t>
            </a:r>
            <a:r>
              <a:rPr lang="ja-JP" altLang="en-US" sz="1000" dirty="0" smtClean="0">
                <a:solidFill>
                  <a:schemeClr val="tx1"/>
                </a:solidFill>
                <a:latin typeface="ＭＳ ゴシック" panose="020B0609070205080204" pitchFamily="49" charset="-128"/>
                <a:ea typeface="ＭＳ ゴシック" panose="020B0609070205080204" pitchFamily="49" charset="-128"/>
              </a:rPr>
              <a:t>本資料９頁</a:t>
            </a:r>
            <a:r>
              <a:rPr lang="en-US" altLang="ja-JP" sz="1000" dirty="0" smtClean="0">
                <a:solidFill>
                  <a:schemeClr val="tx1"/>
                </a:solidFill>
                <a:latin typeface="ＭＳ ゴシック" panose="020B0609070205080204" pitchFamily="49" charset="-128"/>
                <a:ea typeface="ＭＳ ゴシック" panose="020B0609070205080204" pitchFamily="49" charset="-128"/>
              </a:rPr>
              <a:t>)</a:t>
            </a:r>
            <a:r>
              <a:rPr lang="ja-JP" altLang="en-US" sz="1000" dirty="0" smtClean="0">
                <a:solidFill>
                  <a:schemeClr val="tx1"/>
                </a:solidFill>
                <a:latin typeface="ＭＳ ゴシック" panose="020B0609070205080204" pitchFamily="49" charset="-128"/>
                <a:ea typeface="ＭＳ ゴシック" panose="020B0609070205080204" pitchFamily="49" charset="-128"/>
              </a:rPr>
              <a:t>に記入をお願いします</a:t>
            </a:r>
            <a:r>
              <a:rPr lang="ja-JP" altLang="en-US" sz="1000" spc="-100" dirty="0" smtClean="0">
                <a:solidFill>
                  <a:schemeClr val="tx1"/>
                </a:solidFill>
                <a:latin typeface="ＭＳ ゴシック" panose="020B0609070205080204" pitchFamily="49" charset="-128"/>
                <a:ea typeface="ＭＳ ゴシック" panose="020B0609070205080204" pitchFamily="49" charset="-128"/>
              </a:rPr>
              <a:t>。</a:t>
            </a:r>
            <a:r>
              <a:rPr lang="ja-JP" altLang="en-US" sz="1000" b="1" spc="-100" dirty="0">
                <a:solidFill>
                  <a:srgbClr val="FF0000"/>
                </a:solidFill>
                <a:latin typeface="ＭＳ ゴシック" panose="020B0609070205080204" pitchFamily="49" charset="-128"/>
                <a:ea typeface="ＭＳ ゴシック" panose="020B0609070205080204" pitchFamily="49" charset="-128"/>
              </a:rPr>
              <a:t>（</a:t>
            </a:r>
            <a:r>
              <a:rPr lang="ja-JP" altLang="en-US" sz="1000" b="1" spc="-100" dirty="0" smtClean="0">
                <a:solidFill>
                  <a:srgbClr val="FF0000"/>
                </a:solidFill>
                <a:latin typeface="ＭＳ ゴシック" panose="020B0609070205080204" pitchFamily="49" charset="-128"/>
                <a:ea typeface="ＭＳ ゴシック" panose="020B0609070205080204" pitchFamily="49" charset="-128"/>
              </a:rPr>
              <a:t>京都労働局</a:t>
            </a:r>
            <a:r>
              <a:rPr lang="ja-JP" altLang="en-US" sz="1000" b="1" spc="-100" dirty="0">
                <a:solidFill>
                  <a:srgbClr val="FF0000"/>
                </a:solidFill>
                <a:latin typeface="ＭＳ ゴシック" panose="020B0609070205080204" pitchFamily="49" charset="-128"/>
                <a:ea typeface="ＭＳ ゴシック" panose="020B0609070205080204" pitchFamily="49" charset="-128"/>
              </a:rPr>
              <a:t>必須記載事項）</a:t>
            </a:r>
            <a:endParaRPr lang="ja-JP" altLang="ja-JP" sz="1050" b="1" spc="-100" dirty="0">
              <a:solidFill>
                <a:srgbClr val="FF0000"/>
              </a:solidFill>
              <a:latin typeface="ＭＳ ゴシック" panose="020B0609070205080204" pitchFamily="49" charset="-128"/>
              <a:ea typeface="ＭＳ ゴシック" panose="020B0609070205080204" pitchFamily="49" charset="-128"/>
            </a:endParaRPr>
          </a:p>
        </p:txBody>
      </p:sp>
      <p:sp>
        <p:nvSpPr>
          <p:cNvPr id="17" name="四角形吹き出し 16"/>
          <p:cNvSpPr/>
          <p:nvPr/>
        </p:nvSpPr>
        <p:spPr>
          <a:xfrm rot="5400000">
            <a:off x="7317052" y="2631192"/>
            <a:ext cx="690796" cy="2665312"/>
          </a:xfrm>
          <a:prstGeom prst="wedgeRectCallout">
            <a:avLst>
              <a:gd name="adj1" fmla="val 120332"/>
              <a:gd name="adj2" fmla="val 9292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hangingPunct="0"/>
            <a:r>
              <a:rPr lang="en-US" altLang="ja-JP" sz="1050" spc="-100" dirty="0">
                <a:solidFill>
                  <a:schemeClr val="tx1"/>
                </a:solidFill>
                <a:latin typeface="ＭＳ ゴシック" panose="020B0609070205080204" pitchFamily="49" charset="-128"/>
                <a:ea typeface="ＭＳ ゴシック" panose="020B0609070205080204" pitchFamily="49" charset="-128"/>
              </a:rPr>
              <a:t>【</a:t>
            </a:r>
            <a:r>
              <a:rPr lang="ja-JP" altLang="en-US" sz="1050" spc="-100" dirty="0">
                <a:solidFill>
                  <a:schemeClr val="tx1"/>
                </a:solidFill>
                <a:latin typeface="ＭＳ ゴシック" panose="020B0609070205080204" pitchFamily="49" charset="-128"/>
                <a:ea typeface="ＭＳ ゴシック" panose="020B0609070205080204" pitchFamily="49" charset="-128"/>
              </a:rPr>
              <a:t>転勤の可能性</a:t>
            </a:r>
            <a:r>
              <a:rPr lang="en-US" altLang="ja-JP" sz="1050" spc="-100" dirty="0">
                <a:solidFill>
                  <a:schemeClr val="tx1"/>
                </a:solidFill>
                <a:latin typeface="ＭＳ ゴシック" panose="020B0609070205080204" pitchFamily="49" charset="-128"/>
                <a:ea typeface="ＭＳ ゴシック" panose="020B0609070205080204" pitchFamily="49" charset="-128"/>
              </a:rPr>
              <a:t>】</a:t>
            </a:r>
          </a:p>
          <a:p>
            <a:pPr hangingPunct="0"/>
            <a:r>
              <a:rPr lang="ja-JP" altLang="en-US" sz="1050" spc="-100" dirty="0">
                <a:solidFill>
                  <a:schemeClr val="tx1"/>
                </a:solidFill>
                <a:latin typeface="ＭＳ ゴシック" panose="020B0609070205080204" pitchFamily="49" charset="-128"/>
                <a:ea typeface="ＭＳ ゴシック" panose="020B0609070205080204" pitchFamily="49" charset="-128"/>
              </a:rPr>
              <a:t>転勤の可能性がある場合は、「あり」を選択するとともに、「補足事項」</a:t>
            </a:r>
            <a:r>
              <a:rPr lang="ja-JP" altLang="en-US" sz="1050" spc="-100" dirty="0" smtClean="0">
                <a:solidFill>
                  <a:schemeClr val="tx1"/>
                </a:solidFill>
                <a:latin typeface="ＭＳ ゴシック" panose="020B0609070205080204" pitchFamily="49" charset="-128"/>
                <a:ea typeface="ＭＳ ゴシック" panose="020B0609070205080204" pitchFamily="49" charset="-128"/>
              </a:rPr>
              <a:t>欄</a:t>
            </a:r>
            <a:r>
              <a:rPr lang="ja-JP" altLang="en-US" sz="1050" dirty="0">
                <a:solidFill>
                  <a:schemeClr val="tx1"/>
                </a:solidFill>
                <a:latin typeface="ＭＳ ゴシック" panose="020B0609070205080204" pitchFamily="49" charset="-128"/>
                <a:ea typeface="ＭＳ ゴシック" panose="020B0609070205080204" pitchFamily="49" charset="-128"/>
              </a:rPr>
              <a:t>（本資料９頁）</a:t>
            </a:r>
            <a:r>
              <a:rPr lang="ja-JP" altLang="en-US" sz="1050" spc="-100" dirty="0" smtClean="0">
                <a:solidFill>
                  <a:schemeClr val="tx1"/>
                </a:solidFill>
                <a:latin typeface="ＭＳ ゴシック" panose="020B0609070205080204" pitchFamily="49" charset="-128"/>
                <a:ea typeface="ＭＳ ゴシック" panose="020B0609070205080204" pitchFamily="49" charset="-128"/>
              </a:rPr>
              <a:t>に</a:t>
            </a:r>
            <a:r>
              <a:rPr lang="ja-JP" altLang="en-US" sz="1050" spc="-100" dirty="0">
                <a:solidFill>
                  <a:srgbClr val="FF0000"/>
                </a:solidFill>
                <a:latin typeface="ＭＳ ゴシック" panose="020B0609070205080204" pitchFamily="49" charset="-128"/>
                <a:ea typeface="ＭＳ ゴシック" panose="020B0609070205080204" pitchFamily="49" charset="-128"/>
              </a:rPr>
              <a:t>転勤範囲を</a:t>
            </a:r>
            <a:r>
              <a:rPr lang="ja-JP" altLang="en-US" sz="1050" spc="-100" dirty="0" smtClean="0">
                <a:solidFill>
                  <a:srgbClr val="FF0000"/>
                </a:solidFill>
                <a:latin typeface="ＭＳ ゴシック" panose="020B0609070205080204" pitchFamily="49" charset="-128"/>
                <a:ea typeface="ＭＳ ゴシック" panose="020B0609070205080204" pitchFamily="49" charset="-128"/>
              </a:rPr>
              <a:t>明示</a:t>
            </a:r>
            <a:r>
              <a:rPr lang="ja-JP" altLang="en-US" sz="1050" spc="-100" dirty="0" smtClean="0">
                <a:solidFill>
                  <a:schemeClr val="tx1"/>
                </a:solidFill>
                <a:latin typeface="ＭＳ ゴシック" panose="020B0609070205080204" pitchFamily="49" charset="-128"/>
                <a:ea typeface="ＭＳ ゴシック" panose="020B0609070205080204" pitchFamily="49" charset="-128"/>
              </a:rPr>
              <a:t>して</a:t>
            </a:r>
            <a:r>
              <a:rPr lang="ja-JP" altLang="en-US" sz="1050" spc="-100" dirty="0">
                <a:solidFill>
                  <a:schemeClr val="tx1"/>
                </a:solidFill>
                <a:latin typeface="ＭＳ ゴシック" panose="020B0609070205080204" pitchFamily="49" charset="-128"/>
                <a:ea typeface="ＭＳ ゴシック" panose="020B0609070205080204" pitchFamily="49" charset="-128"/>
              </a:rPr>
              <a:t>ください</a:t>
            </a:r>
            <a:r>
              <a:rPr lang="ja-JP" altLang="en-US" sz="1050" b="1" spc="-100" dirty="0" smtClean="0">
                <a:solidFill>
                  <a:schemeClr val="tx1"/>
                </a:solidFill>
                <a:latin typeface="ＭＳ ゴシック" panose="020B0609070205080204" pitchFamily="49" charset="-128"/>
                <a:ea typeface="ＭＳ ゴシック" panose="020B0609070205080204" pitchFamily="49" charset="-128"/>
              </a:rPr>
              <a:t>。</a:t>
            </a:r>
            <a:endParaRPr lang="ja-JP" altLang="en-US" sz="1050" b="1" spc="-100" dirty="0">
              <a:solidFill>
                <a:schemeClr val="tx1"/>
              </a:solidFill>
              <a:latin typeface="ＭＳ ゴシック" panose="020B0609070205080204" pitchFamily="49" charset="-128"/>
              <a:ea typeface="ＭＳ ゴシック" panose="020B0609070205080204" pitchFamily="49" charset="-128"/>
            </a:endParaRPr>
          </a:p>
        </p:txBody>
      </p:sp>
      <p:sp>
        <p:nvSpPr>
          <p:cNvPr id="12" name="四角形吹き出し 11"/>
          <p:cNvSpPr/>
          <p:nvPr/>
        </p:nvSpPr>
        <p:spPr>
          <a:xfrm rot="5400000">
            <a:off x="1011768" y="1845856"/>
            <a:ext cx="681869" cy="2501221"/>
          </a:xfrm>
          <a:prstGeom prst="wedgeRectCallout">
            <a:avLst>
              <a:gd name="adj1" fmla="val 213660"/>
              <a:gd name="adj2" fmla="val -924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hangingPunct="0"/>
            <a:r>
              <a:rPr lang="ja-JP" altLang="ja-JP" sz="1000" dirty="0" smtClean="0">
                <a:solidFill>
                  <a:srgbClr val="FF0000"/>
                </a:solidFill>
                <a:latin typeface="ＭＳ ゴシック" panose="020B0609070205080204" pitchFamily="49" charset="-128"/>
                <a:ea typeface="ＭＳ ゴシック" panose="020B0609070205080204" pitchFamily="49" charset="-128"/>
              </a:rPr>
              <a:t>【</a:t>
            </a:r>
            <a:r>
              <a:rPr lang="ja-JP" altLang="en-US" sz="1000" dirty="0" smtClean="0">
                <a:solidFill>
                  <a:srgbClr val="FF0000"/>
                </a:solidFill>
                <a:latin typeface="ＭＳ ゴシック" panose="020B0609070205080204" pitchFamily="49" charset="-128"/>
                <a:ea typeface="ＭＳ ゴシック" panose="020B0609070205080204" pitchFamily="49" charset="-128"/>
              </a:rPr>
              <a:t>受動喫煙対策</a:t>
            </a:r>
            <a:r>
              <a:rPr lang="ja-JP" altLang="ja-JP" sz="1000" dirty="0" smtClean="0">
                <a:solidFill>
                  <a:srgbClr val="FF0000"/>
                </a:solidFill>
                <a:latin typeface="ＭＳ ゴシック" panose="020B0609070205080204" pitchFamily="49" charset="-128"/>
                <a:ea typeface="ＭＳ ゴシック" panose="020B0609070205080204" pitchFamily="49" charset="-128"/>
              </a:rPr>
              <a:t>】欄</a:t>
            </a:r>
            <a:endParaRPr lang="en-US" altLang="ja-JP" sz="1000" dirty="0" smtClean="0">
              <a:solidFill>
                <a:srgbClr val="FF0000"/>
              </a:solidFill>
              <a:latin typeface="ＭＳ ゴシック" panose="020B0609070205080204" pitchFamily="49" charset="-128"/>
              <a:ea typeface="ＭＳ ゴシック" panose="020B0609070205080204" pitchFamily="49" charset="-128"/>
            </a:endParaRPr>
          </a:p>
          <a:p>
            <a:pPr hangingPunct="0"/>
            <a:r>
              <a:rPr lang="ja-JP" altLang="en-US" sz="1000" dirty="0" smtClean="0">
                <a:solidFill>
                  <a:srgbClr val="FF0000"/>
                </a:solidFill>
                <a:latin typeface="ＭＳ ゴシック" panose="020B0609070205080204" pitchFamily="49" charset="-128"/>
                <a:ea typeface="ＭＳ ゴシック" panose="020B0609070205080204" pitchFamily="49" charset="-128"/>
              </a:rPr>
              <a:t>　２０歳</a:t>
            </a:r>
            <a:r>
              <a:rPr lang="ja-JP" altLang="en-US" sz="1000" dirty="0">
                <a:solidFill>
                  <a:srgbClr val="FF0000"/>
                </a:solidFill>
                <a:latin typeface="ＭＳ ゴシック" panose="020B0609070205080204" pitchFamily="49" charset="-128"/>
                <a:ea typeface="ＭＳ ゴシック" panose="020B0609070205080204" pitchFamily="49" charset="-128"/>
              </a:rPr>
              <a:t>未満</a:t>
            </a:r>
            <a:r>
              <a:rPr lang="ja-JP" altLang="en-US" sz="1000" dirty="0" smtClean="0">
                <a:solidFill>
                  <a:srgbClr val="FF0000"/>
                </a:solidFill>
                <a:latin typeface="ＭＳ ゴシック" panose="020B0609070205080204" pitchFamily="49" charset="-128"/>
                <a:ea typeface="ＭＳ ゴシック" panose="020B0609070205080204" pitchFamily="49" charset="-128"/>
              </a:rPr>
              <a:t>を対象とする喫煙区域で就業する求人は提出できません。</a:t>
            </a:r>
            <a:endParaRPr lang="en-US" altLang="ja-JP" sz="1000" dirty="0" smtClean="0">
              <a:solidFill>
                <a:srgbClr val="FF0000"/>
              </a:solidFill>
              <a:latin typeface="ＭＳ ゴシック" panose="020B0609070205080204" pitchFamily="49" charset="-128"/>
              <a:ea typeface="ＭＳ ゴシック" panose="020B0609070205080204" pitchFamily="49" charset="-128"/>
            </a:endParaRPr>
          </a:p>
          <a:p>
            <a:pPr hangingPunct="0"/>
            <a:r>
              <a:rPr lang="ja-JP" altLang="en-US" sz="1000" dirty="0" smtClean="0">
                <a:solidFill>
                  <a:schemeClr val="tx1"/>
                </a:solidFill>
                <a:latin typeface="ＭＳ ゴシック" panose="020B0609070205080204" pitchFamily="49" charset="-128"/>
                <a:ea typeface="ＭＳ ゴシック" panose="020B0609070205080204" pitchFamily="49" charset="-128"/>
              </a:rPr>
              <a:t>（本資料１７頁を参照してください。）</a:t>
            </a:r>
            <a:r>
              <a:rPr lang="ja-JP" altLang="en-US" sz="900" dirty="0" smtClean="0">
                <a:solidFill>
                  <a:schemeClr val="tx1"/>
                </a:solidFill>
                <a:latin typeface="ＭＳ ゴシック" panose="020B0609070205080204" pitchFamily="49" charset="-128"/>
                <a:ea typeface="ＭＳ ゴシック" panose="020B0609070205080204" pitchFamily="49" charset="-128"/>
              </a:rPr>
              <a:t>　</a:t>
            </a:r>
            <a:endParaRPr lang="ja-JP" altLang="ja-JP" sz="1200" dirty="0">
              <a:solidFill>
                <a:schemeClr val="tx1"/>
              </a:solidFill>
              <a:latin typeface="ＭＳ ゴシック" panose="020B0609070205080204" pitchFamily="49" charset="-128"/>
              <a:ea typeface="ＭＳ ゴシック" panose="020B0609070205080204" pitchFamily="49" charset="-128"/>
            </a:endParaRPr>
          </a:p>
        </p:txBody>
      </p:sp>
      <p:sp>
        <p:nvSpPr>
          <p:cNvPr id="16" name="四角形吹き出し 15"/>
          <p:cNvSpPr/>
          <p:nvPr/>
        </p:nvSpPr>
        <p:spPr>
          <a:xfrm rot="5400000">
            <a:off x="6946829" y="534896"/>
            <a:ext cx="1415914" cy="2664295"/>
          </a:xfrm>
          <a:prstGeom prst="wedgeRectCallout">
            <a:avLst>
              <a:gd name="adj1" fmla="val 101873"/>
              <a:gd name="adj2" fmla="val 8659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hangingPunct="0"/>
            <a:r>
              <a:rPr lang="en-US" altLang="ja-JP" sz="1000" dirty="0" smtClean="0">
                <a:solidFill>
                  <a:schemeClr val="tx1"/>
                </a:solidFill>
                <a:latin typeface="ＭＳ ゴシック" panose="020B0609070205080204" pitchFamily="49" charset="-128"/>
                <a:ea typeface="ＭＳ ゴシック" panose="020B0609070205080204" pitchFamily="49" charset="-128"/>
              </a:rPr>
              <a:t>【</a:t>
            </a:r>
            <a:r>
              <a:rPr lang="ja-JP" altLang="en-US" sz="1000" dirty="0" smtClean="0">
                <a:solidFill>
                  <a:schemeClr val="tx1"/>
                </a:solidFill>
                <a:latin typeface="ＭＳ ゴシック" panose="020B0609070205080204" pitchFamily="49" charset="-128"/>
                <a:ea typeface="ＭＳ ゴシック" panose="020B0609070205080204" pitchFamily="49" charset="-128"/>
              </a:rPr>
              <a:t>契約更新の可能性</a:t>
            </a:r>
            <a:r>
              <a:rPr lang="en-US" altLang="ja-JP" sz="1000" dirty="0" smtClean="0">
                <a:solidFill>
                  <a:schemeClr val="tx1"/>
                </a:solidFill>
                <a:latin typeface="ＭＳ ゴシック" panose="020B0609070205080204" pitchFamily="49" charset="-128"/>
                <a:ea typeface="ＭＳ ゴシック" panose="020B0609070205080204" pitchFamily="49" charset="-128"/>
              </a:rPr>
              <a:t>】</a:t>
            </a:r>
          </a:p>
          <a:p>
            <a:pPr hangingPunct="0"/>
            <a:r>
              <a:rPr lang="ja-JP" altLang="en-US" sz="1000" dirty="0" smtClean="0">
                <a:solidFill>
                  <a:schemeClr val="tx1"/>
                </a:solidFill>
                <a:latin typeface="ＭＳ ゴシック" panose="020B0609070205080204" pitchFamily="49" charset="-128"/>
                <a:ea typeface="ＭＳ ゴシック" panose="020B0609070205080204" pitchFamily="49" charset="-128"/>
              </a:rPr>
              <a:t>・「雇用期間」の欄で「あり」と回答した場合に記入してください。</a:t>
            </a:r>
            <a:endParaRPr lang="en-US" altLang="ja-JP" sz="1000" dirty="0" smtClean="0">
              <a:solidFill>
                <a:schemeClr val="tx1"/>
              </a:solidFill>
              <a:latin typeface="ＭＳ ゴシック" panose="020B0609070205080204" pitchFamily="49" charset="-128"/>
              <a:ea typeface="ＭＳ ゴシック" panose="020B0609070205080204" pitchFamily="49" charset="-128"/>
            </a:endParaRPr>
          </a:p>
          <a:p>
            <a:pPr hangingPunct="0"/>
            <a:r>
              <a:rPr lang="ja-JP" altLang="en-US" sz="1000" dirty="0">
                <a:solidFill>
                  <a:schemeClr val="tx1"/>
                </a:solidFill>
                <a:latin typeface="ＭＳ ゴシック" panose="020B0609070205080204" pitchFamily="49" charset="-128"/>
                <a:ea typeface="ＭＳ ゴシック" panose="020B0609070205080204" pitchFamily="49" charset="-128"/>
              </a:rPr>
              <a:t>・契約更新の可能性「あり」の場合には、「原則更新」か「条件付きで更新あり」のいずれかを選択し、更新の際の</a:t>
            </a:r>
            <a:r>
              <a:rPr lang="ja-JP" altLang="en-US" sz="1000" dirty="0">
                <a:solidFill>
                  <a:srgbClr val="FF0000"/>
                </a:solidFill>
                <a:latin typeface="ＭＳ ゴシック" panose="020B0609070205080204" pitchFamily="49" charset="-128"/>
                <a:ea typeface="ＭＳ ゴシック" panose="020B0609070205080204" pitchFamily="49" charset="-128"/>
              </a:rPr>
              <a:t>具体的な更新条件、通算契約期間または更新回数の上限（設けている場合）</a:t>
            </a:r>
            <a:r>
              <a:rPr lang="ja-JP" altLang="en-US" sz="1000" dirty="0">
                <a:solidFill>
                  <a:schemeClr val="tx1"/>
                </a:solidFill>
                <a:latin typeface="ＭＳ ゴシック" panose="020B0609070205080204" pitchFamily="49" charset="-128"/>
                <a:ea typeface="ＭＳ ゴシック" panose="020B0609070205080204" pitchFamily="49" charset="-128"/>
              </a:rPr>
              <a:t>などについて「補足事項」</a:t>
            </a:r>
            <a:r>
              <a:rPr lang="ja-JP" altLang="en-US" sz="1000" dirty="0" smtClean="0">
                <a:solidFill>
                  <a:schemeClr val="tx1"/>
                </a:solidFill>
                <a:latin typeface="ＭＳ ゴシック" panose="020B0609070205080204" pitchFamily="49" charset="-128"/>
                <a:ea typeface="ＭＳ ゴシック" panose="020B0609070205080204" pitchFamily="49" charset="-128"/>
              </a:rPr>
              <a:t>欄</a:t>
            </a:r>
            <a:r>
              <a:rPr lang="ja-JP" altLang="en-US" sz="1000" dirty="0">
                <a:solidFill>
                  <a:schemeClr val="tx1"/>
                </a:solidFill>
                <a:latin typeface="ＭＳ ゴシック" panose="020B0609070205080204" pitchFamily="49" charset="-128"/>
                <a:ea typeface="ＭＳ ゴシック" panose="020B0609070205080204" pitchFamily="49" charset="-128"/>
              </a:rPr>
              <a:t>（本資料９頁）</a:t>
            </a:r>
            <a:r>
              <a:rPr lang="ja-JP" altLang="en-US" sz="1000" dirty="0" smtClean="0">
                <a:solidFill>
                  <a:schemeClr val="tx1"/>
                </a:solidFill>
                <a:latin typeface="ＭＳ ゴシック" panose="020B0609070205080204" pitchFamily="49" charset="-128"/>
                <a:ea typeface="ＭＳ ゴシック" panose="020B0609070205080204" pitchFamily="49" charset="-128"/>
              </a:rPr>
              <a:t>に</a:t>
            </a:r>
            <a:r>
              <a:rPr lang="ja-JP" altLang="en-US" sz="1000" dirty="0">
                <a:solidFill>
                  <a:schemeClr val="tx1"/>
                </a:solidFill>
                <a:latin typeface="ＭＳ ゴシック" panose="020B0609070205080204" pitchFamily="49" charset="-128"/>
                <a:ea typeface="ＭＳ ゴシック" panose="020B0609070205080204" pitchFamily="49" charset="-128"/>
              </a:rPr>
              <a:t>詳しく記入してください</a:t>
            </a:r>
            <a:r>
              <a:rPr lang="ja-JP" altLang="en-US" sz="1000" dirty="0" smtClean="0">
                <a:solidFill>
                  <a:schemeClr val="tx1"/>
                </a:solidFill>
                <a:latin typeface="ＭＳ ゴシック" panose="020B0609070205080204" pitchFamily="49" charset="-128"/>
                <a:ea typeface="ＭＳ ゴシック" panose="020B0609070205080204" pitchFamily="49" charset="-128"/>
              </a:rPr>
              <a:t>。</a:t>
            </a:r>
            <a:endParaRPr lang="ja-JP" altLang="en-US" sz="1000" dirty="0">
              <a:solidFill>
                <a:schemeClr val="tx1"/>
              </a:solidFill>
              <a:latin typeface="ＭＳ ゴシック" panose="020B0609070205080204" pitchFamily="49" charset="-128"/>
              <a:ea typeface="ＭＳ ゴシック" panose="020B0609070205080204" pitchFamily="49" charset="-128"/>
            </a:endParaRPr>
          </a:p>
        </p:txBody>
      </p:sp>
      <p:sp>
        <p:nvSpPr>
          <p:cNvPr id="13" name="四角形吹き出し 12"/>
          <p:cNvSpPr/>
          <p:nvPr/>
        </p:nvSpPr>
        <p:spPr>
          <a:xfrm rot="5400000">
            <a:off x="646524" y="2939552"/>
            <a:ext cx="1421757" cy="2510622"/>
          </a:xfrm>
          <a:prstGeom prst="wedgeRectCallout">
            <a:avLst>
              <a:gd name="adj1" fmla="val 45485"/>
              <a:gd name="adj2" fmla="val -704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hangingPunct="0"/>
            <a:r>
              <a:rPr lang="ja-JP" altLang="ja-JP" sz="1000" dirty="0" smtClean="0">
                <a:solidFill>
                  <a:schemeClr val="tx1"/>
                </a:solidFill>
                <a:latin typeface="ＭＳ ゴシック" panose="020B0609070205080204" pitchFamily="49" charset="-128"/>
                <a:ea typeface="ＭＳ ゴシック" panose="020B0609070205080204" pitchFamily="49" charset="-128"/>
              </a:rPr>
              <a:t>【</a:t>
            </a:r>
            <a:r>
              <a:rPr lang="ja-JP" altLang="en-US" sz="1000" dirty="0" smtClean="0">
                <a:solidFill>
                  <a:schemeClr val="tx1"/>
                </a:solidFill>
                <a:latin typeface="ＭＳ ゴシック" panose="020B0609070205080204" pitchFamily="49" charset="-128"/>
                <a:ea typeface="ＭＳ ゴシック" panose="020B0609070205080204" pitchFamily="49" charset="-128"/>
              </a:rPr>
              <a:t>マイカー通勤</a:t>
            </a:r>
            <a:r>
              <a:rPr lang="ja-JP" altLang="ja-JP" sz="1000" dirty="0" smtClean="0">
                <a:solidFill>
                  <a:schemeClr val="tx1"/>
                </a:solidFill>
                <a:latin typeface="ＭＳ ゴシック" panose="020B0609070205080204" pitchFamily="49" charset="-128"/>
                <a:ea typeface="ＭＳ ゴシック" panose="020B0609070205080204" pitchFamily="49" charset="-128"/>
              </a:rPr>
              <a:t>】</a:t>
            </a:r>
            <a:r>
              <a:rPr lang="en-US" altLang="ja-JP" sz="1000" dirty="0" smtClean="0">
                <a:solidFill>
                  <a:schemeClr val="tx1"/>
                </a:solidFill>
                <a:latin typeface="ＭＳ ゴシック" panose="020B0609070205080204" pitchFamily="49" charset="-128"/>
                <a:ea typeface="ＭＳ ゴシック" panose="020B0609070205080204" pitchFamily="49" charset="-128"/>
              </a:rPr>
              <a:t>【</a:t>
            </a:r>
            <a:r>
              <a:rPr lang="ja-JP" altLang="en-US" sz="1000" dirty="0" smtClean="0">
                <a:solidFill>
                  <a:schemeClr val="tx1"/>
                </a:solidFill>
                <a:latin typeface="ＭＳ ゴシック" panose="020B0609070205080204" pitchFamily="49" charset="-128"/>
                <a:ea typeface="ＭＳ ゴシック" panose="020B0609070205080204" pitchFamily="49" charset="-128"/>
              </a:rPr>
              <a:t>通学</a:t>
            </a:r>
            <a:r>
              <a:rPr lang="en-US" altLang="ja-JP" sz="1000" dirty="0" smtClean="0">
                <a:solidFill>
                  <a:schemeClr val="tx1"/>
                </a:solidFill>
                <a:latin typeface="ＭＳ ゴシック" panose="020B0609070205080204" pitchFamily="49" charset="-128"/>
                <a:ea typeface="ＭＳ ゴシック" panose="020B0609070205080204" pitchFamily="49" charset="-128"/>
              </a:rPr>
              <a:t>】</a:t>
            </a:r>
            <a:r>
              <a:rPr lang="ja-JP" altLang="ja-JP" sz="1000" dirty="0" smtClean="0">
                <a:solidFill>
                  <a:schemeClr val="tx1"/>
                </a:solidFill>
                <a:latin typeface="ＭＳ ゴシック" panose="020B0609070205080204" pitchFamily="49" charset="-128"/>
                <a:ea typeface="ＭＳ ゴシック" panose="020B0609070205080204" pitchFamily="49" charset="-128"/>
              </a:rPr>
              <a:t>欄</a:t>
            </a:r>
            <a:endParaRPr lang="en-US" altLang="ja-JP" sz="1000" dirty="0" smtClean="0">
              <a:solidFill>
                <a:schemeClr val="tx1"/>
              </a:solidFill>
              <a:latin typeface="ＭＳ ゴシック" panose="020B0609070205080204" pitchFamily="49" charset="-128"/>
              <a:ea typeface="ＭＳ ゴシック" panose="020B0609070205080204" pitchFamily="49" charset="-128"/>
            </a:endParaRPr>
          </a:p>
          <a:p>
            <a:pPr marL="85725" indent="-85725" hangingPunct="0"/>
            <a:r>
              <a:rPr lang="ja-JP" altLang="en-US" sz="1000" dirty="0" smtClean="0">
                <a:solidFill>
                  <a:schemeClr val="tx1"/>
                </a:solidFill>
                <a:latin typeface="ＭＳ ゴシック" panose="020B0609070205080204" pitchFamily="49" charset="-128"/>
                <a:ea typeface="ＭＳ ゴシック" panose="020B0609070205080204" pitchFamily="49" charset="-128"/>
              </a:rPr>
              <a:t>・マイカー通勤「可」の場合は、駐車場</a:t>
            </a:r>
            <a:endParaRPr lang="en-US" altLang="ja-JP" sz="1000" dirty="0" smtClean="0">
              <a:solidFill>
                <a:schemeClr val="tx1"/>
              </a:solidFill>
              <a:latin typeface="ＭＳ ゴシック" panose="020B0609070205080204" pitchFamily="49" charset="-128"/>
              <a:ea typeface="ＭＳ ゴシック" panose="020B0609070205080204" pitchFamily="49" charset="-128"/>
            </a:endParaRPr>
          </a:p>
          <a:p>
            <a:pPr marL="85725" indent="-85725" hangingPunct="0"/>
            <a:r>
              <a:rPr lang="ja-JP" altLang="en-US" sz="1000" dirty="0" smtClean="0">
                <a:solidFill>
                  <a:schemeClr val="tx1"/>
                </a:solidFill>
                <a:latin typeface="ＭＳ ゴシック" panose="020B0609070205080204" pitchFamily="49" charset="-128"/>
                <a:ea typeface="ＭＳ ゴシック" panose="020B0609070205080204" pitchFamily="49" charset="-128"/>
              </a:rPr>
              <a:t>　の有無やその料金について「補足事項」欄（本資料９頁）に記入をお願いします。</a:t>
            </a:r>
            <a:endParaRPr lang="en-US" altLang="ja-JP" sz="1000" dirty="0" smtClean="0">
              <a:solidFill>
                <a:schemeClr val="tx1"/>
              </a:solidFill>
              <a:latin typeface="ＭＳ ゴシック" panose="020B0609070205080204" pitchFamily="49" charset="-128"/>
              <a:ea typeface="ＭＳ ゴシック" panose="020B0609070205080204" pitchFamily="49" charset="-128"/>
            </a:endParaRPr>
          </a:p>
          <a:p>
            <a:pPr marL="85725" indent="-85725" hangingPunct="0"/>
            <a:r>
              <a:rPr lang="ja-JP" altLang="en-US" sz="1000" dirty="0" smtClean="0">
                <a:solidFill>
                  <a:schemeClr val="tx1"/>
                </a:solidFill>
                <a:latin typeface="ＭＳ ゴシック" panose="020B0609070205080204" pitchFamily="49" charset="-128"/>
                <a:ea typeface="ＭＳ ゴシック" panose="020B0609070205080204" pitchFamily="49" charset="-128"/>
              </a:rPr>
              <a:t>・通学「可」の場合は、時間配慮や賃金支払いの有無等について「青少年雇用情報の自己啓発支援」（本資料１０頁）欄に記入をお願いします。　</a:t>
            </a:r>
            <a:endParaRPr lang="ja-JP" altLang="ja-JP" sz="1000" dirty="0">
              <a:solidFill>
                <a:schemeClr val="tx1"/>
              </a:solidFill>
              <a:latin typeface="ＭＳ ゴシック" panose="020B0609070205080204" pitchFamily="49" charset="-128"/>
              <a:ea typeface="ＭＳ ゴシック" panose="020B0609070205080204" pitchFamily="49" charset="-128"/>
            </a:endParaRPr>
          </a:p>
        </p:txBody>
      </p:sp>
      <p:sp>
        <p:nvSpPr>
          <p:cNvPr id="2" name="タイトル 1"/>
          <p:cNvSpPr>
            <a:spLocks noGrp="1"/>
          </p:cNvSpPr>
          <p:nvPr>
            <p:ph type="title"/>
          </p:nvPr>
        </p:nvSpPr>
        <p:spPr>
          <a:xfrm>
            <a:off x="263316" y="476672"/>
            <a:ext cx="8352928" cy="720080"/>
          </a:xfrm>
        </p:spPr>
        <p:txBody>
          <a:bodyPr>
            <a:normAutofit fontScale="90000"/>
          </a:bodyPr>
          <a:lstStyle/>
          <a:p>
            <a:pPr>
              <a:lnSpc>
                <a:spcPts val="1500"/>
              </a:lnSpc>
            </a:pPr>
            <a:r>
              <a:rPr lang="ja-JP" altLang="en-US" sz="2200" dirty="0" smtClean="0">
                <a:latin typeface="ＭＳ ゴシック" panose="020B0609070205080204" pitchFamily="49" charset="-128"/>
                <a:ea typeface="ＭＳ ゴシック" panose="020B0609070205080204" pitchFamily="49" charset="-128"/>
              </a:rPr>
              <a:t>　第１シート（仕事内容、賃金・手当）</a:t>
            </a:r>
            <a:r>
              <a:rPr lang="en-US" altLang="ja-JP" sz="2400" dirty="0" smtClean="0">
                <a:latin typeface="ＭＳ ゴシック" panose="020B0609070205080204" pitchFamily="49" charset="-128"/>
                <a:ea typeface="ＭＳ ゴシック" panose="020B0609070205080204" pitchFamily="49" charset="-128"/>
              </a:rPr>
              <a:t/>
            </a:r>
            <a:br>
              <a:rPr lang="en-US" altLang="ja-JP" sz="2400" dirty="0" smtClean="0">
                <a:latin typeface="ＭＳ ゴシック" panose="020B0609070205080204" pitchFamily="49" charset="-128"/>
                <a:ea typeface="ＭＳ ゴシック" panose="020B0609070205080204" pitchFamily="49" charset="-128"/>
              </a:rPr>
            </a:br>
            <a:r>
              <a:rPr lang="en-US" altLang="ja-JP" sz="2200" dirty="0" smtClean="0">
                <a:latin typeface="ＭＳ ゴシック" panose="020B0609070205080204" pitchFamily="49" charset="-128"/>
                <a:ea typeface="ＭＳ ゴシック" panose="020B0609070205080204" pitchFamily="49" charset="-128"/>
              </a:rPr>
              <a:t/>
            </a:r>
            <a:br>
              <a:rPr lang="en-US" altLang="ja-JP" sz="2200" dirty="0" smtClean="0">
                <a:latin typeface="ＭＳ ゴシック" panose="020B0609070205080204" pitchFamily="49" charset="-128"/>
                <a:ea typeface="ＭＳ ゴシック" panose="020B0609070205080204" pitchFamily="49" charset="-128"/>
              </a:rPr>
            </a:br>
            <a:r>
              <a:rPr lang="ja-JP" altLang="en-US" sz="2200" dirty="0" smtClean="0">
                <a:latin typeface="ＭＳ ゴシック" panose="020B0609070205080204" pitchFamily="49" charset="-128"/>
                <a:ea typeface="ＭＳ ゴシック" panose="020B0609070205080204" pitchFamily="49" charset="-128"/>
              </a:rPr>
              <a:t>　</a:t>
            </a:r>
            <a:r>
              <a:rPr lang="ja-JP" altLang="en-US" sz="2000" dirty="0" smtClean="0">
                <a:solidFill>
                  <a:srgbClr val="FF0000"/>
                </a:solidFill>
                <a:latin typeface="ＭＳ ゴシック" panose="020B0609070205080204" pitchFamily="49" charset="-128"/>
                <a:ea typeface="ＭＳ ゴシック" panose="020B0609070205080204" pitchFamily="49" charset="-128"/>
              </a:rPr>
              <a:t>全て</a:t>
            </a:r>
            <a:r>
              <a:rPr lang="ja-JP" altLang="en-US" sz="2000" dirty="0">
                <a:solidFill>
                  <a:srgbClr val="FF0000"/>
                </a:solidFill>
                <a:latin typeface="ＭＳ ゴシック" panose="020B0609070205080204" pitchFamily="49" charset="-128"/>
                <a:ea typeface="ＭＳ ゴシック" panose="020B0609070205080204" pitchFamily="49" charset="-128"/>
              </a:rPr>
              <a:t>の高卒求人申込方法に共通する重要な内容です。必ずご確認ください</a:t>
            </a:r>
            <a:r>
              <a:rPr lang="en-US" altLang="ja-JP" sz="2000" dirty="0" smtClean="0">
                <a:solidFill>
                  <a:srgbClr val="FF0000"/>
                </a:solidFill>
                <a:latin typeface="ＭＳ ゴシック" panose="020B0609070205080204" pitchFamily="49" charset="-128"/>
                <a:ea typeface="ＭＳ ゴシック" panose="020B0609070205080204" pitchFamily="49" charset="-128"/>
              </a:rPr>
              <a:t>‼</a:t>
            </a:r>
            <a:endParaRPr kumimoji="1" lang="ja-JP" altLang="en-US" sz="2200" dirty="0">
              <a:solidFill>
                <a:srgbClr val="FF0000"/>
              </a:solidFill>
            </a:endParaRPr>
          </a:p>
        </p:txBody>
      </p:sp>
      <p:sp>
        <p:nvSpPr>
          <p:cNvPr id="8" name="四角形吹き出し 7"/>
          <p:cNvSpPr/>
          <p:nvPr/>
        </p:nvSpPr>
        <p:spPr>
          <a:xfrm rot="5400000">
            <a:off x="889350" y="4172201"/>
            <a:ext cx="936104" cy="2510623"/>
          </a:xfrm>
          <a:prstGeom prst="wedgeRectCallout">
            <a:avLst>
              <a:gd name="adj1" fmla="val -45161"/>
              <a:gd name="adj2" fmla="val -706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hangingPunct="0"/>
            <a:r>
              <a:rPr lang="en-US" altLang="ja-JP" sz="1000" dirty="0" smtClean="0">
                <a:solidFill>
                  <a:schemeClr val="tx1"/>
                </a:solidFill>
                <a:latin typeface="ＭＳ ゴシック" panose="020B0609070205080204" pitchFamily="49" charset="-128"/>
                <a:ea typeface="ＭＳ ゴシック" panose="020B0609070205080204" pitchFamily="49" charset="-128"/>
              </a:rPr>
              <a:t>【</a:t>
            </a:r>
            <a:r>
              <a:rPr lang="ja-JP" altLang="ja-JP" sz="1000" dirty="0" smtClean="0">
                <a:solidFill>
                  <a:schemeClr val="tx1"/>
                </a:solidFill>
                <a:latin typeface="ＭＳ ゴシック" panose="020B0609070205080204" pitchFamily="49" charset="-128"/>
                <a:ea typeface="ＭＳ ゴシック" panose="020B0609070205080204" pitchFamily="49" charset="-128"/>
              </a:rPr>
              <a:t>既卒者</a:t>
            </a:r>
            <a:r>
              <a:rPr lang="ja-JP" altLang="en-US" sz="1000" dirty="0" smtClean="0">
                <a:solidFill>
                  <a:schemeClr val="tx1"/>
                </a:solidFill>
                <a:latin typeface="ＭＳ ゴシック" panose="020B0609070205080204" pitchFamily="49" charset="-128"/>
                <a:ea typeface="ＭＳ ゴシック" panose="020B0609070205080204" pitchFamily="49" charset="-128"/>
              </a:rPr>
              <a:t>･</a:t>
            </a:r>
            <a:r>
              <a:rPr lang="ja-JP" altLang="ja-JP" sz="1000" dirty="0" smtClean="0">
                <a:solidFill>
                  <a:schemeClr val="tx1"/>
                </a:solidFill>
                <a:latin typeface="ＭＳ ゴシック" panose="020B0609070205080204" pitchFamily="49" charset="-128"/>
                <a:ea typeface="ＭＳ ゴシック" panose="020B0609070205080204" pitchFamily="49" charset="-128"/>
              </a:rPr>
              <a:t>中退者</a:t>
            </a:r>
            <a:r>
              <a:rPr lang="ja-JP" altLang="ja-JP" sz="1000" dirty="0">
                <a:solidFill>
                  <a:schemeClr val="tx1"/>
                </a:solidFill>
                <a:latin typeface="ＭＳ ゴシック" panose="020B0609070205080204" pitchFamily="49" charset="-128"/>
                <a:ea typeface="ＭＳ ゴシック" panose="020B0609070205080204" pitchFamily="49" charset="-128"/>
              </a:rPr>
              <a:t>の応募</a:t>
            </a:r>
            <a:r>
              <a:rPr lang="ja-JP" altLang="ja-JP" sz="1000" dirty="0" smtClean="0">
                <a:solidFill>
                  <a:schemeClr val="tx1"/>
                </a:solidFill>
                <a:latin typeface="ＭＳ ゴシック" panose="020B0609070205080204" pitchFamily="49" charset="-128"/>
                <a:ea typeface="ＭＳ ゴシック" panose="020B0609070205080204" pitchFamily="49" charset="-128"/>
              </a:rPr>
              <a:t>可否</a:t>
            </a:r>
            <a:r>
              <a:rPr lang="en-US" altLang="ja-JP" sz="1000" dirty="0" smtClean="0">
                <a:solidFill>
                  <a:schemeClr val="tx1"/>
                </a:solidFill>
                <a:latin typeface="ＭＳ ゴシック" panose="020B0609070205080204" pitchFamily="49" charset="-128"/>
                <a:ea typeface="ＭＳ ゴシック" panose="020B0609070205080204" pitchFamily="49" charset="-128"/>
              </a:rPr>
              <a:t>】</a:t>
            </a:r>
            <a:r>
              <a:rPr lang="ja-JP" altLang="en-US" sz="1000" dirty="0" smtClean="0">
                <a:solidFill>
                  <a:schemeClr val="tx1"/>
                </a:solidFill>
                <a:latin typeface="ＭＳ ゴシック" panose="020B0609070205080204" pitchFamily="49" charset="-128"/>
                <a:ea typeface="ＭＳ ゴシック" panose="020B0609070205080204" pitchFamily="49" charset="-128"/>
              </a:rPr>
              <a:t>欄</a:t>
            </a:r>
            <a:endParaRPr lang="ja-JP" altLang="ja-JP" sz="1000" dirty="0">
              <a:solidFill>
                <a:schemeClr val="tx1"/>
              </a:solidFill>
              <a:latin typeface="ＭＳ ゴシック" panose="020B0609070205080204" pitchFamily="49" charset="-128"/>
              <a:ea typeface="ＭＳ ゴシック" panose="020B0609070205080204" pitchFamily="49" charset="-128"/>
            </a:endParaRPr>
          </a:p>
          <a:p>
            <a:pPr hangingPunct="0"/>
            <a:r>
              <a:rPr lang="ja-JP" altLang="en-US" sz="1000" dirty="0" smtClean="0">
                <a:solidFill>
                  <a:schemeClr val="tx1"/>
                </a:solidFill>
                <a:latin typeface="ＭＳ ゴシック" panose="020B0609070205080204" pitchFamily="49" charset="-128"/>
                <a:ea typeface="ＭＳ ゴシック" panose="020B0609070205080204" pitchFamily="49" charset="-128"/>
              </a:rPr>
              <a:t>　</a:t>
            </a:r>
            <a:r>
              <a:rPr lang="ja-JP" altLang="ja-JP" sz="1000" dirty="0" smtClean="0">
                <a:solidFill>
                  <a:schemeClr val="tx1"/>
                </a:solidFill>
                <a:latin typeface="ＭＳ ゴシック" panose="020B0609070205080204" pitchFamily="49" charset="-128"/>
                <a:ea typeface="ＭＳ ゴシック" panose="020B0609070205080204" pitchFamily="49" charset="-128"/>
              </a:rPr>
              <a:t>若者</a:t>
            </a:r>
            <a:r>
              <a:rPr lang="ja-JP" altLang="ja-JP" sz="1000" dirty="0">
                <a:solidFill>
                  <a:schemeClr val="tx1"/>
                </a:solidFill>
                <a:latin typeface="ＭＳ ゴシック" panose="020B0609070205080204" pitchFamily="49" charset="-128"/>
                <a:ea typeface="ＭＳ ゴシック" panose="020B0609070205080204" pitchFamily="49" charset="-128"/>
              </a:rPr>
              <a:t>雇用促進法に基づく事業主指針等により、高校既卒者及び中退者についても新卒枠での募集についてご検討いただき、その旨求人票に記載することとなって</a:t>
            </a:r>
            <a:r>
              <a:rPr lang="ja-JP" altLang="ja-JP" sz="1000" dirty="0" smtClean="0">
                <a:solidFill>
                  <a:schemeClr val="tx1"/>
                </a:solidFill>
                <a:latin typeface="ＭＳ ゴシック" panose="020B0609070205080204" pitchFamily="49" charset="-128"/>
                <a:ea typeface="ＭＳ ゴシック" panose="020B0609070205080204" pitchFamily="49" charset="-128"/>
              </a:rPr>
              <a:t>います</a:t>
            </a: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endParaRPr lang="ja-JP" altLang="ja-JP" sz="1100" dirty="0">
              <a:solidFill>
                <a:schemeClr val="tx1"/>
              </a:solidFill>
              <a:latin typeface="ＭＳ ゴシック" panose="020B0609070205080204" pitchFamily="49" charset="-128"/>
              <a:ea typeface="ＭＳ ゴシック" panose="020B0609070205080204" pitchFamily="49" charset="-128"/>
            </a:endParaRPr>
          </a:p>
        </p:txBody>
      </p:sp>
      <p:sp>
        <p:nvSpPr>
          <p:cNvPr id="9" name="四角形吹き出し 8"/>
          <p:cNvSpPr/>
          <p:nvPr/>
        </p:nvSpPr>
        <p:spPr>
          <a:xfrm rot="5400000">
            <a:off x="7106031" y="4808516"/>
            <a:ext cx="1120239" cy="2673933"/>
          </a:xfrm>
          <a:prstGeom prst="wedgeRectCallout">
            <a:avLst>
              <a:gd name="adj1" fmla="val 10375"/>
              <a:gd name="adj2" fmla="val 9093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hangingPunct="0"/>
            <a:r>
              <a:rPr lang="en-US" altLang="ja-JP" sz="1000" dirty="0" smtClean="0">
                <a:solidFill>
                  <a:schemeClr val="tx1"/>
                </a:solidFill>
                <a:latin typeface="ＭＳ ゴシック" panose="020B0609070205080204" pitchFamily="49" charset="-128"/>
                <a:ea typeface="ＭＳ ゴシック" panose="020B0609070205080204" pitchFamily="49" charset="-128"/>
              </a:rPr>
              <a:t>【</a:t>
            </a:r>
            <a:r>
              <a:rPr lang="ja-JP" altLang="en-US" sz="1000" dirty="0" smtClean="0">
                <a:solidFill>
                  <a:schemeClr val="tx1"/>
                </a:solidFill>
                <a:latin typeface="ＭＳ ゴシック" panose="020B0609070205080204" pitchFamily="49" charset="-128"/>
                <a:ea typeface="ＭＳ ゴシック" panose="020B0609070205080204" pitchFamily="49" charset="-128"/>
              </a:rPr>
              <a:t>固定残業代</a:t>
            </a:r>
            <a:r>
              <a:rPr lang="en-US" altLang="ja-JP" sz="1000" dirty="0" smtClean="0">
                <a:solidFill>
                  <a:schemeClr val="tx1"/>
                </a:solidFill>
                <a:latin typeface="ＭＳ ゴシック" panose="020B0609070205080204" pitchFamily="49" charset="-128"/>
                <a:ea typeface="ＭＳ ゴシック" panose="020B0609070205080204" pitchFamily="49" charset="-128"/>
              </a:rPr>
              <a:t>】</a:t>
            </a:r>
            <a:r>
              <a:rPr lang="ja-JP" altLang="en-US" sz="1000" dirty="0" smtClean="0">
                <a:solidFill>
                  <a:schemeClr val="tx1"/>
                </a:solidFill>
                <a:latin typeface="ＭＳ ゴシック" panose="020B0609070205080204" pitchFamily="49" charset="-128"/>
                <a:ea typeface="ＭＳ ゴシック" panose="020B0609070205080204" pitchFamily="49" charset="-128"/>
              </a:rPr>
              <a:t>欄</a:t>
            </a:r>
            <a:endParaRPr lang="ja-JP" altLang="ja-JP" sz="1000" dirty="0">
              <a:solidFill>
                <a:schemeClr val="tx1"/>
              </a:solidFill>
              <a:latin typeface="ＭＳ ゴシック" panose="020B0609070205080204" pitchFamily="49" charset="-128"/>
              <a:ea typeface="ＭＳ ゴシック" panose="020B0609070205080204" pitchFamily="49" charset="-128"/>
            </a:endParaRPr>
          </a:p>
          <a:p>
            <a:pPr hangingPunct="0"/>
            <a:r>
              <a:rPr lang="ja-JP" altLang="en-US" sz="1000" dirty="0" smtClean="0">
                <a:solidFill>
                  <a:schemeClr val="tx1"/>
                </a:solidFill>
                <a:latin typeface="ＭＳ ゴシック" panose="020B0609070205080204" pitchFamily="49" charset="-128"/>
                <a:ea typeface="ＭＳ ゴシック" panose="020B0609070205080204" pitchFamily="49" charset="-128"/>
              </a:rPr>
              <a:t>　固定残業代がある場合は「あり」を選択し、金額を記入します。その上で特記事項に「時間外手当は、時間外労働の有無にかかわらず、固定残業代として支給し、○時間を超える時間外労働は追加で支給」と記入をお願いします。</a:t>
            </a:r>
            <a:r>
              <a:rPr lang="ja-JP" altLang="ja-JP" sz="1000" dirty="0">
                <a:solidFill>
                  <a:schemeClr val="tx1"/>
                </a:solidFill>
                <a:latin typeface="ＭＳ ゴシック" panose="020B0609070205080204" pitchFamily="49" charset="-128"/>
                <a:ea typeface="ＭＳ ゴシック" panose="020B0609070205080204" pitchFamily="49" charset="-128"/>
              </a:rPr>
              <a:t>　</a:t>
            </a:r>
          </a:p>
        </p:txBody>
      </p:sp>
      <p:sp>
        <p:nvSpPr>
          <p:cNvPr id="10" name="スライド番号プレースホルダー 9"/>
          <p:cNvSpPr txBox="1">
            <a:spLocks/>
          </p:cNvSpPr>
          <p:nvPr/>
        </p:nvSpPr>
        <p:spPr>
          <a:xfrm>
            <a:off x="4427984" y="6453336"/>
            <a:ext cx="609600" cy="344646"/>
          </a:xfrm>
          <a:prstGeom prst="rect">
            <a:avLst/>
          </a:prstGeom>
        </p:spPr>
        <p:txBody>
          <a:bodyPr vert="horz" rtlCol="0" anchor="ct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ＭＳ ゴシック" panose="020B0609070205080204" pitchFamily="49" charset="-128"/>
                <a:ea typeface="ＭＳ ゴシック" panose="020B0609070205080204" pitchFamily="49" charset="-128"/>
              </a:rPr>
              <a:t>-7-</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11" name="四角形吹き出し 10"/>
          <p:cNvSpPr/>
          <p:nvPr/>
        </p:nvSpPr>
        <p:spPr>
          <a:xfrm rot="5400000">
            <a:off x="7183465" y="1760679"/>
            <a:ext cx="958666" cy="2666008"/>
          </a:xfrm>
          <a:prstGeom prst="wedgeRectCallout">
            <a:avLst>
              <a:gd name="adj1" fmla="val 33492"/>
              <a:gd name="adj2" fmla="val 8629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hangingPunct="0"/>
            <a:r>
              <a:rPr lang="ja-JP" altLang="ja-JP" sz="1000" dirty="0" smtClean="0">
                <a:solidFill>
                  <a:schemeClr val="tx1"/>
                </a:solidFill>
                <a:latin typeface="ＭＳ ゴシック" panose="020B0609070205080204" pitchFamily="49" charset="-128"/>
                <a:ea typeface="ＭＳ ゴシック" panose="020B0609070205080204" pitchFamily="49" charset="-128"/>
              </a:rPr>
              <a:t>【</a:t>
            </a:r>
            <a:r>
              <a:rPr lang="ja-JP" altLang="en-US" sz="1000" dirty="0" smtClean="0">
                <a:solidFill>
                  <a:schemeClr val="tx1"/>
                </a:solidFill>
                <a:latin typeface="ＭＳ ゴシック" panose="020B0609070205080204" pitchFamily="49" charset="-128"/>
                <a:ea typeface="ＭＳ ゴシック" panose="020B0609070205080204" pitchFamily="49" charset="-128"/>
              </a:rPr>
              <a:t>試用期間</a:t>
            </a:r>
            <a:r>
              <a:rPr lang="ja-JP" altLang="ja-JP" sz="1000" dirty="0" smtClean="0">
                <a:solidFill>
                  <a:schemeClr val="tx1"/>
                </a:solidFill>
                <a:latin typeface="ＭＳ ゴシック" panose="020B0609070205080204" pitchFamily="49" charset="-128"/>
                <a:ea typeface="ＭＳ ゴシック" panose="020B0609070205080204" pitchFamily="49" charset="-128"/>
              </a:rPr>
              <a:t>】欄</a:t>
            </a:r>
            <a:endParaRPr lang="en-US" altLang="ja-JP" sz="1000" dirty="0" smtClean="0">
              <a:solidFill>
                <a:schemeClr val="tx1"/>
              </a:solidFill>
              <a:latin typeface="ＭＳ ゴシック" panose="020B0609070205080204" pitchFamily="49" charset="-128"/>
              <a:ea typeface="ＭＳ ゴシック" panose="020B0609070205080204" pitchFamily="49" charset="-128"/>
            </a:endParaRPr>
          </a:p>
          <a:p>
            <a:pPr hangingPunct="0"/>
            <a:r>
              <a:rPr lang="ja-JP" altLang="en-US" sz="1000" dirty="0" smtClean="0">
                <a:solidFill>
                  <a:schemeClr val="tx1"/>
                </a:solidFill>
                <a:latin typeface="ＭＳ ゴシック" panose="020B0609070205080204" pitchFamily="49" charset="-128"/>
                <a:ea typeface="ＭＳ ゴシック" panose="020B0609070205080204" pitchFamily="49" charset="-128"/>
              </a:rPr>
              <a:t>　試用</a:t>
            </a:r>
            <a:r>
              <a:rPr lang="ja-JP" altLang="en-US" sz="1000" dirty="0">
                <a:solidFill>
                  <a:schemeClr val="tx1"/>
                </a:solidFill>
                <a:latin typeface="ＭＳ ゴシック" panose="020B0609070205080204" pitchFamily="49" charset="-128"/>
                <a:ea typeface="ＭＳ ゴシック" panose="020B0609070205080204" pitchFamily="49" charset="-128"/>
              </a:rPr>
              <a:t>期間</a:t>
            </a:r>
            <a:r>
              <a:rPr lang="ja-JP" altLang="en-US" sz="1000" dirty="0" smtClean="0">
                <a:solidFill>
                  <a:schemeClr val="tx1"/>
                </a:solidFill>
                <a:latin typeface="ＭＳ ゴシック" panose="020B0609070205080204" pitchFamily="49" charset="-128"/>
                <a:ea typeface="ＭＳ ゴシック" panose="020B0609070205080204" pitchFamily="49" charset="-128"/>
              </a:rPr>
              <a:t>がある場合はその期間を「補足事項」欄（本資料９頁）に記入するとともに、労働条件が異なる場合はその内容も「補足事項」欄（本資料９頁）に記入をお願いします</a:t>
            </a:r>
            <a:r>
              <a:rPr lang="ja-JP" altLang="en-US" sz="1000" spc="-80" dirty="0" smtClean="0">
                <a:solidFill>
                  <a:schemeClr val="tx1"/>
                </a:solidFill>
                <a:latin typeface="ＭＳ ゴシック" panose="020B0609070205080204" pitchFamily="49" charset="-128"/>
                <a:ea typeface="ＭＳ ゴシック" panose="020B0609070205080204" pitchFamily="49" charset="-128"/>
              </a:rPr>
              <a:t>。</a:t>
            </a:r>
            <a:r>
              <a:rPr lang="ja-JP" altLang="en-US" sz="1000" b="1" spc="-80" dirty="0" smtClean="0">
                <a:solidFill>
                  <a:srgbClr val="FF0000"/>
                </a:solidFill>
                <a:latin typeface="ＭＳ ゴシック" panose="020B0609070205080204" pitchFamily="49" charset="-128"/>
                <a:ea typeface="ＭＳ ゴシック" panose="020B0609070205080204" pitchFamily="49" charset="-128"/>
              </a:rPr>
              <a:t>（京都労働局必須記載事項）</a:t>
            </a:r>
            <a:endParaRPr lang="ja-JP" altLang="ja-JP" sz="1050" b="1" spc="-80" dirty="0">
              <a:solidFill>
                <a:srgbClr val="FF0000"/>
              </a:solidFill>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102090" y="-61403"/>
            <a:ext cx="5100773" cy="400110"/>
          </a:xfrm>
          <a:prstGeom prst="rect">
            <a:avLst/>
          </a:prstGeom>
          <a:noFill/>
        </p:spPr>
        <p:txBody>
          <a:bodyPr wrap="square" rtlCol="0">
            <a:spAutoFit/>
          </a:bodyPr>
          <a:lstStyle/>
          <a:p>
            <a:r>
              <a:rPr lang="ja-JP" altLang="en-US" sz="2000" b="1" dirty="0" smtClean="0">
                <a:solidFill>
                  <a:schemeClr val="bg1"/>
                </a:solidFill>
                <a:latin typeface="ＭＳ ゴシック" panose="020B0609070205080204" pitchFamily="49" charset="-128"/>
                <a:ea typeface="ＭＳ ゴシック" panose="020B0609070205080204" pitchFamily="49" charset="-128"/>
              </a:rPr>
              <a:t>４－</a:t>
            </a:r>
            <a:r>
              <a:rPr lang="ja-JP" altLang="en-US" sz="2000" b="1" dirty="0">
                <a:solidFill>
                  <a:schemeClr val="bg1"/>
                </a:solidFill>
                <a:latin typeface="ＭＳ ゴシック" panose="020B0609070205080204" pitchFamily="49" charset="-128"/>
                <a:ea typeface="ＭＳ ゴシック" panose="020B0609070205080204" pitchFamily="49" charset="-128"/>
              </a:rPr>
              <a:t>４</a:t>
            </a:r>
            <a:r>
              <a:rPr lang="en-US" altLang="ja-JP" sz="2000" b="1" dirty="0" smtClean="0">
                <a:solidFill>
                  <a:schemeClr val="bg1"/>
                </a:solidFill>
                <a:latin typeface="ＭＳ ゴシック" panose="020B0609070205080204" pitchFamily="49" charset="-128"/>
                <a:ea typeface="ＭＳ ゴシック" panose="020B0609070205080204" pitchFamily="49" charset="-128"/>
              </a:rPr>
              <a:t> </a:t>
            </a:r>
            <a:r>
              <a:rPr lang="ja-JP" altLang="en-US" sz="2000" b="1" dirty="0">
                <a:solidFill>
                  <a:schemeClr val="bg1"/>
                </a:solidFill>
                <a:latin typeface="ＭＳ ゴシック" panose="020B0609070205080204" pitchFamily="49" charset="-128"/>
                <a:ea typeface="ＭＳ ゴシック" panose="020B0609070205080204" pitchFamily="49" charset="-128"/>
              </a:rPr>
              <a:t>手書き求人申込書用紙</a:t>
            </a:r>
            <a:endParaRPr kumimoji="1" lang="ja-JP" altLang="en-US" sz="2000" b="1" dirty="0">
              <a:solidFill>
                <a:schemeClr val="bg1"/>
              </a:solidFill>
            </a:endParaRPr>
          </a:p>
        </p:txBody>
      </p:sp>
      <p:sp>
        <p:nvSpPr>
          <p:cNvPr id="3" name="四角形吹き出し 2"/>
          <p:cNvSpPr/>
          <p:nvPr/>
        </p:nvSpPr>
        <p:spPr>
          <a:xfrm rot="5400000">
            <a:off x="574212" y="675450"/>
            <a:ext cx="1556095" cy="2510621"/>
          </a:xfrm>
          <a:prstGeom prst="wedgeRectCallout">
            <a:avLst>
              <a:gd name="adj1" fmla="val 38321"/>
              <a:gd name="adj2" fmla="val -6800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hangingPunct="0"/>
            <a:r>
              <a:rPr lang="ja-JP" altLang="ja-JP" sz="1000" dirty="0" smtClean="0">
                <a:solidFill>
                  <a:schemeClr val="tx1"/>
                </a:solidFill>
                <a:latin typeface="ＭＳ ゴシック" panose="020B0609070205080204" pitchFamily="49" charset="-128"/>
                <a:ea typeface="ＭＳ ゴシック" panose="020B0609070205080204" pitchFamily="49" charset="-128"/>
              </a:rPr>
              <a:t>【仕事内容】欄</a:t>
            </a:r>
            <a:endParaRPr lang="en-US" altLang="ja-JP" sz="1000" dirty="0" smtClean="0">
              <a:solidFill>
                <a:schemeClr val="tx1"/>
              </a:solidFill>
              <a:latin typeface="ＭＳ ゴシック" panose="020B0609070205080204" pitchFamily="49" charset="-128"/>
              <a:ea typeface="ＭＳ ゴシック" panose="020B0609070205080204" pitchFamily="49" charset="-128"/>
            </a:endParaRPr>
          </a:p>
          <a:p>
            <a:pPr hangingPunct="0"/>
            <a:r>
              <a:rPr lang="ja-JP" altLang="en-US" sz="1000" dirty="0">
                <a:solidFill>
                  <a:schemeClr val="tx1"/>
                </a:solidFill>
                <a:latin typeface="ＭＳ ゴシック" panose="020B0609070205080204" pitchFamily="49" charset="-128"/>
                <a:ea typeface="ＭＳ ゴシック" panose="020B0609070205080204" pitchFamily="49" charset="-128"/>
              </a:rPr>
              <a:t>・</a:t>
            </a:r>
            <a:r>
              <a:rPr lang="ja-JP" altLang="ja-JP" sz="1000" dirty="0" smtClean="0">
                <a:solidFill>
                  <a:schemeClr val="tx1"/>
                </a:solidFill>
                <a:latin typeface="ＭＳ ゴシック" panose="020B0609070205080204" pitchFamily="49" charset="-128"/>
                <a:ea typeface="ＭＳ ゴシック" panose="020B0609070205080204" pitchFamily="49" charset="-128"/>
              </a:rPr>
              <a:t>社会経験のない高校生が見るということを意識していただき、専門用語は使用せず、作業の内容がイメージし易く、</a:t>
            </a:r>
            <a:r>
              <a:rPr lang="ja-JP" altLang="ja-JP" sz="1000" dirty="0">
                <a:solidFill>
                  <a:schemeClr val="tx1"/>
                </a:solidFill>
                <a:latin typeface="ＭＳ ゴシック" panose="020B0609070205080204" pitchFamily="49" charset="-128"/>
                <a:ea typeface="ＭＳ ゴシック" panose="020B0609070205080204" pitchFamily="49" charset="-128"/>
              </a:rPr>
              <a:t>かつ、「実際の作業（仕事）内容と異なる」ということがないよう、表現等について工夫</a:t>
            </a:r>
            <a:r>
              <a:rPr lang="ja-JP" altLang="ja-JP" sz="1000" dirty="0" smtClean="0">
                <a:solidFill>
                  <a:schemeClr val="tx1"/>
                </a:solidFill>
                <a:latin typeface="ＭＳ ゴシック" panose="020B0609070205080204" pitchFamily="49" charset="-128"/>
                <a:ea typeface="ＭＳ ゴシック" panose="020B0609070205080204" pitchFamily="49" charset="-128"/>
              </a:rPr>
              <a:t>して</a:t>
            </a:r>
            <a:r>
              <a:rPr lang="ja-JP" altLang="en-US" sz="1000" dirty="0" smtClean="0">
                <a:solidFill>
                  <a:schemeClr val="tx1"/>
                </a:solidFill>
                <a:latin typeface="ＭＳ ゴシック" panose="020B0609070205080204" pitchFamily="49" charset="-128"/>
                <a:ea typeface="ＭＳ ゴシック" panose="020B0609070205080204" pitchFamily="49" charset="-128"/>
              </a:rPr>
              <a:t>くだ</a:t>
            </a:r>
            <a:r>
              <a:rPr lang="ja-JP" altLang="ja-JP" sz="1000" dirty="0" smtClean="0">
                <a:solidFill>
                  <a:schemeClr val="tx1"/>
                </a:solidFill>
                <a:latin typeface="ＭＳ ゴシック" panose="020B0609070205080204" pitchFamily="49" charset="-128"/>
                <a:ea typeface="ＭＳ ゴシック" panose="020B0609070205080204" pitchFamily="49" charset="-128"/>
              </a:rPr>
              <a:t>さい</a:t>
            </a:r>
            <a:r>
              <a:rPr lang="ja-JP" altLang="en-US" sz="1000" dirty="0" smtClean="0">
                <a:solidFill>
                  <a:schemeClr val="tx1"/>
                </a:solidFill>
                <a:latin typeface="ＭＳ ゴシック" panose="020B0609070205080204" pitchFamily="49" charset="-128"/>
                <a:ea typeface="ＭＳ ゴシック" panose="020B0609070205080204" pitchFamily="49" charset="-128"/>
              </a:rPr>
              <a:t>ますようお願いします</a:t>
            </a:r>
            <a:r>
              <a:rPr lang="ja-JP" altLang="ja-JP" sz="10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000" dirty="0" smtClean="0">
              <a:solidFill>
                <a:schemeClr val="tx1"/>
              </a:solidFill>
              <a:latin typeface="ＭＳ ゴシック" panose="020B0609070205080204" pitchFamily="49" charset="-128"/>
              <a:ea typeface="ＭＳ ゴシック" panose="020B0609070205080204" pitchFamily="49" charset="-128"/>
            </a:endParaRPr>
          </a:p>
          <a:p>
            <a:pPr hangingPunct="0"/>
            <a:r>
              <a:rPr lang="ja-JP" altLang="en-US" sz="1000" dirty="0" smtClean="0">
                <a:solidFill>
                  <a:srgbClr val="FF0000"/>
                </a:solidFill>
                <a:latin typeface="ＭＳ ゴシック" panose="020B0609070205080204" pitchFamily="49" charset="-128"/>
                <a:ea typeface="ＭＳ ゴシック" panose="020B0609070205080204" pitchFamily="49" charset="-128"/>
              </a:rPr>
              <a:t>・将来の配置転換など今後の見込みを含めた、従事すべき業務の変更内容を明示して下さい。</a:t>
            </a:r>
            <a:endParaRPr lang="ja-JP" altLang="ja-JP" sz="1000" dirty="0">
              <a:solidFill>
                <a:srgbClr val="FF0000"/>
              </a:solidFill>
              <a:latin typeface="ＭＳ ゴシック" panose="020B0609070205080204" pitchFamily="49" charset="-128"/>
              <a:ea typeface="ＭＳ ゴシック" panose="020B0609070205080204" pitchFamily="49" charset="-128"/>
            </a:endParaRPr>
          </a:p>
        </p:txBody>
      </p:sp>
      <p:sp>
        <p:nvSpPr>
          <p:cNvPr id="7" name="四角形吹き出し 6"/>
          <p:cNvSpPr/>
          <p:nvPr/>
        </p:nvSpPr>
        <p:spPr>
          <a:xfrm rot="5400000">
            <a:off x="7086813" y="3607065"/>
            <a:ext cx="1152130" cy="2680480"/>
          </a:xfrm>
          <a:prstGeom prst="wedgeRectCallout">
            <a:avLst>
              <a:gd name="adj1" fmla="val 20709"/>
              <a:gd name="adj2" fmla="val 9285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hangingPunct="0"/>
            <a:r>
              <a:rPr lang="ja-JP" altLang="ja-JP" sz="1000" dirty="0" smtClean="0">
                <a:solidFill>
                  <a:schemeClr val="tx1"/>
                </a:solidFill>
                <a:latin typeface="ＭＳ ゴシック" panose="020B0609070205080204" pitchFamily="49" charset="-128"/>
                <a:ea typeface="ＭＳ ゴシック" panose="020B0609070205080204" pitchFamily="49" charset="-128"/>
              </a:rPr>
              <a:t>【必要</a:t>
            </a:r>
            <a:r>
              <a:rPr lang="ja-JP" altLang="ja-JP" sz="1000" dirty="0">
                <a:solidFill>
                  <a:schemeClr val="tx1"/>
                </a:solidFill>
                <a:latin typeface="ＭＳ ゴシック" panose="020B0609070205080204" pitchFamily="49" charset="-128"/>
                <a:ea typeface="ＭＳ ゴシック" panose="020B0609070205080204" pitchFamily="49" charset="-128"/>
              </a:rPr>
              <a:t>な知識又は技能】</a:t>
            </a:r>
            <a:r>
              <a:rPr lang="ja-JP" altLang="ja-JP" sz="1000" dirty="0" smtClean="0">
                <a:solidFill>
                  <a:schemeClr val="tx1"/>
                </a:solidFill>
                <a:latin typeface="ＭＳ ゴシック" panose="020B0609070205080204" pitchFamily="49" charset="-128"/>
                <a:ea typeface="ＭＳ ゴシック" panose="020B0609070205080204" pitchFamily="49" charset="-128"/>
              </a:rPr>
              <a:t>欄</a:t>
            </a:r>
            <a:endParaRPr lang="en-US" altLang="ja-JP" sz="1000" dirty="0" smtClean="0">
              <a:solidFill>
                <a:schemeClr val="tx1"/>
              </a:solidFill>
              <a:latin typeface="ＭＳ ゴシック" panose="020B0609070205080204" pitchFamily="49" charset="-128"/>
              <a:ea typeface="ＭＳ ゴシック" panose="020B0609070205080204" pitchFamily="49" charset="-128"/>
            </a:endParaRPr>
          </a:p>
          <a:p>
            <a:pPr hangingPunct="0"/>
            <a:r>
              <a:rPr lang="ja-JP" altLang="en-US" sz="1000" dirty="0" smtClean="0">
                <a:solidFill>
                  <a:schemeClr val="tx1"/>
                </a:solidFill>
                <a:latin typeface="ＭＳ ゴシック" panose="020B0609070205080204" pitchFamily="49" charset="-128"/>
                <a:ea typeface="ＭＳ ゴシック" panose="020B0609070205080204" pitchFamily="49" charset="-128"/>
              </a:rPr>
              <a:t>　</a:t>
            </a:r>
            <a:r>
              <a:rPr lang="ja-JP" altLang="ja-JP" sz="1000" dirty="0" smtClean="0">
                <a:solidFill>
                  <a:schemeClr val="tx1"/>
                </a:solidFill>
                <a:latin typeface="ＭＳ ゴシック" panose="020B0609070205080204" pitchFamily="49" charset="-128"/>
                <a:ea typeface="ＭＳ ゴシック" panose="020B0609070205080204" pitchFamily="49" charset="-128"/>
              </a:rPr>
              <a:t>自動車</a:t>
            </a:r>
            <a:r>
              <a:rPr lang="ja-JP" altLang="ja-JP" sz="1000" dirty="0">
                <a:solidFill>
                  <a:schemeClr val="tx1"/>
                </a:solidFill>
                <a:latin typeface="ＭＳ ゴシック" panose="020B0609070205080204" pitchFamily="49" charset="-128"/>
                <a:ea typeface="ＭＳ ゴシック" panose="020B0609070205080204" pitchFamily="49" charset="-128"/>
              </a:rPr>
              <a:t>運転免許を在学中に取得することを禁止している学校も</a:t>
            </a:r>
            <a:r>
              <a:rPr lang="ja-JP" altLang="ja-JP" sz="1000" dirty="0" smtClean="0">
                <a:solidFill>
                  <a:schemeClr val="tx1"/>
                </a:solidFill>
                <a:latin typeface="ＭＳ ゴシック" panose="020B0609070205080204" pitchFamily="49" charset="-128"/>
                <a:ea typeface="ＭＳ ゴシック" panose="020B0609070205080204" pitchFamily="49" charset="-128"/>
              </a:rPr>
              <a:t>あります</a:t>
            </a:r>
            <a:r>
              <a:rPr lang="ja-JP" altLang="en-US" sz="1000" dirty="0" smtClean="0">
                <a:solidFill>
                  <a:schemeClr val="tx1"/>
                </a:solidFill>
                <a:latin typeface="ＭＳ ゴシック" panose="020B0609070205080204" pitchFamily="49" charset="-128"/>
                <a:ea typeface="ＭＳ ゴシック" panose="020B0609070205080204" pitchFamily="49" charset="-128"/>
              </a:rPr>
              <a:t>。</a:t>
            </a:r>
            <a:r>
              <a:rPr lang="ja-JP" altLang="ja-JP" sz="1000" dirty="0" smtClean="0">
                <a:solidFill>
                  <a:schemeClr val="tx1"/>
                </a:solidFill>
                <a:latin typeface="ＭＳ ゴシック" panose="020B0609070205080204" pitchFamily="49" charset="-128"/>
                <a:ea typeface="ＭＳ ゴシック" panose="020B0609070205080204" pitchFamily="49" charset="-128"/>
              </a:rPr>
              <a:t>また</a:t>
            </a:r>
            <a:r>
              <a:rPr lang="ja-JP" altLang="ja-JP" sz="1000" dirty="0">
                <a:solidFill>
                  <a:schemeClr val="tx1"/>
                </a:solidFill>
                <a:latin typeface="ＭＳ ゴシック" panose="020B0609070205080204" pitchFamily="49" charset="-128"/>
                <a:ea typeface="ＭＳ ゴシック" panose="020B0609070205080204" pitchFamily="49" charset="-128"/>
              </a:rPr>
              <a:t>誕生日の関係で選考時点で免許取得が不可能な場合もありますので、運転免許の取得を採用の条件としないように</a:t>
            </a:r>
            <a:r>
              <a:rPr lang="ja-JP" altLang="ja-JP" sz="1000" dirty="0" smtClean="0">
                <a:solidFill>
                  <a:schemeClr val="tx1"/>
                </a:solidFill>
                <a:latin typeface="ＭＳ ゴシック" panose="020B0609070205080204" pitchFamily="49" charset="-128"/>
                <a:ea typeface="ＭＳ ゴシック" panose="020B0609070205080204" pitchFamily="49" charset="-128"/>
              </a:rPr>
              <a:t>して</a:t>
            </a:r>
            <a:r>
              <a:rPr lang="ja-JP" altLang="en-US" sz="1000" dirty="0" smtClean="0">
                <a:solidFill>
                  <a:schemeClr val="tx1"/>
                </a:solidFill>
                <a:latin typeface="ＭＳ ゴシック" panose="020B0609070205080204" pitchFamily="49" charset="-128"/>
                <a:ea typeface="ＭＳ ゴシック" panose="020B0609070205080204" pitchFamily="49" charset="-128"/>
              </a:rPr>
              <a:t>いただきますようお願いします。</a:t>
            </a:r>
            <a:endParaRPr lang="ja-JP" altLang="ja-JP" sz="105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41262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2683441" y="903978"/>
            <a:ext cx="3635345" cy="5542561"/>
          </a:xfrm>
          <a:prstGeom prst="rect">
            <a:avLst/>
          </a:prstGeom>
        </p:spPr>
      </p:pic>
      <p:sp>
        <p:nvSpPr>
          <p:cNvPr id="2" name="タイトル 1"/>
          <p:cNvSpPr>
            <a:spLocks noGrp="1"/>
          </p:cNvSpPr>
          <p:nvPr>
            <p:ph type="title"/>
          </p:nvPr>
        </p:nvSpPr>
        <p:spPr>
          <a:xfrm>
            <a:off x="251520" y="404664"/>
            <a:ext cx="8208912" cy="432048"/>
          </a:xfrm>
        </p:spPr>
        <p:txBody>
          <a:bodyPr>
            <a:normAutofit/>
          </a:bodyPr>
          <a:lstStyle/>
          <a:p>
            <a:r>
              <a:rPr kumimoji="1" lang="ja-JP" altLang="en-US" sz="2200" dirty="0" smtClean="0">
                <a:latin typeface="ＭＳ ゴシック" panose="020B0609070205080204" pitchFamily="49" charset="-128"/>
                <a:ea typeface="ＭＳ ゴシック" panose="020B0609070205080204" pitchFamily="49" charset="-128"/>
              </a:rPr>
              <a:t>　第</a:t>
            </a:r>
            <a:r>
              <a:rPr lang="ja-JP" altLang="en-US" sz="2200" dirty="0">
                <a:latin typeface="ＭＳ ゴシック" panose="020B0609070205080204" pitchFamily="49" charset="-128"/>
                <a:ea typeface="ＭＳ ゴシック" panose="020B0609070205080204" pitchFamily="49" charset="-128"/>
              </a:rPr>
              <a:t>２</a:t>
            </a:r>
            <a:r>
              <a:rPr kumimoji="1" lang="ja-JP" altLang="en-US" sz="2200" dirty="0" smtClean="0">
                <a:latin typeface="ＭＳ ゴシック" panose="020B0609070205080204" pitchFamily="49" charset="-128"/>
                <a:ea typeface="ＭＳ ゴシック" panose="020B0609070205080204" pitchFamily="49" charset="-128"/>
              </a:rPr>
              <a:t>シート（労働時間、社会保険関係）</a:t>
            </a:r>
            <a:endParaRPr kumimoji="1" lang="ja-JP" altLang="en-US" sz="2200" dirty="0">
              <a:latin typeface="ＭＳ ゴシック" panose="020B0609070205080204" pitchFamily="49" charset="-128"/>
              <a:ea typeface="ＭＳ ゴシック" panose="020B0609070205080204" pitchFamily="49" charset="-128"/>
            </a:endParaRPr>
          </a:p>
        </p:txBody>
      </p:sp>
      <p:sp>
        <p:nvSpPr>
          <p:cNvPr id="6" name="スライド番号プレースホルダー 9"/>
          <p:cNvSpPr txBox="1">
            <a:spLocks/>
          </p:cNvSpPr>
          <p:nvPr/>
        </p:nvSpPr>
        <p:spPr>
          <a:xfrm>
            <a:off x="4427984" y="6453336"/>
            <a:ext cx="609600" cy="344646"/>
          </a:xfrm>
          <a:prstGeom prst="rect">
            <a:avLst/>
          </a:prstGeom>
        </p:spPr>
        <p:txBody>
          <a:bodyPr vert="horz" rtlCol="0" anchor="ct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chemeClr val="tx1"/>
                </a:solidFill>
                <a:latin typeface="ＭＳ ゴシック" panose="020B0609070205080204" pitchFamily="49" charset="-128"/>
                <a:ea typeface="ＭＳ ゴシック" panose="020B0609070205080204" pitchFamily="49" charset="-128"/>
              </a:rPr>
              <a:t>-8-</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7" name="四角形吹き出し 6"/>
          <p:cNvSpPr/>
          <p:nvPr/>
        </p:nvSpPr>
        <p:spPr>
          <a:xfrm rot="5400000">
            <a:off x="7154898" y="947487"/>
            <a:ext cx="865056" cy="2340000"/>
          </a:xfrm>
          <a:prstGeom prst="wedgeRectCallout">
            <a:avLst>
              <a:gd name="adj1" fmla="val 4384"/>
              <a:gd name="adj2" fmla="val 17208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hangingPunct="0"/>
            <a:r>
              <a:rPr lang="ja-JP" altLang="ja-JP" sz="1100" dirty="0" smtClean="0">
                <a:solidFill>
                  <a:schemeClr val="tx1"/>
                </a:solidFill>
                <a:latin typeface="ＭＳ ゴシック" panose="020B0609070205080204" pitchFamily="49" charset="-128"/>
                <a:ea typeface="ＭＳ ゴシック" panose="020B0609070205080204" pitchFamily="49" charset="-128"/>
              </a:rPr>
              <a:t>【</a:t>
            </a:r>
            <a:r>
              <a:rPr lang="ja-JP" altLang="en-US" sz="1100" dirty="0" smtClean="0">
                <a:solidFill>
                  <a:schemeClr val="tx1"/>
                </a:solidFill>
                <a:latin typeface="ＭＳ ゴシック" panose="020B0609070205080204" pitchFamily="49" charset="-128"/>
                <a:ea typeface="ＭＳ ゴシック" panose="020B0609070205080204" pitchFamily="49" charset="-128"/>
              </a:rPr>
              <a:t>昇給</a:t>
            </a:r>
            <a:r>
              <a:rPr lang="ja-JP" altLang="ja-JP" sz="1100" dirty="0" smtClean="0">
                <a:solidFill>
                  <a:schemeClr val="tx1"/>
                </a:solidFill>
                <a:latin typeface="ＭＳ ゴシック" panose="020B0609070205080204" pitchFamily="49" charset="-128"/>
                <a:ea typeface="ＭＳ ゴシック" panose="020B0609070205080204" pitchFamily="49" charset="-128"/>
              </a:rPr>
              <a:t>】欄</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hangingPunct="0"/>
            <a:r>
              <a:rPr lang="ja-JP" altLang="en-US" sz="1100" dirty="0" smtClean="0">
                <a:solidFill>
                  <a:schemeClr val="tx1"/>
                </a:solidFill>
                <a:latin typeface="ＭＳ ゴシック" panose="020B0609070205080204" pitchFamily="49" charset="-128"/>
                <a:ea typeface="ＭＳ ゴシック" panose="020B0609070205080204" pitchFamily="49" charset="-128"/>
              </a:rPr>
              <a:t>　昇給制度がある場合、１年間の昇給回数について、「補足事項」欄（本資料９頁）等に記入をお願いします。</a:t>
            </a:r>
            <a:endParaRPr lang="ja-JP" altLang="ja-JP" sz="1100" dirty="0">
              <a:solidFill>
                <a:schemeClr val="tx1"/>
              </a:solidFill>
              <a:latin typeface="ＭＳ ゴシック" panose="020B0609070205080204" pitchFamily="49" charset="-128"/>
              <a:ea typeface="ＭＳ ゴシック" panose="020B0609070205080204" pitchFamily="49" charset="-128"/>
            </a:endParaRPr>
          </a:p>
        </p:txBody>
      </p:sp>
      <p:sp>
        <p:nvSpPr>
          <p:cNvPr id="8" name="四角形吹き出し 7"/>
          <p:cNvSpPr/>
          <p:nvPr/>
        </p:nvSpPr>
        <p:spPr>
          <a:xfrm rot="5400000">
            <a:off x="7120334" y="2656004"/>
            <a:ext cx="934184" cy="2340000"/>
          </a:xfrm>
          <a:prstGeom prst="wedgeRectCallout">
            <a:avLst>
              <a:gd name="adj1" fmla="val 29453"/>
              <a:gd name="adj2" fmla="val 830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hangingPunct="0"/>
            <a:r>
              <a:rPr lang="ja-JP" altLang="ja-JP" sz="1100" dirty="0" smtClean="0">
                <a:solidFill>
                  <a:schemeClr val="tx1"/>
                </a:solidFill>
                <a:latin typeface="ＭＳ ゴシック" panose="020B0609070205080204" pitchFamily="49" charset="-128"/>
                <a:ea typeface="ＭＳ ゴシック" panose="020B0609070205080204" pitchFamily="49" charset="-128"/>
              </a:rPr>
              <a:t>【</a:t>
            </a:r>
            <a:r>
              <a:rPr lang="ja-JP" altLang="en-US" sz="1100" dirty="0" smtClean="0">
                <a:solidFill>
                  <a:schemeClr val="tx1"/>
                </a:solidFill>
                <a:latin typeface="ＭＳ ゴシック" panose="020B0609070205080204" pitchFamily="49" charset="-128"/>
                <a:ea typeface="ＭＳ ゴシック" panose="020B0609070205080204" pitchFamily="49" charset="-128"/>
              </a:rPr>
              <a:t>年次有給休暇</a:t>
            </a:r>
            <a:r>
              <a:rPr lang="ja-JP" altLang="ja-JP" sz="1100" dirty="0" smtClean="0">
                <a:solidFill>
                  <a:schemeClr val="tx1"/>
                </a:solidFill>
                <a:latin typeface="ＭＳ ゴシック" panose="020B0609070205080204" pitchFamily="49" charset="-128"/>
                <a:ea typeface="ＭＳ ゴシック" panose="020B0609070205080204" pitchFamily="49" charset="-128"/>
              </a:rPr>
              <a:t>】欄</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hangingPunct="0"/>
            <a:r>
              <a:rPr lang="ja-JP" altLang="en-US" sz="1100" dirty="0" smtClean="0">
                <a:solidFill>
                  <a:schemeClr val="tx1"/>
                </a:solidFill>
                <a:latin typeface="ＭＳ ゴシック" panose="020B0609070205080204" pitchFamily="49" charset="-128"/>
                <a:ea typeface="ＭＳ ゴシック" panose="020B0609070205080204" pitchFamily="49" charset="-128"/>
              </a:rPr>
              <a:t>　年次有給休暇の最大有給日数を「求人条件にかかる特記事項」欄（本資料９頁）に記入をお願いします。</a:t>
            </a:r>
            <a:endParaRPr lang="ja-JP" altLang="ja-JP" sz="1100" dirty="0">
              <a:solidFill>
                <a:schemeClr val="tx1"/>
              </a:solidFill>
              <a:latin typeface="ＭＳ ゴシック" panose="020B0609070205080204" pitchFamily="49" charset="-128"/>
              <a:ea typeface="ＭＳ ゴシック" panose="020B0609070205080204" pitchFamily="49" charset="-128"/>
            </a:endParaRPr>
          </a:p>
        </p:txBody>
      </p:sp>
      <p:sp>
        <p:nvSpPr>
          <p:cNvPr id="9" name="四角形吹き出し 8"/>
          <p:cNvSpPr/>
          <p:nvPr/>
        </p:nvSpPr>
        <p:spPr>
          <a:xfrm rot="5400000">
            <a:off x="856411" y="4563736"/>
            <a:ext cx="1009072" cy="2340000"/>
          </a:xfrm>
          <a:prstGeom prst="wedgeRectCallout">
            <a:avLst>
              <a:gd name="adj1" fmla="val 56230"/>
              <a:gd name="adj2" fmla="val -791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hangingPunct="0"/>
            <a:r>
              <a:rPr lang="ja-JP" altLang="ja-JP" sz="1100" dirty="0" smtClean="0">
                <a:solidFill>
                  <a:schemeClr val="tx1"/>
                </a:solidFill>
                <a:latin typeface="ＭＳ ゴシック" panose="020B0609070205080204" pitchFamily="49" charset="-128"/>
                <a:ea typeface="ＭＳ ゴシック" panose="020B0609070205080204" pitchFamily="49" charset="-128"/>
              </a:rPr>
              <a:t>【</a:t>
            </a:r>
            <a:r>
              <a:rPr lang="ja-JP" altLang="en-US" sz="1100" dirty="0" smtClean="0">
                <a:solidFill>
                  <a:schemeClr val="tx1"/>
                </a:solidFill>
                <a:latin typeface="ＭＳ ゴシック" panose="020B0609070205080204" pitchFamily="49" charset="-128"/>
                <a:ea typeface="ＭＳ ゴシック" panose="020B0609070205080204" pitchFamily="49" charset="-128"/>
              </a:rPr>
              <a:t>入居可能住宅</a:t>
            </a:r>
            <a:r>
              <a:rPr lang="ja-JP" altLang="ja-JP" sz="1100" dirty="0" smtClean="0">
                <a:solidFill>
                  <a:schemeClr val="tx1"/>
                </a:solidFill>
                <a:latin typeface="ＭＳ ゴシック" panose="020B0609070205080204" pitchFamily="49" charset="-128"/>
                <a:ea typeface="ＭＳ ゴシック" panose="020B0609070205080204" pitchFamily="49" charset="-128"/>
              </a:rPr>
              <a:t>】欄</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hangingPunct="0"/>
            <a:r>
              <a:rPr lang="ja-JP" altLang="en-US" sz="1100" dirty="0" smtClean="0">
                <a:solidFill>
                  <a:schemeClr val="tx1"/>
                </a:solidFill>
                <a:latin typeface="ＭＳ ゴシック" panose="020B0609070205080204" pitchFamily="49" charset="-128"/>
                <a:ea typeface="ＭＳ ゴシック" panose="020B0609070205080204" pitchFamily="49" charset="-128"/>
              </a:rPr>
              <a:t>　入居可能住宅（寮）がある場合、その詳細について「求人事項にかかる特記事項」欄（本資料９頁）等に記入をお願いします。</a:t>
            </a:r>
            <a:endParaRPr lang="ja-JP" altLang="ja-JP" sz="1100" dirty="0">
              <a:solidFill>
                <a:schemeClr val="tx1"/>
              </a:solidFill>
              <a:latin typeface="ＭＳ ゴシック" panose="020B0609070205080204" pitchFamily="49" charset="-128"/>
              <a:ea typeface="ＭＳ ゴシック" panose="020B0609070205080204" pitchFamily="49" charset="-128"/>
            </a:endParaRPr>
          </a:p>
        </p:txBody>
      </p:sp>
      <p:sp>
        <p:nvSpPr>
          <p:cNvPr id="10" name="四角形吹き出し 9"/>
          <p:cNvSpPr/>
          <p:nvPr/>
        </p:nvSpPr>
        <p:spPr>
          <a:xfrm rot="5400000">
            <a:off x="629432" y="530808"/>
            <a:ext cx="1440160" cy="2340000"/>
          </a:xfrm>
          <a:prstGeom prst="wedgeRectCallout">
            <a:avLst>
              <a:gd name="adj1" fmla="val -16832"/>
              <a:gd name="adj2" fmla="val -6016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hangingPunct="0"/>
            <a:r>
              <a:rPr lang="ja-JP" altLang="ja-JP" sz="1100" dirty="0" smtClean="0">
                <a:solidFill>
                  <a:srgbClr val="FF0000"/>
                </a:solidFill>
                <a:latin typeface="ＭＳ ゴシック" panose="020B0609070205080204" pitchFamily="49" charset="-128"/>
                <a:ea typeface="ＭＳ ゴシック" panose="020B0609070205080204" pitchFamily="49" charset="-128"/>
              </a:rPr>
              <a:t>【</a:t>
            </a:r>
            <a:r>
              <a:rPr lang="ja-JP" altLang="en-US" sz="1100" dirty="0" smtClean="0">
                <a:solidFill>
                  <a:srgbClr val="FF0000"/>
                </a:solidFill>
                <a:latin typeface="ＭＳ ゴシック" panose="020B0609070205080204" pitchFamily="49" charset="-128"/>
                <a:ea typeface="ＭＳ ゴシック" panose="020B0609070205080204" pitchFamily="49" charset="-128"/>
              </a:rPr>
              <a:t>賃金手当</a:t>
            </a:r>
            <a:r>
              <a:rPr lang="ja-JP" altLang="ja-JP" sz="1100" dirty="0" smtClean="0">
                <a:solidFill>
                  <a:srgbClr val="FF0000"/>
                </a:solidFill>
                <a:latin typeface="ＭＳ ゴシック" panose="020B0609070205080204" pitchFamily="49" charset="-128"/>
                <a:ea typeface="ＭＳ ゴシック" panose="020B0609070205080204" pitchFamily="49" charset="-128"/>
              </a:rPr>
              <a:t>】欄</a:t>
            </a:r>
            <a:endParaRPr lang="en-US" altLang="ja-JP" sz="1100" dirty="0" smtClean="0">
              <a:solidFill>
                <a:srgbClr val="FF0000"/>
              </a:solidFill>
              <a:latin typeface="ＭＳ ゴシック" panose="020B0609070205080204" pitchFamily="49" charset="-128"/>
              <a:ea typeface="ＭＳ ゴシック" panose="020B0609070205080204" pitchFamily="49" charset="-128"/>
            </a:endParaRPr>
          </a:p>
          <a:p>
            <a:pPr hangingPunct="0"/>
            <a:r>
              <a:rPr lang="ja-JP" altLang="en-US" sz="1100" dirty="0" smtClean="0">
                <a:solidFill>
                  <a:srgbClr val="FF0000"/>
                </a:solidFill>
                <a:latin typeface="ＭＳ ゴシック" panose="020B0609070205080204" pitchFamily="49" charset="-128"/>
                <a:ea typeface="ＭＳ ゴシック" panose="020B0609070205080204" pitchFamily="49" charset="-128"/>
              </a:rPr>
              <a:t>　高校生にとって、働いた時の実際の「手取り額」は重要です。このため、社会保険料・税金等の「賃金控除額」と「手取り額</a:t>
            </a:r>
            <a:r>
              <a:rPr lang="ja-JP" altLang="en-US" sz="1100" dirty="0">
                <a:solidFill>
                  <a:srgbClr val="FF0000"/>
                </a:solidFill>
                <a:latin typeface="ＭＳ ゴシック" panose="020B0609070205080204" pitchFamily="49" charset="-128"/>
                <a:ea typeface="ＭＳ ゴシック" panose="020B0609070205080204" pitchFamily="49" charset="-128"/>
              </a:rPr>
              <a:t>」を「求人事項にかかる特記事項」</a:t>
            </a:r>
            <a:r>
              <a:rPr lang="ja-JP" altLang="en-US" sz="1100" dirty="0" smtClean="0">
                <a:solidFill>
                  <a:srgbClr val="FF0000"/>
                </a:solidFill>
                <a:latin typeface="ＭＳ ゴシック" panose="020B0609070205080204" pitchFamily="49" charset="-128"/>
                <a:ea typeface="ＭＳ ゴシック" panose="020B0609070205080204" pitchFamily="49" charset="-128"/>
              </a:rPr>
              <a:t>欄</a:t>
            </a:r>
            <a:r>
              <a:rPr lang="en-US" altLang="ja-JP" sz="1100" dirty="0" smtClean="0">
                <a:solidFill>
                  <a:srgbClr val="FF0000"/>
                </a:solidFill>
                <a:latin typeface="ＭＳ ゴシック" panose="020B0609070205080204" pitchFamily="49" charset="-128"/>
                <a:ea typeface="ＭＳ ゴシック" panose="020B0609070205080204" pitchFamily="49" charset="-128"/>
              </a:rPr>
              <a:t>(</a:t>
            </a:r>
            <a:r>
              <a:rPr lang="ja-JP" altLang="en-US" sz="1100" dirty="0" smtClean="0">
                <a:solidFill>
                  <a:srgbClr val="FF0000"/>
                </a:solidFill>
                <a:latin typeface="ＭＳ ゴシック" panose="020B0609070205080204" pitchFamily="49" charset="-128"/>
                <a:ea typeface="ＭＳ ゴシック" panose="020B0609070205080204" pitchFamily="49" charset="-128"/>
              </a:rPr>
              <a:t>本資料９頁</a:t>
            </a:r>
            <a:r>
              <a:rPr lang="en-US" altLang="ja-JP" sz="1100" dirty="0" smtClean="0">
                <a:solidFill>
                  <a:srgbClr val="FF0000"/>
                </a:solidFill>
                <a:latin typeface="ＭＳ ゴシック" panose="020B0609070205080204" pitchFamily="49" charset="-128"/>
                <a:ea typeface="ＭＳ ゴシック" panose="020B0609070205080204" pitchFamily="49" charset="-128"/>
              </a:rPr>
              <a:t>)</a:t>
            </a:r>
            <a:r>
              <a:rPr lang="ja-JP" altLang="en-US" sz="1100" dirty="0" smtClean="0">
                <a:solidFill>
                  <a:srgbClr val="FF0000"/>
                </a:solidFill>
                <a:latin typeface="ＭＳ ゴシック" panose="020B0609070205080204" pitchFamily="49" charset="-128"/>
                <a:ea typeface="ＭＳ ゴシック" panose="020B0609070205080204" pitchFamily="49" charset="-128"/>
              </a:rPr>
              <a:t>に記入をお願いします。</a:t>
            </a:r>
            <a:endParaRPr lang="en-US" altLang="ja-JP" sz="1100" dirty="0" smtClean="0">
              <a:solidFill>
                <a:srgbClr val="FF0000"/>
              </a:solidFill>
              <a:latin typeface="ＭＳ ゴシック" panose="020B0609070205080204" pitchFamily="49" charset="-128"/>
              <a:ea typeface="ＭＳ ゴシック" panose="020B0609070205080204" pitchFamily="49" charset="-128"/>
            </a:endParaRPr>
          </a:p>
          <a:p>
            <a:pPr hangingPunct="0"/>
            <a:r>
              <a:rPr lang="ja-JP" altLang="en-US" sz="1100" b="1" dirty="0" smtClean="0">
                <a:solidFill>
                  <a:srgbClr val="FF0000"/>
                </a:solidFill>
                <a:latin typeface="ＭＳ ゴシック" panose="020B0609070205080204" pitchFamily="49" charset="-128"/>
                <a:ea typeface="ＭＳ ゴシック" panose="020B0609070205080204" pitchFamily="49" charset="-128"/>
              </a:rPr>
              <a:t>（京都労働局</a:t>
            </a:r>
            <a:r>
              <a:rPr lang="ja-JP" altLang="en-US" sz="1100" b="1" dirty="0">
                <a:solidFill>
                  <a:srgbClr val="FF0000"/>
                </a:solidFill>
                <a:latin typeface="ＭＳ ゴシック" panose="020B0609070205080204" pitchFamily="49" charset="-128"/>
                <a:ea typeface="ＭＳ ゴシック" panose="020B0609070205080204" pitchFamily="49" charset="-128"/>
              </a:rPr>
              <a:t>必須記載事項</a:t>
            </a:r>
            <a:r>
              <a:rPr lang="ja-JP" altLang="en-US" sz="1100" b="1" dirty="0" smtClean="0">
                <a:solidFill>
                  <a:srgbClr val="FF0000"/>
                </a:solidFill>
                <a:latin typeface="ＭＳ ゴシック" panose="020B0609070205080204" pitchFamily="49" charset="-128"/>
                <a:ea typeface="ＭＳ ゴシック" panose="020B0609070205080204" pitchFamily="49" charset="-128"/>
              </a:rPr>
              <a:t>）</a:t>
            </a:r>
            <a:endParaRPr lang="ja-JP" altLang="ja-JP" sz="1200" b="1"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55907428"/>
      </p:ext>
    </p:extLst>
  </p:cSld>
  <p:clrMapOvr>
    <a:masterClrMapping/>
  </p:clrMapOvr>
  <p:timing>
    <p:tnLst>
      <p:par>
        <p:cTn id="1" dur="indefinite" restart="never" nodeType="tmRoot"/>
      </p:par>
    </p:tnLst>
  </p:timing>
</p:sld>
</file>

<file path=ppt/theme/_rels/theme1.xml.rels><?xml version="1.0" encoding="UTF-8" standalone="yes"?><Relationships xmlns="http://schemas.openxmlformats.org/package/2006/relationships"><Relationship Id="rId1" Target="../media/image1.jpeg" Type="http://schemas.openxmlformats.org/officeDocument/2006/relationships/image"/></Relationships>
</file>

<file path=ppt/theme/theme1.xml><?xml version="1.0" encoding="utf-8"?>
<a:theme xmlns:a="http://schemas.openxmlformats.org/drawingml/2006/main" name="アーバン">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アーバン">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アーバン">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wner xmlns="efa7cf7e-5f8b-4848-aa24-fcd8edb23850">
      <UserInfo>
        <DisplayName/>
        <AccountId xsi:nil="true"/>
        <AccountType/>
      </UserInfo>
    </Owner>
    <lcf76f155ced4ddcb4097134ff3c332f xmlns="efa7cf7e-5f8b-4848-aa24-fcd8edb23850">
      <Terms xmlns="http://schemas.microsoft.com/office/infopath/2007/PartnerControls"/>
    </lcf76f155ced4ddcb4097134ff3c332f>
    <TaxCatchAll xmlns="c8886e6d-ca38-4783-ac23-8bd097117a7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65F8D4A46F972D4799B18605EE4CAF91" ma:contentTypeVersion="14" ma:contentTypeDescription="新しいドキュメントを作成します。" ma:contentTypeScope="" ma:versionID="2aaa8331dd73cc21fcbf4103b7b0b12b">
  <xsd:schema xmlns:xsd="http://www.w3.org/2001/XMLSchema" xmlns:xs="http://www.w3.org/2001/XMLSchema" xmlns:p="http://schemas.microsoft.com/office/2006/metadata/properties" xmlns:ns2="efa7cf7e-5f8b-4848-aa24-fcd8edb23850" xmlns:ns3="c8886e6d-ca38-4783-ac23-8bd097117a79" targetNamespace="http://schemas.microsoft.com/office/2006/metadata/properties" ma:root="true" ma:fieldsID="15c4914963ec46449f9942f838691713" ns2:_="" ns3:_="">
    <xsd:import namespace="efa7cf7e-5f8b-4848-aa24-fcd8edb23850"/>
    <xsd:import namespace="c8886e6d-ca38-4783-ac23-8bd097117a79"/>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a7cf7e-5f8b-4848-aa24-fcd8edb23850"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886e6d-ca38-4783-ac23-8bd097117a7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fa873ed-114d-493e-972b-ce0f7c1af104}" ma:internalName="TaxCatchAll" ma:showField="CatchAllData" ma:web="c8886e6d-ca38-4783-ac23-8bd097117a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A8F495-5BA1-45C4-AA2F-F7B276100B4B}">
  <ds:schemaRefs>
    <ds:schemaRef ds:uri="http://schemas.microsoft.com/sharepoint/v3/contenttype/forms"/>
  </ds:schemaRefs>
</ds:datastoreItem>
</file>

<file path=customXml/itemProps2.xml><?xml version="1.0" encoding="utf-8"?>
<ds:datastoreItem xmlns:ds="http://schemas.openxmlformats.org/officeDocument/2006/customXml" ds:itemID="{9558C824-E6AF-4568-B7F6-DB581E5BEFD2}">
  <ds:schemaRefs>
    <ds:schemaRef ds:uri="http://schemas.microsoft.com/office/2006/metadata/properties"/>
    <ds:schemaRef ds:uri="http://schemas.microsoft.com/office/infopath/2007/PartnerControls"/>
    <ds:schemaRef ds:uri="efa7cf7e-5f8b-4848-aa24-fcd8edb23850"/>
    <ds:schemaRef ds:uri="c8886e6d-ca38-4783-ac23-8bd097117a79"/>
  </ds:schemaRefs>
</ds:datastoreItem>
</file>

<file path=customXml/itemProps3.xml><?xml version="1.0" encoding="utf-8"?>
<ds:datastoreItem xmlns:ds="http://schemas.openxmlformats.org/officeDocument/2006/customXml" ds:itemID="{16B52E45-FD3F-40DB-AABF-377B8300D0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a7cf7e-5f8b-4848-aa24-fcd8edb23850"/>
    <ds:schemaRef ds:uri="c8886e6d-ca38-4783-ac23-8bd097117a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Urban</Template>
  <Words>8727</Words>
  <PresentationFormat>画面に合わせる (4:3)</PresentationFormat>
  <Paragraphs>684</Paragraphs>
  <Slides>32</Slides>
  <Notes>11</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32</vt:i4>
      </vt:variant>
    </vt:vector>
  </HeadingPairs>
  <TitlesOfParts>
    <vt:vector size="50" baseType="lpstr">
      <vt:lpstr>ＤＦ特太ゴシック体</vt:lpstr>
      <vt:lpstr>HGｺﾞｼｯｸM</vt:lpstr>
      <vt:lpstr>HG丸ｺﾞｼｯｸM-PRO</vt:lpstr>
      <vt:lpstr>HG明朝B</vt:lpstr>
      <vt:lpstr>ＭＳ Ｐゴシック</vt:lpstr>
      <vt:lpstr>ＭＳ ゴシック</vt:lpstr>
      <vt:lpstr>ＭＳ 明朝</vt:lpstr>
      <vt:lpstr>メイリオ</vt:lpstr>
      <vt:lpstr>Calibri</vt:lpstr>
      <vt:lpstr>Century</vt:lpstr>
      <vt:lpstr>Ebrima</vt:lpstr>
      <vt:lpstr>Georgia</vt:lpstr>
      <vt:lpstr>Symbol</vt:lpstr>
      <vt:lpstr>Times New Roman</vt:lpstr>
      <vt:lpstr>Trebuchet MS</vt:lpstr>
      <vt:lpstr>Wingdings</vt:lpstr>
      <vt:lpstr>Wingdings 2</vt:lpstr>
      <vt:lpstr>アーバン</vt:lpstr>
      <vt:lpstr>令和７年度　学卒求人説明資料 （令和８年３月新規学校卒業予定者関係）</vt:lpstr>
      <vt:lpstr>１ 令和８年３月新規学校卒業予定者の募集に係る年間スケジュール（概要）</vt:lpstr>
      <vt:lpstr>２　採用計画の樹立について</vt:lpstr>
      <vt:lpstr>３　採用内定取消等の防止</vt:lpstr>
      <vt:lpstr>４－１ 新規高等学校卒業予定者の求人申込みから採用のフローチャート</vt:lpstr>
      <vt:lpstr>４－２　新規高等学校卒業予定者の求人申込から採用まで</vt:lpstr>
      <vt:lpstr>４－３ ①新規高等学校卒業予定者の求人申込み方法について</vt:lpstr>
      <vt:lpstr>　第１シート（仕事内容、賃金・手当）  　全ての高卒求人申込方法に共通する重要な内容です。必ずご確認ください‼</vt:lpstr>
      <vt:lpstr>　第２シート（労働時間、社会保険関係）</vt:lpstr>
      <vt:lpstr>　第３シート（選考方法）</vt:lpstr>
      <vt:lpstr>　第４シート（青少年雇用情報）</vt:lpstr>
      <vt:lpstr>PowerPoint プレゼンテーション</vt:lpstr>
      <vt:lpstr>４－６ ②求人票の返戻</vt:lpstr>
      <vt:lpstr>４－７ ③求人連絡・求人情報の提供について</vt:lpstr>
      <vt:lpstr>５ 新規高等学校卒業予定者の募集活動の注意点</vt:lpstr>
      <vt:lpstr>６－１ 新規高校卒業予定者の求人提出時の留意点</vt:lpstr>
      <vt:lpstr>６－２ 男女雇用機会均等法に基づく求人の留意点</vt:lpstr>
      <vt:lpstr>６－３ 「受動喫煙防止」に基づく留意点</vt:lpstr>
      <vt:lpstr>６－４ 新規学校卒業予定者の入社前教育の禁止について</vt:lpstr>
      <vt:lpstr>６－５ 採用決定後の管理について</vt:lpstr>
      <vt:lpstr>６－６ 広く多くの生徒に対する応募機会の提供について　　</vt:lpstr>
      <vt:lpstr>７ 応募・推薦等に係る申し合わせについて</vt:lpstr>
      <vt:lpstr>８ 職場見学について</vt:lpstr>
      <vt:lpstr>９ 公正な採用選考について</vt:lpstr>
      <vt:lpstr>１０－１ 具体的な採用選考にあたって</vt:lpstr>
      <vt:lpstr>１０－２ 具体的な採用選考にあたって</vt:lpstr>
      <vt:lpstr>１０－３ 具体的な採用選考にあたって</vt:lpstr>
      <vt:lpstr>１０－４ 具体的な採用選考にあたって（面接）    </vt:lpstr>
      <vt:lpstr>１１ 求人の不受理について</vt:lpstr>
      <vt:lpstr>１２ ユースエール認定制度について</vt:lpstr>
      <vt:lpstr>１３ ハローワークでの求人申込みから採用までのスケジュール等　　　</vt:lpstr>
      <vt:lpstr>     （新規中学校卒業予定者）</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0x01010065F8D4A46F972D4799B18605EE4CAF91</vt:lpwstr>
  </property>
</Properties>
</file>