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7"/>
    <a:srgbClr val="FFD9FF"/>
    <a:srgbClr val="FFD1FF"/>
    <a:srgbClr val="FFE7FF"/>
    <a:srgbClr val="FFCCFF"/>
    <a:srgbClr val="80C535"/>
    <a:srgbClr val="66CCFF"/>
    <a:srgbClr val="0000FF"/>
    <a:srgbClr val="00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6E77C5-88FE-4350-A97E-E1DE847E54F1}" v="1" dt="2024-11-05T02:09:06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7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田 大生(harada-taiki.8l1)" userId="314c4ddb-0e4d-44c1-9bd1-dcda1eecf545" providerId="ADAL" clId="{B96E77C5-88FE-4350-A97E-E1DE847E54F1}"/>
    <pc:docChg chg="delSld">
      <pc:chgData name="原田 大生(harada-taiki.8l1)" userId="314c4ddb-0e4d-44c1-9bd1-dcda1eecf545" providerId="ADAL" clId="{B96E77C5-88FE-4350-A97E-E1DE847E54F1}" dt="2024-11-05T02:08:58.476" v="0" actId="47"/>
      <pc:docMkLst>
        <pc:docMk/>
      </pc:docMkLst>
      <pc:sldChg chg="del">
        <pc:chgData name="原田 大生(harada-taiki.8l1)" userId="314c4ddb-0e4d-44c1-9bd1-dcda1eecf545" providerId="ADAL" clId="{B96E77C5-88FE-4350-A97E-E1DE847E54F1}" dt="2024-11-05T02:08:58.476" v="0" actId="47"/>
        <pc:sldMkLst>
          <pc:docMk/>
          <pc:sldMk cId="1280745566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971C9-A69B-40D2-8AAB-3FDF44A229E6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555E0-7B91-4DCB-BCD4-9B1789614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191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463E-A5FD-4182-9E39-19054667AF29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C674D-7B62-477A-9CEE-F486F44F9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0787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DACF-BC2A-4841-AC83-B3B9FA3DDC65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62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D86A-1251-4492-8D39-E15A0342C4C6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16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30B7-6C1E-4A85-8A7C-EC35FB33FC96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77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C8DB-5A67-4D2F-908F-48F197B9A235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90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1FDF-FDC4-45C3-9D6B-D0F73EEF6073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6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FB2D-A66D-4E46-9A08-87FEF768BBC8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18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B4C6-1034-4298-8E0F-13814CD1B967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59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1B36-C8B5-47CD-B387-25D99DDBB89F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474B-DE97-4475-8486-4C33B34F7934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7FA-C96D-4961-A135-64286C8768B1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66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6B0B-7FE6-4118-9204-B464DFDC1471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55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6AF6F-43AC-43EB-8ED6-130637E528BB}" type="datetime1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2B8B4-13BA-40DD-80C7-A6569EAB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9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aikokujin26@mhlw.go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17259" y="481806"/>
            <a:ext cx="5554902" cy="767926"/>
          </a:xfrm>
          <a:prstGeom prst="rect">
            <a:avLst/>
          </a:prstGeom>
          <a:ln w="38100" cmpd="thickThin">
            <a:solidFill>
              <a:schemeClr val="tx1"/>
            </a:solidFill>
          </a:ln>
        </p:spPr>
        <p:txBody>
          <a:bodyPr tIns="102857" bIns="0">
            <a:noAutofit/>
          </a:bodyPr>
          <a:lstStyle>
            <a:lvl1pPr algn="ctr" defTabSz="1001855" rtl="0" eaLnBrk="1" latinLnBrk="0" hangingPunct="1">
              <a:spcBef>
                <a:spcPct val="0"/>
              </a:spcBef>
              <a:buNone/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905" dirty="0"/>
              <a:t>令和</a:t>
            </a:r>
            <a:r>
              <a:rPr lang="en-US" altLang="ja-JP" sz="1905" dirty="0"/>
              <a:t>6</a:t>
            </a:r>
            <a:r>
              <a:rPr lang="ja-JP" altLang="en-US" sz="1905" dirty="0"/>
              <a:t>年度　外国人雇用管理セミナー</a:t>
            </a:r>
          </a:p>
          <a:p>
            <a:r>
              <a:rPr lang="ja-JP" altLang="en-US" sz="1905" dirty="0"/>
              <a:t> 参加申込書</a:t>
            </a:r>
            <a:br>
              <a:rPr lang="en-US" altLang="ja-JP" sz="1905" dirty="0"/>
            </a:br>
            <a:r>
              <a:rPr lang="ja-JP" altLang="en-US" sz="1905" dirty="0"/>
              <a:t>　 　　　　　　　</a:t>
            </a:r>
            <a:br>
              <a:rPr lang="en-US" altLang="zh-TW" sz="190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90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</a:t>
            </a:r>
            <a:endParaRPr lang="ja-JP" altLang="en-US" sz="2667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84884" y="9268425"/>
            <a:ext cx="6093966" cy="541028"/>
          </a:xfrm>
          <a:prstGeom prst="rect">
            <a:avLst/>
          </a:prstGeom>
        </p:spPr>
        <p:txBody>
          <a:bodyPr vert="horz" lIns="95415" tIns="47708" rIns="95415" bIns="47708" rtlCol="0" anchor="ctr">
            <a:noAutofit/>
          </a:bodyPr>
          <a:lstStyle>
            <a:lvl1pPr algn="ctr" defTabSz="1001855" rtl="0" eaLnBrk="1" latinLnBrk="0" hangingPunct="1">
              <a:spcBef>
                <a:spcPct val="0"/>
              </a:spcBef>
              <a:buNone/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143" b="1" dirty="0"/>
          </a:p>
          <a:p>
            <a:pPr algn="l"/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いただいた個人情報は、京都労働局個人情報取扱規程に基づき、本セミナーの運営以外の目的には使用いたしません。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258541" indent="-258541" algn="l"/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16575"/>
              </p:ext>
            </p:extLst>
          </p:nvPr>
        </p:nvGraphicFramePr>
        <p:xfrm>
          <a:off x="480101" y="3152883"/>
          <a:ext cx="5829218" cy="3738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580">
                  <a:extLst>
                    <a:ext uri="{9D8B030D-6E8A-4147-A177-3AD203B41FA5}">
                      <a16:colId xmlns:a16="http://schemas.microsoft.com/office/drawing/2014/main" val="1274348794"/>
                    </a:ext>
                  </a:extLst>
                </a:gridCol>
                <a:gridCol w="997844">
                  <a:extLst>
                    <a:ext uri="{9D8B030D-6E8A-4147-A177-3AD203B41FA5}">
                      <a16:colId xmlns:a16="http://schemas.microsoft.com/office/drawing/2014/main" val="2601269329"/>
                    </a:ext>
                  </a:extLst>
                </a:gridCol>
                <a:gridCol w="3459794">
                  <a:extLst>
                    <a:ext uri="{9D8B030D-6E8A-4147-A177-3AD203B41FA5}">
                      <a16:colId xmlns:a16="http://schemas.microsoft.com/office/drawing/2014/main" val="1026482072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事業所名</a:t>
                      </a:r>
                    </a:p>
                  </a:txBody>
                  <a:tcPr marL="43543" marR="43543" marT="0" marB="1714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543" marR="43543" marT="43543" marB="137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62455"/>
                  </a:ext>
                </a:extLst>
              </a:tr>
              <a:tr h="44645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 席 者　　</a:t>
                      </a:r>
                    </a:p>
                  </a:txBody>
                  <a:tcPr marL="43543" marR="43543" marT="43543" marB="137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　署</a:t>
                      </a:r>
                    </a:p>
                  </a:txBody>
                  <a:tcPr marL="43543" marR="43543" marT="43543" marB="102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543" marR="43543" marT="43543" marB="102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73668"/>
                  </a:ext>
                </a:extLst>
              </a:tr>
              <a:tr h="223229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43543" marR="43543" marT="43543" marB="102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543" marR="43543" marT="43543" marB="102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597095"/>
                  </a:ext>
                </a:extLst>
              </a:tr>
              <a:tr h="2232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marL="43543" marR="43543" marT="43543" marB="102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543" marR="43543" marT="43543" marB="102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811767"/>
                  </a:ext>
                </a:extLst>
              </a:tr>
              <a:tr h="63863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spc="-1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参加会場</a:t>
                      </a:r>
                      <a:endParaRPr kumimoji="1" lang="en-US" altLang="ja-JP" sz="1400" spc="-1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543" marR="43543" marT="44571" marB="137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 </a:t>
                      </a:r>
                      <a:r>
                        <a:rPr kumimoji="1" lang="ja-JP" altLang="en-US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</a:t>
                      </a:r>
                      <a:r>
                        <a:rPr kumimoji="1" lang="en-US" altLang="ja-JP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r>
                        <a:rPr kumimoji="1" lang="ja-JP" altLang="en-US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  <a:r>
                        <a:rPr kumimoji="1" lang="en-US" altLang="ja-JP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14:00</a:t>
                      </a:r>
                      <a:r>
                        <a:rPr kumimoji="1" lang="ja-JP" altLang="en-US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16:40</a:t>
                      </a:r>
                    </a:p>
                    <a:p>
                      <a:r>
                        <a:rPr kumimoji="1" lang="ja-JP" altLang="en-US" sz="1400" strike="no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  </a:t>
                      </a:r>
                      <a:r>
                        <a:rPr kumimoji="1" lang="ja-JP" altLang="en-US" sz="14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ハローワーク京都七条</a:t>
                      </a:r>
                      <a:r>
                        <a:rPr kumimoji="1" lang="ja-JP" altLang="en-US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階会議室</a:t>
                      </a:r>
                      <a:r>
                        <a:rPr kumimoji="1" lang="en-US" altLang="ja-JP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定員</a:t>
                      </a:r>
                      <a:r>
                        <a:rPr kumimoji="1" lang="en-US" altLang="ja-JP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r>
                        <a:rPr kumimoji="1" lang="en-US" altLang="ja-JP" sz="1200" b="1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200" b="1" strike="sng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strike="no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11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京都市下京区西洞院通塩小路下ル東油小路町</a:t>
                      </a:r>
                      <a:r>
                        <a:rPr kumimoji="1" lang="en-US" altLang="ja-JP" sz="11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803</a:t>
                      </a:r>
                      <a:endParaRPr kumimoji="1" lang="ja-JP" altLang="en-US" sz="1100" strike="sng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strike="no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en-US" altLang="ja-JP" sz="11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100" strike="sng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駐車場はありません</a:t>
                      </a:r>
                    </a:p>
                  </a:txBody>
                  <a:tcPr marL="43543" marR="43543" marT="43543" marB="1028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74719"/>
                  </a:ext>
                </a:extLst>
              </a:tr>
              <a:tr h="638636"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sz="1600" spc="-150" dirty="0">
                        <a:latin typeface="+mn-ea"/>
                        <a:ea typeface="+mn-ea"/>
                      </a:endParaRPr>
                    </a:p>
                  </a:txBody>
                  <a:tcPr marL="45720" marR="45720" marT="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 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 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14:00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16:10</a:t>
                      </a: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  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ハローワーク福知山　</a:t>
                      </a: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階会議室</a:t>
                      </a: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定員</a:t>
                      </a: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福知山市東羽合町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543" marR="43543" marT="43543" marB="102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23917"/>
                  </a:ext>
                </a:extLst>
              </a:tr>
            </a:tbl>
          </a:graphicData>
        </a:graphic>
      </p:graphicFrame>
      <p:sp>
        <p:nvSpPr>
          <p:cNvPr id="15" name="タイトル 1"/>
          <p:cNvSpPr txBox="1">
            <a:spLocks/>
          </p:cNvSpPr>
          <p:nvPr/>
        </p:nvSpPr>
        <p:spPr>
          <a:xfrm>
            <a:off x="0" y="1255002"/>
            <a:ext cx="6858000" cy="335255"/>
          </a:xfrm>
          <a:prstGeom prst="rect">
            <a:avLst/>
          </a:prstGeom>
        </p:spPr>
        <p:txBody>
          <a:bodyPr vert="horz" lIns="95415" tIns="47708" rIns="95415" bIns="47708" rtlCol="0" anchor="ctr">
            <a:noAutofit/>
          </a:bodyPr>
          <a:lstStyle>
            <a:lvl1pPr algn="ctr" defTabSz="1001855" rtl="0" eaLnBrk="1" latinLnBrk="0" hangingPunct="1">
              <a:spcBef>
                <a:spcPct val="0"/>
              </a:spcBef>
              <a:buNone/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714" b="1" u="sng" spc="-143" dirty="0"/>
              <a:t>※</a:t>
            </a:r>
            <a:r>
              <a:rPr lang="ja-JP" altLang="en-US" sz="1714" b="1" u="sng" spc="-143" dirty="0"/>
              <a:t>本票は保管いただき、当日に会場受付へご提出ください。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480101" y="8206939"/>
            <a:ext cx="5829218" cy="1061486"/>
          </a:xfrm>
          <a:prstGeom prst="rect">
            <a:avLst/>
          </a:prstGeom>
        </p:spPr>
        <p:txBody>
          <a:bodyPr vert="horz" lIns="95415" tIns="47708" rIns="95415" bIns="47708" rtlCol="0" anchor="ctr">
            <a:noAutofit/>
          </a:bodyPr>
          <a:lstStyle>
            <a:lvl1pPr algn="ctr" defTabSz="1001855" rtl="0" eaLnBrk="1" latinLnBrk="0" hangingPunct="1">
              <a:spcBef>
                <a:spcPct val="0"/>
              </a:spcBef>
              <a:buNone/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>
                <a:latin typeface="+mn-ea"/>
                <a:ea typeface="+mn-ea"/>
              </a:rPr>
              <a:t>●先着順とさせていただきます。各会場に定員を設けておりますので、定員に達</a:t>
            </a:r>
          </a:p>
          <a:p>
            <a:pPr algn="l"/>
            <a:r>
              <a:rPr lang="ja-JP" altLang="en-US" sz="1200" dirty="0">
                <a:latin typeface="+mn-ea"/>
                <a:ea typeface="+mn-ea"/>
              </a:rPr>
              <a:t>　した時点で締め切りとし、個別に連絡させていただきます。</a:t>
            </a:r>
          </a:p>
          <a:p>
            <a:pPr algn="l"/>
            <a:r>
              <a:rPr lang="ja-JP" altLang="en-US" sz="1200" dirty="0">
                <a:latin typeface="+mn-ea"/>
                <a:ea typeface="+mn-ea"/>
              </a:rPr>
              <a:t>●各事業所１名迄の出席にご協力ください。</a:t>
            </a:r>
            <a:endParaRPr lang="en-US" altLang="ja-JP" sz="1200" dirty="0">
              <a:latin typeface="+mn-ea"/>
              <a:ea typeface="+mn-ea"/>
            </a:endParaRPr>
          </a:p>
          <a:p>
            <a:pPr algn="l"/>
            <a:r>
              <a:rPr lang="ja-JP" altLang="en-US" sz="1200" dirty="0">
                <a:latin typeface="+mn-ea"/>
                <a:ea typeface="+mn-ea"/>
              </a:rPr>
              <a:t>●本セミナーはオンラインでの開催及び録画配信はありませんので、あらかじめ</a:t>
            </a:r>
          </a:p>
          <a:p>
            <a:pPr algn="l"/>
            <a:r>
              <a:rPr lang="ja-JP" altLang="en-US" sz="1200" dirty="0">
                <a:latin typeface="+mn-ea"/>
                <a:ea typeface="+mn-ea"/>
              </a:rPr>
              <a:t>　ご了承ください。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17259" y="1590257"/>
            <a:ext cx="5829217" cy="1489741"/>
          </a:xfrm>
          <a:prstGeom prst="rect">
            <a:avLst/>
          </a:prstGeom>
        </p:spPr>
        <p:txBody>
          <a:bodyPr vert="horz" lIns="95415" tIns="47708" rIns="95415" bIns="47708" rtlCol="0" anchor="ctr">
            <a:noAutofit/>
          </a:bodyPr>
          <a:lstStyle>
            <a:lvl1pPr algn="ctr" defTabSz="1001855" rtl="0" eaLnBrk="1" latinLnBrk="0" hangingPunct="1">
              <a:spcBef>
                <a:spcPct val="0"/>
              </a:spcBef>
              <a:buNone/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▼申込用紙各項目に記入（入力）いただき、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日（金）まで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に電子メール</a:t>
            </a:r>
          </a:p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にてお申込みください。</a:t>
            </a:r>
          </a:p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 gaikokujin26@mhlw.go.jp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本申込書の電子版は京都労働局ホームページからダウンロードできます。</a:t>
            </a:r>
          </a:p>
          <a:p>
            <a:pPr algn="l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00" u="sng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https://jsite.mhlw.go.jp/kyoto-roudoukyoku/riyousha_mokuteki_menu/jigyounushi.html</a:t>
            </a:r>
            <a:r>
              <a:rPr lang="ja-JP" altLang="en-US" sz="120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u="sng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京都労働局ホーム＞事業主の方へ＞ 高齢・障害・外国人雇用＞外国人雇用管理セミナーの開催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44468"/>
              </p:ext>
            </p:extLst>
          </p:nvPr>
        </p:nvGraphicFramePr>
        <p:xfrm>
          <a:off x="480101" y="6886568"/>
          <a:ext cx="5829218" cy="1247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580">
                  <a:extLst>
                    <a:ext uri="{9D8B030D-6E8A-4147-A177-3AD203B41FA5}">
                      <a16:colId xmlns:a16="http://schemas.microsoft.com/office/drawing/2014/main" val="199154960"/>
                    </a:ext>
                  </a:extLst>
                </a:gridCol>
                <a:gridCol w="997844">
                  <a:extLst>
                    <a:ext uri="{9D8B030D-6E8A-4147-A177-3AD203B41FA5}">
                      <a16:colId xmlns:a16="http://schemas.microsoft.com/office/drawing/2014/main" val="4045783253"/>
                    </a:ext>
                  </a:extLst>
                </a:gridCol>
                <a:gridCol w="3459794">
                  <a:extLst>
                    <a:ext uri="{9D8B030D-6E8A-4147-A177-3AD203B41FA5}">
                      <a16:colId xmlns:a16="http://schemas.microsoft.com/office/drawing/2014/main" val="2478062600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連絡事項</a:t>
                      </a:r>
                    </a:p>
                  </a:txBody>
                  <a:tcPr marL="43543" marR="43543" marT="0" marB="1714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543" marR="43543" marT="43543" marB="137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8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03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TM03090434[[fn=木版活字]]</Template>
  <TotalTime>2138</TotalTime>
  <Words>293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Ｐ明朝</vt:lpstr>
      <vt:lpstr>ＭＳ 明朝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原田 大生(harada-taiki.8l1)</cp:lastModifiedBy>
  <cp:revision>254</cp:revision>
  <cp:lastPrinted>2024-10-01T11:10:56Z</cp:lastPrinted>
  <dcterms:created xsi:type="dcterms:W3CDTF">2020-05-21T05:08:57Z</dcterms:created>
  <dcterms:modified xsi:type="dcterms:W3CDTF">2024-11-05T02:09:11Z</dcterms:modified>
</cp:coreProperties>
</file>