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Lst>
  <p:sldSz cx="12192000" cy="6858000"/>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99CC"/>
    <a:srgbClr val="FFFF99"/>
    <a:srgbClr val="FFFFCC"/>
    <a:srgbClr val="FF66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5" d="100"/>
          <a:sy n="45" d="100"/>
        </p:scale>
        <p:origin x="82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15D754D-1BE7-4D8B-9EC6-FE71147614C6}" type="datetimeFigureOut">
              <a:rPr kumimoji="1" lang="ja-JP" altLang="en-US" smtClean="0"/>
              <a:t>2021/4/23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FB441A-8F44-4D9E-BE6D-82FBB4F6A8A3}" type="slidenum">
              <a:rPr kumimoji="1" lang="ja-JP" altLang="en-US" smtClean="0"/>
              <a:t>‹#›</a:t>
            </a:fld>
            <a:endParaRPr kumimoji="1" lang="ja-JP" altLang="en-US"/>
          </a:p>
        </p:txBody>
      </p:sp>
    </p:spTree>
    <p:extLst>
      <p:ext uri="{BB962C8B-B14F-4D97-AF65-F5344CB8AC3E}">
        <p14:creationId xmlns:p14="http://schemas.microsoft.com/office/powerpoint/2010/main" val="1527142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15D754D-1BE7-4D8B-9EC6-FE71147614C6}" type="datetimeFigureOut">
              <a:rPr kumimoji="1" lang="ja-JP" altLang="en-US" smtClean="0"/>
              <a:t>2021/4/23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FB441A-8F44-4D9E-BE6D-82FBB4F6A8A3}" type="slidenum">
              <a:rPr kumimoji="1" lang="ja-JP" altLang="en-US" smtClean="0"/>
              <a:t>‹#›</a:t>
            </a:fld>
            <a:endParaRPr kumimoji="1" lang="ja-JP" altLang="en-US"/>
          </a:p>
        </p:txBody>
      </p:sp>
    </p:spTree>
    <p:extLst>
      <p:ext uri="{BB962C8B-B14F-4D97-AF65-F5344CB8AC3E}">
        <p14:creationId xmlns:p14="http://schemas.microsoft.com/office/powerpoint/2010/main" val="2567108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15D754D-1BE7-4D8B-9EC6-FE71147614C6}" type="datetimeFigureOut">
              <a:rPr kumimoji="1" lang="ja-JP" altLang="en-US" smtClean="0"/>
              <a:t>2021/4/23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FB441A-8F44-4D9E-BE6D-82FBB4F6A8A3}" type="slidenum">
              <a:rPr kumimoji="1" lang="ja-JP" altLang="en-US" smtClean="0"/>
              <a:t>‹#›</a:t>
            </a:fld>
            <a:endParaRPr kumimoji="1" lang="ja-JP" altLang="en-US"/>
          </a:p>
        </p:txBody>
      </p:sp>
    </p:spTree>
    <p:extLst>
      <p:ext uri="{BB962C8B-B14F-4D97-AF65-F5344CB8AC3E}">
        <p14:creationId xmlns:p14="http://schemas.microsoft.com/office/powerpoint/2010/main" val="1092827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15D754D-1BE7-4D8B-9EC6-FE71147614C6}" type="datetimeFigureOut">
              <a:rPr kumimoji="1" lang="ja-JP" altLang="en-US" smtClean="0"/>
              <a:t>2021/4/23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FB441A-8F44-4D9E-BE6D-82FBB4F6A8A3}" type="slidenum">
              <a:rPr kumimoji="1" lang="ja-JP" altLang="en-US" smtClean="0"/>
              <a:t>‹#›</a:t>
            </a:fld>
            <a:endParaRPr kumimoji="1" lang="ja-JP" altLang="en-US"/>
          </a:p>
        </p:txBody>
      </p:sp>
    </p:spTree>
    <p:extLst>
      <p:ext uri="{BB962C8B-B14F-4D97-AF65-F5344CB8AC3E}">
        <p14:creationId xmlns:p14="http://schemas.microsoft.com/office/powerpoint/2010/main" val="2071151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15D754D-1BE7-4D8B-9EC6-FE71147614C6}" type="datetimeFigureOut">
              <a:rPr kumimoji="1" lang="ja-JP" altLang="en-US" smtClean="0"/>
              <a:t>2021/4/23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FB441A-8F44-4D9E-BE6D-82FBB4F6A8A3}" type="slidenum">
              <a:rPr kumimoji="1" lang="ja-JP" altLang="en-US" smtClean="0"/>
              <a:t>‹#›</a:t>
            </a:fld>
            <a:endParaRPr kumimoji="1" lang="ja-JP" altLang="en-US"/>
          </a:p>
        </p:txBody>
      </p:sp>
    </p:spTree>
    <p:extLst>
      <p:ext uri="{BB962C8B-B14F-4D97-AF65-F5344CB8AC3E}">
        <p14:creationId xmlns:p14="http://schemas.microsoft.com/office/powerpoint/2010/main" val="88137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15D754D-1BE7-4D8B-9EC6-FE71147614C6}" type="datetimeFigureOut">
              <a:rPr kumimoji="1" lang="ja-JP" altLang="en-US" smtClean="0"/>
              <a:t>2021/4/23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1FB441A-8F44-4D9E-BE6D-82FBB4F6A8A3}" type="slidenum">
              <a:rPr kumimoji="1" lang="ja-JP" altLang="en-US" smtClean="0"/>
              <a:t>‹#›</a:t>
            </a:fld>
            <a:endParaRPr kumimoji="1" lang="ja-JP" altLang="en-US"/>
          </a:p>
        </p:txBody>
      </p:sp>
    </p:spTree>
    <p:extLst>
      <p:ext uri="{BB962C8B-B14F-4D97-AF65-F5344CB8AC3E}">
        <p14:creationId xmlns:p14="http://schemas.microsoft.com/office/powerpoint/2010/main" val="1396588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15D754D-1BE7-4D8B-9EC6-FE71147614C6}" type="datetimeFigureOut">
              <a:rPr kumimoji="1" lang="ja-JP" altLang="en-US" smtClean="0"/>
              <a:t>2021/4/23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1FB441A-8F44-4D9E-BE6D-82FBB4F6A8A3}" type="slidenum">
              <a:rPr kumimoji="1" lang="ja-JP" altLang="en-US" smtClean="0"/>
              <a:t>‹#›</a:t>
            </a:fld>
            <a:endParaRPr kumimoji="1" lang="ja-JP" altLang="en-US"/>
          </a:p>
        </p:txBody>
      </p:sp>
    </p:spTree>
    <p:extLst>
      <p:ext uri="{BB962C8B-B14F-4D97-AF65-F5344CB8AC3E}">
        <p14:creationId xmlns:p14="http://schemas.microsoft.com/office/powerpoint/2010/main" val="3729611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15D754D-1BE7-4D8B-9EC6-FE71147614C6}" type="datetimeFigureOut">
              <a:rPr kumimoji="1" lang="ja-JP" altLang="en-US" smtClean="0"/>
              <a:t>2021/4/23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1FB441A-8F44-4D9E-BE6D-82FBB4F6A8A3}" type="slidenum">
              <a:rPr kumimoji="1" lang="ja-JP" altLang="en-US" smtClean="0"/>
              <a:t>‹#›</a:t>
            </a:fld>
            <a:endParaRPr kumimoji="1" lang="ja-JP" altLang="en-US"/>
          </a:p>
        </p:txBody>
      </p:sp>
    </p:spTree>
    <p:extLst>
      <p:ext uri="{BB962C8B-B14F-4D97-AF65-F5344CB8AC3E}">
        <p14:creationId xmlns:p14="http://schemas.microsoft.com/office/powerpoint/2010/main" val="2207538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15D754D-1BE7-4D8B-9EC6-FE71147614C6}" type="datetimeFigureOut">
              <a:rPr kumimoji="1" lang="ja-JP" altLang="en-US" smtClean="0"/>
              <a:t>2021/4/23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1FB441A-8F44-4D9E-BE6D-82FBB4F6A8A3}" type="slidenum">
              <a:rPr kumimoji="1" lang="ja-JP" altLang="en-US" smtClean="0"/>
              <a:t>‹#›</a:t>
            </a:fld>
            <a:endParaRPr kumimoji="1" lang="ja-JP" altLang="en-US"/>
          </a:p>
        </p:txBody>
      </p:sp>
    </p:spTree>
    <p:extLst>
      <p:ext uri="{BB962C8B-B14F-4D97-AF65-F5344CB8AC3E}">
        <p14:creationId xmlns:p14="http://schemas.microsoft.com/office/powerpoint/2010/main" val="362482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15D754D-1BE7-4D8B-9EC6-FE71147614C6}" type="datetimeFigureOut">
              <a:rPr kumimoji="1" lang="ja-JP" altLang="en-US" smtClean="0"/>
              <a:t>2021/4/23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1FB441A-8F44-4D9E-BE6D-82FBB4F6A8A3}" type="slidenum">
              <a:rPr kumimoji="1" lang="ja-JP" altLang="en-US" smtClean="0"/>
              <a:t>‹#›</a:t>
            </a:fld>
            <a:endParaRPr kumimoji="1" lang="ja-JP" altLang="en-US"/>
          </a:p>
        </p:txBody>
      </p:sp>
    </p:spTree>
    <p:extLst>
      <p:ext uri="{BB962C8B-B14F-4D97-AF65-F5344CB8AC3E}">
        <p14:creationId xmlns:p14="http://schemas.microsoft.com/office/powerpoint/2010/main" val="1214873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15D754D-1BE7-4D8B-9EC6-FE71147614C6}" type="datetimeFigureOut">
              <a:rPr kumimoji="1" lang="ja-JP" altLang="en-US" smtClean="0"/>
              <a:t>2021/4/23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1FB441A-8F44-4D9E-BE6D-82FBB4F6A8A3}" type="slidenum">
              <a:rPr kumimoji="1" lang="ja-JP" altLang="en-US" smtClean="0"/>
              <a:t>‹#›</a:t>
            </a:fld>
            <a:endParaRPr kumimoji="1" lang="ja-JP" altLang="en-US"/>
          </a:p>
        </p:txBody>
      </p:sp>
    </p:spTree>
    <p:extLst>
      <p:ext uri="{BB962C8B-B14F-4D97-AF65-F5344CB8AC3E}">
        <p14:creationId xmlns:p14="http://schemas.microsoft.com/office/powerpoint/2010/main" val="676313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5D754D-1BE7-4D8B-9EC6-FE71147614C6}" type="datetimeFigureOut">
              <a:rPr kumimoji="1" lang="ja-JP" altLang="en-US" smtClean="0"/>
              <a:t>2021/4/23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B441A-8F44-4D9E-BE6D-82FBB4F6A8A3}" type="slidenum">
              <a:rPr kumimoji="1" lang="ja-JP" altLang="en-US" smtClean="0"/>
              <a:t>‹#›</a:t>
            </a:fld>
            <a:endParaRPr kumimoji="1" lang="ja-JP" altLang="en-US"/>
          </a:p>
        </p:txBody>
      </p:sp>
    </p:spTree>
    <p:extLst>
      <p:ext uri="{BB962C8B-B14F-4D97-AF65-F5344CB8AC3E}">
        <p14:creationId xmlns:p14="http://schemas.microsoft.com/office/powerpoint/2010/main" val="2797733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529633" y="515260"/>
            <a:ext cx="626884" cy="5917695"/>
          </a:xfrm>
          <a:prstGeom prst="roundRect">
            <a:avLst/>
          </a:prstGeom>
          <a:solidFill>
            <a:schemeClr val="accent1">
              <a:lumMod val="75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3600" b="1" dirty="0" smtClean="0">
                <a:solidFill>
                  <a:schemeClr val="bg1"/>
                </a:solidFill>
              </a:rPr>
              <a:t>事業所（出向元）</a:t>
            </a:r>
            <a:endParaRPr kumimoji="1" lang="ja-JP" altLang="en-US" sz="3600" b="1" dirty="0">
              <a:solidFill>
                <a:schemeClr val="bg1"/>
              </a:solidFill>
            </a:endParaRPr>
          </a:p>
        </p:txBody>
      </p:sp>
      <p:sp>
        <p:nvSpPr>
          <p:cNvPr id="11" name="角丸四角形 10"/>
          <p:cNvSpPr/>
          <p:nvPr/>
        </p:nvSpPr>
        <p:spPr>
          <a:xfrm>
            <a:off x="1785886" y="527798"/>
            <a:ext cx="8760193" cy="5306821"/>
          </a:xfrm>
          <a:prstGeom prst="roundRect">
            <a:avLst>
              <a:gd name="adj" fmla="val 5524"/>
            </a:avLst>
          </a:prstGeom>
          <a:solidFill>
            <a:srgbClr val="FFFF99">
              <a:alpha val="47451"/>
            </a:srgbClr>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2081142" y="3609351"/>
            <a:ext cx="3865179" cy="2031325"/>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rPr>
              <a:t>・京都商工会議所</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・京都府商工会連合会</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・京都府中小企業団体中央会</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・一般社団法人京都経済同友会</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・公益社団法人京都工業会</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・京都銀行</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・京都社会保険労務士会</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・国土交通省近畿地方整備局</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・国土交通省近畿運輸局</a:t>
            </a:r>
            <a:endParaRPr kumimoji="1" lang="en-US" altLang="ja-JP" sz="1400" dirty="0" smtClean="0">
              <a:latin typeface="メイリオ" panose="020B0604030504040204" pitchFamily="50" charset="-128"/>
              <a:ea typeface="メイリオ" panose="020B0604030504040204" pitchFamily="50" charset="-128"/>
            </a:endParaRPr>
          </a:p>
        </p:txBody>
      </p:sp>
      <p:sp>
        <p:nvSpPr>
          <p:cNvPr id="22" name="角丸四角形 21"/>
          <p:cNvSpPr/>
          <p:nvPr/>
        </p:nvSpPr>
        <p:spPr>
          <a:xfrm>
            <a:off x="11197104" y="527702"/>
            <a:ext cx="604016" cy="5917695"/>
          </a:xfrm>
          <a:prstGeom prst="roundRect">
            <a:avLst/>
          </a:prstGeom>
          <a:solidFill>
            <a:schemeClr val="accent1">
              <a:lumMod val="75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3600" b="1" smtClean="0">
                <a:solidFill>
                  <a:schemeClr val="bg1"/>
                </a:solidFill>
              </a:rPr>
              <a:t>事業所（出向先）</a:t>
            </a:r>
            <a:endParaRPr kumimoji="1" lang="ja-JP" altLang="en-US" sz="3600" b="1" dirty="0">
              <a:solidFill>
                <a:schemeClr val="bg1"/>
              </a:solidFill>
            </a:endParaRPr>
          </a:p>
        </p:txBody>
      </p:sp>
      <p:sp>
        <p:nvSpPr>
          <p:cNvPr id="24" name="角丸四角形 23"/>
          <p:cNvSpPr/>
          <p:nvPr/>
        </p:nvSpPr>
        <p:spPr>
          <a:xfrm>
            <a:off x="2046435" y="1487292"/>
            <a:ext cx="8148214" cy="2096791"/>
          </a:xfrm>
          <a:prstGeom prst="roundRect">
            <a:avLst>
              <a:gd name="adj" fmla="val 659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2046436" y="617866"/>
            <a:ext cx="8148214" cy="523220"/>
          </a:xfrm>
          <a:prstGeom prst="rect">
            <a:avLst/>
          </a:prstGeom>
          <a:noFill/>
        </p:spPr>
        <p:txBody>
          <a:bodyPr vert="horz" wrap="square" rtlCol="0">
            <a:spAutoFit/>
          </a:bodyPr>
          <a:lstStyle/>
          <a:p>
            <a:pPr algn="ctr"/>
            <a:r>
              <a:rPr kumimoji="1" lang="ja-JP" altLang="en-US" sz="2800" b="1" dirty="0" smtClean="0">
                <a:solidFill>
                  <a:srgbClr val="0070C0"/>
                </a:solidFill>
                <a:latin typeface="メイリオ" panose="020B0604030504040204" pitchFamily="50" charset="-128"/>
                <a:ea typeface="メイリオ" panose="020B0604030504040204" pitchFamily="50" charset="-128"/>
              </a:rPr>
              <a:t>京都府在籍型出向等支援協議会</a:t>
            </a:r>
            <a:r>
              <a:rPr kumimoji="1" lang="ja-JP" altLang="en-US" b="1" dirty="0" smtClean="0">
                <a:solidFill>
                  <a:srgbClr val="0070C0"/>
                </a:solidFill>
                <a:latin typeface="メイリオ" panose="020B0604030504040204" pitchFamily="50" charset="-128"/>
                <a:ea typeface="メイリオ" panose="020B0604030504040204" pitchFamily="50" charset="-128"/>
              </a:rPr>
              <a:t>（事務局：京都労働局）</a:t>
            </a:r>
            <a:endParaRPr kumimoji="1" lang="ja-JP" altLang="en-US" sz="2800" b="1" dirty="0">
              <a:solidFill>
                <a:srgbClr val="0070C0"/>
              </a:solidFill>
              <a:latin typeface="メイリオ" panose="020B0604030504040204" pitchFamily="50" charset="-128"/>
              <a:ea typeface="メイリオ" panose="020B0604030504040204" pitchFamily="50" charset="-128"/>
            </a:endParaRPr>
          </a:p>
        </p:txBody>
      </p:sp>
      <p:sp>
        <p:nvSpPr>
          <p:cNvPr id="16" name="角丸四角形 15"/>
          <p:cNvSpPr/>
          <p:nvPr/>
        </p:nvSpPr>
        <p:spPr>
          <a:xfrm>
            <a:off x="7680332" y="3099624"/>
            <a:ext cx="2418427" cy="917781"/>
          </a:xfrm>
          <a:prstGeom prst="roundRect">
            <a:avLst>
              <a:gd name="adj" fmla="val 29066"/>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7667268" y="3194820"/>
            <a:ext cx="2456445" cy="830997"/>
          </a:xfrm>
          <a:prstGeom prst="rect">
            <a:avLst/>
          </a:prstGeom>
          <a:noFill/>
        </p:spPr>
        <p:txBody>
          <a:bodyPr wrap="square" rtlCol="0">
            <a:spAutoFit/>
          </a:bodyPr>
          <a:lstStyle/>
          <a:p>
            <a:pPr algn="ctr"/>
            <a:r>
              <a:rPr kumimoji="1" lang="ja-JP" altLang="en-US" sz="1600" b="1" spc="100" dirty="0" smtClean="0">
                <a:solidFill>
                  <a:schemeClr val="bg1"/>
                </a:solidFill>
                <a:latin typeface="メイリオ" panose="020B0604030504040204" pitchFamily="50" charset="-128"/>
                <a:ea typeface="メイリオ" panose="020B0604030504040204" pitchFamily="50" charset="-128"/>
              </a:rPr>
              <a:t>公益財団法人産業雇用</a:t>
            </a:r>
            <a:endParaRPr kumimoji="1" lang="en-US" altLang="ja-JP" sz="1600" b="1" spc="100" dirty="0" smtClean="0">
              <a:solidFill>
                <a:schemeClr val="bg1"/>
              </a:solidFill>
              <a:latin typeface="メイリオ" panose="020B0604030504040204" pitchFamily="50" charset="-128"/>
              <a:ea typeface="メイリオ" panose="020B0604030504040204" pitchFamily="50" charset="-128"/>
            </a:endParaRPr>
          </a:p>
          <a:p>
            <a:pPr algn="ctr"/>
            <a:r>
              <a:rPr kumimoji="1" lang="ja-JP" altLang="en-US" sz="1600" b="1" spc="-70" dirty="0" smtClean="0">
                <a:solidFill>
                  <a:schemeClr val="bg1"/>
                </a:solidFill>
                <a:latin typeface="メイリオ" panose="020B0604030504040204" pitchFamily="50" charset="-128"/>
                <a:ea typeface="メイリオ" panose="020B0604030504040204" pitchFamily="50" charset="-128"/>
              </a:rPr>
              <a:t>安定センター京都事務所   </a:t>
            </a:r>
            <a:endParaRPr kumimoji="1" lang="en-US" altLang="ja-JP" sz="1600" b="1" spc="-70" dirty="0" smtClean="0">
              <a:solidFill>
                <a:schemeClr val="bg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bg1"/>
                </a:solidFill>
                <a:latin typeface="メイリオ" panose="020B0604030504040204" pitchFamily="50" charset="-128"/>
                <a:ea typeface="メイリオ" panose="020B0604030504040204" pitchFamily="50" charset="-128"/>
              </a:rPr>
              <a:t>（マッチング支援）</a:t>
            </a:r>
            <a:endParaRPr kumimoji="1" lang="en-US" altLang="ja-JP" sz="1600" b="1" dirty="0" smtClean="0">
              <a:solidFill>
                <a:schemeClr val="bg1"/>
              </a:solidFill>
              <a:latin typeface="メイリオ" panose="020B0604030504040204" pitchFamily="50" charset="-128"/>
              <a:ea typeface="メイリオ" panose="020B0604030504040204" pitchFamily="50" charset="-128"/>
            </a:endParaRPr>
          </a:p>
        </p:txBody>
      </p:sp>
      <p:sp>
        <p:nvSpPr>
          <p:cNvPr id="2" name="左右矢印 1"/>
          <p:cNvSpPr/>
          <p:nvPr/>
        </p:nvSpPr>
        <p:spPr>
          <a:xfrm>
            <a:off x="1531619" y="5826061"/>
            <a:ext cx="9242789" cy="846046"/>
          </a:xfrm>
          <a:prstGeom prst="lef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2000" tIns="144000" rtlCol="0" anchor="ctr"/>
          <a:lstStyle/>
          <a:p>
            <a:pPr algn="ctr"/>
            <a:r>
              <a:rPr kumimoji="1" lang="ja-JP" altLang="en-US" sz="2400" b="1" dirty="0" smtClean="0">
                <a:latin typeface="メイリオ" panose="020B0604030504040204" pitchFamily="50" charset="-128"/>
                <a:ea typeface="メイリオ" panose="020B0604030504040204" pitchFamily="50" charset="-128"/>
              </a:rPr>
              <a:t>産業雇用安定助成金等による出向支援（労働局）</a:t>
            </a:r>
            <a:endParaRPr kumimoji="1" lang="ja-JP" altLang="en-US" sz="2400" b="1"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2070524" y="1769674"/>
            <a:ext cx="4617790" cy="2369880"/>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rPr>
              <a:t>・京都府</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・京都市</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・一般社団法人京都経営者協会</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・日本労働組合総連合</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・経済産業省近畿経済産業局</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・公益財団法人産業雇用安定センター</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　　　　　　　　　　　　京都事務所</a:t>
            </a:r>
            <a:endParaRPr kumimoji="1" lang="en-US" altLang="ja-JP" sz="1400" dirty="0" smtClean="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・京都労働局</a:t>
            </a:r>
          </a:p>
          <a:p>
            <a:endParaRPr kumimoji="1" lang="en-US" altLang="ja-JP" dirty="0" smtClean="0">
              <a:latin typeface="メイリオ" panose="020B0604030504040204" pitchFamily="50" charset="-128"/>
              <a:ea typeface="メイリオ" panose="020B0604030504040204" pitchFamily="50" charset="-128"/>
            </a:endParaRPr>
          </a:p>
          <a:p>
            <a:endParaRPr kumimoji="1" lang="ja-JP" altLang="en-US" dirty="0">
              <a:latin typeface="メイリオ" panose="020B0604030504040204" pitchFamily="50" charset="-128"/>
              <a:ea typeface="メイリオ" panose="020B0604030504040204" pitchFamily="50" charset="-128"/>
            </a:endParaRPr>
          </a:p>
        </p:txBody>
      </p:sp>
      <p:sp>
        <p:nvSpPr>
          <p:cNvPr id="20" name="二等辺三角形 19"/>
          <p:cNvSpPr/>
          <p:nvPr/>
        </p:nvSpPr>
        <p:spPr>
          <a:xfrm rot="5400000">
            <a:off x="1291306" y="1693468"/>
            <a:ext cx="489883" cy="635083"/>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p:nvPr/>
        </p:nvSpPr>
        <p:spPr>
          <a:xfrm>
            <a:off x="2450622" y="1196517"/>
            <a:ext cx="7499031" cy="429028"/>
          </a:xfrm>
          <a:prstGeom prst="roundRect">
            <a:avLst>
              <a:gd name="adj" fmla="val 5000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2358827" y="1254430"/>
            <a:ext cx="7438316" cy="400110"/>
          </a:xfrm>
          <a:prstGeom prst="rect">
            <a:avLst/>
          </a:prstGeom>
          <a:noFill/>
        </p:spPr>
        <p:txBody>
          <a:bodyPr wrap="square" rtlCol="0">
            <a:spAutoFit/>
          </a:bodyPr>
          <a:lstStyle/>
          <a:p>
            <a:pPr algn="ctr"/>
            <a:r>
              <a:rPr kumimoji="1" lang="ja-JP" altLang="en-US" sz="2000" b="1" dirty="0" smtClean="0">
                <a:solidFill>
                  <a:schemeClr val="bg1"/>
                </a:solidFill>
                <a:latin typeface="メイリオ" panose="020B0604030504040204" pitchFamily="50" charset="-128"/>
                <a:ea typeface="メイリオ" panose="020B0604030504040204" pitchFamily="50" charset="-128"/>
              </a:rPr>
              <a:t>（ワーキング）短期助け合いマッチング協議会</a:t>
            </a:r>
            <a:r>
              <a:rPr kumimoji="1" lang="ja-JP" altLang="en-US" sz="1600" b="1" dirty="0" smtClean="0">
                <a:solidFill>
                  <a:schemeClr val="bg1"/>
                </a:solidFill>
                <a:latin typeface="メイリオ" panose="020B0604030504040204" pitchFamily="50" charset="-128"/>
                <a:ea typeface="メイリオ" panose="020B0604030504040204" pitchFamily="50" charset="-128"/>
              </a:rPr>
              <a:t>（事務局：京都府）</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rot="16200000">
            <a:off x="8529076" y="2095741"/>
            <a:ext cx="430887" cy="1765611"/>
          </a:xfrm>
          <a:prstGeom prst="rect">
            <a:avLst/>
          </a:prstGeom>
          <a:noFill/>
        </p:spPr>
        <p:txBody>
          <a:bodyPr vert="eaVert" wrap="square" rtlCol="0">
            <a:spAutoFit/>
          </a:bodyPr>
          <a:lstStyle/>
          <a:p>
            <a:r>
              <a:rPr kumimoji="1" lang="ja-JP" altLang="en-US" sz="1600" b="1" dirty="0" smtClean="0">
                <a:latin typeface="メイリオ" panose="020B0604030504040204" pitchFamily="50" charset="-128"/>
                <a:ea typeface="メイリオ" panose="020B0604030504040204" pitchFamily="50" charset="-128"/>
              </a:rPr>
              <a:t>在籍型出向の情報</a:t>
            </a:r>
            <a:endParaRPr kumimoji="1" lang="ja-JP" altLang="en-US" sz="1600" b="1"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8562815" y="2126763"/>
            <a:ext cx="1484532" cy="307777"/>
          </a:xfrm>
          <a:prstGeom prst="rect">
            <a:avLst/>
          </a:prstGeom>
          <a:noFill/>
        </p:spPr>
        <p:txBody>
          <a:bodyPr wrap="square" rtlCol="0">
            <a:spAutoFit/>
          </a:bodyPr>
          <a:lstStyle/>
          <a:p>
            <a:r>
              <a:rPr kumimoji="1" lang="en-US" altLang="ja-JP" sz="1400" dirty="0" smtClean="0">
                <a:latin typeface="メイリオ" panose="020B0604030504040204" pitchFamily="50" charset="-128"/>
                <a:ea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rPr>
              <a:t>事務局で対応</a:t>
            </a:r>
            <a:endParaRPr kumimoji="1" lang="ja-JP" altLang="en-US" sz="1400" dirty="0">
              <a:latin typeface="メイリオ" panose="020B0604030504040204" pitchFamily="50" charset="-128"/>
              <a:ea typeface="メイリオ" panose="020B0604030504040204" pitchFamily="50" charset="-128"/>
            </a:endParaRPr>
          </a:p>
        </p:txBody>
      </p:sp>
      <p:sp>
        <p:nvSpPr>
          <p:cNvPr id="29" name="下矢印 28"/>
          <p:cNvSpPr/>
          <p:nvPr/>
        </p:nvSpPr>
        <p:spPr>
          <a:xfrm rot="16200000">
            <a:off x="7823142" y="1605510"/>
            <a:ext cx="287574" cy="110440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8620886" y="1815584"/>
            <a:ext cx="1425689" cy="369332"/>
          </a:xfrm>
          <a:prstGeom prst="rect">
            <a:avLst/>
          </a:prstGeom>
          <a:noFill/>
        </p:spPr>
        <p:txBody>
          <a:bodyPr vert="horz" wrap="square" rtlCol="0">
            <a:spAutoFit/>
          </a:bodyPr>
          <a:lstStyle/>
          <a:p>
            <a:r>
              <a:rPr kumimoji="1" lang="ja-JP" altLang="en-US" b="1" dirty="0" smtClean="0">
                <a:latin typeface="メイリオ" panose="020B0604030504040204" pitchFamily="50" charset="-128"/>
                <a:ea typeface="メイリオ" panose="020B0604030504040204" pitchFamily="50" charset="-128"/>
              </a:rPr>
              <a:t>兼業・副業</a:t>
            </a:r>
            <a:endParaRPr kumimoji="1" lang="ja-JP" altLang="en-US" b="1" dirty="0">
              <a:latin typeface="メイリオ" panose="020B0604030504040204" pitchFamily="50" charset="-128"/>
              <a:ea typeface="メイリオ" panose="020B0604030504040204" pitchFamily="50" charset="-128"/>
            </a:endParaRPr>
          </a:p>
        </p:txBody>
      </p:sp>
      <p:sp>
        <p:nvSpPr>
          <p:cNvPr id="8" name="大かっこ 7"/>
          <p:cNvSpPr/>
          <p:nvPr/>
        </p:nvSpPr>
        <p:spPr>
          <a:xfrm>
            <a:off x="8566957" y="1766068"/>
            <a:ext cx="1382696" cy="820693"/>
          </a:xfrm>
          <a:prstGeom prst="bracketPair">
            <a:avLst/>
          </a:prstGeom>
          <a:ln>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4" name="二等辺三角形 33"/>
          <p:cNvSpPr/>
          <p:nvPr/>
        </p:nvSpPr>
        <p:spPr>
          <a:xfrm rot="5400000">
            <a:off x="10540220" y="1715783"/>
            <a:ext cx="489882" cy="635083"/>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二等辺三角形 34"/>
          <p:cNvSpPr/>
          <p:nvPr/>
        </p:nvSpPr>
        <p:spPr>
          <a:xfrm rot="16200000">
            <a:off x="10490516" y="4238866"/>
            <a:ext cx="489883" cy="635083"/>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二等辺三角形 30"/>
          <p:cNvSpPr/>
          <p:nvPr/>
        </p:nvSpPr>
        <p:spPr>
          <a:xfrm rot="16200000">
            <a:off x="1290519" y="4155015"/>
            <a:ext cx="489883" cy="635083"/>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226684" y="63006"/>
            <a:ext cx="11780121" cy="499349"/>
          </a:xfrm>
          <a:prstGeom prst="rect">
            <a:avLst/>
          </a:prstGeom>
          <a:noFill/>
        </p:spPr>
        <p:txBody>
          <a:bodyPr vert="horz" wrap="square" tIns="144000" rtlCol="0">
            <a:spAutoFit/>
          </a:bodyPr>
          <a:lstStyle/>
          <a:p>
            <a:pPr algn="ctr"/>
            <a:r>
              <a:rPr kumimoji="1" lang="ja-JP" altLang="en-US" sz="2000" b="1" dirty="0" smtClean="0">
                <a:latin typeface="メイリオ" panose="020B0604030504040204" pitchFamily="50" charset="-128"/>
                <a:ea typeface="メイリオ" panose="020B0604030504040204" pitchFamily="50" charset="-128"/>
              </a:rPr>
              <a:t>■京都府在籍型出向等支援協議会と短期助け合いマッチング協議会のイメージ図（案）</a:t>
            </a:r>
            <a:endParaRPr kumimoji="1" lang="ja-JP" altLang="en-US" sz="2000" b="1" dirty="0">
              <a:latin typeface="メイリオ" panose="020B0604030504040204" pitchFamily="50" charset="-128"/>
              <a:ea typeface="メイリオ" panose="020B0604030504040204" pitchFamily="50" charset="-128"/>
            </a:endParaRPr>
          </a:p>
        </p:txBody>
      </p:sp>
      <p:sp>
        <p:nvSpPr>
          <p:cNvPr id="36" name="角丸四角形 35"/>
          <p:cNvSpPr/>
          <p:nvPr/>
        </p:nvSpPr>
        <p:spPr>
          <a:xfrm>
            <a:off x="5599629" y="4380976"/>
            <a:ext cx="1755010" cy="840746"/>
          </a:xfrm>
          <a:prstGeom prst="roundRect">
            <a:avLst>
              <a:gd name="adj" fmla="val 29066"/>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京都労働局</a:t>
            </a:r>
            <a:r>
              <a:rPr kumimoji="1" lang="en-US" altLang="ja-JP" sz="1600" b="1" dirty="0" smtClean="0"/>
              <a:t/>
            </a:r>
            <a:br>
              <a:rPr kumimoji="1" lang="en-US" altLang="ja-JP" sz="1600" b="1" dirty="0" smtClean="0"/>
            </a:br>
            <a:r>
              <a:rPr kumimoji="1" lang="ja-JP" altLang="en-US" sz="1600" b="1" dirty="0" smtClean="0"/>
              <a:t>（職業安定課）</a:t>
            </a:r>
            <a:endParaRPr kumimoji="1" lang="ja-JP" altLang="en-US" sz="1600" b="1" dirty="0"/>
          </a:p>
        </p:txBody>
      </p:sp>
      <p:sp>
        <p:nvSpPr>
          <p:cNvPr id="37" name="角丸四角形 36"/>
          <p:cNvSpPr/>
          <p:nvPr/>
        </p:nvSpPr>
        <p:spPr>
          <a:xfrm>
            <a:off x="5599629" y="1877952"/>
            <a:ext cx="1755010" cy="840746"/>
          </a:xfrm>
          <a:prstGeom prst="roundRect">
            <a:avLst>
              <a:gd name="adj" fmla="val 29066"/>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京都府</a:t>
            </a:r>
            <a:r>
              <a:rPr kumimoji="1" lang="en-US" altLang="ja-JP" sz="1600" b="1" dirty="0" smtClean="0"/>
              <a:t/>
            </a:r>
            <a:br>
              <a:rPr kumimoji="1" lang="en-US" altLang="ja-JP" sz="1600" b="1" dirty="0" smtClean="0"/>
            </a:br>
            <a:r>
              <a:rPr kumimoji="1" lang="ja-JP" altLang="en-US" sz="1200" b="1" dirty="0" smtClean="0"/>
              <a:t>（</a:t>
            </a:r>
            <a:r>
              <a:rPr kumimoji="1" lang="en-US" altLang="ja-JP" sz="1200" b="1" dirty="0" smtClean="0"/>
              <a:t>【</a:t>
            </a:r>
            <a:r>
              <a:rPr kumimoji="1" lang="ja-JP" altLang="en-US" sz="1200" b="1" dirty="0" smtClean="0"/>
              <a:t>短期</a:t>
            </a:r>
            <a:r>
              <a:rPr kumimoji="1" lang="en-US" altLang="ja-JP" sz="1200" b="1" dirty="0" smtClean="0"/>
              <a:t>】</a:t>
            </a:r>
            <a:r>
              <a:rPr kumimoji="1" lang="ja-JP" altLang="en-US" sz="1200" b="1" dirty="0" smtClean="0"/>
              <a:t>雇用シェアリング事務局）</a:t>
            </a:r>
            <a:endParaRPr kumimoji="1" lang="ja-JP" altLang="en-US" sz="1200" b="1" dirty="0"/>
          </a:p>
        </p:txBody>
      </p:sp>
      <p:sp>
        <p:nvSpPr>
          <p:cNvPr id="39" name="テキスト ボックス 38"/>
          <p:cNvSpPr txBox="1"/>
          <p:nvPr/>
        </p:nvSpPr>
        <p:spPr>
          <a:xfrm rot="16200000">
            <a:off x="8533650" y="3346372"/>
            <a:ext cx="430887" cy="1756461"/>
          </a:xfrm>
          <a:prstGeom prst="rect">
            <a:avLst/>
          </a:prstGeom>
          <a:noFill/>
        </p:spPr>
        <p:txBody>
          <a:bodyPr vert="eaVert" wrap="square" rtlCol="0">
            <a:spAutoFit/>
          </a:bodyPr>
          <a:lstStyle/>
          <a:p>
            <a:r>
              <a:rPr kumimoji="1" lang="ja-JP" altLang="en-US" sz="1600" b="1" dirty="0" smtClean="0">
                <a:latin typeface="メイリオ" panose="020B0604030504040204" pitchFamily="50" charset="-128"/>
                <a:ea typeface="メイリオ" panose="020B0604030504040204" pitchFamily="50" charset="-128"/>
              </a:rPr>
              <a:t>在籍型出向の情報</a:t>
            </a:r>
            <a:endParaRPr kumimoji="1" lang="ja-JP" altLang="en-US" sz="1600" b="1" dirty="0">
              <a:latin typeface="メイリオ" panose="020B0604030504040204" pitchFamily="50" charset="-128"/>
              <a:ea typeface="メイリオ" panose="020B0604030504040204" pitchFamily="50" charset="-128"/>
            </a:endParaRPr>
          </a:p>
        </p:txBody>
      </p:sp>
      <p:sp>
        <p:nvSpPr>
          <p:cNvPr id="3" name="左右矢印 2"/>
          <p:cNvSpPr/>
          <p:nvPr/>
        </p:nvSpPr>
        <p:spPr>
          <a:xfrm rot="19497875">
            <a:off x="7219644" y="4087856"/>
            <a:ext cx="672814" cy="297403"/>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左右矢印 39"/>
          <p:cNvSpPr/>
          <p:nvPr/>
        </p:nvSpPr>
        <p:spPr>
          <a:xfrm rot="16200000">
            <a:off x="5743721" y="3114524"/>
            <a:ext cx="1535656" cy="874633"/>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rot="16200000">
            <a:off x="5559667" y="2878651"/>
            <a:ext cx="430887" cy="1134016"/>
          </a:xfrm>
          <a:prstGeom prst="rect">
            <a:avLst/>
          </a:prstGeom>
          <a:noFill/>
        </p:spPr>
        <p:txBody>
          <a:bodyPr vert="eaVert" wrap="square" rtlCol="0">
            <a:spAutoFit/>
          </a:bodyPr>
          <a:lstStyle/>
          <a:p>
            <a:r>
              <a:rPr kumimoji="1" lang="ja-JP" altLang="en-US" sz="1600" b="1" dirty="0" smtClean="0">
                <a:latin typeface="メイリオ" panose="020B0604030504040204" pitchFamily="50" charset="-128"/>
                <a:ea typeface="メイリオ" panose="020B0604030504040204" pitchFamily="50" charset="-128"/>
              </a:rPr>
              <a:t>情報の共有</a:t>
            </a:r>
            <a:endParaRPr kumimoji="1" lang="ja-JP" altLang="en-US" sz="1600" b="1" dirty="0">
              <a:latin typeface="メイリオ" panose="020B0604030504040204" pitchFamily="50" charset="-128"/>
              <a:ea typeface="メイリオ" panose="020B0604030504040204" pitchFamily="50" charset="-128"/>
            </a:endParaRPr>
          </a:p>
        </p:txBody>
      </p:sp>
      <p:sp>
        <p:nvSpPr>
          <p:cNvPr id="42" name="左右矢印 41"/>
          <p:cNvSpPr/>
          <p:nvPr/>
        </p:nvSpPr>
        <p:spPr>
          <a:xfrm rot="1892570">
            <a:off x="7219645" y="2761277"/>
            <a:ext cx="672814" cy="297403"/>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3" name="直線コネクタ 42"/>
          <p:cNvCxnSpPr/>
          <p:nvPr/>
        </p:nvCxnSpPr>
        <p:spPr>
          <a:xfrm flipH="1">
            <a:off x="5271112" y="1887402"/>
            <a:ext cx="7274" cy="1196011"/>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flipH="1">
            <a:off x="5255314" y="3610639"/>
            <a:ext cx="6501" cy="1611083"/>
          </a:xfrm>
          <a:prstGeom prst="line">
            <a:avLst/>
          </a:prstGeom>
          <a:ln w="254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7" name="円弧 46"/>
          <p:cNvSpPr/>
          <p:nvPr/>
        </p:nvSpPr>
        <p:spPr>
          <a:xfrm>
            <a:off x="5120181" y="1823283"/>
            <a:ext cx="156901" cy="169287"/>
          </a:xfrm>
          <a:prstGeom prst="arc">
            <a:avLst/>
          </a:prstGeom>
          <a:ln w="2540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8" name="円弧 47"/>
          <p:cNvSpPr/>
          <p:nvPr/>
        </p:nvSpPr>
        <p:spPr>
          <a:xfrm rot="5400000">
            <a:off x="5089598" y="5137078"/>
            <a:ext cx="156901" cy="169287"/>
          </a:xfrm>
          <a:prstGeom prst="arc">
            <a:avLst/>
          </a:prstGeom>
          <a:ln w="254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50" name="直線コネクタ 49"/>
          <p:cNvCxnSpPr/>
          <p:nvPr/>
        </p:nvCxnSpPr>
        <p:spPr>
          <a:xfrm>
            <a:off x="5271884" y="2249649"/>
            <a:ext cx="327745" cy="6302"/>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5271112" y="4711196"/>
            <a:ext cx="328517" cy="6303"/>
          </a:xfrm>
          <a:prstGeom prst="line">
            <a:avLst/>
          </a:prstGeom>
          <a:ln w="254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10974076" y="107598"/>
            <a:ext cx="1092499" cy="369332"/>
          </a:xfrm>
          <a:prstGeom prst="rect">
            <a:avLst/>
          </a:prstGeom>
          <a:noFill/>
          <a:ln>
            <a:solidFill>
              <a:srgbClr val="000000"/>
            </a:solidFill>
          </a:ln>
        </p:spPr>
        <p:txBody>
          <a:bodyPr wrap="square" rtlCol="0">
            <a:spAutoFit/>
          </a:bodyPr>
          <a:lstStyle/>
          <a:p>
            <a:pPr algn="ctr"/>
            <a:r>
              <a:rPr kumimoji="1" lang="ja-JP" altLang="en-US" b="1" dirty="0" smtClean="0"/>
              <a:t>資料５</a:t>
            </a:r>
            <a:endParaRPr kumimoji="1" lang="ja-JP" altLang="en-US" b="1" dirty="0"/>
          </a:p>
        </p:txBody>
      </p:sp>
    </p:spTree>
    <p:extLst>
      <p:ext uri="{BB962C8B-B14F-4D97-AF65-F5344CB8AC3E}">
        <p14:creationId xmlns:p14="http://schemas.microsoft.com/office/powerpoint/2010/main" val="28852399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603</TotalTime>
  <Words>204</Words>
  <Application>Microsoft Office PowerPoint</Application>
  <PresentationFormat>ワイド画面</PresentationFormat>
  <Paragraphs>34</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游ゴシック</vt:lpstr>
      <vt:lpstr>游ゴシック Light</vt:lpstr>
      <vt:lpstr>Arial</vt:lpstr>
      <vt:lpstr>Office テーマ</vt:lpstr>
      <vt:lpstr>PowerPoint プレゼンテーション</vt:lpstr>
    </vt:vector>
  </TitlesOfParts>
  <Company>厚生労働省職業安定局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桐田徹</dc:creator>
  <cp:lastModifiedBy>桐田徹</cp:lastModifiedBy>
  <cp:revision>55</cp:revision>
  <cp:lastPrinted>2021-04-23T05:34:29Z</cp:lastPrinted>
  <dcterms:created xsi:type="dcterms:W3CDTF">2021-04-19T02:58:40Z</dcterms:created>
  <dcterms:modified xsi:type="dcterms:W3CDTF">2021-04-23T05:34:30Z</dcterms:modified>
</cp:coreProperties>
</file>