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90" r:id="rId4"/>
    <p:sldMasterId id="2147483903" r:id="rId5"/>
  </p:sldMasterIdLst>
  <p:notesMasterIdLst>
    <p:notesMasterId r:id="rId11"/>
  </p:notesMasterIdLst>
  <p:sldIdLst>
    <p:sldId id="352" r:id="rId6"/>
    <p:sldId id="339" r:id="rId7"/>
    <p:sldId id="350" r:id="rId8"/>
    <p:sldId id="340" r:id="rId9"/>
    <p:sldId id="351" r:id="rId10"/>
  </p:sldIdLst>
  <p:sldSz cx="9906000" cy="6858000" type="A4"/>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12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竹内 ひとみ(takeuchi-hitomi)" initials="竹内" lastIdx="14" clrIdx="0">
    <p:extLst>
      <p:ext uri="{19B8F6BF-5375-455C-9EA6-DF929625EA0E}">
        <p15:presenceInfo xmlns:p15="http://schemas.microsoft.com/office/powerpoint/2012/main" userId="S-1-5-21-4175116151-3849908774-3845857867-39584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5538" autoAdjust="0"/>
    <p:restoredTop sz="96461" autoAdjust="0"/>
  </p:normalViewPr>
  <p:slideViewPr>
    <p:cSldViewPr>
      <p:cViewPr varScale="1">
        <p:scale>
          <a:sx n="69" d="100"/>
          <a:sy n="69" d="100"/>
        </p:scale>
        <p:origin x="1662" y="66"/>
      </p:cViewPr>
      <p:guideLst>
        <p:guide orient="horz" pos="2160"/>
        <p:guide pos="3121"/>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commentAuthors" Target="commentAuthors.xml"/><Relationship Id="rId2" Type="http://schemas.openxmlformats.org/officeDocument/2006/relationships/customXml" Target="../customXml/item2.xml"/><Relationship Id="rId16"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notesMaster" Target="notesMasters/notesMaster1.xml"/><Relationship Id="rId5" Type="http://schemas.openxmlformats.org/officeDocument/2006/relationships/slideMaster" Target="slideMasters/slideMaster2.xml"/><Relationship Id="rId15"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3" y="2"/>
            <a:ext cx="2949099"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 2"/>
          <p:cNvSpPr>
            <a:spLocks noGrp="1"/>
          </p:cNvSpPr>
          <p:nvPr>
            <p:ph type="dt" idx="1"/>
          </p:nvPr>
        </p:nvSpPr>
        <p:spPr>
          <a:xfrm>
            <a:off x="3854942" y="2"/>
            <a:ext cx="2949099" cy="496967"/>
          </a:xfrm>
          <a:prstGeom prst="rect">
            <a:avLst/>
          </a:prstGeom>
        </p:spPr>
        <p:txBody>
          <a:bodyPr vert="horz" lIns="91440" tIns="45720" rIns="91440" bIns="45720" rtlCol="0"/>
          <a:lstStyle>
            <a:lvl1pPr algn="r">
              <a:defRPr sz="1200"/>
            </a:lvl1pPr>
          </a:lstStyle>
          <a:p>
            <a:fld id="{684E0855-99B0-4F52-B40E-9B28B47D2864}" type="datetimeFigureOut">
              <a:rPr kumimoji="1" lang="ja-JP" altLang="en-US" smtClean="0"/>
              <a:pPr/>
              <a:t>2021/4/23</a:t>
            </a:fld>
            <a:endParaRPr kumimoji="1" lang="ja-JP" altLang="en-US"/>
          </a:p>
        </p:txBody>
      </p:sp>
      <p:sp>
        <p:nvSpPr>
          <p:cNvPr id="4" name="スライド イメージ プレースホルダ 3"/>
          <p:cNvSpPr>
            <a:spLocks noGrp="1" noRot="1" noChangeAspect="1"/>
          </p:cNvSpPr>
          <p:nvPr>
            <p:ph type="sldImg" idx="2"/>
          </p:nvPr>
        </p:nvSpPr>
        <p:spPr>
          <a:xfrm>
            <a:off x="712788" y="746125"/>
            <a:ext cx="5380037"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 5"/>
          <p:cNvSpPr>
            <a:spLocks noGrp="1"/>
          </p:cNvSpPr>
          <p:nvPr>
            <p:ph type="ftr" sz="quarter" idx="4"/>
          </p:nvPr>
        </p:nvSpPr>
        <p:spPr>
          <a:xfrm>
            <a:off x="3" y="9440651"/>
            <a:ext cx="2949099"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4942" y="9440651"/>
            <a:ext cx="2949099" cy="496967"/>
          </a:xfrm>
          <a:prstGeom prst="rect">
            <a:avLst/>
          </a:prstGeom>
        </p:spPr>
        <p:txBody>
          <a:bodyPr vert="horz" lIns="91440" tIns="45720" rIns="91440" bIns="45720" rtlCol="0" anchor="b"/>
          <a:lstStyle>
            <a:lvl1pPr algn="r">
              <a:defRPr sz="1200"/>
            </a:lvl1pPr>
          </a:lstStyle>
          <a:p>
            <a:fld id="{94B5D467-1871-4EB1-8B18-FD2D9BBB1D6E}" type="slidenum">
              <a:rPr kumimoji="1" lang="ja-JP" altLang="en-US" smtClean="0"/>
              <a:pPr/>
              <a:t>‹#›</a:t>
            </a:fld>
            <a:endParaRPr kumimoji="1" lang="ja-JP" altLang="en-US"/>
          </a:p>
        </p:txBody>
      </p:sp>
    </p:spTree>
    <p:extLst>
      <p:ext uri="{BB962C8B-B14F-4D97-AF65-F5344CB8AC3E}">
        <p14:creationId xmlns:p14="http://schemas.microsoft.com/office/powerpoint/2010/main" val="3258604822"/>
      </p:ext>
    </p:extLst>
  </p:cSld>
  <p:clrMap bg1="lt1" tx1="dk1" bg2="lt2" tx2="dk2" accent1="accent1" accent2="accent2" accent3="accent3" accent4="accent4" accent5="accent5" accent6="accent6" hlink="hlink" folHlink="folHlink"/>
  <p:notesStyle>
    <a:lvl1pPr marL="0" algn="l" defTabSz="914006" rtl="0" eaLnBrk="1" latinLnBrk="0" hangingPunct="1">
      <a:defRPr kumimoji="1" sz="1200" kern="1200">
        <a:solidFill>
          <a:schemeClr val="tx1"/>
        </a:solidFill>
        <a:latin typeface="+mn-lt"/>
        <a:ea typeface="+mn-ea"/>
        <a:cs typeface="+mn-cs"/>
      </a:defRPr>
    </a:lvl1pPr>
    <a:lvl2pPr marL="457004" algn="l" defTabSz="914006" rtl="0" eaLnBrk="1" latinLnBrk="0" hangingPunct="1">
      <a:defRPr kumimoji="1" sz="1200" kern="1200">
        <a:solidFill>
          <a:schemeClr val="tx1"/>
        </a:solidFill>
        <a:latin typeface="+mn-lt"/>
        <a:ea typeface="+mn-ea"/>
        <a:cs typeface="+mn-cs"/>
      </a:defRPr>
    </a:lvl2pPr>
    <a:lvl3pPr marL="914006" algn="l" defTabSz="914006" rtl="0" eaLnBrk="1" latinLnBrk="0" hangingPunct="1">
      <a:defRPr kumimoji="1" sz="1200" kern="1200">
        <a:solidFill>
          <a:schemeClr val="tx1"/>
        </a:solidFill>
        <a:latin typeface="+mn-lt"/>
        <a:ea typeface="+mn-ea"/>
        <a:cs typeface="+mn-cs"/>
      </a:defRPr>
    </a:lvl3pPr>
    <a:lvl4pPr marL="1371010" algn="l" defTabSz="914006" rtl="0" eaLnBrk="1" latinLnBrk="0" hangingPunct="1">
      <a:defRPr kumimoji="1" sz="1200" kern="1200">
        <a:solidFill>
          <a:schemeClr val="tx1"/>
        </a:solidFill>
        <a:latin typeface="+mn-lt"/>
        <a:ea typeface="+mn-ea"/>
        <a:cs typeface="+mn-cs"/>
      </a:defRPr>
    </a:lvl4pPr>
    <a:lvl5pPr marL="1828013" algn="l" defTabSz="914006" rtl="0" eaLnBrk="1" latinLnBrk="0" hangingPunct="1">
      <a:defRPr kumimoji="1" sz="1200" kern="1200">
        <a:solidFill>
          <a:schemeClr val="tx1"/>
        </a:solidFill>
        <a:latin typeface="+mn-lt"/>
        <a:ea typeface="+mn-ea"/>
        <a:cs typeface="+mn-cs"/>
      </a:defRPr>
    </a:lvl5pPr>
    <a:lvl6pPr marL="2285019" algn="l" defTabSz="914006" rtl="0" eaLnBrk="1" latinLnBrk="0" hangingPunct="1">
      <a:defRPr kumimoji="1" sz="1200" kern="1200">
        <a:solidFill>
          <a:schemeClr val="tx1"/>
        </a:solidFill>
        <a:latin typeface="+mn-lt"/>
        <a:ea typeface="+mn-ea"/>
        <a:cs typeface="+mn-cs"/>
      </a:defRPr>
    </a:lvl6pPr>
    <a:lvl7pPr marL="2742020" algn="l" defTabSz="914006" rtl="0" eaLnBrk="1" latinLnBrk="0" hangingPunct="1">
      <a:defRPr kumimoji="1" sz="1200" kern="1200">
        <a:solidFill>
          <a:schemeClr val="tx1"/>
        </a:solidFill>
        <a:latin typeface="+mn-lt"/>
        <a:ea typeface="+mn-ea"/>
        <a:cs typeface="+mn-cs"/>
      </a:defRPr>
    </a:lvl7pPr>
    <a:lvl8pPr marL="3199023" algn="l" defTabSz="914006" rtl="0" eaLnBrk="1" latinLnBrk="0" hangingPunct="1">
      <a:defRPr kumimoji="1" sz="1200" kern="1200">
        <a:solidFill>
          <a:schemeClr val="tx1"/>
        </a:solidFill>
        <a:latin typeface="+mn-lt"/>
        <a:ea typeface="+mn-ea"/>
        <a:cs typeface="+mn-cs"/>
      </a:defRPr>
    </a:lvl8pPr>
    <a:lvl9pPr marL="3656027" algn="l" defTabSz="914006"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4B5D467-1871-4EB1-8B18-FD2D9BBB1D6E}" type="slidenum">
              <a:rPr kumimoji="1" lang="ja-JP" altLang="en-US" smtClean="0"/>
              <a:pPr/>
              <a:t>2</a:t>
            </a:fld>
            <a:endParaRPr kumimoji="1" lang="ja-JP" altLang="en-US"/>
          </a:p>
        </p:txBody>
      </p:sp>
    </p:spTree>
    <p:extLst>
      <p:ext uri="{BB962C8B-B14F-4D97-AF65-F5344CB8AC3E}">
        <p14:creationId xmlns:p14="http://schemas.microsoft.com/office/powerpoint/2010/main" val="24751302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981075" y="1243013"/>
            <a:ext cx="4843463" cy="3354387"/>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1801919-F18C-4274-AFF3-DAB7C7617865}" type="slidenum">
              <a:rPr kumimoji="1" lang="ja-JP" altLang="en-US" smtClean="0"/>
              <a:t>4</a:t>
            </a:fld>
            <a:endParaRPr kumimoji="1" lang="ja-JP" altLang="en-US"/>
          </a:p>
        </p:txBody>
      </p:sp>
    </p:spTree>
    <p:extLst>
      <p:ext uri="{BB962C8B-B14F-4D97-AF65-F5344CB8AC3E}">
        <p14:creationId xmlns:p14="http://schemas.microsoft.com/office/powerpoint/2010/main" val="638458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4B5D467-1871-4EB1-8B18-FD2D9BBB1D6E}" type="slidenum">
              <a:rPr kumimoji="1" lang="ja-JP" altLang="en-US" smtClean="0"/>
              <a:pPr/>
              <a:t>5</a:t>
            </a:fld>
            <a:endParaRPr kumimoji="1" lang="ja-JP" altLang="en-US"/>
          </a:p>
        </p:txBody>
      </p:sp>
    </p:spTree>
    <p:extLst>
      <p:ext uri="{BB962C8B-B14F-4D97-AF65-F5344CB8AC3E}">
        <p14:creationId xmlns:p14="http://schemas.microsoft.com/office/powerpoint/2010/main" val="22462723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238250" y="1122363"/>
            <a:ext cx="7429500" cy="2387600"/>
          </a:xfrm>
        </p:spPr>
        <p:txBody>
          <a:bodyPr anchor="b"/>
          <a:lstStyle>
            <a:lvl1pPr algn="ctr">
              <a:defRPr sz="4875"/>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238250" y="3602038"/>
            <a:ext cx="7429500" cy="1655762"/>
          </a:xfrm>
        </p:spPr>
        <p:txBody>
          <a:bodyPr/>
          <a:lstStyle>
            <a:lvl1pPr marL="0" indent="0" algn="ctr">
              <a:buNone/>
              <a:defRPr sz="1950"/>
            </a:lvl1pPr>
            <a:lvl2pPr marL="371475" indent="0" algn="ctr">
              <a:buNone/>
              <a:defRPr sz="1625"/>
            </a:lvl2pPr>
            <a:lvl3pPr marL="742950" indent="0" algn="ctr">
              <a:buNone/>
              <a:defRPr sz="1463"/>
            </a:lvl3pPr>
            <a:lvl4pPr marL="1114425" indent="0" algn="ctr">
              <a:buNone/>
              <a:defRPr sz="1300"/>
            </a:lvl4pPr>
            <a:lvl5pPr marL="1485900" indent="0" algn="ctr">
              <a:buNone/>
              <a:defRPr sz="1300"/>
            </a:lvl5pPr>
            <a:lvl6pPr marL="1857375" indent="0" algn="ctr">
              <a:buNone/>
              <a:defRPr sz="1300"/>
            </a:lvl6pPr>
            <a:lvl7pPr marL="2228850" indent="0" algn="ctr">
              <a:buNone/>
              <a:defRPr sz="1300"/>
            </a:lvl7pPr>
            <a:lvl8pPr marL="2600325" indent="0" algn="ctr">
              <a:buNone/>
              <a:defRPr sz="1300"/>
            </a:lvl8pPr>
            <a:lvl9pPr marL="2971800" indent="0" algn="ctr">
              <a:buNone/>
              <a:defRPr sz="1300"/>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defTabSz="914123"/>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defTabSz="914123"/>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defTabSz="914123"/>
            <a:fld id="{26A015B2-FCC1-4ADD-8B51-CA8CD93A85DD}" type="slidenum">
              <a:rPr lang="ja-JP" altLang="en-US" smtClean="0">
                <a:solidFill>
                  <a:prstClr val="black">
                    <a:tint val="75000"/>
                  </a:prstClr>
                </a:solidFill>
              </a:rPr>
              <a:pPr defTabSz="914123"/>
              <a:t>‹#›</a:t>
            </a:fld>
            <a:endParaRPr lang="ja-JP" altLang="en-US">
              <a:solidFill>
                <a:prstClr val="black">
                  <a:tint val="75000"/>
                </a:prstClr>
              </a:solidFill>
            </a:endParaRPr>
          </a:p>
        </p:txBody>
      </p:sp>
    </p:spTree>
    <p:extLst>
      <p:ext uri="{BB962C8B-B14F-4D97-AF65-F5344CB8AC3E}">
        <p14:creationId xmlns:p14="http://schemas.microsoft.com/office/powerpoint/2010/main" val="2134722705"/>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4211340" y="987426"/>
            <a:ext cx="5014913" cy="4873625"/>
          </a:xfrm>
        </p:spPr>
        <p:txBody>
          <a:bodyPr/>
          <a:lstStyle>
            <a:lvl1pPr marL="0" indent="0">
              <a:buNone/>
              <a:defRPr sz="2600"/>
            </a:lvl1pPr>
            <a:lvl2pPr marL="371475" indent="0">
              <a:buNone/>
              <a:defRPr sz="2275"/>
            </a:lvl2pPr>
            <a:lvl3pPr marL="742950" indent="0">
              <a:buNone/>
              <a:defRPr sz="1950"/>
            </a:lvl3pPr>
            <a:lvl4pPr marL="1114425" indent="0">
              <a:buNone/>
              <a:defRPr sz="1625"/>
            </a:lvl4pPr>
            <a:lvl5pPr marL="1485900" indent="0">
              <a:buNone/>
              <a:defRPr sz="1625"/>
            </a:lvl5pPr>
            <a:lvl6pPr marL="1857375" indent="0">
              <a:buNone/>
              <a:defRPr sz="1625"/>
            </a:lvl6pPr>
            <a:lvl7pPr marL="2228850" indent="0">
              <a:buNone/>
              <a:defRPr sz="1625"/>
            </a:lvl7pPr>
            <a:lvl8pPr marL="2600325" indent="0">
              <a:buNone/>
              <a:defRPr sz="1625"/>
            </a:lvl8pPr>
            <a:lvl9pPr marL="2971800" indent="0">
              <a:buNone/>
              <a:defRPr sz="1625"/>
            </a:lvl9pPr>
          </a:lstStyle>
          <a:p>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26A015B2-FCC1-4ADD-8B51-CA8CD93A85D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10579369"/>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defTabSz="914123"/>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defTabSz="914123"/>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defTabSz="914123"/>
            <a:fld id="{26A015B2-FCC1-4ADD-8B51-CA8CD93A85DD}" type="slidenum">
              <a:rPr lang="ja-JP" altLang="en-US" smtClean="0">
                <a:solidFill>
                  <a:prstClr val="black">
                    <a:tint val="75000"/>
                  </a:prstClr>
                </a:solidFill>
              </a:rPr>
              <a:pPr defTabSz="914123"/>
              <a:t>‹#›</a:t>
            </a:fld>
            <a:endParaRPr lang="ja-JP" altLang="en-US">
              <a:solidFill>
                <a:prstClr val="black">
                  <a:tint val="75000"/>
                </a:prstClr>
              </a:solidFill>
            </a:endParaRPr>
          </a:p>
        </p:txBody>
      </p:sp>
    </p:spTree>
    <p:extLst>
      <p:ext uri="{BB962C8B-B14F-4D97-AF65-F5344CB8AC3E}">
        <p14:creationId xmlns:p14="http://schemas.microsoft.com/office/powerpoint/2010/main" val="1745925774"/>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88981" y="365125"/>
            <a:ext cx="2135981" cy="5811838"/>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681037" y="365125"/>
            <a:ext cx="6284119" cy="5811838"/>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defTabSz="914123"/>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pPr defTabSz="914123"/>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pPr defTabSz="914123"/>
            <a:fld id="{26A015B2-FCC1-4ADD-8B51-CA8CD93A85DD}" type="slidenum">
              <a:rPr lang="ja-JP" altLang="en-US" smtClean="0">
                <a:solidFill>
                  <a:prstClr val="black">
                    <a:tint val="75000"/>
                  </a:prstClr>
                </a:solidFill>
              </a:rPr>
              <a:pPr defTabSz="914123"/>
              <a:t>‹#›</a:t>
            </a:fld>
            <a:endParaRPr lang="ja-JP" altLang="en-US">
              <a:solidFill>
                <a:prstClr val="black">
                  <a:tint val="75000"/>
                </a:prstClr>
              </a:solidFill>
            </a:endParaRPr>
          </a:p>
        </p:txBody>
      </p:sp>
    </p:spTree>
    <p:extLst>
      <p:ext uri="{BB962C8B-B14F-4D97-AF65-F5344CB8AC3E}">
        <p14:creationId xmlns:p14="http://schemas.microsoft.com/office/powerpoint/2010/main" val="42617622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141635153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26A015B2-FCC1-4ADD-8B51-CA8CD93A85D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19938013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25" y="4406954"/>
            <a:ext cx="84201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82525" y="2906722"/>
            <a:ext cx="8420100" cy="1500187"/>
          </a:xfrm>
        </p:spPr>
        <p:txBody>
          <a:bodyPr anchor="b"/>
          <a:lstStyle>
            <a:lvl1pPr marL="0" indent="0">
              <a:buNone/>
              <a:defRPr sz="2000">
                <a:solidFill>
                  <a:schemeClr val="tx1">
                    <a:tint val="75000"/>
                  </a:schemeClr>
                </a:solidFill>
              </a:defRPr>
            </a:lvl1pPr>
            <a:lvl2pPr marL="457059" indent="0">
              <a:buNone/>
              <a:defRPr sz="1800">
                <a:solidFill>
                  <a:schemeClr val="tx1">
                    <a:tint val="75000"/>
                  </a:schemeClr>
                </a:solidFill>
              </a:defRPr>
            </a:lvl2pPr>
            <a:lvl3pPr marL="914123" indent="0">
              <a:buNone/>
              <a:defRPr sz="1600">
                <a:solidFill>
                  <a:schemeClr val="tx1">
                    <a:tint val="75000"/>
                  </a:schemeClr>
                </a:solidFill>
              </a:defRPr>
            </a:lvl3pPr>
            <a:lvl4pPr marL="1371183" indent="0">
              <a:buNone/>
              <a:defRPr sz="1400">
                <a:solidFill>
                  <a:schemeClr val="tx1">
                    <a:tint val="75000"/>
                  </a:schemeClr>
                </a:solidFill>
              </a:defRPr>
            </a:lvl4pPr>
            <a:lvl5pPr marL="1828244" indent="0">
              <a:buNone/>
              <a:defRPr sz="1400">
                <a:solidFill>
                  <a:schemeClr val="tx1">
                    <a:tint val="75000"/>
                  </a:schemeClr>
                </a:solidFill>
              </a:defRPr>
            </a:lvl5pPr>
            <a:lvl6pPr marL="2285305" indent="0">
              <a:buNone/>
              <a:defRPr sz="1400">
                <a:solidFill>
                  <a:schemeClr val="tx1">
                    <a:tint val="75000"/>
                  </a:schemeClr>
                </a:solidFill>
              </a:defRPr>
            </a:lvl6pPr>
            <a:lvl7pPr marL="2742366" indent="0">
              <a:buNone/>
              <a:defRPr sz="1400">
                <a:solidFill>
                  <a:schemeClr val="tx1">
                    <a:tint val="75000"/>
                  </a:schemeClr>
                </a:solidFill>
              </a:defRPr>
            </a:lvl7pPr>
            <a:lvl8pPr marL="3199428" indent="0">
              <a:buNone/>
              <a:defRPr sz="1400">
                <a:solidFill>
                  <a:schemeClr val="tx1">
                    <a:tint val="75000"/>
                  </a:schemeClr>
                </a:solidFill>
              </a:defRPr>
            </a:lvl8pPr>
            <a:lvl9pPr marL="3656489"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26A015B2-FCC1-4ADD-8B51-CA8CD93A85D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2813966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95319"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5035550" y="1600204"/>
            <a:ext cx="437515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26A015B2-FCC1-4ADD-8B51-CA8CD93A85D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6587117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20" y="1535113"/>
            <a:ext cx="4376870" cy="639762"/>
          </a:xfrm>
        </p:spPr>
        <p:txBody>
          <a:bodyPr anchor="b"/>
          <a:lstStyle>
            <a:lvl1pPr marL="0" indent="0">
              <a:buNone/>
              <a:defRPr sz="2400" b="1"/>
            </a:lvl1pPr>
            <a:lvl2pPr marL="457059" indent="0">
              <a:buNone/>
              <a:defRPr sz="2000" b="1"/>
            </a:lvl2pPr>
            <a:lvl3pPr marL="914123" indent="0">
              <a:buNone/>
              <a:defRPr sz="1800" b="1"/>
            </a:lvl3pPr>
            <a:lvl4pPr marL="1371183" indent="0">
              <a:buNone/>
              <a:defRPr sz="1600" b="1"/>
            </a:lvl4pPr>
            <a:lvl5pPr marL="1828244" indent="0">
              <a:buNone/>
              <a:defRPr sz="1600" b="1"/>
            </a:lvl5pPr>
            <a:lvl6pPr marL="2285305" indent="0">
              <a:buNone/>
              <a:defRPr sz="1600" b="1"/>
            </a:lvl6pPr>
            <a:lvl7pPr marL="2742366" indent="0">
              <a:buNone/>
              <a:defRPr sz="1600" b="1"/>
            </a:lvl7pPr>
            <a:lvl8pPr marL="3199428" indent="0">
              <a:buNone/>
              <a:defRPr sz="1600" b="1"/>
            </a:lvl8pPr>
            <a:lvl9pPr marL="3656489"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9532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5032135" y="1535113"/>
            <a:ext cx="4378590" cy="639762"/>
          </a:xfrm>
        </p:spPr>
        <p:txBody>
          <a:bodyPr anchor="b"/>
          <a:lstStyle>
            <a:lvl1pPr marL="0" indent="0">
              <a:buNone/>
              <a:defRPr sz="2400" b="1"/>
            </a:lvl1pPr>
            <a:lvl2pPr marL="457059" indent="0">
              <a:buNone/>
              <a:defRPr sz="2000" b="1"/>
            </a:lvl2pPr>
            <a:lvl3pPr marL="914123" indent="0">
              <a:buNone/>
              <a:defRPr sz="1800" b="1"/>
            </a:lvl3pPr>
            <a:lvl4pPr marL="1371183" indent="0">
              <a:buNone/>
              <a:defRPr sz="1600" b="1"/>
            </a:lvl4pPr>
            <a:lvl5pPr marL="1828244" indent="0">
              <a:buNone/>
              <a:defRPr sz="1600" b="1"/>
            </a:lvl5pPr>
            <a:lvl6pPr marL="2285305" indent="0">
              <a:buNone/>
              <a:defRPr sz="1600" b="1"/>
            </a:lvl6pPr>
            <a:lvl7pPr marL="2742366" indent="0">
              <a:buNone/>
              <a:defRPr sz="1600" b="1"/>
            </a:lvl7pPr>
            <a:lvl8pPr marL="3199428" indent="0">
              <a:buNone/>
              <a:defRPr sz="1600" b="1"/>
            </a:lvl8pPr>
            <a:lvl9pPr marL="3656489"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5032135"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endParaRPr lang="ja-JP" altLang="en-US">
              <a:solidFill>
                <a:prstClr val="black">
                  <a:tint val="75000"/>
                </a:prstClr>
              </a:solidFill>
            </a:endParaRPr>
          </a:p>
        </p:txBody>
      </p:sp>
      <p:sp>
        <p:nvSpPr>
          <p:cNvPr id="8" name="フッター プレースホルダ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 8"/>
          <p:cNvSpPr>
            <a:spLocks noGrp="1"/>
          </p:cNvSpPr>
          <p:nvPr>
            <p:ph type="sldNum" sz="quarter" idx="12"/>
          </p:nvPr>
        </p:nvSpPr>
        <p:spPr/>
        <p:txBody>
          <a:bodyPr/>
          <a:lstStyle/>
          <a:p>
            <a:fld id="{26A015B2-FCC1-4ADD-8B51-CA8CD93A85D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2752129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 4"/>
          <p:cNvSpPr>
            <a:spLocks noGrp="1"/>
          </p:cNvSpPr>
          <p:nvPr>
            <p:ph type="sldNum" sz="quarter" idx="12"/>
          </p:nvPr>
        </p:nvSpPr>
        <p:spPr/>
        <p:txBody>
          <a:bodyPr/>
          <a:lstStyle/>
          <a:p>
            <a:fld id="{26A015B2-FCC1-4ADD-8B51-CA8CD93A85D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44996655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 3"/>
          <p:cNvSpPr>
            <a:spLocks noGrp="1"/>
          </p:cNvSpPr>
          <p:nvPr>
            <p:ph type="sldNum" sz="quarter" idx="12"/>
          </p:nvPr>
        </p:nvSpPr>
        <p:spPr/>
        <p:txBody>
          <a:bodyPr/>
          <a:lstStyle/>
          <a:p>
            <a:fld id="{26A015B2-FCC1-4ADD-8B51-CA8CD93A85D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27403964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defTabSz="914123"/>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pPr defTabSz="914123"/>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pPr defTabSz="914123"/>
            <a:fld id="{26A015B2-FCC1-4ADD-8B51-CA8CD93A85DD}" type="slidenum">
              <a:rPr lang="ja-JP" altLang="en-US" smtClean="0">
                <a:solidFill>
                  <a:prstClr val="black">
                    <a:tint val="75000"/>
                  </a:prstClr>
                </a:solidFill>
              </a:rPr>
              <a:pPr defTabSz="914123"/>
              <a:t>‹#›</a:t>
            </a:fld>
            <a:endParaRPr lang="ja-JP" altLang="en-US">
              <a:solidFill>
                <a:prstClr val="black">
                  <a:tint val="75000"/>
                </a:prstClr>
              </a:solidFill>
            </a:endParaRPr>
          </a:p>
        </p:txBody>
      </p:sp>
    </p:spTree>
    <p:extLst>
      <p:ext uri="{BB962C8B-B14F-4D97-AF65-F5344CB8AC3E}">
        <p14:creationId xmlns:p14="http://schemas.microsoft.com/office/powerpoint/2010/main" val="189039626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3"/>
            <a:ext cx="3259006"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872993" y="273052"/>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95300" y="1435104"/>
            <a:ext cx="3259006" cy="4691063"/>
          </a:xfrm>
        </p:spPr>
        <p:txBody>
          <a:bodyPr/>
          <a:lstStyle>
            <a:lvl1pPr marL="0" indent="0">
              <a:buNone/>
              <a:defRPr sz="1400"/>
            </a:lvl1pPr>
            <a:lvl2pPr marL="457059" indent="0">
              <a:buNone/>
              <a:defRPr sz="1200"/>
            </a:lvl2pPr>
            <a:lvl3pPr marL="914123" indent="0">
              <a:buNone/>
              <a:defRPr sz="1000"/>
            </a:lvl3pPr>
            <a:lvl4pPr marL="1371183" indent="0">
              <a:buNone/>
              <a:defRPr sz="900"/>
            </a:lvl4pPr>
            <a:lvl5pPr marL="1828244" indent="0">
              <a:buNone/>
              <a:defRPr sz="900"/>
            </a:lvl5pPr>
            <a:lvl6pPr marL="2285305" indent="0">
              <a:buNone/>
              <a:defRPr sz="900"/>
            </a:lvl6pPr>
            <a:lvl7pPr marL="2742366" indent="0">
              <a:buNone/>
              <a:defRPr sz="900"/>
            </a:lvl7pPr>
            <a:lvl8pPr marL="3199428" indent="0">
              <a:buNone/>
              <a:defRPr sz="900"/>
            </a:lvl8pPr>
            <a:lvl9pPr marL="3656489"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26A015B2-FCC1-4ADD-8B51-CA8CD93A85D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418708576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3"/>
            <a:ext cx="59436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941645" y="612778"/>
            <a:ext cx="5943600" cy="4114800"/>
          </a:xfrm>
        </p:spPr>
        <p:txBody>
          <a:bodyPr/>
          <a:lstStyle>
            <a:lvl1pPr marL="0" indent="0">
              <a:buNone/>
              <a:defRPr sz="3200"/>
            </a:lvl1pPr>
            <a:lvl2pPr marL="457059" indent="0">
              <a:buNone/>
              <a:defRPr sz="2800"/>
            </a:lvl2pPr>
            <a:lvl3pPr marL="914123" indent="0">
              <a:buNone/>
              <a:defRPr sz="2400"/>
            </a:lvl3pPr>
            <a:lvl4pPr marL="1371183" indent="0">
              <a:buNone/>
              <a:defRPr sz="2000"/>
            </a:lvl4pPr>
            <a:lvl5pPr marL="1828244" indent="0">
              <a:buNone/>
              <a:defRPr sz="2000"/>
            </a:lvl5pPr>
            <a:lvl6pPr marL="2285305" indent="0">
              <a:buNone/>
              <a:defRPr sz="2000"/>
            </a:lvl6pPr>
            <a:lvl7pPr marL="2742366" indent="0">
              <a:buNone/>
              <a:defRPr sz="2000"/>
            </a:lvl7pPr>
            <a:lvl8pPr marL="3199428" indent="0">
              <a:buNone/>
              <a:defRPr sz="2000"/>
            </a:lvl8pPr>
            <a:lvl9pPr marL="3656489" indent="0">
              <a:buNone/>
              <a:defRPr sz="2000"/>
            </a:lvl9pPr>
          </a:lstStyle>
          <a:p>
            <a:endParaRPr kumimoji="1" lang="ja-JP" altLang="en-US"/>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059" indent="0">
              <a:buNone/>
              <a:defRPr sz="1200"/>
            </a:lvl2pPr>
            <a:lvl3pPr marL="914123" indent="0">
              <a:buNone/>
              <a:defRPr sz="1000"/>
            </a:lvl3pPr>
            <a:lvl4pPr marL="1371183" indent="0">
              <a:buNone/>
              <a:defRPr sz="900"/>
            </a:lvl4pPr>
            <a:lvl5pPr marL="1828244" indent="0">
              <a:buNone/>
              <a:defRPr sz="900"/>
            </a:lvl5pPr>
            <a:lvl6pPr marL="2285305" indent="0">
              <a:buNone/>
              <a:defRPr sz="900"/>
            </a:lvl6pPr>
            <a:lvl7pPr marL="2742366" indent="0">
              <a:buNone/>
              <a:defRPr sz="900"/>
            </a:lvl7pPr>
            <a:lvl8pPr marL="3199428" indent="0">
              <a:buNone/>
              <a:defRPr sz="900"/>
            </a:lvl8pPr>
            <a:lvl9pPr marL="3656489"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 6"/>
          <p:cNvSpPr>
            <a:spLocks noGrp="1"/>
          </p:cNvSpPr>
          <p:nvPr>
            <p:ph type="sldNum" sz="quarter" idx="12"/>
          </p:nvPr>
        </p:nvSpPr>
        <p:spPr/>
        <p:txBody>
          <a:bodyPr/>
          <a:lstStyle/>
          <a:p>
            <a:fld id="{26A015B2-FCC1-4ADD-8B51-CA8CD93A85D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9909641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26A015B2-FCC1-4ADD-8B51-CA8CD93A85D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92676860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780356" y="274639"/>
            <a:ext cx="2414588"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536599" y="274639"/>
            <a:ext cx="7078663"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 5"/>
          <p:cNvSpPr>
            <a:spLocks noGrp="1"/>
          </p:cNvSpPr>
          <p:nvPr>
            <p:ph type="sldNum" sz="quarter" idx="12"/>
          </p:nvPr>
        </p:nvSpPr>
        <p:spPr/>
        <p:txBody>
          <a:bodyPr/>
          <a:lstStyle/>
          <a:p>
            <a:fld id="{26A015B2-FCC1-4ADD-8B51-CA8CD93A85D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8249273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6A015B2-FCC1-4ADD-8B51-CA8CD93A85D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97502698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75878" y="1709739"/>
            <a:ext cx="8543925" cy="2852737"/>
          </a:xfrm>
        </p:spPr>
        <p:txBody>
          <a:bodyPr anchor="b"/>
          <a:lstStyle>
            <a:lvl1pPr>
              <a:defRPr sz="4875"/>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75878" y="4589464"/>
            <a:ext cx="8543925" cy="1500187"/>
          </a:xfrm>
        </p:spPr>
        <p:txBody>
          <a:bodyPr/>
          <a:lstStyle>
            <a:lvl1pPr marL="0" indent="0">
              <a:buNone/>
              <a:defRPr sz="1950">
                <a:solidFill>
                  <a:schemeClr val="tx1">
                    <a:tint val="75000"/>
                  </a:schemeClr>
                </a:solidFill>
              </a:defRPr>
            </a:lvl1pPr>
            <a:lvl2pPr marL="371475" indent="0">
              <a:buNone/>
              <a:defRPr sz="1625">
                <a:solidFill>
                  <a:schemeClr val="tx1">
                    <a:tint val="75000"/>
                  </a:schemeClr>
                </a:solidFill>
              </a:defRPr>
            </a:lvl2pPr>
            <a:lvl3pPr marL="742950" indent="0">
              <a:buNone/>
              <a:defRPr sz="1463">
                <a:solidFill>
                  <a:schemeClr val="tx1">
                    <a:tint val="75000"/>
                  </a:schemeClr>
                </a:solidFill>
              </a:defRPr>
            </a:lvl3pPr>
            <a:lvl4pPr marL="1114425" indent="0">
              <a:buNone/>
              <a:defRPr sz="1300">
                <a:solidFill>
                  <a:schemeClr val="tx1">
                    <a:tint val="75000"/>
                  </a:schemeClr>
                </a:solidFill>
              </a:defRPr>
            </a:lvl4pPr>
            <a:lvl5pPr marL="1485900" indent="0">
              <a:buNone/>
              <a:defRPr sz="1300">
                <a:solidFill>
                  <a:schemeClr val="tx1">
                    <a:tint val="75000"/>
                  </a:schemeClr>
                </a:solidFill>
              </a:defRPr>
            </a:lvl5pPr>
            <a:lvl6pPr marL="1857375" indent="0">
              <a:buNone/>
              <a:defRPr sz="1300">
                <a:solidFill>
                  <a:schemeClr val="tx1">
                    <a:tint val="75000"/>
                  </a:schemeClr>
                </a:solidFill>
              </a:defRPr>
            </a:lvl6pPr>
            <a:lvl7pPr marL="2228850" indent="0">
              <a:buNone/>
              <a:defRPr sz="1300">
                <a:solidFill>
                  <a:schemeClr val="tx1">
                    <a:tint val="75000"/>
                  </a:schemeClr>
                </a:solidFill>
              </a:defRPr>
            </a:lvl7pPr>
            <a:lvl8pPr marL="2600325" indent="0">
              <a:buNone/>
              <a:defRPr sz="1300">
                <a:solidFill>
                  <a:schemeClr val="tx1">
                    <a:tint val="75000"/>
                  </a:schemeClr>
                </a:solidFill>
              </a:defRPr>
            </a:lvl8pPr>
            <a:lvl9pPr marL="2971800" indent="0">
              <a:buNone/>
              <a:defRPr sz="13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endParaRPr lang="ja-JP" altLang="en-US">
              <a:solidFill>
                <a:prstClr val="black">
                  <a:tint val="75000"/>
                </a:prstClr>
              </a:solidFill>
            </a:endParaRPr>
          </a:p>
        </p:txBody>
      </p:sp>
      <p:sp>
        <p:nvSpPr>
          <p:cNvPr id="5" name="フッター プレースホルダー 4"/>
          <p:cNvSpPr>
            <a:spLocks noGrp="1"/>
          </p:cNvSpPr>
          <p:nvPr>
            <p:ph type="ftr" sz="quarter" idx="11"/>
          </p:nvPr>
        </p:nvSpPr>
        <p:spPr/>
        <p:txBody>
          <a:bodyPr/>
          <a:lstStyle/>
          <a:p>
            <a:endParaRPr lang="ja-JP" altLang="en-US">
              <a:solidFill>
                <a:prstClr val="black">
                  <a:tint val="75000"/>
                </a:prstClr>
              </a:solidFill>
            </a:endParaRPr>
          </a:p>
        </p:txBody>
      </p:sp>
      <p:sp>
        <p:nvSpPr>
          <p:cNvPr id="6" name="スライド番号プレースホルダー 5"/>
          <p:cNvSpPr>
            <a:spLocks noGrp="1"/>
          </p:cNvSpPr>
          <p:nvPr>
            <p:ph type="sldNum" sz="quarter" idx="12"/>
          </p:nvPr>
        </p:nvSpPr>
        <p:spPr/>
        <p:txBody>
          <a:bodyPr/>
          <a:lstStyle/>
          <a:p>
            <a:fld id="{26A015B2-FCC1-4ADD-8B51-CA8CD93A85D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3442464400"/>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681038" y="1825625"/>
            <a:ext cx="42100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5014913" y="1825625"/>
            <a:ext cx="4210050" cy="435133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fld id="{26A015B2-FCC1-4ADD-8B51-CA8CD93A85D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8253933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365126"/>
            <a:ext cx="8543925" cy="1325563"/>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2328" y="1681163"/>
            <a:ext cx="4190702"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682328" y="2505075"/>
            <a:ext cx="4190702"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5014913" y="1681163"/>
            <a:ext cx="4211340" cy="823912"/>
          </a:xfrm>
        </p:spPr>
        <p:txBody>
          <a:bodyPr anchor="b"/>
          <a:lstStyle>
            <a:lvl1pPr marL="0" indent="0">
              <a:buNone/>
              <a:defRPr sz="1950" b="1"/>
            </a:lvl1pPr>
            <a:lvl2pPr marL="371475" indent="0">
              <a:buNone/>
              <a:defRPr sz="1625" b="1"/>
            </a:lvl2pPr>
            <a:lvl3pPr marL="742950" indent="0">
              <a:buNone/>
              <a:defRPr sz="1463" b="1"/>
            </a:lvl3pPr>
            <a:lvl4pPr marL="1114425" indent="0">
              <a:buNone/>
              <a:defRPr sz="1300" b="1"/>
            </a:lvl4pPr>
            <a:lvl5pPr marL="1485900" indent="0">
              <a:buNone/>
              <a:defRPr sz="1300" b="1"/>
            </a:lvl5pPr>
            <a:lvl6pPr marL="1857375" indent="0">
              <a:buNone/>
              <a:defRPr sz="1300" b="1"/>
            </a:lvl6pPr>
            <a:lvl7pPr marL="2228850" indent="0">
              <a:buNone/>
              <a:defRPr sz="1300" b="1"/>
            </a:lvl7pPr>
            <a:lvl8pPr marL="2600325" indent="0">
              <a:buNone/>
              <a:defRPr sz="1300" b="1"/>
            </a:lvl8pPr>
            <a:lvl9pPr marL="2971800" indent="0">
              <a:buNone/>
              <a:defRPr sz="13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5014913" y="2505075"/>
            <a:ext cx="4211340" cy="3684588"/>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endParaRPr lang="ja-JP" altLang="en-US">
              <a:solidFill>
                <a:prstClr val="black">
                  <a:tint val="75000"/>
                </a:prstClr>
              </a:solidFill>
            </a:endParaRPr>
          </a:p>
        </p:txBody>
      </p:sp>
      <p:sp>
        <p:nvSpPr>
          <p:cNvPr id="8" name="フッター プレースホルダー 7"/>
          <p:cNvSpPr>
            <a:spLocks noGrp="1"/>
          </p:cNvSpPr>
          <p:nvPr>
            <p:ph type="ftr" sz="quarter" idx="11"/>
          </p:nvPr>
        </p:nvSpPr>
        <p:spPr/>
        <p:txBody>
          <a:bodyPr/>
          <a:lstStyle/>
          <a:p>
            <a:endParaRPr lang="ja-JP" altLang="en-US">
              <a:solidFill>
                <a:prstClr val="black">
                  <a:tint val="75000"/>
                </a:prstClr>
              </a:solidFill>
            </a:endParaRPr>
          </a:p>
        </p:txBody>
      </p:sp>
      <p:sp>
        <p:nvSpPr>
          <p:cNvPr id="9" name="スライド番号プレースホルダー 8"/>
          <p:cNvSpPr>
            <a:spLocks noGrp="1"/>
          </p:cNvSpPr>
          <p:nvPr>
            <p:ph type="sldNum" sz="quarter" idx="12"/>
          </p:nvPr>
        </p:nvSpPr>
        <p:spPr/>
        <p:txBody>
          <a:bodyPr/>
          <a:lstStyle/>
          <a:p>
            <a:fld id="{26A015B2-FCC1-4ADD-8B51-CA8CD93A85D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5567736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endParaRPr lang="ja-JP" altLang="en-US">
              <a:solidFill>
                <a:prstClr val="black">
                  <a:tint val="75000"/>
                </a:prstClr>
              </a:solidFill>
            </a:endParaRPr>
          </a:p>
        </p:txBody>
      </p:sp>
      <p:sp>
        <p:nvSpPr>
          <p:cNvPr id="4" name="フッター プレースホルダー 3"/>
          <p:cNvSpPr>
            <a:spLocks noGrp="1"/>
          </p:cNvSpPr>
          <p:nvPr>
            <p:ph type="ftr" sz="quarter" idx="11"/>
          </p:nvPr>
        </p:nvSpPr>
        <p:spPr/>
        <p:txBody>
          <a:bodyPr/>
          <a:lstStyle/>
          <a:p>
            <a:endParaRPr lang="ja-JP" altLang="en-US">
              <a:solidFill>
                <a:prstClr val="black">
                  <a:tint val="75000"/>
                </a:prstClr>
              </a:solidFill>
            </a:endParaRPr>
          </a:p>
        </p:txBody>
      </p:sp>
      <p:sp>
        <p:nvSpPr>
          <p:cNvPr id="5" name="スライド番号プレースホルダー 4"/>
          <p:cNvSpPr>
            <a:spLocks noGrp="1"/>
          </p:cNvSpPr>
          <p:nvPr>
            <p:ph type="sldNum" sz="quarter" idx="12"/>
          </p:nvPr>
        </p:nvSpPr>
        <p:spPr/>
        <p:txBody>
          <a:bodyPr/>
          <a:lstStyle/>
          <a:p>
            <a:fld id="{26A015B2-FCC1-4ADD-8B51-CA8CD93A85D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1353988054"/>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endParaRPr lang="ja-JP" altLang="en-US">
              <a:solidFill>
                <a:prstClr val="black">
                  <a:tint val="75000"/>
                </a:prstClr>
              </a:solidFill>
            </a:endParaRPr>
          </a:p>
        </p:txBody>
      </p:sp>
      <p:sp>
        <p:nvSpPr>
          <p:cNvPr id="3" name="フッター プレースホルダー 2"/>
          <p:cNvSpPr>
            <a:spLocks noGrp="1"/>
          </p:cNvSpPr>
          <p:nvPr>
            <p:ph type="ftr" sz="quarter" idx="11"/>
          </p:nvPr>
        </p:nvSpPr>
        <p:spPr/>
        <p:txBody>
          <a:bodyPr/>
          <a:lstStyle/>
          <a:p>
            <a:endParaRPr lang="ja-JP" altLang="en-US">
              <a:solidFill>
                <a:prstClr val="black">
                  <a:tint val="75000"/>
                </a:prstClr>
              </a:solidFill>
            </a:endParaRPr>
          </a:p>
        </p:txBody>
      </p:sp>
      <p:sp>
        <p:nvSpPr>
          <p:cNvPr id="4" name="スライド番号プレースホルダー 3"/>
          <p:cNvSpPr>
            <a:spLocks noGrp="1"/>
          </p:cNvSpPr>
          <p:nvPr>
            <p:ph type="sldNum" sz="quarter" idx="12"/>
          </p:nvPr>
        </p:nvSpPr>
        <p:spPr/>
        <p:txBody>
          <a:bodyPr/>
          <a:lstStyle/>
          <a:p>
            <a:fld id="{26A015B2-FCC1-4ADD-8B51-CA8CD93A85DD}" type="slidenum">
              <a:rPr lang="ja-JP" altLang="en-US" smtClean="0">
                <a:solidFill>
                  <a:prstClr val="black">
                    <a:tint val="75000"/>
                  </a:prstClr>
                </a:solidFill>
              </a:rPr>
              <a:pPr/>
              <a:t>‹#›</a:t>
            </a:fld>
            <a:endParaRPr lang="ja-JP" altLang="en-US">
              <a:solidFill>
                <a:prstClr val="black">
                  <a:tint val="75000"/>
                </a:prstClr>
              </a:solidFill>
            </a:endParaRPr>
          </a:p>
        </p:txBody>
      </p:sp>
    </p:spTree>
    <p:extLst>
      <p:ext uri="{BB962C8B-B14F-4D97-AF65-F5344CB8AC3E}">
        <p14:creationId xmlns:p14="http://schemas.microsoft.com/office/powerpoint/2010/main" val="848386082"/>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82328" y="457200"/>
            <a:ext cx="3194943" cy="1600200"/>
          </a:xfrm>
        </p:spPr>
        <p:txBody>
          <a:bodyPr anchor="b"/>
          <a:lstStyle>
            <a:lvl1pPr>
              <a:defRPr sz="2600"/>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4211340" y="987426"/>
            <a:ext cx="5014913" cy="4873625"/>
          </a:xfrm>
        </p:spPr>
        <p:txBody>
          <a:bodyPr/>
          <a:lstStyle>
            <a:lvl1pPr>
              <a:defRPr sz="2600"/>
            </a:lvl1pPr>
            <a:lvl2pPr>
              <a:defRPr sz="2275"/>
            </a:lvl2pPr>
            <a:lvl3pPr>
              <a:defRPr sz="1950"/>
            </a:lvl3pPr>
            <a:lvl4pPr>
              <a:defRPr sz="1625"/>
            </a:lvl4pPr>
            <a:lvl5pPr>
              <a:defRPr sz="1625"/>
            </a:lvl5pPr>
            <a:lvl6pPr>
              <a:defRPr sz="1625"/>
            </a:lvl6pPr>
            <a:lvl7pPr>
              <a:defRPr sz="1625"/>
            </a:lvl7pPr>
            <a:lvl8pPr>
              <a:defRPr sz="1625"/>
            </a:lvl8pPr>
            <a:lvl9pPr>
              <a:defRPr sz="1625"/>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682328" y="2057400"/>
            <a:ext cx="3194943" cy="3811588"/>
          </a:xfrm>
        </p:spPr>
        <p:txBody>
          <a:bodyPr/>
          <a:lstStyle>
            <a:lvl1pPr marL="0" indent="0">
              <a:buNone/>
              <a:defRPr sz="1300"/>
            </a:lvl1pPr>
            <a:lvl2pPr marL="371475" indent="0">
              <a:buNone/>
              <a:defRPr sz="1138"/>
            </a:lvl2pPr>
            <a:lvl3pPr marL="742950" indent="0">
              <a:buNone/>
              <a:defRPr sz="975"/>
            </a:lvl3pPr>
            <a:lvl4pPr marL="1114425" indent="0">
              <a:buNone/>
              <a:defRPr sz="813"/>
            </a:lvl4pPr>
            <a:lvl5pPr marL="1485900" indent="0">
              <a:buNone/>
              <a:defRPr sz="813"/>
            </a:lvl5pPr>
            <a:lvl6pPr marL="1857375" indent="0">
              <a:buNone/>
              <a:defRPr sz="813"/>
            </a:lvl6pPr>
            <a:lvl7pPr marL="2228850" indent="0">
              <a:buNone/>
              <a:defRPr sz="813"/>
            </a:lvl7pPr>
            <a:lvl8pPr marL="2600325" indent="0">
              <a:buNone/>
              <a:defRPr sz="813"/>
            </a:lvl8pPr>
            <a:lvl9pPr marL="2971800" indent="0">
              <a:buNone/>
              <a:defRPr sz="813"/>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defTabSz="914123"/>
            <a:endParaRPr lang="ja-JP" altLang="en-US">
              <a:solidFill>
                <a:prstClr val="black">
                  <a:tint val="75000"/>
                </a:prstClr>
              </a:solidFill>
            </a:endParaRPr>
          </a:p>
        </p:txBody>
      </p:sp>
      <p:sp>
        <p:nvSpPr>
          <p:cNvPr id="6" name="フッター プレースホルダー 5"/>
          <p:cNvSpPr>
            <a:spLocks noGrp="1"/>
          </p:cNvSpPr>
          <p:nvPr>
            <p:ph type="ftr" sz="quarter" idx="11"/>
          </p:nvPr>
        </p:nvSpPr>
        <p:spPr/>
        <p:txBody>
          <a:bodyPr/>
          <a:lstStyle/>
          <a:p>
            <a:pPr defTabSz="914123"/>
            <a:endParaRPr lang="ja-JP" altLang="en-US">
              <a:solidFill>
                <a:prstClr val="black">
                  <a:tint val="75000"/>
                </a:prstClr>
              </a:solidFill>
            </a:endParaRPr>
          </a:p>
        </p:txBody>
      </p:sp>
      <p:sp>
        <p:nvSpPr>
          <p:cNvPr id="7" name="スライド番号プレースホルダー 6"/>
          <p:cNvSpPr>
            <a:spLocks noGrp="1"/>
          </p:cNvSpPr>
          <p:nvPr>
            <p:ph type="sldNum" sz="quarter" idx="12"/>
          </p:nvPr>
        </p:nvSpPr>
        <p:spPr/>
        <p:txBody>
          <a:bodyPr/>
          <a:lstStyle/>
          <a:p>
            <a:pPr defTabSz="914123"/>
            <a:fld id="{26A015B2-FCC1-4ADD-8B51-CA8CD93A85DD}" type="slidenum">
              <a:rPr lang="ja-JP" altLang="en-US" smtClean="0">
                <a:solidFill>
                  <a:prstClr val="black">
                    <a:tint val="75000"/>
                  </a:prstClr>
                </a:solidFill>
              </a:rPr>
              <a:pPr defTabSz="914123"/>
              <a:t>‹#›</a:t>
            </a:fld>
            <a:endParaRPr lang="ja-JP" altLang="en-US">
              <a:solidFill>
                <a:prstClr val="black">
                  <a:tint val="75000"/>
                </a:prstClr>
              </a:solidFill>
            </a:endParaRPr>
          </a:p>
        </p:txBody>
      </p:sp>
    </p:spTree>
    <p:extLst>
      <p:ext uri="{BB962C8B-B14F-4D97-AF65-F5344CB8AC3E}">
        <p14:creationId xmlns:p14="http://schemas.microsoft.com/office/powerpoint/2010/main" val="9536185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81038" y="365126"/>
            <a:ext cx="8543925" cy="1325563"/>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681038" y="6356351"/>
            <a:ext cx="2228850" cy="365125"/>
          </a:xfrm>
          <a:prstGeom prst="rect">
            <a:avLst/>
          </a:prstGeom>
        </p:spPr>
        <p:txBody>
          <a:bodyPr vert="horz" lIns="91440" tIns="45720" rIns="91440" bIns="45720" rtlCol="0" anchor="ctr"/>
          <a:lstStyle>
            <a:lvl1pPr algn="l">
              <a:defRPr sz="975">
                <a:solidFill>
                  <a:schemeClr val="tx1">
                    <a:tint val="75000"/>
                  </a:schemeClr>
                </a:solidFill>
              </a:defRPr>
            </a:lvl1pPr>
          </a:lstStyle>
          <a:p>
            <a:pPr defTabSz="914123"/>
            <a:endParaRPr lang="ja-JP" altLang="en-US">
              <a:solidFill>
                <a:prstClr val="black">
                  <a:tint val="75000"/>
                </a:prstClr>
              </a:solidFill>
            </a:endParaRPr>
          </a:p>
        </p:txBody>
      </p:sp>
      <p:sp>
        <p:nvSpPr>
          <p:cNvPr id="5" name="フッター プレースホルダー 4"/>
          <p:cNvSpPr>
            <a:spLocks noGrp="1"/>
          </p:cNvSpPr>
          <p:nvPr>
            <p:ph type="ftr" sz="quarter" idx="3"/>
          </p:nvPr>
        </p:nvSpPr>
        <p:spPr>
          <a:xfrm>
            <a:off x="3281363" y="6356351"/>
            <a:ext cx="3343275" cy="365125"/>
          </a:xfrm>
          <a:prstGeom prst="rect">
            <a:avLst/>
          </a:prstGeom>
        </p:spPr>
        <p:txBody>
          <a:bodyPr vert="horz" lIns="91440" tIns="45720" rIns="91440" bIns="45720" rtlCol="0" anchor="ctr"/>
          <a:lstStyle>
            <a:lvl1pPr algn="ctr">
              <a:defRPr sz="975">
                <a:solidFill>
                  <a:schemeClr val="tx1">
                    <a:tint val="75000"/>
                  </a:schemeClr>
                </a:solidFill>
              </a:defRPr>
            </a:lvl1pPr>
          </a:lstStyle>
          <a:p>
            <a:pPr defTabSz="914123"/>
            <a:endParaRPr lang="ja-JP" altLang="en-US">
              <a:solidFill>
                <a:prstClr val="black">
                  <a:tint val="75000"/>
                </a:prstClr>
              </a:solidFill>
            </a:endParaRPr>
          </a:p>
        </p:txBody>
      </p:sp>
      <p:sp>
        <p:nvSpPr>
          <p:cNvPr id="6" name="スライド番号プレースホルダー 5"/>
          <p:cNvSpPr>
            <a:spLocks noGrp="1"/>
          </p:cNvSpPr>
          <p:nvPr>
            <p:ph type="sldNum" sz="quarter" idx="4"/>
          </p:nvPr>
        </p:nvSpPr>
        <p:spPr>
          <a:xfrm>
            <a:off x="6996113" y="6356351"/>
            <a:ext cx="2228850" cy="365125"/>
          </a:xfrm>
          <a:prstGeom prst="rect">
            <a:avLst/>
          </a:prstGeom>
        </p:spPr>
        <p:txBody>
          <a:bodyPr vert="horz" lIns="91440" tIns="45720" rIns="91440" bIns="45720" rtlCol="0" anchor="ctr"/>
          <a:lstStyle>
            <a:lvl1pPr algn="r">
              <a:defRPr sz="975">
                <a:solidFill>
                  <a:schemeClr val="tx1">
                    <a:tint val="75000"/>
                  </a:schemeClr>
                </a:solidFill>
              </a:defRPr>
            </a:lvl1pPr>
          </a:lstStyle>
          <a:p>
            <a:pPr defTabSz="914123"/>
            <a:fld id="{26A015B2-FCC1-4ADD-8B51-CA8CD93A85DD}" type="slidenum">
              <a:rPr lang="ja-JP" altLang="en-US" smtClean="0">
                <a:solidFill>
                  <a:prstClr val="black">
                    <a:tint val="75000"/>
                  </a:prstClr>
                </a:solidFill>
              </a:rPr>
              <a:pPr defTabSz="914123"/>
              <a:t>‹#›</a:t>
            </a:fld>
            <a:endParaRPr lang="ja-JP" altLang="en-US">
              <a:solidFill>
                <a:prstClr val="black">
                  <a:tint val="75000"/>
                </a:prstClr>
              </a:solidFill>
            </a:endParaRPr>
          </a:p>
        </p:txBody>
      </p:sp>
    </p:spTree>
    <p:extLst>
      <p:ext uri="{BB962C8B-B14F-4D97-AF65-F5344CB8AC3E}">
        <p14:creationId xmlns:p14="http://schemas.microsoft.com/office/powerpoint/2010/main" val="2383603108"/>
      </p:ext>
    </p:extLst>
  </p:cSld>
  <p:clrMap bg1="lt1" tx1="dk1" bg2="lt2" tx2="dk2" accent1="accent1" accent2="accent2" accent3="accent3" accent4="accent4" accent5="accent5" accent6="accent6" hlink="hlink" folHlink="folHlink"/>
  <p:sldLayoutIdLst>
    <p:sldLayoutId id="2147483891" r:id="rId1"/>
    <p:sldLayoutId id="2147483902"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 id="2147483901" r:id="rId12"/>
  </p:sldLayoutIdLst>
  <p:hf hdr="0" ftr="0" dt="0"/>
  <p:txStyles>
    <p:titleStyle>
      <a:lvl1pPr algn="l" defTabSz="742950" rtl="0" eaLnBrk="1" latinLnBrk="0" hangingPunct="1">
        <a:lnSpc>
          <a:spcPct val="90000"/>
        </a:lnSpc>
        <a:spcBef>
          <a:spcPct val="0"/>
        </a:spcBef>
        <a:buNone/>
        <a:defRPr kumimoji="1" sz="3575" kern="1200">
          <a:solidFill>
            <a:schemeClr val="tx1"/>
          </a:solidFill>
          <a:latin typeface="+mj-lt"/>
          <a:ea typeface="+mj-ea"/>
          <a:cs typeface="+mj-cs"/>
        </a:defRPr>
      </a:lvl1pPr>
    </p:titleStyle>
    <p:bodyStyle>
      <a:lvl1pPr marL="185738" indent="-185738" algn="l" defTabSz="742950" rtl="0" eaLnBrk="1" latinLnBrk="0" hangingPunct="1">
        <a:lnSpc>
          <a:spcPct val="90000"/>
        </a:lnSpc>
        <a:spcBef>
          <a:spcPts val="813"/>
        </a:spcBef>
        <a:buFont typeface="Arial" panose="020B0604020202020204" pitchFamily="34" charset="0"/>
        <a:buChar char="•"/>
        <a:defRPr kumimoji="1" sz="2275" kern="1200">
          <a:solidFill>
            <a:schemeClr val="tx1"/>
          </a:solidFill>
          <a:latin typeface="+mn-lt"/>
          <a:ea typeface="+mn-ea"/>
          <a:cs typeface="+mn-cs"/>
        </a:defRPr>
      </a:lvl1pPr>
      <a:lvl2pPr marL="557213" indent="-185738" algn="l" defTabSz="742950" rtl="0" eaLnBrk="1" latinLnBrk="0" hangingPunct="1">
        <a:lnSpc>
          <a:spcPct val="90000"/>
        </a:lnSpc>
        <a:spcBef>
          <a:spcPts val="406"/>
        </a:spcBef>
        <a:buFont typeface="Arial" panose="020B0604020202020204" pitchFamily="34" charset="0"/>
        <a:buChar char="•"/>
        <a:defRPr kumimoji="1" sz="1950" kern="1200">
          <a:solidFill>
            <a:schemeClr val="tx1"/>
          </a:solidFill>
          <a:latin typeface="+mn-lt"/>
          <a:ea typeface="+mn-ea"/>
          <a:cs typeface="+mn-cs"/>
        </a:defRPr>
      </a:lvl2pPr>
      <a:lvl3pPr marL="928688" indent="-185738" algn="l" defTabSz="742950" rtl="0" eaLnBrk="1" latinLnBrk="0" hangingPunct="1">
        <a:lnSpc>
          <a:spcPct val="90000"/>
        </a:lnSpc>
        <a:spcBef>
          <a:spcPts val="406"/>
        </a:spcBef>
        <a:buFont typeface="Arial" panose="020B0604020202020204" pitchFamily="34" charset="0"/>
        <a:buChar char="•"/>
        <a:defRPr kumimoji="1" sz="1625" kern="1200">
          <a:solidFill>
            <a:schemeClr val="tx1"/>
          </a:solidFill>
          <a:latin typeface="+mn-lt"/>
          <a:ea typeface="+mn-ea"/>
          <a:cs typeface="+mn-cs"/>
        </a:defRPr>
      </a:lvl3pPr>
      <a:lvl4pPr marL="13001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4pPr>
      <a:lvl5pPr marL="16716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5pPr>
      <a:lvl6pPr marL="204311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6pPr>
      <a:lvl7pPr marL="241458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7pPr>
      <a:lvl8pPr marL="2786063"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8pPr>
      <a:lvl9pPr marL="3157538" indent="-185738" algn="l" defTabSz="742950" rtl="0" eaLnBrk="1" latinLnBrk="0" hangingPunct="1">
        <a:lnSpc>
          <a:spcPct val="90000"/>
        </a:lnSpc>
        <a:spcBef>
          <a:spcPts val="406"/>
        </a:spcBef>
        <a:buFont typeface="Arial" panose="020B0604020202020204" pitchFamily="34" charset="0"/>
        <a:buChar char="•"/>
        <a:defRPr kumimoji="1" sz="1463" kern="1200">
          <a:solidFill>
            <a:schemeClr val="tx1"/>
          </a:solidFill>
          <a:latin typeface="+mn-lt"/>
          <a:ea typeface="+mn-ea"/>
          <a:cs typeface="+mn-cs"/>
        </a:defRPr>
      </a:lvl9pPr>
    </p:bodyStyle>
    <p:otherStyle>
      <a:defPPr>
        <a:defRPr lang="ja-JP"/>
      </a:defPPr>
      <a:lvl1pPr marL="0" algn="l" defTabSz="742950" rtl="0" eaLnBrk="1" latinLnBrk="0" hangingPunct="1">
        <a:defRPr kumimoji="1" sz="1463" kern="1200">
          <a:solidFill>
            <a:schemeClr val="tx1"/>
          </a:solidFill>
          <a:latin typeface="+mn-lt"/>
          <a:ea typeface="+mn-ea"/>
          <a:cs typeface="+mn-cs"/>
        </a:defRPr>
      </a:lvl1pPr>
      <a:lvl2pPr marL="371475" algn="l" defTabSz="742950" rtl="0" eaLnBrk="1" latinLnBrk="0" hangingPunct="1">
        <a:defRPr kumimoji="1" sz="1463" kern="1200">
          <a:solidFill>
            <a:schemeClr val="tx1"/>
          </a:solidFill>
          <a:latin typeface="+mn-lt"/>
          <a:ea typeface="+mn-ea"/>
          <a:cs typeface="+mn-cs"/>
        </a:defRPr>
      </a:lvl2pPr>
      <a:lvl3pPr marL="742950" algn="l" defTabSz="742950" rtl="0" eaLnBrk="1" latinLnBrk="0" hangingPunct="1">
        <a:defRPr kumimoji="1" sz="1463" kern="1200">
          <a:solidFill>
            <a:schemeClr val="tx1"/>
          </a:solidFill>
          <a:latin typeface="+mn-lt"/>
          <a:ea typeface="+mn-ea"/>
          <a:cs typeface="+mn-cs"/>
        </a:defRPr>
      </a:lvl3pPr>
      <a:lvl4pPr marL="1114425" algn="l" defTabSz="742950" rtl="0" eaLnBrk="1" latinLnBrk="0" hangingPunct="1">
        <a:defRPr kumimoji="1" sz="1463" kern="1200">
          <a:solidFill>
            <a:schemeClr val="tx1"/>
          </a:solidFill>
          <a:latin typeface="+mn-lt"/>
          <a:ea typeface="+mn-ea"/>
          <a:cs typeface="+mn-cs"/>
        </a:defRPr>
      </a:lvl4pPr>
      <a:lvl5pPr marL="1485900" algn="l" defTabSz="742950" rtl="0" eaLnBrk="1" latinLnBrk="0" hangingPunct="1">
        <a:defRPr kumimoji="1" sz="1463" kern="1200">
          <a:solidFill>
            <a:schemeClr val="tx1"/>
          </a:solidFill>
          <a:latin typeface="+mn-lt"/>
          <a:ea typeface="+mn-ea"/>
          <a:cs typeface="+mn-cs"/>
        </a:defRPr>
      </a:lvl5pPr>
      <a:lvl6pPr marL="1857375" algn="l" defTabSz="742950" rtl="0" eaLnBrk="1" latinLnBrk="0" hangingPunct="1">
        <a:defRPr kumimoji="1" sz="1463" kern="1200">
          <a:solidFill>
            <a:schemeClr val="tx1"/>
          </a:solidFill>
          <a:latin typeface="+mn-lt"/>
          <a:ea typeface="+mn-ea"/>
          <a:cs typeface="+mn-cs"/>
        </a:defRPr>
      </a:lvl6pPr>
      <a:lvl7pPr marL="2228850" algn="l" defTabSz="742950" rtl="0" eaLnBrk="1" latinLnBrk="0" hangingPunct="1">
        <a:defRPr kumimoji="1" sz="1463" kern="1200">
          <a:solidFill>
            <a:schemeClr val="tx1"/>
          </a:solidFill>
          <a:latin typeface="+mn-lt"/>
          <a:ea typeface="+mn-ea"/>
          <a:cs typeface="+mn-cs"/>
        </a:defRPr>
      </a:lvl7pPr>
      <a:lvl8pPr marL="2600325" algn="l" defTabSz="742950" rtl="0" eaLnBrk="1" latinLnBrk="0" hangingPunct="1">
        <a:defRPr kumimoji="1" sz="1463" kern="1200">
          <a:solidFill>
            <a:schemeClr val="tx1"/>
          </a:solidFill>
          <a:latin typeface="+mn-lt"/>
          <a:ea typeface="+mn-ea"/>
          <a:cs typeface="+mn-cs"/>
        </a:defRPr>
      </a:lvl8pPr>
      <a:lvl9pPr marL="2971800" algn="l" defTabSz="742950" rtl="0" eaLnBrk="1" latinLnBrk="0" hangingPunct="1">
        <a:defRPr kumimoji="1" sz="1463"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95301" y="274638"/>
            <a:ext cx="8915400" cy="1143000"/>
          </a:xfrm>
          <a:prstGeom prst="rect">
            <a:avLst/>
          </a:prstGeom>
        </p:spPr>
        <p:txBody>
          <a:bodyPr vert="horz" lIns="91410" tIns="45705" rIns="91410" bIns="45705"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95301" y="1600204"/>
            <a:ext cx="8915400" cy="4525963"/>
          </a:xfrm>
          <a:prstGeom prst="rect">
            <a:avLst/>
          </a:prstGeom>
        </p:spPr>
        <p:txBody>
          <a:bodyPr vert="horz" lIns="91410" tIns="45705" rIns="91410" bIns="45705"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95299" y="6356404"/>
            <a:ext cx="2311400" cy="365125"/>
          </a:xfrm>
          <a:prstGeom prst="rect">
            <a:avLst/>
          </a:prstGeom>
        </p:spPr>
        <p:txBody>
          <a:bodyPr vert="horz" lIns="91410" tIns="45705" rIns="91410" bIns="45705" rtlCol="0" anchor="ctr"/>
          <a:lstStyle>
            <a:lvl1pPr algn="l">
              <a:defRPr sz="1200">
                <a:solidFill>
                  <a:schemeClr val="tx1">
                    <a:tint val="75000"/>
                  </a:schemeClr>
                </a:solidFill>
              </a:defRPr>
            </a:lvl1pPr>
          </a:lstStyle>
          <a:p>
            <a:pPr defTabSz="914123"/>
            <a:endParaRPr lang="ja-JP" altLang="en-US">
              <a:solidFill>
                <a:prstClr val="black">
                  <a:tint val="75000"/>
                </a:prstClr>
              </a:solidFill>
            </a:endParaRPr>
          </a:p>
        </p:txBody>
      </p:sp>
      <p:sp>
        <p:nvSpPr>
          <p:cNvPr id="5" name="フッター プレースホルダ 4"/>
          <p:cNvSpPr>
            <a:spLocks noGrp="1"/>
          </p:cNvSpPr>
          <p:nvPr>
            <p:ph type="ftr" sz="quarter" idx="3"/>
          </p:nvPr>
        </p:nvSpPr>
        <p:spPr>
          <a:xfrm>
            <a:off x="3384569" y="6356404"/>
            <a:ext cx="3136900" cy="365125"/>
          </a:xfrm>
          <a:prstGeom prst="rect">
            <a:avLst/>
          </a:prstGeom>
        </p:spPr>
        <p:txBody>
          <a:bodyPr vert="horz" lIns="91410" tIns="45705" rIns="91410" bIns="45705" rtlCol="0" anchor="ctr"/>
          <a:lstStyle>
            <a:lvl1pPr algn="ctr">
              <a:defRPr sz="1200">
                <a:solidFill>
                  <a:schemeClr val="tx1">
                    <a:tint val="75000"/>
                  </a:schemeClr>
                </a:solidFill>
              </a:defRPr>
            </a:lvl1pPr>
          </a:lstStyle>
          <a:p>
            <a:pPr defTabSz="914123"/>
            <a:endParaRPr lang="ja-JP" altLang="en-US">
              <a:solidFill>
                <a:prstClr val="black">
                  <a:tint val="75000"/>
                </a:prstClr>
              </a:solidFill>
            </a:endParaRPr>
          </a:p>
        </p:txBody>
      </p:sp>
      <p:sp>
        <p:nvSpPr>
          <p:cNvPr id="6" name="スライド番号プレースホルダ 5"/>
          <p:cNvSpPr>
            <a:spLocks noGrp="1"/>
          </p:cNvSpPr>
          <p:nvPr>
            <p:ph type="sldNum" sz="quarter" idx="4"/>
          </p:nvPr>
        </p:nvSpPr>
        <p:spPr>
          <a:xfrm>
            <a:off x="9345489" y="6525392"/>
            <a:ext cx="576064" cy="365125"/>
          </a:xfrm>
          <a:prstGeom prst="rect">
            <a:avLst/>
          </a:prstGeom>
        </p:spPr>
        <p:txBody>
          <a:bodyPr vert="horz" lIns="91410" tIns="45705" rIns="91410" bIns="45705" rtlCol="0" anchor="ctr"/>
          <a:lstStyle>
            <a:lvl1pPr algn="r">
              <a:defRPr sz="1200">
                <a:solidFill>
                  <a:schemeClr val="tx1">
                    <a:tint val="75000"/>
                  </a:schemeClr>
                </a:solidFill>
              </a:defRPr>
            </a:lvl1pPr>
          </a:lstStyle>
          <a:p>
            <a:pPr defTabSz="914123"/>
            <a:fld id="{26A015B2-FCC1-4ADD-8B51-CA8CD93A85DD}" type="slidenum">
              <a:rPr lang="ja-JP" altLang="en-US" smtClean="0">
                <a:solidFill>
                  <a:prstClr val="black">
                    <a:tint val="75000"/>
                  </a:prstClr>
                </a:solidFill>
              </a:rPr>
              <a:pPr defTabSz="914123"/>
              <a:t>‹#›</a:t>
            </a:fld>
            <a:endParaRPr lang="ja-JP" altLang="en-US">
              <a:solidFill>
                <a:prstClr val="black">
                  <a:tint val="75000"/>
                </a:prstClr>
              </a:solidFill>
            </a:endParaRPr>
          </a:p>
        </p:txBody>
      </p:sp>
    </p:spTree>
    <p:extLst>
      <p:ext uri="{BB962C8B-B14F-4D97-AF65-F5344CB8AC3E}">
        <p14:creationId xmlns:p14="http://schemas.microsoft.com/office/powerpoint/2010/main" val="2973519761"/>
      </p:ext>
    </p:extLst>
  </p:cSld>
  <p:clrMap bg1="lt1" tx1="dk1" bg2="lt2" tx2="dk2" accent1="accent1" accent2="accent2" accent3="accent3" accent4="accent4" accent5="accent5" accent6="accent6" hlink="hlink" folHlink="folHlink"/>
  <p:sldLayoutIdLst>
    <p:sldLayoutId id="2147483904" r:id="rId1"/>
    <p:sldLayoutId id="2147483905" r:id="rId2"/>
    <p:sldLayoutId id="2147483906" r:id="rId3"/>
    <p:sldLayoutId id="2147483907" r:id="rId4"/>
    <p:sldLayoutId id="2147483908" r:id="rId5"/>
    <p:sldLayoutId id="2147483909" r:id="rId6"/>
    <p:sldLayoutId id="2147483910" r:id="rId7"/>
    <p:sldLayoutId id="2147483911" r:id="rId8"/>
    <p:sldLayoutId id="2147483912" r:id="rId9"/>
    <p:sldLayoutId id="2147483913" r:id="rId10"/>
    <p:sldLayoutId id="2147483914" r:id="rId11"/>
  </p:sldLayoutIdLst>
  <p:hf hdr="0" ftr="0" dt="0"/>
  <p:txStyles>
    <p:titleStyle>
      <a:lvl1pPr algn="ctr" defTabSz="914123" rtl="0" eaLnBrk="1" latinLnBrk="0" hangingPunct="1">
        <a:spcBef>
          <a:spcPct val="0"/>
        </a:spcBef>
        <a:buNone/>
        <a:defRPr kumimoji="1" sz="4400" kern="1200">
          <a:solidFill>
            <a:schemeClr val="tx1"/>
          </a:solidFill>
          <a:latin typeface="+mj-lt"/>
          <a:ea typeface="+mj-ea"/>
          <a:cs typeface="+mj-cs"/>
        </a:defRPr>
      </a:lvl1pPr>
    </p:titleStyle>
    <p:bodyStyle>
      <a:lvl1pPr marL="342798" indent="-342798" algn="l" defTabSz="914123"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724" indent="-285663" algn="l" defTabSz="914123"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2654" indent="-228531" algn="l" defTabSz="914123"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599714" indent="-228531" algn="l" defTabSz="914123"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6774" indent="-228531" algn="l" defTabSz="914123"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3835" indent="-228531" algn="l" defTabSz="914123"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0897" indent="-228531" algn="l" defTabSz="914123"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7958" indent="-228531" algn="l" defTabSz="914123"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5020" indent="-228531" algn="l" defTabSz="914123"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123" rtl="0" eaLnBrk="1" latinLnBrk="0" hangingPunct="1">
        <a:defRPr kumimoji="1" sz="1800" kern="1200">
          <a:solidFill>
            <a:schemeClr val="tx1"/>
          </a:solidFill>
          <a:latin typeface="+mn-lt"/>
          <a:ea typeface="+mn-ea"/>
          <a:cs typeface="+mn-cs"/>
        </a:defRPr>
      </a:lvl1pPr>
      <a:lvl2pPr marL="457059" algn="l" defTabSz="914123" rtl="0" eaLnBrk="1" latinLnBrk="0" hangingPunct="1">
        <a:defRPr kumimoji="1" sz="1800" kern="1200">
          <a:solidFill>
            <a:schemeClr val="tx1"/>
          </a:solidFill>
          <a:latin typeface="+mn-lt"/>
          <a:ea typeface="+mn-ea"/>
          <a:cs typeface="+mn-cs"/>
        </a:defRPr>
      </a:lvl2pPr>
      <a:lvl3pPr marL="914123" algn="l" defTabSz="914123" rtl="0" eaLnBrk="1" latinLnBrk="0" hangingPunct="1">
        <a:defRPr kumimoji="1" sz="1800" kern="1200">
          <a:solidFill>
            <a:schemeClr val="tx1"/>
          </a:solidFill>
          <a:latin typeface="+mn-lt"/>
          <a:ea typeface="+mn-ea"/>
          <a:cs typeface="+mn-cs"/>
        </a:defRPr>
      </a:lvl3pPr>
      <a:lvl4pPr marL="1371183" algn="l" defTabSz="914123" rtl="0" eaLnBrk="1" latinLnBrk="0" hangingPunct="1">
        <a:defRPr kumimoji="1" sz="1800" kern="1200">
          <a:solidFill>
            <a:schemeClr val="tx1"/>
          </a:solidFill>
          <a:latin typeface="+mn-lt"/>
          <a:ea typeface="+mn-ea"/>
          <a:cs typeface="+mn-cs"/>
        </a:defRPr>
      </a:lvl4pPr>
      <a:lvl5pPr marL="1828244" algn="l" defTabSz="914123" rtl="0" eaLnBrk="1" latinLnBrk="0" hangingPunct="1">
        <a:defRPr kumimoji="1" sz="1800" kern="1200">
          <a:solidFill>
            <a:schemeClr val="tx1"/>
          </a:solidFill>
          <a:latin typeface="+mn-lt"/>
          <a:ea typeface="+mn-ea"/>
          <a:cs typeface="+mn-cs"/>
        </a:defRPr>
      </a:lvl5pPr>
      <a:lvl6pPr marL="2285305" algn="l" defTabSz="914123" rtl="0" eaLnBrk="1" latinLnBrk="0" hangingPunct="1">
        <a:defRPr kumimoji="1" sz="1800" kern="1200">
          <a:solidFill>
            <a:schemeClr val="tx1"/>
          </a:solidFill>
          <a:latin typeface="+mn-lt"/>
          <a:ea typeface="+mn-ea"/>
          <a:cs typeface="+mn-cs"/>
        </a:defRPr>
      </a:lvl6pPr>
      <a:lvl7pPr marL="2742366" algn="l" defTabSz="914123" rtl="0" eaLnBrk="1" latinLnBrk="0" hangingPunct="1">
        <a:defRPr kumimoji="1" sz="1800" kern="1200">
          <a:solidFill>
            <a:schemeClr val="tx1"/>
          </a:solidFill>
          <a:latin typeface="+mn-lt"/>
          <a:ea typeface="+mn-ea"/>
          <a:cs typeface="+mn-cs"/>
        </a:defRPr>
      </a:lvl7pPr>
      <a:lvl8pPr marL="3199428" algn="l" defTabSz="914123" rtl="0" eaLnBrk="1" latinLnBrk="0" hangingPunct="1">
        <a:defRPr kumimoji="1" sz="1800" kern="1200">
          <a:solidFill>
            <a:schemeClr val="tx1"/>
          </a:solidFill>
          <a:latin typeface="+mn-lt"/>
          <a:ea typeface="+mn-ea"/>
          <a:cs typeface="+mn-cs"/>
        </a:defRPr>
      </a:lvl8pPr>
      <a:lvl9pPr marL="3656489" algn="l" defTabSz="914123"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角丸四角形 4"/>
          <p:cNvSpPr/>
          <p:nvPr/>
        </p:nvSpPr>
        <p:spPr>
          <a:xfrm>
            <a:off x="1592037" y="2319884"/>
            <a:ext cx="6920049" cy="1109116"/>
          </a:xfrm>
          <a:prstGeom prst="roundRect">
            <a:avLst/>
          </a:prstGeom>
          <a:solidFill>
            <a:srgbClr val="00B050"/>
          </a:solidFill>
          <a:ln>
            <a:solidFill>
              <a:schemeClr val="accent6"/>
            </a:solidFill>
          </a:ln>
        </p:spPr>
        <p:style>
          <a:lnRef idx="2">
            <a:schemeClr val="accent5">
              <a:shade val="50000"/>
            </a:schemeClr>
          </a:lnRef>
          <a:fillRef idx="1">
            <a:schemeClr val="accent5"/>
          </a:fillRef>
          <a:effectRef idx="0">
            <a:schemeClr val="accent5"/>
          </a:effectRef>
          <a:fontRef idx="minor">
            <a:schemeClr val="lt1"/>
          </a:fontRef>
        </p:style>
        <p:txBody>
          <a:bodyPr tIns="72000" rtlCol="0" anchor="ctr"/>
          <a:lstStyle/>
          <a:p>
            <a:pPr algn="ctr"/>
            <a:r>
              <a:rPr lang="ja-JP" altLang="en-US" sz="3600" b="1" dirty="0" smtClean="0">
                <a:latin typeface="メイリオ" panose="020B0604030504040204" pitchFamily="50" charset="-128"/>
                <a:ea typeface="メイリオ" panose="020B0604030504040204" pitchFamily="50" charset="-128"/>
              </a:rPr>
              <a:t>京都労働局説明資料</a:t>
            </a:r>
            <a:endParaRPr lang="ja-JP" altLang="en-US" sz="3600" b="1" dirty="0">
              <a:latin typeface="メイリオ" panose="020B0604030504040204" pitchFamily="50" charset="-128"/>
              <a:ea typeface="メイリオ" panose="020B0604030504040204" pitchFamily="50" charset="-128"/>
            </a:endParaRPr>
          </a:p>
        </p:txBody>
      </p:sp>
      <p:sp>
        <p:nvSpPr>
          <p:cNvPr id="7" name="テキスト ボックス 6"/>
          <p:cNvSpPr txBox="1"/>
          <p:nvPr/>
        </p:nvSpPr>
        <p:spPr>
          <a:xfrm>
            <a:off x="3557972" y="5085184"/>
            <a:ext cx="2988176" cy="461665"/>
          </a:xfrm>
          <a:prstGeom prst="rect">
            <a:avLst/>
          </a:prstGeom>
          <a:noFill/>
        </p:spPr>
        <p:txBody>
          <a:bodyPr wrap="square" rtlCol="0" anchor="ctr" anchorCtr="0">
            <a:spAutoFit/>
          </a:bodyPr>
          <a:lstStyle/>
          <a:p>
            <a:pPr algn="ctr"/>
            <a:r>
              <a:rPr lang="ja-JP" altLang="en-US" sz="2400" b="1" dirty="0" smtClean="0">
                <a:latin typeface="メイリオ" panose="020B0604030504040204" pitchFamily="50" charset="-128"/>
                <a:ea typeface="メイリオ" panose="020B0604030504040204" pitchFamily="50" charset="-128"/>
              </a:rPr>
              <a:t>令和３年４月</a:t>
            </a:r>
            <a:r>
              <a:rPr lang="en-US" altLang="ja-JP" sz="2400" b="1" dirty="0" smtClean="0">
                <a:latin typeface="メイリオ" panose="020B0604030504040204" pitchFamily="50" charset="-128"/>
                <a:ea typeface="メイリオ" panose="020B0604030504040204" pitchFamily="50" charset="-128"/>
              </a:rPr>
              <a:t>2</a:t>
            </a:r>
            <a:r>
              <a:rPr lang="ja-JP" altLang="en-US" sz="2400" b="1" dirty="0" smtClean="0">
                <a:latin typeface="メイリオ" panose="020B0604030504040204" pitchFamily="50" charset="-128"/>
                <a:ea typeface="メイリオ" panose="020B0604030504040204" pitchFamily="50" charset="-128"/>
              </a:rPr>
              <a:t>７日</a:t>
            </a:r>
            <a:endParaRPr lang="ja-JP" altLang="en-US" sz="2400" b="1" dirty="0">
              <a:latin typeface="メイリオ" panose="020B0604030504040204" pitchFamily="50" charset="-128"/>
              <a:ea typeface="メイリオ" panose="020B0604030504040204" pitchFamily="50" charset="-128"/>
            </a:endParaRPr>
          </a:p>
        </p:txBody>
      </p:sp>
      <p:grpSp>
        <p:nvGrpSpPr>
          <p:cNvPr id="8" name="グループ化 7"/>
          <p:cNvGrpSpPr/>
          <p:nvPr/>
        </p:nvGrpSpPr>
        <p:grpSpPr>
          <a:xfrm>
            <a:off x="8265368" y="357168"/>
            <a:ext cx="1375924" cy="736570"/>
            <a:chOff x="7329264" y="665319"/>
            <a:chExt cx="1368152" cy="736570"/>
          </a:xfrm>
        </p:grpSpPr>
        <p:sp>
          <p:nvSpPr>
            <p:cNvPr id="9" name="正方形/長方形 8"/>
            <p:cNvSpPr/>
            <p:nvPr/>
          </p:nvSpPr>
          <p:spPr>
            <a:xfrm>
              <a:off x="7329264" y="665319"/>
              <a:ext cx="1296144" cy="507918"/>
            </a:xfrm>
            <a:prstGeom prst="rect">
              <a:avLst/>
            </a:prstGeom>
            <a:noFill/>
            <a:ln w="31750" cap="flat" cmpd="sng" algn="ctr">
              <a:solidFill>
                <a:schemeClr val="tx1"/>
              </a:solidFill>
              <a:prstDash val="solid"/>
              <a:miter lim="800000"/>
            </a:ln>
            <a:effectLst/>
          </p:spPr>
          <p:txBody>
            <a:bodyPr wrap="square" rtlCol="0" anchor="ctr"/>
            <a:lstStyle/>
            <a:p>
              <a:pPr marL="0" marR="0" indent="0" algn="ctr" defTabSz="914400" rtl="0" eaLnBrk="1" fontAlgn="auto" latinLnBrk="0" hangingPunct="1">
                <a:lnSpc>
                  <a:spcPct val="100000"/>
                </a:lnSpc>
                <a:spcBef>
                  <a:spcPts val="0"/>
                </a:spcBef>
                <a:spcAft>
                  <a:spcPts val="0"/>
                </a:spcAft>
                <a:buClrTx/>
                <a:buSzTx/>
                <a:buFontTx/>
                <a:buNone/>
                <a:tabLst/>
              </a:pPr>
              <a:endParaRPr kumimoji="1" lang="ja-JP" altLang="en-US" sz="1800" b="0" i="0" u="none" strike="noStrike" kern="1200" cap="none" spc="0" normalizeH="0" baseline="0" noProof="0">
                <a:ln>
                  <a:noFill/>
                </a:ln>
                <a:effectLst/>
                <a:uLnTx/>
                <a:uFillTx/>
                <a:latin typeface="Calibri" panose="020F0502020204030204"/>
                <a:ea typeface="游ゴシック" panose="020B0400000000000000" pitchFamily="50" charset="-128"/>
                <a:cs typeface="+mn-cs"/>
              </a:endParaRPr>
            </a:p>
          </p:txBody>
        </p:sp>
        <p:sp>
          <p:nvSpPr>
            <p:cNvPr id="10" name="テキスト ボックス 9"/>
            <p:cNvSpPr txBox="1"/>
            <p:nvPr/>
          </p:nvSpPr>
          <p:spPr>
            <a:xfrm>
              <a:off x="7329264" y="755558"/>
              <a:ext cx="1368152" cy="646331"/>
            </a:xfrm>
            <a:prstGeom prst="rect">
              <a:avLst/>
            </a:prstGeom>
            <a:noFill/>
          </p:spPr>
          <p:txBody>
            <a:bodyPr wrap="square" rtlCol="0">
              <a:spAutoFit/>
            </a:bodyPr>
            <a:lstStyle/>
            <a:p>
              <a:r>
                <a:rPr kumimoji="1" lang="ja-JP" altLang="en-US" b="1" dirty="0" smtClean="0"/>
                <a:t>資料</a:t>
              </a:r>
              <a:r>
                <a:rPr kumimoji="1" lang="en-US" altLang="ja-JP" b="1" dirty="0" smtClean="0"/>
                <a:t>3</a:t>
              </a:r>
              <a:r>
                <a:rPr kumimoji="1" lang="ja-JP" altLang="en-US" b="1" dirty="0" smtClean="0"/>
                <a:t>－１</a:t>
              </a:r>
              <a:endParaRPr kumimoji="1" lang="en-US" altLang="ja-JP" b="1" dirty="0" smtClean="0"/>
            </a:p>
            <a:p>
              <a:endParaRPr kumimoji="1" lang="ja-JP" altLang="en-US" dirty="0"/>
            </a:p>
          </p:txBody>
        </p:sp>
      </p:grpSp>
      <p:pic>
        <p:nvPicPr>
          <p:cNvPr id="11" name="Picture 1" descr="報道発表資料psdのコピー2"/>
          <p:cNvPicPr>
            <a:picLocks noChangeAspect="1" noChangeArrowheads="1"/>
          </p:cNvPicPr>
          <p:nvPr/>
        </p:nvPicPr>
        <p:blipFill>
          <a:blip r:embed="rId2" cstate="print"/>
          <a:srcRect/>
          <a:stretch>
            <a:fillRect/>
          </a:stretch>
        </p:blipFill>
        <p:spPr bwMode="auto">
          <a:xfrm>
            <a:off x="670929" y="445009"/>
            <a:ext cx="2111010" cy="652271"/>
          </a:xfrm>
          <a:prstGeom prst="rect">
            <a:avLst/>
          </a:prstGeom>
          <a:noFill/>
        </p:spPr>
      </p:pic>
      <p:sp>
        <p:nvSpPr>
          <p:cNvPr id="2" name="テキスト ボックス 1"/>
          <p:cNvSpPr txBox="1"/>
          <p:nvPr/>
        </p:nvSpPr>
        <p:spPr>
          <a:xfrm>
            <a:off x="2209812" y="4420771"/>
            <a:ext cx="5684497" cy="461665"/>
          </a:xfrm>
          <a:prstGeom prst="rect">
            <a:avLst/>
          </a:prstGeom>
          <a:noFill/>
        </p:spPr>
        <p:txBody>
          <a:bodyPr wrap="square" rtlCol="0">
            <a:spAutoFit/>
          </a:bodyPr>
          <a:lstStyle/>
          <a:p>
            <a:pPr algn="ctr"/>
            <a:r>
              <a:rPr kumimoji="1" lang="ja-JP" altLang="en-US" sz="2400" b="1" dirty="0" smtClean="0">
                <a:latin typeface="メイリオ" panose="020B0604030504040204" pitchFamily="50" charset="-128"/>
                <a:ea typeface="メイリオ" panose="020B0604030504040204" pitchFamily="50" charset="-128"/>
              </a:rPr>
              <a:t>第</a:t>
            </a:r>
            <a:r>
              <a:rPr kumimoji="1" lang="en-US" altLang="ja-JP" sz="2400" b="1" dirty="0" smtClean="0">
                <a:latin typeface="メイリオ" panose="020B0604030504040204" pitchFamily="50" charset="-128"/>
                <a:ea typeface="メイリオ" panose="020B0604030504040204" pitchFamily="50" charset="-128"/>
              </a:rPr>
              <a:t>1</a:t>
            </a:r>
            <a:r>
              <a:rPr kumimoji="1" lang="ja-JP" altLang="en-US" sz="2400" b="1" dirty="0" smtClean="0">
                <a:latin typeface="メイリオ" panose="020B0604030504040204" pitchFamily="50" charset="-128"/>
                <a:ea typeface="メイリオ" panose="020B0604030504040204" pitchFamily="50" charset="-128"/>
              </a:rPr>
              <a:t>回京都府在籍型出向等支援協議会</a:t>
            </a:r>
            <a:endParaRPr kumimoji="1" lang="ja-JP" altLang="en-US" sz="2400" b="1" dirty="0">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15567347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正方形/長方形 60"/>
          <p:cNvSpPr/>
          <p:nvPr/>
        </p:nvSpPr>
        <p:spPr>
          <a:xfrm>
            <a:off x="4397184" y="2651803"/>
            <a:ext cx="5400601" cy="4176464"/>
          </a:xfrm>
          <a:prstGeom prst="rect">
            <a:avLst/>
          </a:prstGeom>
          <a:solidFill>
            <a:schemeClr val="bg1">
              <a:lumMod val="95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p>
        </p:txBody>
      </p:sp>
      <p:sp>
        <p:nvSpPr>
          <p:cNvPr id="5" name="二等辺三角形 4"/>
          <p:cNvSpPr/>
          <p:nvPr/>
        </p:nvSpPr>
        <p:spPr>
          <a:xfrm>
            <a:off x="5519652" y="3346372"/>
            <a:ext cx="3166305" cy="1743243"/>
          </a:xfrm>
          <a:prstGeom prst="triangle">
            <a:avLst>
              <a:gd name="adj" fmla="val 49799"/>
            </a:avLst>
          </a:prstGeom>
          <a:solidFill>
            <a:schemeClr val="bg1"/>
          </a:solidFill>
          <a:ln w="3175">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a:p>
        </p:txBody>
      </p:sp>
      <p:sp>
        <p:nvSpPr>
          <p:cNvPr id="146" name="左右矢印 145"/>
          <p:cNvSpPr/>
          <p:nvPr/>
        </p:nvSpPr>
        <p:spPr>
          <a:xfrm>
            <a:off x="5819427" y="3012699"/>
            <a:ext cx="2584868" cy="163816"/>
          </a:xfrm>
          <a:prstGeom prst="leftRightArrow">
            <a:avLst>
              <a:gd name="adj1" fmla="val 61224"/>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ja-JP" altLang="en-US" sz="1050">
              <a:solidFill>
                <a:prstClr val="white"/>
              </a:solidFill>
              <a:latin typeface="Meiryo UI" panose="020B0604030504040204" pitchFamily="50" charset="-128"/>
              <a:ea typeface="Meiryo UI" panose="020B0604030504040204" pitchFamily="50" charset="-128"/>
            </a:endParaRPr>
          </a:p>
        </p:txBody>
      </p:sp>
      <p:sp>
        <p:nvSpPr>
          <p:cNvPr id="91" name="正方形/長方形 90"/>
          <p:cNvSpPr/>
          <p:nvPr/>
        </p:nvSpPr>
        <p:spPr>
          <a:xfrm>
            <a:off x="-123563" y="728450"/>
            <a:ext cx="10153128" cy="76555"/>
          </a:xfrm>
          <a:prstGeom prst="rect">
            <a:avLst/>
          </a:prstGeom>
          <a:solidFill>
            <a:srgbClr val="F79646">
              <a:lumMod val="75000"/>
            </a:srgbClr>
          </a:solidFill>
          <a:ln w="25400" cap="flat" cmpd="sng" algn="ctr">
            <a:solidFill>
              <a:srgbClr val="F79646">
                <a:lumMod val="75000"/>
              </a:srgbClr>
            </a:solidFill>
            <a:prstDash val="solid"/>
          </a:ln>
          <a:effectLst/>
        </p:spPr>
        <p:txBody>
          <a:bodyPr lIns="91112" tIns="45556" rIns="91112" bIns="45556" rtlCol="0" anchor="ctr"/>
          <a:lstStyle/>
          <a:p>
            <a:pPr algn="r" defTabSz="911122">
              <a:defRPr/>
            </a:pPr>
            <a:r>
              <a:rPr kumimoji="0" lang="ja-JP" altLang="en-US" sz="1100" b="1" kern="0" dirty="0">
                <a:solidFill>
                  <a:prstClr val="white"/>
                </a:solidFill>
                <a:latin typeface="Meiryo UI" panose="020B0604030504040204" pitchFamily="50" charset="-128"/>
                <a:ea typeface="Meiryo UI" panose="020B0604030504040204" pitchFamily="50" charset="-128"/>
              </a:rPr>
              <a:t>　　　　　　　</a:t>
            </a:r>
          </a:p>
        </p:txBody>
      </p:sp>
      <p:sp>
        <p:nvSpPr>
          <p:cNvPr id="96" name="テキスト ボックス 95">
            <a:extLst>
              <a:ext uri="{FF2B5EF4-FFF2-40B4-BE49-F238E27FC236}">
                <a16:creationId xmlns:a16="http://schemas.microsoft.com/office/drawing/2014/main" id="{D04A6383-1EF9-40E2-A1DF-A4081C0E113D}"/>
              </a:ext>
            </a:extLst>
          </p:cNvPr>
          <p:cNvSpPr txBox="1"/>
          <p:nvPr/>
        </p:nvSpPr>
        <p:spPr>
          <a:xfrm>
            <a:off x="128465" y="844959"/>
            <a:ext cx="9649072" cy="1684289"/>
          </a:xfrm>
          <a:prstGeom prst="rect">
            <a:avLst/>
          </a:prstGeom>
          <a:ln/>
        </p:spPr>
        <p:style>
          <a:lnRef idx="2">
            <a:schemeClr val="accent4"/>
          </a:lnRef>
          <a:fillRef idx="1">
            <a:schemeClr val="lt1"/>
          </a:fillRef>
          <a:effectRef idx="0">
            <a:schemeClr val="accent4"/>
          </a:effectRef>
          <a:fontRef idx="minor">
            <a:schemeClr val="dk1"/>
          </a:fontRef>
        </p:style>
        <p:txBody>
          <a:bodyPr wrap="square" lIns="72000" tIns="72000" rIns="72000" bIns="72000" rtlCol="0" anchor="ctr" anchorCtr="0">
            <a:spAutoFit/>
          </a:bodyPr>
          <a:lstStyle/>
          <a:p>
            <a:pPr marL="285750" indent="-285750">
              <a:buFont typeface="メイリオ" panose="020B0604030504040204" pitchFamily="50" charset="-128"/>
              <a:buChar char="○"/>
            </a:pPr>
            <a:r>
              <a:rPr lang="ja-JP" altLang="en-US" sz="2000" b="1" dirty="0" smtClean="0">
                <a:solidFill>
                  <a:srgbClr val="FF0000"/>
                </a:solidFill>
                <a:latin typeface="メイリオ" panose="020B0604030504040204" pitchFamily="50" charset="-128"/>
                <a:ea typeface="メイリオ" panose="020B0604030504040204" pitchFamily="50" charset="-128"/>
              </a:rPr>
              <a:t>在籍型出向を対象とする新たな助成制度（産業雇用安定助成金）を創設</a:t>
            </a:r>
            <a:r>
              <a:rPr lang="ja-JP" altLang="en-US" sz="2000" dirty="0" smtClean="0">
                <a:latin typeface="メイリオ" panose="020B0604030504040204" pitchFamily="50" charset="-128"/>
                <a:ea typeface="メイリオ" panose="020B0604030504040204" pitchFamily="50" charset="-128"/>
              </a:rPr>
              <a:t>するとともに、</a:t>
            </a:r>
            <a:r>
              <a:rPr lang="ja-JP" altLang="en-US" sz="2000" b="1" dirty="0" smtClean="0">
                <a:solidFill>
                  <a:srgbClr val="FF0000"/>
                </a:solidFill>
                <a:latin typeface="メイリオ" panose="020B0604030504040204" pitchFamily="50" charset="-128"/>
                <a:ea typeface="メイリオ" panose="020B0604030504040204" pitchFamily="50" charset="-128"/>
              </a:rPr>
              <a:t>産業雇用安定センターによるマッチング体制を強化</a:t>
            </a:r>
            <a:r>
              <a:rPr lang="ja-JP" altLang="en-US" sz="2000" dirty="0" smtClean="0">
                <a:latin typeface="メイリオ" panose="020B0604030504040204" pitchFamily="50" charset="-128"/>
                <a:ea typeface="メイリオ" panose="020B0604030504040204" pitchFamily="50" charset="-128"/>
              </a:rPr>
              <a:t>するなど、新型</a:t>
            </a:r>
            <a:r>
              <a:rPr lang="ja-JP" altLang="en-US" sz="2000" dirty="0">
                <a:latin typeface="メイリオ" panose="020B0604030504040204" pitchFamily="50" charset="-128"/>
                <a:ea typeface="メイリオ" panose="020B0604030504040204" pitchFamily="50" charset="-128"/>
              </a:rPr>
              <a:t>コロナウイルス感染症の影響により一時的に雇用過剰となった企業が従業員の雇用を守るため、人</a:t>
            </a:r>
            <a:r>
              <a:rPr lang="ja-JP" altLang="en-US" sz="2000" dirty="0" smtClean="0">
                <a:latin typeface="メイリオ" panose="020B0604030504040204" pitchFamily="50" charset="-128"/>
                <a:ea typeface="メイリオ" panose="020B0604030504040204" pitchFamily="50" charset="-128"/>
              </a:rPr>
              <a:t>手不足が生じている企業</a:t>
            </a:r>
            <a:r>
              <a:rPr lang="ja-JP" altLang="en-US" sz="2000" dirty="0">
                <a:latin typeface="メイリオ" panose="020B0604030504040204" pitchFamily="50" charset="-128"/>
                <a:ea typeface="メイリオ" panose="020B0604030504040204" pitchFamily="50" charset="-128"/>
              </a:rPr>
              <a:t>との間</a:t>
            </a:r>
            <a:r>
              <a:rPr lang="ja-JP" altLang="en-US" sz="2000" dirty="0" smtClean="0">
                <a:latin typeface="メイリオ" panose="020B0604030504040204" pitchFamily="50" charset="-128"/>
                <a:ea typeface="メイリオ" panose="020B0604030504040204" pitchFamily="50" charset="-128"/>
              </a:rPr>
              <a:t>で</a:t>
            </a:r>
            <a:r>
              <a:rPr lang="ja-JP" altLang="en-US" sz="2000" b="1" u="sng" dirty="0" smtClean="0">
                <a:solidFill>
                  <a:schemeClr val="tx1"/>
                </a:solidFill>
                <a:latin typeface="メイリオ" panose="020B0604030504040204" pitchFamily="50" charset="-128"/>
                <a:ea typeface="メイリオ" panose="020B0604030504040204" pitchFamily="50" charset="-128"/>
              </a:rPr>
              <a:t>在籍型出向に</a:t>
            </a:r>
            <a:r>
              <a:rPr lang="ja-JP" altLang="en-US" sz="2000" b="1" u="sng" dirty="0">
                <a:solidFill>
                  <a:schemeClr val="tx1"/>
                </a:solidFill>
                <a:latin typeface="メイリオ" panose="020B0604030504040204" pitchFamily="50" charset="-128"/>
                <a:ea typeface="メイリオ" panose="020B0604030504040204" pitchFamily="50" charset="-128"/>
              </a:rPr>
              <a:t>より</a:t>
            </a:r>
            <a:r>
              <a:rPr lang="ja-JP" altLang="en-US" sz="2000" b="1" u="sng" dirty="0" smtClean="0">
                <a:solidFill>
                  <a:schemeClr val="tx1"/>
                </a:solidFill>
                <a:latin typeface="メイリオ" panose="020B0604030504040204" pitchFamily="50" charset="-128"/>
                <a:ea typeface="メイリオ" panose="020B0604030504040204" pitchFamily="50" charset="-128"/>
              </a:rPr>
              <a:t>雇用を維持</a:t>
            </a:r>
            <a:r>
              <a:rPr lang="ja-JP" altLang="en-US" sz="2000" b="1" u="sng" dirty="0">
                <a:solidFill>
                  <a:schemeClr val="tx1"/>
                </a:solidFill>
                <a:latin typeface="メイリオ" panose="020B0604030504040204" pitchFamily="50" charset="-128"/>
                <a:ea typeface="メイリオ" panose="020B0604030504040204" pitchFamily="50" charset="-128"/>
              </a:rPr>
              <a:t>する取組みを支援</a:t>
            </a:r>
            <a:r>
              <a:rPr lang="ja-JP" altLang="en-US" sz="2000" dirty="0">
                <a:latin typeface="メイリオ" panose="020B0604030504040204" pitchFamily="50" charset="-128"/>
                <a:ea typeface="メイリオ" panose="020B0604030504040204" pitchFamily="50" charset="-128"/>
              </a:rPr>
              <a:t>する</a:t>
            </a:r>
            <a:r>
              <a:rPr lang="ja-JP" altLang="en-US" sz="2000" dirty="0" smtClean="0">
                <a:latin typeface="メイリオ" panose="020B0604030504040204" pitchFamily="50" charset="-128"/>
                <a:ea typeface="メイリオ" panose="020B0604030504040204" pitchFamily="50" charset="-128"/>
              </a:rPr>
              <a:t>。</a:t>
            </a:r>
            <a:endParaRPr lang="en-US" altLang="ja-JP" sz="2000" dirty="0">
              <a:latin typeface="メイリオ" panose="020B0604030504040204" pitchFamily="50" charset="-128"/>
              <a:ea typeface="メイリオ" panose="020B0604030504040204" pitchFamily="50" charset="-128"/>
            </a:endParaRPr>
          </a:p>
        </p:txBody>
      </p:sp>
      <p:sp>
        <p:nvSpPr>
          <p:cNvPr id="110" name="テキスト ボックス 109">
            <a:extLst>
              <a:ext uri="{FF2B5EF4-FFF2-40B4-BE49-F238E27FC236}">
                <a16:creationId xmlns:a16="http://schemas.microsoft.com/office/drawing/2014/main" id="{D04A6383-1EF9-40E2-A1DF-A4081C0E113D}"/>
              </a:ext>
            </a:extLst>
          </p:cNvPr>
          <p:cNvSpPr txBox="1"/>
          <p:nvPr/>
        </p:nvSpPr>
        <p:spPr>
          <a:xfrm>
            <a:off x="122273" y="2757236"/>
            <a:ext cx="4177921" cy="3539430"/>
          </a:xfrm>
          <a:prstGeom prst="rect">
            <a:avLst/>
          </a:prstGeom>
          <a:solidFill>
            <a:schemeClr val="accent6">
              <a:lumMod val="20000"/>
              <a:lumOff val="80000"/>
            </a:schemeClr>
          </a:solidFill>
        </p:spPr>
        <p:txBody>
          <a:bodyPr wrap="square" rtlCol="0">
            <a:spAutoFit/>
          </a:bodyPr>
          <a:lstStyle/>
          <a:p>
            <a:pPr algn="ctr"/>
            <a:r>
              <a:rPr lang="ja-JP" altLang="en-US" sz="1600" b="1" dirty="0">
                <a:latin typeface="Meiryo UI" panose="020B0604030504040204" pitchFamily="50" charset="-128"/>
                <a:ea typeface="Meiryo UI" panose="020B0604030504040204" pitchFamily="50" charset="-128"/>
              </a:rPr>
              <a:t>＜対策のポイント＞</a:t>
            </a:r>
            <a:endParaRPr lang="en-US" altLang="ja-JP" sz="1600" b="1" dirty="0">
              <a:latin typeface="Meiryo UI" panose="020B0604030504040204" pitchFamily="50" charset="-128"/>
              <a:ea typeface="Meiryo UI" panose="020B0604030504040204" pitchFamily="50" charset="-128"/>
            </a:endParaRPr>
          </a:p>
          <a:p>
            <a:pPr marL="179388" indent="-179388"/>
            <a:endParaRPr lang="en-US" altLang="ja-JP" sz="1600" dirty="0" smtClean="0">
              <a:latin typeface="Meiryo UI" panose="020B0604030504040204" pitchFamily="50" charset="-128"/>
              <a:ea typeface="Meiryo UI" panose="020B0604030504040204" pitchFamily="50" charset="-128"/>
            </a:endParaRPr>
          </a:p>
          <a:p>
            <a:pPr marL="179388" indent="-179388"/>
            <a:r>
              <a:rPr lang="ja-JP" altLang="en-US" sz="1600" dirty="0" smtClean="0">
                <a:latin typeface="Meiryo UI" panose="020B0604030504040204" pitchFamily="50" charset="-128"/>
                <a:ea typeface="Meiryo UI" panose="020B0604030504040204" pitchFamily="50" charset="-128"/>
              </a:rPr>
              <a:t>１．全国及び</a:t>
            </a:r>
            <a:r>
              <a:rPr lang="ja-JP" altLang="en-US" sz="1600" dirty="0">
                <a:latin typeface="Meiryo UI" panose="020B0604030504040204" pitchFamily="50" charset="-128"/>
                <a:ea typeface="Meiryo UI" panose="020B0604030504040204" pitchFamily="50" charset="-128"/>
              </a:rPr>
              <a:t>都道府県</a:t>
            </a:r>
            <a:r>
              <a:rPr lang="ja-JP" altLang="en-US" sz="1600" b="1" u="sng" dirty="0">
                <a:latin typeface="Meiryo UI" panose="020B0604030504040204" pitchFamily="50" charset="-128"/>
                <a:ea typeface="Meiryo UI" panose="020B0604030504040204" pitchFamily="50" charset="-128"/>
              </a:rPr>
              <a:t>協議会の設置・運営</a:t>
            </a:r>
            <a:r>
              <a:rPr lang="ja-JP" altLang="en-US" sz="1600" dirty="0">
                <a:latin typeface="Meiryo UI" panose="020B0604030504040204" pitchFamily="50" charset="-128"/>
                <a:ea typeface="Meiryo UI" panose="020B0604030504040204" pitchFamily="50" charset="-128"/>
              </a:rPr>
              <a:t>等に</a:t>
            </a:r>
            <a:r>
              <a:rPr lang="ja-JP" altLang="en-US" sz="1600" dirty="0" smtClean="0">
                <a:latin typeface="Meiryo UI" panose="020B0604030504040204" pitchFamily="50" charset="-128"/>
                <a:ea typeface="Meiryo UI" panose="020B0604030504040204" pitchFamily="50" charset="-128"/>
              </a:rPr>
              <a:t>よる</a:t>
            </a:r>
            <a:r>
              <a:rPr lang="ja-JP" altLang="en-US" sz="1600" b="1" u="sng" dirty="0" smtClean="0">
                <a:latin typeface="Meiryo UI" panose="020B0604030504040204" pitchFamily="50" charset="-128"/>
                <a:ea typeface="Meiryo UI" panose="020B0604030504040204" pitchFamily="50" charset="-128"/>
              </a:rPr>
              <a:t>在籍型出向の情報</a:t>
            </a:r>
            <a:r>
              <a:rPr lang="ja-JP" altLang="en-US" sz="1600" b="1" u="sng" dirty="0">
                <a:latin typeface="Meiryo UI" panose="020B0604030504040204" pitchFamily="50" charset="-128"/>
                <a:ea typeface="Meiryo UI" panose="020B0604030504040204" pitchFamily="50" charset="-128"/>
              </a:rPr>
              <a:t>連携</a:t>
            </a:r>
            <a:r>
              <a:rPr lang="ja-JP" altLang="en-US" sz="1600" b="1" u="sng" dirty="0" smtClean="0">
                <a:latin typeface="Meiryo UI" panose="020B0604030504040204" pitchFamily="50" charset="-128"/>
                <a:ea typeface="Meiryo UI" panose="020B0604030504040204" pitchFamily="50" charset="-128"/>
              </a:rPr>
              <a:t>や理解促進</a:t>
            </a:r>
            <a:endParaRPr lang="en-US" altLang="ja-JP" sz="1600" b="1" u="sng"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pPr marL="177800" indent="-177800"/>
            <a:r>
              <a:rPr lang="ja-JP" altLang="en-US" sz="1600" dirty="0">
                <a:latin typeface="Meiryo UI" panose="020B0604030504040204" pitchFamily="50" charset="-128"/>
                <a:ea typeface="Meiryo UI" panose="020B0604030504040204" pitchFamily="50" charset="-128"/>
              </a:rPr>
              <a:t>２</a:t>
            </a:r>
            <a:r>
              <a:rPr lang="ja-JP" altLang="en-US" sz="1600" dirty="0" smtClean="0">
                <a:latin typeface="Meiryo UI" panose="020B0604030504040204" pitchFamily="50" charset="-128"/>
                <a:ea typeface="Meiryo UI" panose="020B0604030504040204" pitchFamily="50" charset="-128"/>
              </a:rPr>
              <a:t>．自治体等が運営する</a:t>
            </a:r>
            <a:r>
              <a:rPr lang="ja-JP" altLang="en-US" sz="1600" b="1" u="sng" dirty="0" smtClean="0">
                <a:latin typeface="Meiryo UI" panose="020B0604030504040204" pitchFamily="50" charset="-128"/>
                <a:ea typeface="Meiryo UI" panose="020B0604030504040204" pitchFamily="50" charset="-128"/>
              </a:rPr>
              <a:t>マッチングサイト</a:t>
            </a:r>
            <a:r>
              <a:rPr lang="ja-JP" altLang="en-US" sz="1600" dirty="0" smtClean="0">
                <a:latin typeface="Meiryo UI" panose="020B0604030504040204" pitchFamily="50" charset="-128"/>
                <a:ea typeface="Meiryo UI" panose="020B0604030504040204" pitchFamily="50" charset="-128"/>
              </a:rPr>
              <a:t>や労使団体・業界団体等が保有する</a:t>
            </a:r>
            <a:r>
              <a:rPr lang="ja-JP" altLang="en-US" sz="1600" b="1" u="sng" dirty="0" smtClean="0">
                <a:latin typeface="Meiryo UI" panose="020B0604030504040204" pitchFamily="50" charset="-128"/>
                <a:ea typeface="Meiryo UI" panose="020B0604030504040204" pitchFamily="50" charset="-128"/>
              </a:rPr>
              <a:t>出向に関する情報と産業雇用安定センターが連携</a:t>
            </a:r>
            <a:r>
              <a:rPr lang="ja-JP" altLang="en-US" sz="1600" dirty="0" smtClean="0">
                <a:latin typeface="Meiryo UI" panose="020B0604030504040204" pitchFamily="50" charset="-128"/>
                <a:ea typeface="Meiryo UI" panose="020B0604030504040204" pitchFamily="50" charset="-128"/>
              </a:rPr>
              <a:t>した</a:t>
            </a:r>
            <a:r>
              <a:rPr lang="ja-JP" altLang="en-US" sz="1600" b="1" u="sng" dirty="0" smtClean="0">
                <a:latin typeface="Meiryo UI" panose="020B0604030504040204" pitchFamily="50" charset="-128"/>
                <a:ea typeface="Meiryo UI" panose="020B0604030504040204" pitchFamily="50" charset="-128"/>
              </a:rPr>
              <a:t>マッチング支援体制の強化</a:t>
            </a:r>
            <a:endParaRPr lang="en-US" altLang="ja-JP" sz="1600" b="1" u="sng"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pPr marL="179388" indent="-179388"/>
            <a:r>
              <a:rPr lang="ja-JP" altLang="en-US" sz="1600" dirty="0">
                <a:latin typeface="Meiryo UI" panose="020B0604030504040204" pitchFamily="50" charset="-128"/>
                <a:ea typeface="Meiryo UI" panose="020B0604030504040204" pitchFamily="50" charset="-128"/>
              </a:rPr>
              <a:t>３．在籍型出向を支援</a:t>
            </a:r>
            <a:r>
              <a:rPr lang="ja-JP" altLang="en-US" sz="1600" dirty="0" smtClean="0">
                <a:latin typeface="Meiryo UI" panose="020B0604030504040204" pitchFamily="50" charset="-128"/>
                <a:ea typeface="Meiryo UI" panose="020B0604030504040204" pitchFamily="50" charset="-128"/>
              </a:rPr>
              <a:t>するため、出向元・出向先双方に対する</a:t>
            </a:r>
            <a:r>
              <a:rPr lang="ja-JP" altLang="en-US" sz="1600" b="1" u="sng" dirty="0" smtClean="0">
                <a:latin typeface="Meiryo UI" panose="020B0604030504040204" pitchFamily="50" charset="-128"/>
                <a:ea typeface="Meiryo UI" panose="020B0604030504040204" pitchFamily="50" charset="-128"/>
              </a:rPr>
              <a:t>助成金</a:t>
            </a:r>
            <a:r>
              <a:rPr lang="ja-JP" altLang="en-US" sz="1600" b="1" u="sng" dirty="0">
                <a:latin typeface="Meiryo UI" panose="020B0604030504040204" pitchFamily="50" charset="-128"/>
                <a:ea typeface="Meiryo UI" panose="020B0604030504040204" pitchFamily="50" charset="-128"/>
              </a:rPr>
              <a:t>の創設</a:t>
            </a:r>
            <a:r>
              <a:rPr lang="ja-JP" altLang="en-US" sz="1600" dirty="0">
                <a:latin typeface="Meiryo UI" panose="020B0604030504040204" pitchFamily="50" charset="-128"/>
                <a:ea typeface="Meiryo UI" panose="020B0604030504040204" pitchFamily="50" charset="-128"/>
              </a:rPr>
              <a:t>による企業への</a:t>
            </a:r>
            <a:r>
              <a:rPr lang="ja-JP" altLang="en-US" sz="1600" b="1" u="sng" dirty="0">
                <a:latin typeface="Meiryo UI" panose="020B0604030504040204" pitchFamily="50" charset="-128"/>
                <a:ea typeface="Meiryo UI" panose="020B0604030504040204" pitchFamily="50" charset="-128"/>
              </a:rPr>
              <a:t>インセンティブの</a:t>
            </a:r>
            <a:r>
              <a:rPr lang="ja-JP" altLang="en-US" sz="1600" b="1" u="sng" dirty="0" smtClean="0">
                <a:latin typeface="Meiryo UI" panose="020B0604030504040204" pitchFamily="50" charset="-128"/>
                <a:ea typeface="Meiryo UI" panose="020B0604030504040204" pitchFamily="50" charset="-128"/>
              </a:rPr>
              <a:t>付与</a:t>
            </a:r>
            <a:endParaRPr lang="en-US" altLang="ja-JP" sz="1600" b="1" u="sng" dirty="0" smtClean="0">
              <a:latin typeface="Meiryo UI" panose="020B0604030504040204" pitchFamily="50" charset="-128"/>
              <a:ea typeface="Meiryo UI" panose="020B0604030504040204" pitchFamily="50" charset="-128"/>
            </a:endParaRPr>
          </a:p>
          <a:p>
            <a:pPr marL="179388" indent="-179388"/>
            <a:endParaRPr lang="en-US" altLang="ja-JP" sz="1600" dirty="0">
              <a:latin typeface="Meiryo UI" panose="020B0604030504040204" pitchFamily="50" charset="-128"/>
              <a:ea typeface="Meiryo UI" panose="020B0604030504040204" pitchFamily="50" charset="-128"/>
            </a:endParaRPr>
          </a:p>
        </p:txBody>
      </p:sp>
      <p:sp>
        <p:nvSpPr>
          <p:cNvPr id="2" name="テキスト ボックス 1"/>
          <p:cNvSpPr txBox="1"/>
          <p:nvPr/>
        </p:nvSpPr>
        <p:spPr>
          <a:xfrm>
            <a:off x="159495" y="239816"/>
            <a:ext cx="6034875" cy="461665"/>
          </a:xfrm>
          <a:prstGeom prst="rect">
            <a:avLst/>
          </a:prstGeom>
          <a:noFill/>
        </p:spPr>
        <p:txBody>
          <a:bodyPr wrap="square" rtlCol="0">
            <a:spAutoFit/>
          </a:bodyPr>
          <a:lstStyle/>
          <a:p>
            <a:r>
              <a:rPr lang="ja-JP" altLang="en-US" sz="2400" b="1" dirty="0" smtClean="0">
                <a:latin typeface="Meiryo UI" panose="020B0604030504040204" pitchFamily="50" charset="-128"/>
                <a:ea typeface="Meiryo UI" panose="020B0604030504040204" pitchFamily="50" charset="-128"/>
              </a:rPr>
              <a:t>在籍型出向の活用による雇用維持への支援</a:t>
            </a:r>
            <a:endParaRPr lang="ja-JP" altLang="en-US" sz="2400" b="1" dirty="0">
              <a:latin typeface="Meiryo UI" panose="020B0604030504040204" pitchFamily="50" charset="-128"/>
              <a:ea typeface="Meiryo UI" panose="020B0604030504040204" pitchFamily="50" charset="-128"/>
            </a:endParaRPr>
          </a:p>
        </p:txBody>
      </p:sp>
      <p:sp>
        <p:nvSpPr>
          <p:cNvPr id="59" name="楕円 58"/>
          <p:cNvSpPr/>
          <p:nvPr/>
        </p:nvSpPr>
        <p:spPr>
          <a:xfrm flipH="1">
            <a:off x="4520948" y="4928655"/>
            <a:ext cx="5184577" cy="1187137"/>
          </a:xfrm>
          <a:prstGeom prst="ellipse">
            <a:avLst/>
          </a:prstGeom>
          <a:solidFill>
            <a:srgbClr val="FFC000"/>
          </a:solidFill>
          <a:effectLst>
            <a:softEdge rad="3175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p>
        </p:txBody>
      </p:sp>
      <p:grpSp>
        <p:nvGrpSpPr>
          <p:cNvPr id="62" name="グループ化 61"/>
          <p:cNvGrpSpPr/>
          <p:nvPr/>
        </p:nvGrpSpPr>
        <p:grpSpPr>
          <a:xfrm>
            <a:off x="5216733" y="5519913"/>
            <a:ext cx="1161545" cy="472620"/>
            <a:chOff x="3987616" y="5499546"/>
            <a:chExt cx="1165736" cy="333570"/>
          </a:xfrm>
        </p:grpSpPr>
        <p:sp>
          <p:nvSpPr>
            <p:cNvPr id="63" name="楕円 62"/>
            <p:cNvSpPr/>
            <p:nvPr/>
          </p:nvSpPr>
          <p:spPr>
            <a:xfrm flipH="1">
              <a:off x="4078607" y="5520847"/>
              <a:ext cx="914400" cy="287652"/>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p>
          </p:txBody>
        </p:sp>
        <p:sp>
          <p:nvSpPr>
            <p:cNvPr id="64" name="正方形/長方形 63"/>
            <p:cNvSpPr/>
            <p:nvPr/>
          </p:nvSpPr>
          <p:spPr>
            <a:xfrm flipH="1">
              <a:off x="3987616" y="5499546"/>
              <a:ext cx="1165736" cy="3335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r>
                <a:rPr lang="ja-JP" altLang="en-US" sz="1200" dirty="0">
                  <a:solidFill>
                    <a:prstClr val="black"/>
                  </a:solidFill>
                  <a:latin typeface="Meiryo UI" panose="020B0604030504040204" pitchFamily="50" charset="-128"/>
                  <a:ea typeface="Meiryo UI" panose="020B0604030504040204" pitchFamily="50" charset="-128"/>
                </a:rPr>
                <a:t>経済団体</a:t>
              </a:r>
            </a:p>
          </p:txBody>
        </p:sp>
      </p:grpSp>
      <p:grpSp>
        <p:nvGrpSpPr>
          <p:cNvPr id="65" name="グループ化 64"/>
          <p:cNvGrpSpPr/>
          <p:nvPr/>
        </p:nvGrpSpPr>
        <p:grpSpPr>
          <a:xfrm>
            <a:off x="4638258" y="5175787"/>
            <a:ext cx="1166467" cy="426622"/>
            <a:chOff x="5208215" y="4647633"/>
            <a:chExt cx="1165736" cy="336495"/>
          </a:xfrm>
        </p:grpSpPr>
        <p:sp>
          <p:nvSpPr>
            <p:cNvPr id="66" name="楕円 65"/>
            <p:cNvSpPr/>
            <p:nvPr/>
          </p:nvSpPr>
          <p:spPr>
            <a:xfrm flipH="1">
              <a:off x="5320573" y="4647633"/>
              <a:ext cx="914400" cy="325246"/>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00" dirty="0"/>
            </a:p>
          </p:txBody>
        </p:sp>
        <p:sp>
          <p:nvSpPr>
            <p:cNvPr id="67" name="正方形/長方形 66"/>
            <p:cNvSpPr/>
            <p:nvPr/>
          </p:nvSpPr>
          <p:spPr>
            <a:xfrm flipH="1">
              <a:off x="5208215" y="4650558"/>
              <a:ext cx="1165736" cy="3335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r>
                <a:rPr lang="ja-JP" altLang="en-US" sz="1200" dirty="0">
                  <a:solidFill>
                    <a:prstClr val="black"/>
                  </a:solidFill>
                  <a:latin typeface="Meiryo UI" panose="020B0604030504040204" pitchFamily="50" charset="-128"/>
                  <a:ea typeface="Meiryo UI" panose="020B0604030504040204" pitchFamily="50" charset="-128"/>
                </a:rPr>
                <a:t>労働組合</a:t>
              </a:r>
            </a:p>
          </p:txBody>
        </p:sp>
      </p:grpSp>
      <p:grpSp>
        <p:nvGrpSpPr>
          <p:cNvPr id="68" name="グループ化 67"/>
          <p:cNvGrpSpPr/>
          <p:nvPr/>
        </p:nvGrpSpPr>
        <p:grpSpPr>
          <a:xfrm>
            <a:off x="6505668" y="5923077"/>
            <a:ext cx="1183636" cy="504195"/>
            <a:chOff x="3085267" y="5831458"/>
            <a:chExt cx="1165736" cy="333570"/>
          </a:xfrm>
        </p:grpSpPr>
        <p:sp>
          <p:nvSpPr>
            <p:cNvPr id="69" name="楕円 68"/>
            <p:cNvSpPr/>
            <p:nvPr/>
          </p:nvSpPr>
          <p:spPr>
            <a:xfrm flipH="1">
              <a:off x="3210934" y="5847013"/>
              <a:ext cx="914400" cy="287652"/>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p>
          </p:txBody>
        </p:sp>
        <p:sp>
          <p:nvSpPr>
            <p:cNvPr id="70" name="正方形/長方形 69"/>
            <p:cNvSpPr/>
            <p:nvPr/>
          </p:nvSpPr>
          <p:spPr>
            <a:xfrm flipH="1">
              <a:off x="3085267" y="5831458"/>
              <a:ext cx="1165736" cy="3335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r>
                <a:rPr lang="ja-JP" altLang="en-US" sz="1200" dirty="0">
                  <a:solidFill>
                    <a:prstClr val="black"/>
                  </a:solidFill>
                  <a:latin typeface="Meiryo UI" panose="020B0604030504040204" pitchFamily="50" charset="-128"/>
                  <a:ea typeface="Meiryo UI" panose="020B0604030504040204" pitchFamily="50" charset="-128"/>
                </a:rPr>
                <a:t>地銀・</a:t>
              </a:r>
              <a:r>
                <a:rPr lang="ja-JP" altLang="en-US" sz="1200" dirty="0" smtClean="0">
                  <a:solidFill>
                    <a:prstClr val="black"/>
                  </a:solidFill>
                  <a:latin typeface="Meiryo UI" panose="020B0604030504040204" pitchFamily="50" charset="-128"/>
                  <a:ea typeface="Meiryo UI" panose="020B0604030504040204" pitchFamily="50" charset="-128"/>
                </a:rPr>
                <a:t>信金等</a:t>
              </a:r>
              <a:endParaRPr lang="ja-JP" altLang="en-US" sz="1200" dirty="0">
                <a:solidFill>
                  <a:prstClr val="black"/>
                </a:solidFill>
                <a:latin typeface="Meiryo UI" panose="020B0604030504040204" pitchFamily="50" charset="-128"/>
                <a:ea typeface="Meiryo UI" panose="020B0604030504040204" pitchFamily="50" charset="-128"/>
              </a:endParaRPr>
            </a:p>
          </p:txBody>
        </p:sp>
      </p:grpSp>
      <p:sp>
        <p:nvSpPr>
          <p:cNvPr id="71" name="楕円 70"/>
          <p:cNvSpPr/>
          <p:nvPr/>
        </p:nvSpPr>
        <p:spPr>
          <a:xfrm flipH="1">
            <a:off x="5773904" y="4991163"/>
            <a:ext cx="840932" cy="490966"/>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00"/>
          </a:p>
        </p:txBody>
      </p:sp>
      <p:sp>
        <p:nvSpPr>
          <p:cNvPr id="72" name="正方形/長方形 71"/>
          <p:cNvSpPr/>
          <p:nvPr/>
        </p:nvSpPr>
        <p:spPr>
          <a:xfrm flipH="1">
            <a:off x="5743064" y="5154357"/>
            <a:ext cx="903263" cy="17165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r>
              <a:rPr lang="ja-JP" altLang="en-US" sz="1200" dirty="0" smtClean="0">
                <a:solidFill>
                  <a:prstClr val="black"/>
                </a:solidFill>
                <a:latin typeface="Meiryo UI" panose="020B0604030504040204" pitchFamily="50" charset="-128"/>
                <a:ea typeface="Meiryo UI" panose="020B0604030504040204" pitchFamily="50" charset="-128"/>
              </a:rPr>
              <a:t>都道府県・市町村</a:t>
            </a:r>
            <a:endParaRPr lang="ja-JP" altLang="en-US" sz="1200" dirty="0">
              <a:solidFill>
                <a:prstClr val="black"/>
              </a:solidFill>
              <a:latin typeface="Meiryo UI" panose="020B0604030504040204" pitchFamily="50" charset="-128"/>
              <a:ea typeface="Meiryo UI" panose="020B0604030504040204" pitchFamily="50" charset="-128"/>
            </a:endParaRPr>
          </a:p>
        </p:txBody>
      </p:sp>
      <p:grpSp>
        <p:nvGrpSpPr>
          <p:cNvPr id="74" name="グループ化 73"/>
          <p:cNvGrpSpPr/>
          <p:nvPr/>
        </p:nvGrpSpPr>
        <p:grpSpPr>
          <a:xfrm>
            <a:off x="7725774" y="4923324"/>
            <a:ext cx="1551262" cy="580020"/>
            <a:chOff x="6336387" y="6206225"/>
            <a:chExt cx="1165736" cy="333570"/>
          </a:xfrm>
        </p:grpSpPr>
        <p:sp>
          <p:nvSpPr>
            <p:cNvPr id="75" name="楕円 74"/>
            <p:cNvSpPr/>
            <p:nvPr/>
          </p:nvSpPr>
          <p:spPr>
            <a:xfrm flipH="1">
              <a:off x="6409169" y="6243353"/>
              <a:ext cx="1042969" cy="274068"/>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00"/>
            </a:p>
          </p:txBody>
        </p:sp>
        <p:sp>
          <p:nvSpPr>
            <p:cNvPr id="76" name="正方形/長方形 75"/>
            <p:cNvSpPr/>
            <p:nvPr/>
          </p:nvSpPr>
          <p:spPr>
            <a:xfrm flipH="1">
              <a:off x="6336387" y="6206225"/>
              <a:ext cx="1165736" cy="3335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r>
                <a:rPr lang="ja-JP" altLang="en-US" sz="1200" dirty="0">
                  <a:solidFill>
                    <a:prstClr val="black"/>
                  </a:solidFill>
                  <a:latin typeface="Meiryo UI" panose="020B0604030504040204" pitchFamily="50" charset="-128"/>
                  <a:ea typeface="Meiryo UI" panose="020B0604030504040204" pitchFamily="50" charset="-128"/>
                </a:rPr>
                <a:t>都道府県</a:t>
              </a:r>
              <a:r>
                <a:rPr lang="ja-JP" altLang="en-US" sz="1200" dirty="0" smtClean="0">
                  <a:solidFill>
                    <a:prstClr val="black"/>
                  </a:solidFill>
                  <a:latin typeface="Meiryo UI" panose="020B0604030504040204" pitchFamily="50" charset="-128"/>
                  <a:ea typeface="Meiryo UI" panose="020B0604030504040204" pitchFamily="50" charset="-128"/>
                </a:rPr>
                <a:t>労働局</a:t>
              </a:r>
              <a:endParaRPr lang="ja-JP" altLang="en-US" sz="1200" b="1" dirty="0">
                <a:solidFill>
                  <a:srgbClr val="FF0000"/>
                </a:solidFill>
                <a:latin typeface="Meiryo UI" panose="020B0604030504040204" pitchFamily="50" charset="-128"/>
                <a:ea typeface="Meiryo UI" panose="020B0604030504040204" pitchFamily="50" charset="-128"/>
              </a:endParaRPr>
            </a:p>
          </p:txBody>
        </p:sp>
      </p:grpSp>
      <p:grpSp>
        <p:nvGrpSpPr>
          <p:cNvPr id="79" name="グループ化 78"/>
          <p:cNvGrpSpPr/>
          <p:nvPr/>
        </p:nvGrpSpPr>
        <p:grpSpPr>
          <a:xfrm>
            <a:off x="7818034" y="5476235"/>
            <a:ext cx="1445524" cy="606111"/>
            <a:chOff x="5486896" y="5694872"/>
            <a:chExt cx="1309731" cy="333570"/>
          </a:xfrm>
        </p:grpSpPr>
        <p:sp>
          <p:nvSpPr>
            <p:cNvPr id="80" name="楕円 79"/>
            <p:cNvSpPr/>
            <p:nvPr/>
          </p:nvSpPr>
          <p:spPr>
            <a:xfrm flipH="1">
              <a:off x="5631656" y="5722953"/>
              <a:ext cx="999117" cy="266581"/>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p>
          </p:txBody>
        </p:sp>
        <p:sp>
          <p:nvSpPr>
            <p:cNvPr id="92" name="正方形/長方形 91"/>
            <p:cNvSpPr/>
            <p:nvPr/>
          </p:nvSpPr>
          <p:spPr>
            <a:xfrm flipH="1">
              <a:off x="5486896" y="5694872"/>
              <a:ext cx="1309731" cy="3335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r>
                <a:rPr lang="ja-JP" altLang="en-US" sz="1200" dirty="0" smtClean="0">
                  <a:solidFill>
                    <a:prstClr val="black"/>
                  </a:solidFill>
                  <a:latin typeface="Meiryo UI" panose="020B0604030504040204" pitchFamily="50" charset="-128"/>
                  <a:ea typeface="Meiryo UI" panose="020B0604030504040204" pitchFamily="50" charset="-128"/>
                </a:rPr>
                <a:t>経済産業局等</a:t>
              </a:r>
              <a:endParaRPr lang="ja-JP" altLang="en-US" sz="1200" dirty="0">
                <a:solidFill>
                  <a:prstClr val="black"/>
                </a:solidFill>
                <a:latin typeface="Meiryo UI" panose="020B0604030504040204" pitchFamily="50" charset="-128"/>
                <a:ea typeface="Meiryo UI" panose="020B0604030504040204" pitchFamily="50" charset="-128"/>
              </a:endParaRPr>
            </a:p>
          </p:txBody>
        </p:sp>
      </p:grpSp>
      <p:sp>
        <p:nvSpPr>
          <p:cNvPr id="93" name="角丸四角形 92"/>
          <p:cNvSpPr/>
          <p:nvPr/>
        </p:nvSpPr>
        <p:spPr>
          <a:xfrm>
            <a:off x="4899699" y="2698300"/>
            <a:ext cx="919729" cy="965192"/>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defTabSz="457200">
              <a:defRPr/>
            </a:pPr>
            <a:r>
              <a:rPr lang="ja-JP" altLang="en-US" sz="1200" b="1" dirty="0">
                <a:solidFill>
                  <a:prstClr val="white"/>
                </a:solidFill>
                <a:latin typeface="Meiryo UI" panose="020B0604030504040204" pitchFamily="50" charset="-128"/>
                <a:ea typeface="Meiryo UI" panose="020B0604030504040204" pitchFamily="50" charset="-128"/>
              </a:rPr>
              <a:t>送出企業</a:t>
            </a:r>
          </a:p>
        </p:txBody>
      </p:sp>
      <p:sp>
        <p:nvSpPr>
          <p:cNvPr id="94" name="角丸四角形 93"/>
          <p:cNvSpPr/>
          <p:nvPr/>
        </p:nvSpPr>
        <p:spPr>
          <a:xfrm>
            <a:off x="8404294" y="2698300"/>
            <a:ext cx="942721" cy="965334"/>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defTabSz="457200">
              <a:defRPr/>
            </a:pPr>
            <a:r>
              <a:rPr lang="ja-JP" altLang="en-US" sz="1200" b="1" dirty="0">
                <a:solidFill>
                  <a:prstClr val="white"/>
                </a:solidFill>
                <a:latin typeface="Meiryo UI" panose="020B0604030504040204" pitchFamily="50" charset="-128"/>
                <a:ea typeface="Meiryo UI" panose="020B0604030504040204" pitchFamily="50" charset="-128"/>
              </a:rPr>
              <a:t>受入企業</a:t>
            </a:r>
          </a:p>
        </p:txBody>
      </p:sp>
      <p:sp>
        <p:nvSpPr>
          <p:cNvPr id="100" name="テキスト ボックス 99"/>
          <p:cNvSpPr txBox="1"/>
          <p:nvPr/>
        </p:nvSpPr>
        <p:spPr>
          <a:xfrm>
            <a:off x="6094725" y="2847740"/>
            <a:ext cx="2180221" cy="461665"/>
          </a:xfrm>
          <a:prstGeom prst="rect">
            <a:avLst/>
          </a:prstGeom>
          <a:solidFill>
            <a:srgbClr val="FFC000"/>
          </a:solidFill>
          <a:ln>
            <a:solidFill>
              <a:schemeClr val="tx1"/>
            </a:solidFill>
          </a:ln>
        </p:spPr>
        <p:txBody>
          <a:bodyPr vert="horz" wrap="square" rtlCol="0" anchor="ctr" anchorCtr="0">
            <a:spAutoFit/>
          </a:bodyPr>
          <a:lstStyle/>
          <a:p>
            <a:pPr algn="ctr" defTabSz="457200">
              <a:defRPr/>
            </a:pPr>
            <a:r>
              <a:rPr lang="ja-JP" altLang="en-US" sz="1200" b="1" dirty="0">
                <a:solidFill>
                  <a:prstClr val="black"/>
                </a:solidFill>
                <a:latin typeface="Meiryo UI" panose="020B0604030504040204" pitchFamily="50" charset="-128"/>
                <a:ea typeface="Meiryo UI" panose="020B0604030504040204" pitchFamily="50" charset="-128"/>
              </a:rPr>
              <a:t>産業雇用安定センター</a:t>
            </a:r>
            <a:endParaRPr lang="en-US" altLang="ja-JP" sz="1200" b="1" dirty="0">
              <a:solidFill>
                <a:prstClr val="black"/>
              </a:solidFill>
              <a:latin typeface="Meiryo UI" panose="020B0604030504040204" pitchFamily="50" charset="-128"/>
              <a:ea typeface="Meiryo UI" panose="020B0604030504040204" pitchFamily="50" charset="-128"/>
            </a:endParaRPr>
          </a:p>
          <a:p>
            <a:pPr algn="ctr" defTabSz="457200">
              <a:defRPr/>
            </a:pPr>
            <a:r>
              <a:rPr lang="ja-JP" altLang="en-US" sz="1200" b="1" dirty="0">
                <a:solidFill>
                  <a:prstClr val="black"/>
                </a:solidFill>
                <a:latin typeface="Meiryo UI" panose="020B0604030504040204" pitchFamily="50" charset="-128"/>
                <a:ea typeface="Meiryo UI" panose="020B0604030504040204" pitchFamily="50" charset="-128"/>
              </a:rPr>
              <a:t>（マッチング支援</a:t>
            </a:r>
            <a:r>
              <a:rPr lang="ja-JP" altLang="en-US" sz="1200" b="1" dirty="0" smtClean="0">
                <a:solidFill>
                  <a:prstClr val="black"/>
                </a:solidFill>
                <a:latin typeface="Meiryo UI" panose="020B0604030504040204" pitchFamily="50" charset="-128"/>
                <a:ea typeface="Meiryo UI" panose="020B0604030504040204" pitchFamily="50" charset="-128"/>
              </a:rPr>
              <a:t>）</a:t>
            </a:r>
            <a:endParaRPr lang="ja-JP" altLang="en-US" sz="1200" b="1" u="sng" dirty="0">
              <a:solidFill>
                <a:srgbClr val="FF0000"/>
              </a:solidFill>
              <a:latin typeface="Meiryo UI" panose="020B0604030504040204" pitchFamily="50" charset="-128"/>
              <a:ea typeface="Meiryo UI" panose="020B0604030504040204" pitchFamily="50" charset="-128"/>
            </a:endParaRPr>
          </a:p>
        </p:txBody>
      </p:sp>
      <p:sp>
        <p:nvSpPr>
          <p:cNvPr id="101" name="正方形/長方形 100"/>
          <p:cNvSpPr/>
          <p:nvPr/>
        </p:nvSpPr>
        <p:spPr>
          <a:xfrm>
            <a:off x="5346781" y="3497074"/>
            <a:ext cx="3553153" cy="33810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ja-JP" altLang="en-US" sz="1200" b="1" dirty="0">
              <a:solidFill>
                <a:schemeClr val="tx1"/>
              </a:solidFill>
              <a:latin typeface="Meiryo UI" panose="020B0604030504040204" pitchFamily="50" charset="-128"/>
              <a:ea typeface="Meiryo UI" panose="020B0604030504040204" pitchFamily="50" charset="-128"/>
            </a:endParaRPr>
          </a:p>
        </p:txBody>
      </p:sp>
      <p:sp>
        <p:nvSpPr>
          <p:cNvPr id="104" name="正方形/長方形 103"/>
          <p:cNvSpPr/>
          <p:nvPr/>
        </p:nvSpPr>
        <p:spPr>
          <a:xfrm>
            <a:off x="6093668" y="4554925"/>
            <a:ext cx="2035606" cy="2138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r>
              <a:rPr lang="ja-JP" altLang="en-US" sz="1400" b="1" dirty="0">
                <a:solidFill>
                  <a:prstClr val="black"/>
                </a:solidFill>
                <a:latin typeface="Meiryo UI" panose="020B0604030504040204" pitchFamily="50" charset="-128"/>
                <a:ea typeface="Meiryo UI" panose="020B0604030504040204" pitchFamily="50" charset="-128"/>
              </a:rPr>
              <a:t>地域で連携して</a:t>
            </a:r>
            <a:endParaRPr lang="en-US" altLang="ja-JP" sz="1400" b="1" dirty="0">
              <a:solidFill>
                <a:prstClr val="black"/>
              </a:solidFill>
              <a:latin typeface="Meiryo UI" panose="020B0604030504040204" pitchFamily="50" charset="-128"/>
              <a:ea typeface="Meiryo UI" panose="020B0604030504040204" pitchFamily="50" charset="-128"/>
            </a:endParaRPr>
          </a:p>
          <a:p>
            <a:pPr algn="ctr" defTabSz="457200">
              <a:defRPr/>
            </a:pPr>
            <a:r>
              <a:rPr lang="ja-JP" altLang="en-US" sz="1400" b="1" dirty="0">
                <a:solidFill>
                  <a:prstClr val="black"/>
                </a:solidFill>
                <a:latin typeface="Meiryo UI" panose="020B0604030504040204" pitchFamily="50" charset="-128"/>
                <a:ea typeface="Meiryo UI" panose="020B0604030504040204" pitchFamily="50" charset="-128"/>
              </a:rPr>
              <a:t>出向マッチングを支援</a:t>
            </a:r>
          </a:p>
        </p:txBody>
      </p:sp>
      <p:sp>
        <p:nvSpPr>
          <p:cNvPr id="105" name="正方形/長方形 104"/>
          <p:cNvSpPr/>
          <p:nvPr/>
        </p:nvSpPr>
        <p:spPr>
          <a:xfrm>
            <a:off x="4520950" y="6358018"/>
            <a:ext cx="5184577" cy="52736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r>
              <a:rPr lang="ja-JP" altLang="en-US" sz="1400" b="1" dirty="0">
                <a:solidFill>
                  <a:prstClr val="black"/>
                </a:solidFill>
                <a:latin typeface="Meiryo UI" panose="020B0604030504040204" pitchFamily="50" charset="-128"/>
                <a:ea typeface="Meiryo UI" panose="020B0604030504040204" pitchFamily="50" charset="-128"/>
              </a:rPr>
              <a:t>労使</a:t>
            </a:r>
            <a:r>
              <a:rPr lang="ja-JP" altLang="en-US" sz="1400" b="1" dirty="0" smtClean="0">
                <a:solidFill>
                  <a:prstClr val="black"/>
                </a:solidFill>
                <a:latin typeface="Meiryo UI" panose="020B0604030504040204" pitchFamily="50" charset="-128"/>
                <a:ea typeface="Meiryo UI" panose="020B0604030504040204" pitchFamily="50" charset="-128"/>
              </a:rPr>
              <a:t>団体</a:t>
            </a:r>
            <a:r>
              <a:rPr lang="ja-JP" altLang="en-US" sz="1400" b="1" dirty="0">
                <a:solidFill>
                  <a:prstClr val="black"/>
                </a:solidFill>
                <a:latin typeface="Meiryo UI" panose="020B0604030504040204" pitchFamily="50" charset="-128"/>
                <a:ea typeface="Meiryo UI" panose="020B0604030504040204" pitchFamily="50" charset="-128"/>
              </a:rPr>
              <a:t>や業界団体を通じた仕組みの周知や</a:t>
            </a:r>
            <a:r>
              <a:rPr lang="ja-JP" altLang="en-US" sz="1400" b="1" dirty="0" smtClean="0">
                <a:solidFill>
                  <a:prstClr val="black"/>
                </a:solidFill>
                <a:latin typeface="Meiryo UI" panose="020B0604030504040204" pitchFamily="50" charset="-128"/>
                <a:ea typeface="Meiryo UI" panose="020B0604030504040204" pitchFamily="50" charset="-128"/>
              </a:rPr>
              <a:t>、</a:t>
            </a:r>
            <a:endParaRPr lang="en-US" altLang="ja-JP" sz="1400" b="1" dirty="0" smtClean="0">
              <a:solidFill>
                <a:prstClr val="black"/>
              </a:solidFill>
              <a:latin typeface="Meiryo UI" panose="020B0604030504040204" pitchFamily="50" charset="-128"/>
              <a:ea typeface="Meiryo UI" panose="020B0604030504040204" pitchFamily="50" charset="-128"/>
            </a:endParaRPr>
          </a:p>
          <a:p>
            <a:pPr algn="ctr" defTabSz="457200">
              <a:defRPr/>
            </a:pPr>
            <a:r>
              <a:rPr lang="ja-JP" altLang="en-US" sz="1400" b="1" dirty="0" smtClean="0">
                <a:solidFill>
                  <a:prstClr val="black"/>
                </a:solidFill>
                <a:latin typeface="Meiryo UI" panose="020B0604030504040204" pitchFamily="50" charset="-128"/>
                <a:ea typeface="Meiryo UI" panose="020B0604030504040204" pitchFamily="50" charset="-128"/>
              </a:rPr>
              <a:t>特</a:t>
            </a:r>
            <a:r>
              <a:rPr lang="ja-JP" altLang="en-US" sz="1400" b="1" dirty="0">
                <a:solidFill>
                  <a:prstClr val="black"/>
                </a:solidFill>
                <a:latin typeface="Meiryo UI" panose="020B0604030504040204" pitchFamily="50" charset="-128"/>
                <a:ea typeface="Meiryo UI" panose="020B0604030504040204" pitchFamily="50" charset="-128"/>
              </a:rPr>
              <a:t>に「受入企業」情報の収集・開拓が必要</a:t>
            </a:r>
          </a:p>
        </p:txBody>
      </p:sp>
      <p:sp>
        <p:nvSpPr>
          <p:cNvPr id="106" name="左矢印 105"/>
          <p:cNvSpPr/>
          <p:nvPr/>
        </p:nvSpPr>
        <p:spPr>
          <a:xfrm rot="5400000">
            <a:off x="6334920" y="6040914"/>
            <a:ext cx="179983" cy="368544"/>
          </a:xfrm>
          <a:prstGeom prst="leftArrow">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p>
        </p:txBody>
      </p:sp>
      <p:sp>
        <p:nvSpPr>
          <p:cNvPr id="112" name="右中かっこ 111"/>
          <p:cNvSpPr/>
          <p:nvPr/>
        </p:nvSpPr>
        <p:spPr>
          <a:xfrm rot="5400000">
            <a:off x="6942016" y="2057950"/>
            <a:ext cx="334788" cy="3496796"/>
          </a:xfrm>
          <a:prstGeom prst="rightBrace">
            <a:avLst>
              <a:gd name="adj1" fmla="val 28656"/>
              <a:gd name="adj2" fmla="val 49287"/>
            </a:avLst>
          </a:prstGeom>
          <a:noFill/>
          <a:ln w="76200">
            <a:solidFill>
              <a:srgbClr val="FFFF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ja-JP" altLang="en-US" sz="1600" b="1" dirty="0">
              <a:ln w="22225">
                <a:solidFill>
                  <a:schemeClr val="accent2"/>
                </a:solidFill>
                <a:prstDash val="solid"/>
              </a:ln>
              <a:solidFill>
                <a:schemeClr val="accent2">
                  <a:lumMod val="40000"/>
                  <a:lumOff val="60000"/>
                </a:schemeClr>
              </a:solidFill>
              <a:latin typeface="Meiryo UI" panose="020B0604030504040204" pitchFamily="50" charset="-128"/>
              <a:ea typeface="Meiryo UI" panose="020B0604030504040204" pitchFamily="50" charset="-128"/>
            </a:endParaRPr>
          </a:p>
        </p:txBody>
      </p:sp>
      <p:sp>
        <p:nvSpPr>
          <p:cNvPr id="123" name="二等辺三角形 122"/>
          <p:cNvSpPr/>
          <p:nvPr/>
        </p:nvSpPr>
        <p:spPr>
          <a:xfrm>
            <a:off x="8794131" y="3531647"/>
            <a:ext cx="149602" cy="131906"/>
          </a:xfrm>
          <a:prstGeom prst="triangl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p>
        </p:txBody>
      </p:sp>
      <p:sp>
        <p:nvSpPr>
          <p:cNvPr id="143" name="正方形/長方形 142"/>
          <p:cNvSpPr/>
          <p:nvPr/>
        </p:nvSpPr>
        <p:spPr>
          <a:xfrm flipH="1">
            <a:off x="6105590" y="5347013"/>
            <a:ext cx="2004302" cy="54267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r>
              <a:rPr lang="ja-JP" altLang="en-US" sz="1400" b="1" u="sng" dirty="0">
                <a:solidFill>
                  <a:schemeClr val="tx1"/>
                </a:solidFill>
                <a:latin typeface="Meiryo UI" panose="020B0604030504040204" pitchFamily="50" charset="-128"/>
                <a:ea typeface="Meiryo UI" panose="020B0604030504040204" pitchFamily="50" charset="-128"/>
              </a:rPr>
              <a:t>協議会設置</a:t>
            </a:r>
            <a:endParaRPr lang="en-US" altLang="ja-JP" sz="1400" b="1" u="sng" dirty="0">
              <a:solidFill>
                <a:schemeClr val="tx1"/>
              </a:solidFill>
              <a:latin typeface="Meiryo UI" panose="020B0604030504040204" pitchFamily="50" charset="-128"/>
              <a:ea typeface="Meiryo UI" panose="020B0604030504040204" pitchFamily="50" charset="-128"/>
            </a:endParaRPr>
          </a:p>
          <a:p>
            <a:pPr algn="ctr" defTabSz="457200">
              <a:defRPr/>
            </a:pPr>
            <a:r>
              <a:rPr lang="ja-JP" altLang="en-US" sz="1200" b="1" dirty="0">
                <a:solidFill>
                  <a:schemeClr val="tx1"/>
                </a:solidFill>
                <a:latin typeface="Meiryo UI" panose="020B0604030504040204" pitchFamily="50" charset="-128"/>
                <a:ea typeface="Meiryo UI" panose="020B0604030504040204" pitchFamily="50" charset="-128"/>
              </a:rPr>
              <a:t>・出向情報やノウハウ共有</a:t>
            </a:r>
            <a:endParaRPr lang="en-US" altLang="ja-JP" sz="1200" b="1" dirty="0">
              <a:solidFill>
                <a:schemeClr val="tx1"/>
              </a:solidFill>
              <a:latin typeface="Meiryo UI" panose="020B0604030504040204" pitchFamily="50" charset="-128"/>
              <a:ea typeface="Meiryo UI" panose="020B0604030504040204" pitchFamily="50" charset="-128"/>
            </a:endParaRPr>
          </a:p>
          <a:p>
            <a:pPr algn="ctr" defTabSz="457200">
              <a:defRPr/>
            </a:pPr>
            <a:r>
              <a:rPr lang="ja-JP" altLang="en-US" sz="1200" b="1" dirty="0">
                <a:solidFill>
                  <a:schemeClr val="tx1"/>
                </a:solidFill>
                <a:latin typeface="Meiryo UI" panose="020B0604030504040204" pitchFamily="50" charset="-128"/>
                <a:ea typeface="Meiryo UI" panose="020B0604030504040204" pitchFamily="50" charset="-128"/>
              </a:rPr>
              <a:t>・送出企業や受入企業開拓</a:t>
            </a:r>
            <a:endParaRPr lang="en-US" altLang="ja-JP" sz="1200" b="1" dirty="0">
              <a:solidFill>
                <a:schemeClr val="tx1"/>
              </a:solidFill>
              <a:latin typeface="Meiryo UI" panose="020B0604030504040204" pitchFamily="50" charset="-128"/>
              <a:ea typeface="Meiryo UI" panose="020B0604030504040204" pitchFamily="50" charset="-128"/>
            </a:endParaRPr>
          </a:p>
        </p:txBody>
      </p:sp>
      <p:sp>
        <p:nvSpPr>
          <p:cNvPr id="147" name="二等辺三角形 146"/>
          <p:cNvSpPr/>
          <p:nvPr/>
        </p:nvSpPr>
        <p:spPr>
          <a:xfrm>
            <a:off x="5276821" y="3533491"/>
            <a:ext cx="149602" cy="131906"/>
          </a:xfrm>
          <a:prstGeom prst="triangle">
            <a:avLst/>
          </a:prstGeom>
          <a:solidFill>
            <a:srgbClr val="FFFF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p>
        </p:txBody>
      </p:sp>
      <p:pic>
        <p:nvPicPr>
          <p:cNvPr id="43" name="図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3656856" y="5779289"/>
            <a:ext cx="1126802" cy="1048978"/>
          </a:xfrm>
          <a:prstGeom prst="rect">
            <a:avLst/>
          </a:prstGeom>
        </p:spPr>
      </p:pic>
      <p:sp>
        <p:nvSpPr>
          <p:cNvPr id="44" name="左右矢印 43"/>
          <p:cNvSpPr/>
          <p:nvPr/>
        </p:nvSpPr>
        <p:spPr>
          <a:xfrm>
            <a:off x="5824968" y="3354510"/>
            <a:ext cx="2584868" cy="163816"/>
          </a:xfrm>
          <a:prstGeom prst="leftRightArrow">
            <a:avLst>
              <a:gd name="adj1" fmla="val 61224"/>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ja-JP" altLang="en-US" sz="1050">
              <a:solidFill>
                <a:prstClr val="white"/>
              </a:solidFill>
              <a:latin typeface="Meiryo UI" panose="020B0604030504040204" pitchFamily="50" charset="-128"/>
              <a:ea typeface="Meiryo UI" panose="020B0604030504040204" pitchFamily="50" charset="-128"/>
            </a:endParaRPr>
          </a:p>
        </p:txBody>
      </p:sp>
      <p:sp>
        <p:nvSpPr>
          <p:cNvPr id="102" name="上矢印吹き出し 101"/>
          <p:cNvSpPr/>
          <p:nvPr/>
        </p:nvSpPr>
        <p:spPr>
          <a:xfrm>
            <a:off x="5229395" y="3852837"/>
            <a:ext cx="3756053" cy="508610"/>
          </a:xfrm>
          <a:prstGeom prst="upArrowCallout">
            <a:avLst>
              <a:gd name="adj1" fmla="val 26293"/>
              <a:gd name="adj2" fmla="val 139587"/>
              <a:gd name="adj3" fmla="val 29316"/>
              <a:gd name="adj4" fmla="val 70684"/>
            </a:avLst>
          </a:prstGeom>
          <a:solidFill>
            <a:srgbClr val="FFFF6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b="1" dirty="0" smtClean="0">
                <a:solidFill>
                  <a:srgbClr val="FF0000"/>
                </a:solidFill>
                <a:latin typeface="メイリオ" panose="020B0604030504040204" pitchFamily="50" charset="-128"/>
                <a:ea typeface="メイリオ" panose="020B0604030504040204" pitchFamily="50" charset="-128"/>
              </a:rPr>
              <a:t>産業雇用安定助成金</a:t>
            </a:r>
            <a:endParaRPr lang="ja-JP" altLang="en-US" b="1" dirty="0">
              <a:solidFill>
                <a:srgbClr val="FF0000"/>
              </a:solidFill>
              <a:latin typeface="メイリオ" panose="020B0604030504040204" pitchFamily="50" charset="-128"/>
              <a:ea typeface="メイリオ" panose="020B0604030504040204" pitchFamily="50" charset="-128"/>
            </a:endParaRPr>
          </a:p>
        </p:txBody>
      </p:sp>
      <p:sp>
        <p:nvSpPr>
          <p:cNvPr id="3" name="スライド番号プレースホルダー 2"/>
          <p:cNvSpPr>
            <a:spLocks noGrp="1"/>
          </p:cNvSpPr>
          <p:nvPr>
            <p:ph type="sldNum" sz="quarter" idx="12"/>
          </p:nvPr>
        </p:nvSpPr>
        <p:spPr/>
        <p:txBody>
          <a:bodyPr/>
          <a:lstStyle/>
          <a:p>
            <a:fld id="{26A015B2-FCC1-4ADD-8B51-CA8CD93A85DD}" type="slidenum">
              <a:rPr lang="ja-JP" altLang="en-US" smtClean="0">
                <a:solidFill>
                  <a:prstClr val="black">
                    <a:tint val="75000"/>
                  </a:prstClr>
                </a:solidFill>
              </a:rPr>
              <a:pPr/>
              <a:t>2</a:t>
            </a:fld>
            <a:endParaRPr lang="ja-JP" altLang="en-US">
              <a:solidFill>
                <a:prstClr val="black">
                  <a:tint val="75000"/>
                </a:prstClr>
              </a:solidFill>
            </a:endParaRPr>
          </a:p>
        </p:txBody>
      </p:sp>
    </p:spTree>
    <p:extLst>
      <p:ext uri="{BB962C8B-B14F-4D97-AF65-F5344CB8AC3E}">
        <p14:creationId xmlns:p14="http://schemas.microsoft.com/office/powerpoint/2010/main" val="357061895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在籍型出向とは</a:t>
            </a:r>
            <a:endParaRPr kumimoji="1" lang="ja-JP" altLang="en-US" sz="3200" dirty="0"/>
          </a:p>
        </p:txBody>
      </p:sp>
      <p:sp>
        <p:nvSpPr>
          <p:cNvPr id="3" name="正方形/長方形 2"/>
          <p:cNvSpPr/>
          <p:nvPr/>
        </p:nvSpPr>
        <p:spPr>
          <a:xfrm>
            <a:off x="-123564" y="1268760"/>
            <a:ext cx="10153128" cy="76555"/>
          </a:xfrm>
          <a:prstGeom prst="rect">
            <a:avLst/>
          </a:prstGeom>
          <a:solidFill>
            <a:srgbClr val="F79646">
              <a:lumMod val="75000"/>
            </a:srgbClr>
          </a:solidFill>
          <a:ln w="25400" cap="flat" cmpd="sng" algn="ctr">
            <a:solidFill>
              <a:srgbClr val="F79646">
                <a:lumMod val="75000"/>
              </a:srgbClr>
            </a:solidFill>
            <a:prstDash val="solid"/>
          </a:ln>
          <a:effectLst/>
        </p:spPr>
        <p:txBody>
          <a:bodyPr lIns="91112" tIns="45556" rIns="91112" bIns="45556" rtlCol="0" anchor="ctr"/>
          <a:lstStyle/>
          <a:p>
            <a:pPr algn="r" defTabSz="911122">
              <a:defRPr/>
            </a:pPr>
            <a:r>
              <a:rPr kumimoji="0" lang="ja-JP" altLang="en-US" sz="1100" b="1" kern="0" dirty="0">
                <a:solidFill>
                  <a:prstClr val="white"/>
                </a:solidFill>
                <a:latin typeface="Meiryo UI" panose="020B0604030504040204" pitchFamily="50" charset="-128"/>
                <a:ea typeface="Meiryo UI" panose="020B0604030504040204" pitchFamily="50" charset="-128"/>
              </a:rPr>
              <a:t>　　　　　　　</a:t>
            </a:r>
          </a:p>
        </p:txBody>
      </p:sp>
      <p:sp>
        <p:nvSpPr>
          <p:cNvPr id="4" name="正方形/長方形 3"/>
          <p:cNvSpPr/>
          <p:nvPr/>
        </p:nvSpPr>
        <p:spPr>
          <a:xfrm>
            <a:off x="681038" y="1578660"/>
            <a:ext cx="8808466" cy="1015663"/>
          </a:xfrm>
          <a:prstGeom prst="rect">
            <a:avLst/>
          </a:prstGeom>
        </p:spPr>
        <p:txBody>
          <a:bodyPr wrap="square">
            <a:spAutoFit/>
          </a:bodyPr>
          <a:lstStyle/>
          <a:p>
            <a:pPr marL="185738" indent="-185738"/>
            <a:r>
              <a:rPr lang="ja-JP" altLang="en-US" sz="2000" dirty="0">
                <a:ea typeface="メイリオ" panose="020B0604030504040204" pitchFamily="50" charset="-128"/>
              </a:rPr>
              <a:t>○</a:t>
            </a:r>
            <a:r>
              <a:rPr lang="ja-JP" altLang="en-US" sz="2000" b="1" u="sng" dirty="0">
                <a:ea typeface="メイリオ" panose="020B0604030504040204" pitchFamily="50" charset="-128"/>
              </a:rPr>
              <a:t>在籍型出向</a:t>
            </a:r>
            <a:r>
              <a:rPr lang="ja-JP" altLang="en-US" sz="2000" dirty="0">
                <a:ea typeface="メイリオ" panose="020B0604030504040204" pitchFamily="50" charset="-128"/>
              </a:rPr>
              <a:t>とは、出向元企業と出向先企業との間の出向契約によって、</a:t>
            </a:r>
            <a:r>
              <a:rPr lang="ja-JP" altLang="en-US" sz="2000" b="1" u="sng" dirty="0">
                <a:ea typeface="メイリオ" panose="020B0604030504040204" pitchFamily="50" charset="-128"/>
              </a:rPr>
              <a:t>労働者が出向元企業と出向先企業</a:t>
            </a:r>
            <a:r>
              <a:rPr lang="ja-JP" altLang="en-US" sz="2000" b="1" u="sng" dirty="0" smtClean="0">
                <a:ea typeface="メイリオ" panose="020B0604030504040204" pitchFamily="50" charset="-128"/>
              </a:rPr>
              <a:t>の双方から雇用され</a:t>
            </a:r>
            <a:r>
              <a:rPr lang="ja-JP" altLang="en-US" sz="2000" dirty="0" smtClean="0">
                <a:ea typeface="メイリオ" panose="020B0604030504040204" pitchFamily="50" charset="-128"/>
              </a:rPr>
              <a:t>、</a:t>
            </a:r>
            <a:r>
              <a:rPr lang="ja-JP" altLang="en-US" sz="2000" dirty="0">
                <a:ea typeface="メイリオ" panose="020B0604030504040204" pitchFamily="50" charset="-128"/>
              </a:rPr>
              <a:t>一定</a:t>
            </a:r>
            <a:r>
              <a:rPr lang="ja-JP" altLang="ja-JP" sz="2000" dirty="0">
                <a:ea typeface="メイリオ" panose="020B0604030504040204" pitchFamily="50" charset="-128"/>
              </a:rPr>
              <a:t>期間継続</a:t>
            </a:r>
            <a:r>
              <a:rPr lang="ja-JP" altLang="en-US" sz="2000" dirty="0">
                <a:ea typeface="メイリオ" panose="020B0604030504040204" pitchFamily="50" charset="-128"/>
              </a:rPr>
              <a:t>して</a:t>
            </a:r>
            <a:r>
              <a:rPr lang="ja-JP" altLang="ja-JP" sz="2000" dirty="0">
                <a:ea typeface="メイリオ" panose="020B0604030504040204" pitchFamily="50" charset="-128"/>
              </a:rPr>
              <a:t>勤務する</a:t>
            </a:r>
            <a:r>
              <a:rPr lang="ja-JP" altLang="en-US" sz="2000" dirty="0">
                <a:ea typeface="メイリオ" panose="020B0604030504040204" pitchFamily="50" charset="-128"/>
              </a:rPr>
              <a:t>ことをいいます。</a:t>
            </a:r>
            <a:endParaRPr lang="en-US" altLang="ja-JP" sz="2000" dirty="0">
              <a:ea typeface="メイリオ" panose="020B0604030504040204" pitchFamily="50" charset="-128"/>
            </a:endParaRPr>
          </a:p>
        </p:txBody>
      </p:sp>
      <p:sp>
        <p:nvSpPr>
          <p:cNvPr id="5" name="正方形/長方形 4"/>
          <p:cNvSpPr/>
          <p:nvPr/>
        </p:nvSpPr>
        <p:spPr>
          <a:xfrm>
            <a:off x="2317599" y="2784308"/>
            <a:ext cx="4842380" cy="2848244"/>
          </a:xfrm>
          <a:prstGeom prst="rect">
            <a:avLst/>
          </a:prstGeom>
          <a:solidFill>
            <a:srgbClr val="F2DCD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6" name="テキスト ボックス 5"/>
          <p:cNvSpPr txBox="1"/>
          <p:nvPr/>
        </p:nvSpPr>
        <p:spPr>
          <a:xfrm>
            <a:off x="2440853" y="2972840"/>
            <a:ext cx="4185568" cy="338554"/>
          </a:xfrm>
          <a:prstGeom prst="rect">
            <a:avLst/>
          </a:prstGeom>
          <a:noFill/>
        </p:spPr>
        <p:txBody>
          <a:bodyPr wrap="square" rtlCol="0">
            <a:spAutoFit/>
          </a:bodyPr>
          <a:lstStyle/>
          <a:p>
            <a:r>
              <a:rPr kumimoji="1" lang="ja-JP" altLang="en-US" sz="1600" b="1" dirty="0" smtClean="0">
                <a:latin typeface="メイリオ" panose="020B0604030504040204" pitchFamily="50" charset="-128"/>
                <a:ea typeface="メイリオ" panose="020B0604030504040204" pitchFamily="50" charset="-128"/>
              </a:rPr>
              <a:t>在籍型出向</a:t>
            </a:r>
            <a:endParaRPr kumimoji="1" lang="ja-JP" altLang="en-US" sz="1600" dirty="0">
              <a:latin typeface="メイリオ" panose="020B0604030504040204" pitchFamily="50" charset="-128"/>
              <a:ea typeface="メイリオ" panose="020B0604030504040204" pitchFamily="50" charset="-128"/>
            </a:endParaRPr>
          </a:p>
        </p:txBody>
      </p:sp>
      <p:sp>
        <p:nvSpPr>
          <p:cNvPr id="7" name="フリーフォーム 6"/>
          <p:cNvSpPr/>
          <p:nvPr/>
        </p:nvSpPr>
        <p:spPr>
          <a:xfrm>
            <a:off x="2933639" y="3508794"/>
            <a:ext cx="948839" cy="522120"/>
          </a:xfrm>
          <a:custGeom>
            <a:avLst/>
            <a:gdLst>
              <a:gd name="connsiteX0" fmla="*/ 0 w 687928"/>
              <a:gd name="connsiteY0" fmla="*/ 36495 h 364948"/>
              <a:gd name="connsiteX1" fmla="*/ 36495 w 687928"/>
              <a:gd name="connsiteY1" fmla="*/ 0 h 364948"/>
              <a:gd name="connsiteX2" fmla="*/ 651433 w 687928"/>
              <a:gd name="connsiteY2" fmla="*/ 0 h 364948"/>
              <a:gd name="connsiteX3" fmla="*/ 687928 w 687928"/>
              <a:gd name="connsiteY3" fmla="*/ 36495 h 364948"/>
              <a:gd name="connsiteX4" fmla="*/ 687928 w 687928"/>
              <a:gd name="connsiteY4" fmla="*/ 328453 h 364948"/>
              <a:gd name="connsiteX5" fmla="*/ 651433 w 687928"/>
              <a:gd name="connsiteY5" fmla="*/ 364948 h 364948"/>
              <a:gd name="connsiteX6" fmla="*/ 36495 w 687928"/>
              <a:gd name="connsiteY6" fmla="*/ 364948 h 364948"/>
              <a:gd name="connsiteX7" fmla="*/ 0 w 687928"/>
              <a:gd name="connsiteY7" fmla="*/ 328453 h 364948"/>
              <a:gd name="connsiteX8" fmla="*/ 0 w 687928"/>
              <a:gd name="connsiteY8" fmla="*/ 36495 h 364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7928" h="364948">
                <a:moveTo>
                  <a:pt x="0" y="36495"/>
                </a:moveTo>
                <a:cubicBezTo>
                  <a:pt x="0" y="16339"/>
                  <a:pt x="16339" y="0"/>
                  <a:pt x="36495" y="0"/>
                </a:cubicBezTo>
                <a:lnTo>
                  <a:pt x="651433" y="0"/>
                </a:lnTo>
                <a:cubicBezTo>
                  <a:pt x="671589" y="0"/>
                  <a:pt x="687928" y="16339"/>
                  <a:pt x="687928" y="36495"/>
                </a:cubicBezTo>
                <a:lnTo>
                  <a:pt x="687928" y="328453"/>
                </a:lnTo>
                <a:cubicBezTo>
                  <a:pt x="687928" y="348609"/>
                  <a:pt x="671589" y="364948"/>
                  <a:pt x="651433" y="364948"/>
                </a:cubicBezTo>
                <a:lnTo>
                  <a:pt x="36495" y="364948"/>
                </a:lnTo>
                <a:cubicBezTo>
                  <a:pt x="16339" y="364948"/>
                  <a:pt x="0" y="348609"/>
                  <a:pt x="0" y="328453"/>
                </a:cubicBezTo>
                <a:lnTo>
                  <a:pt x="0" y="36495"/>
                </a:lnTo>
                <a:close/>
              </a:path>
            </a:pathLst>
          </a:custGeom>
          <a:ln/>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56409" tIns="56409" rIns="56409" bIns="56409" numCol="1" spcCol="1270" anchor="ctr" anchorCtr="0">
            <a:noAutofit/>
          </a:bodyPr>
          <a:lstStyle/>
          <a:p>
            <a:pPr lvl="0" algn="ctr" defTabSz="533400">
              <a:lnSpc>
                <a:spcPct val="90000"/>
              </a:lnSpc>
              <a:spcBef>
                <a:spcPct val="0"/>
              </a:spcBef>
              <a:spcAft>
                <a:spcPct val="35000"/>
              </a:spcAft>
            </a:pPr>
            <a:r>
              <a:rPr kumimoji="1" lang="ja-JP" altLang="en-US" sz="1400" b="1" kern="1200" dirty="0" smtClean="0">
                <a:latin typeface="メイリオ" panose="020B0604030504040204" pitchFamily="50" charset="-128"/>
                <a:ea typeface="メイリオ" panose="020B0604030504040204" pitchFamily="50" charset="-128"/>
              </a:rPr>
              <a:t>出向元</a:t>
            </a:r>
            <a:endParaRPr kumimoji="1" lang="ja-JP" altLang="en-US" sz="1400" b="1" kern="1200" dirty="0">
              <a:latin typeface="メイリオ" panose="020B0604030504040204" pitchFamily="50" charset="-128"/>
              <a:ea typeface="メイリオ" panose="020B0604030504040204" pitchFamily="50" charset="-128"/>
            </a:endParaRPr>
          </a:p>
        </p:txBody>
      </p:sp>
      <p:sp>
        <p:nvSpPr>
          <p:cNvPr id="8" name="フリーフォーム 7"/>
          <p:cNvSpPr/>
          <p:nvPr/>
        </p:nvSpPr>
        <p:spPr>
          <a:xfrm>
            <a:off x="5886108" y="3489373"/>
            <a:ext cx="948839" cy="522120"/>
          </a:xfrm>
          <a:custGeom>
            <a:avLst/>
            <a:gdLst>
              <a:gd name="connsiteX0" fmla="*/ 0 w 687928"/>
              <a:gd name="connsiteY0" fmla="*/ 36495 h 364948"/>
              <a:gd name="connsiteX1" fmla="*/ 36495 w 687928"/>
              <a:gd name="connsiteY1" fmla="*/ 0 h 364948"/>
              <a:gd name="connsiteX2" fmla="*/ 651433 w 687928"/>
              <a:gd name="connsiteY2" fmla="*/ 0 h 364948"/>
              <a:gd name="connsiteX3" fmla="*/ 687928 w 687928"/>
              <a:gd name="connsiteY3" fmla="*/ 36495 h 364948"/>
              <a:gd name="connsiteX4" fmla="*/ 687928 w 687928"/>
              <a:gd name="connsiteY4" fmla="*/ 328453 h 364948"/>
              <a:gd name="connsiteX5" fmla="*/ 651433 w 687928"/>
              <a:gd name="connsiteY5" fmla="*/ 364948 h 364948"/>
              <a:gd name="connsiteX6" fmla="*/ 36495 w 687928"/>
              <a:gd name="connsiteY6" fmla="*/ 364948 h 364948"/>
              <a:gd name="connsiteX7" fmla="*/ 0 w 687928"/>
              <a:gd name="connsiteY7" fmla="*/ 328453 h 364948"/>
              <a:gd name="connsiteX8" fmla="*/ 0 w 687928"/>
              <a:gd name="connsiteY8" fmla="*/ 36495 h 364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7928" h="364948">
                <a:moveTo>
                  <a:pt x="0" y="36495"/>
                </a:moveTo>
                <a:cubicBezTo>
                  <a:pt x="0" y="16339"/>
                  <a:pt x="16339" y="0"/>
                  <a:pt x="36495" y="0"/>
                </a:cubicBezTo>
                <a:lnTo>
                  <a:pt x="651433" y="0"/>
                </a:lnTo>
                <a:cubicBezTo>
                  <a:pt x="671589" y="0"/>
                  <a:pt x="687928" y="16339"/>
                  <a:pt x="687928" y="36495"/>
                </a:cubicBezTo>
                <a:lnTo>
                  <a:pt x="687928" y="328453"/>
                </a:lnTo>
                <a:cubicBezTo>
                  <a:pt x="687928" y="348609"/>
                  <a:pt x="671589" y="364948"/>
                  <a:pt x="651433" y="364948"/>
                </a:cubicBezTo>
                <a:lnTo>
                  <a:pt x="36495" y="364948"/>
                </a:lnTo>
                <a:cubicBezTo>
                  <a:pt x="16339" y="364948"/>
                  <a:pt x="0" y="348609"/>
                  <a:pt x="0" y="328453"/>
                </a:cubicBezTo>
                <a:lnTo>
                  <a:pt x="0" y="36495"/>
                </a:lnTo>
                <a:close/>
              </a:path>
            </a:pathLst>
          </a:custGeom>
          <a:ln/>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56409" tIns="56409" rIns="56409" bIns="56409" numCol="1" spcCol="1270" anchor="ctr" anchorCtr="0">
            <a:noAutofit/>
          </a:bodyPr>
          <a:lstStyle/>
          <a:p>
            <a:pPr lvl="0" algn="ctr" defTabSz="533400">
              <a:lnSpc>
                <a:spcPct val="90000"/>
              </a:lnSpc>
              <a:spcBef>
                <a:spcPct val="0"/>
              </a:spcBef>
              <a:spcAft>
                <a:spcPct val="35000"/>
              </a:spcAft>
            </a:pPr>
            <a:r>
              <a:rPr kumimoji="1" lang="ja-JP" altLang="en-US" sz="1400" b="1" kern="1200" dirty="0" smtClean="0">
                <a:latin typeface="メイリオ" panose="020B0604030504040204" pitchFamily="50" charset="-128"/>
                <a:ea typeface="メイリオ" panose="020B0604030504040204" pitchFamily="50" charset="-128"/>
              </a:rPr>
              <a:t>出向先</a:t>
            </a:r>
            <a:endParaRPr kumimoji="1" lang="ja-JP" altLang="en-US" sz="1400" b="1" kern="1200" dirty="0">
              <a:latin typeface="メイリオ" panose="020B0604030504040204" pitchFamily="50" charset="-128"/>
              <a:ea typeface="メイリオ" panose="020B0604030504040204" pitchFamily="50" charset="-128"/>
            </a:endParaRPr>
          </a:p>
        </p:txBody>
      </p:sp>
      <p:sp>
        <p:nvSpPr>
          <p:cNvPr id="9" name="フリーフォーム 8"/>
          <p:cNvSpPr/>
          <p:nvPr/>
        </p:nvSpPr>
        <p:spPr>
          <a:xfrm>
            <a:off x="4383955" y="4787143"/>
            <a:ext cx="948839" cy="522120"/>
          </a:xfrm>
          <a:custGeom>
            <a:avLst/>
            <a:gdLst>
              <a:gd name="connsiteX0" fmla="*/ 0 w 687928"/>
              <a:gd name="connsiteY0" fmla="*/ 36495 h 364948"/>
              <a:gd name="connsiteX1" fmla="*/ 36495 w 687928"/>
              <a:gd name="connsiteY1" fmla="*/ 0 h 364948"/>
              <a:gd name="connsiteX2" fmla="*/ 651433 w 687928"/>
              <a:gd name="connsiteY2" fmla="*/ 0 h 364948"/>
              <a:gd name="connsiteX3" fmla="*/ 687928 w 687928"/>
              <a:gd name="connsiteY3" fmla="*/ 36495 h 364948"/>
              <a:gd name="connsiteX4" fmla="*/ 687928 w 687928"/>
              <a:gd name="connsiteY4" fmla="*/ 328453 h 364948"/>
              <a:gd name="connsiteX5" fmla="*/ 651433 w 687928"/>
              <a:gd name="connsiteY5" fmla="*/ 364948 h 364948"/>
              <a:gd name="connsiteX6" fmla="*/ 36495 w 687928"/>
              <a:gd name="connsiteY6" fmla="*/ 364948 h 364948"/>
              <a:gd name="connsiteX7" fmla="*/ 0 w 687928"/>
              <a:gd name="connsiteY7" fmla="*/ 328453 h 364948"/>
              <a:gd name="connsiteX8" fmla="*/ 0 w 687928"/>
              <a:gd name="connsiteY8" fmla="*/ 36495 h 3649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687928" h="364948">
                <a:moveTo>
                  <a:pt x="0" y="36495"/>
                </a:moveTo>
                <a:cubicBezTo>
                  <a:pt x="0" y="16339"/>
                  <a:pt x="16339" y="0"/>
                  <a:pt x="36495" y="0"/>
                </a:cubicBezTo>
                <a:lnTo>
                  <a:pt x="651433" y="0"/>
                </a:lnTo>
                <a:cubicBezTo>
                  <a:pt x="671589" y="0"/>
                  <a:pt x="687928" y="16339"/>
                  <a:pt x="687928" y="36495"/>
                </a:cubicBezTo>
                <a:lnTo>
                  <a:pt x="687928" y="328453"/>
                </a:lnTo>
                <a:cubicBezTo>
                  <a:pt x="687928" y="348609"/>
                  <a:pt x="671589" y="364948"/>
                  <a:pt x="651433" y="364948"/>
                </a:cubicBezTo>
                <a:lnTo>
                  <a:pt x="36495" y="364948"/>
                </a:lnTo>
                <a:cubicBezTo>
                  <a:pt x="16339" y="364948"/>
                  <a:pt x="0" y="348609"/>
                  <a:pt x="0" y="328453"/>
                </a:cubicBezTo>
                <a:lnTo>
                  <a:pt x="0" y="36495"/>
                </a:lnTo>
                <a:close/>
              </a:path>
            </a:pathLst>
          </a:custGeom>
          <a:ln/>
        </p:spPr>
        <p:style>
          <a:lnRef idx="2">
            <a:schemeClr val="accent1">
              <a:shade val="50000"/>
            </a:schemeClr>
          </a:lnRef>
          <a:fillRef idx="1">
            <a:schemeClr val="accent1"/>
          </a:fillRef>
          <a:effectRef idx="0">
            <a:schemeClr val="accent1"/>
          </a:effectRef>
          <a:fontRef idx="minor">
            <a:schemeClr val="lt1"/>
          </a:fontRef>
        </p:style>
        <p:txBody>
          <a:bodyPr spcFirstLastPara="0" vert="horz" wrap="square" lIns="56409" tIns="56409" rIns="56409" bIns="56409" numCol="1" spcCol="1270" anchor="ctr" anchorCtr="0">
            <a:noAutofit/>
          </a:bodyPr>
          <a:lstStyle/>
          <a:p>
            <a:pPr lvl="0" algn="ctr" defTabSz="533400">
              <a:lnSpc>
                <a:spcPct val="90000"/>
              </a:lnSpc>
              <a:spcBef>
                <a:spcPct val="0"/>
              </a:spcBef>
              <a:spcAft>
                <a:spcPct val="35000"/>
              </a:spcAft>
            </a:pPr>
            <a:r>
              <a:rPr kumimoji="1" lang="ja-JP" altLang="en-US" sz="1400" b="1" kern="1200" dirty="0" smtClean="0">
                <a:latin typeface="メイリオ" panose="020B0604030504040204" pitchFamily="50" charset="-128"/>
                <a:ea typeface="メイリオ" panose="020B0604030504040204" pitchFamily="50" charset="-128"/>
              </a:rPr>
              <a:t>労働者</a:t>
            </a:r>
            <a:endParaRPr kumimoji="1" lang="ja-JP" altLang="en-US" sz="1400" b="1" kern="1200" dirty="0">
              <a:latin typeface="メイリオ" panose="020B0604030504040204" pitchFamily="50" charset="-128"/>
              <a:ea typeface="メイリオ" panose="020B0604030504040204" pitchFamily="50" charset="-128"/>
            </a:endParaRPr>
          </a:p>
        </p:txBody>
      </p:sp>
      <p:sp>
        <p:nvSpPr>
          <p:cNvPr id="10" name="フリーフォーム 9"/>
          <p:cNvSpPr/>
          <p:nvPr/>
        </p:nvSpPr>
        <p:spPr>
          <a:xfrm rot="2739808">
            <a:off x="3443715" y="4462960"/>
            <a:ext cx="882441" cy="176176"/>
          </a:xfrm>
          <a:custGeom>
            <a:avLst/>
            <a:gdLst>
              <a:gd name="connsiteX0" fmla="*/ 0 w 616802"/>
              <a:gd name="connsiteY0" fmla="*/ 63866 h 127731"/>
              <a:gd name="connsiteX1" fmla="*/ 63866 w 616802"/>
              <a:gd name="connsiteY1" fmla="*/ 0 h 127731"/>
              <a:gd name="connsiteX2" fmla="*/ 63866 w 616802"/>
              <a:gd name="connsiteY2" fmla="*/ 25546 h 127731"/>
              <a:gd name="connsiteX3" fmla="*/ 552937 w 616802"/>
              <a:gd name="connsiteY3" fmla="*/ 25546 h 127731"/>
              <a:gd name="connsiteX4" fmla="*/ 552937 w 616802"/>
              <a:gd name="connsiteY4" fmla="*/ 0 h 127731"/>
              <a:gd name="connsiteX5" fmla="*/ 616802 w 616802"/>
              <a:gd name="connsiteY5" fmla="*/ 63866 h 127731"/>
              <a:gd name="connsiteX6" fmla="*/ 552937 w 616802"/>
              <a:gd name="connsiteY6" fmla="*/ 127731 h 127731"/>
              <a:gd name="connsiteX7" fmla="*/ 552937 w 616802"/>
              <a:gd name="connsiteY7" fmla="*/ 102185 h 127731"/>
              <a:gd name="connsiteX8" fmla="*/ 63866 w 616802"/>
              <a:gd name="connsiteY8" fmla="*/ 102185 h 127731"/>
              <a:gd name="connsiteX9" fmla="*/ 63866 w 616802"/>
              <a:gd name="connsiteY9" fmla="*/ 127731 h 127731"/>
              <a:gd name="connsiteX10" fmla="*/ 0 w 616802"/>
              <a:gd name="connsiteY10" fmla="*/ 63866 h 127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6802" h="127731">
                <a:moveTo>
                  <a:pt x="0" y="63866"/>
                </a:moveTo>
                <a:lnTo>
                  <a:pt x="63866" y="0"/>
                </a:lnTo>
                <a:lnTo>
                  <a:pt x="63866" y="25546"/>
                </a:lnTo>
                <a:lnTo>
                  <a:pt x="552937" y="25546"/>
                </a:lnTo>
                <a:lnTo>
                  <a:pt x="552937" y="0"/>
                </a:lnTo>
                <a:lnTo>
                  <a:pt x="616802" y="63866"/>
                </a:lnTo>
                <a:lnTo>
                  <a:pt x="552937" y="127731"/>
                </a:lnTo>
                <a:lnTo>
                  <a:pt x="552937" y="102185"/>
                </a:lnTo>
                <a:lnTo>
                  <a:pt x="63866" y="102185"/>
                </a:lnTo>
                <a:lnTo>
                  <a:pt x="63866" y="127731"/>
                </a:lnTo>
                <a:lnTo>
                  <a:pt x="0" y="63866"/>
                </a:lnTo>
                <a:close/>
              </a:path>
            </a:pathLst>
          </a:custGeom>
          <a:ln>
            <a:noFill/>
          </a:ln>
        </p:spPr>
        <p:style>
          <a:lnRef idx="0">
            <a:scrgbClr r="0" g="0" b="0"/>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38319" tIns="25545" rIns="38318" bIns="25546" numCol="1" spcCol="1270" anchor="ctr" anchorCtr="0">
            <a:noAutofit/>
          </a:bodyPr>
          <a:lstStyle/>
          <a:p>
            <a:pPr lvl="0" algn="ctr" defTabSz="533400">
              <a:lnSpc>
                <a:spcPct val="90000"/>
              </a:lnSpc>
              <a:spcBef>
                <a:spcPct val="0"/>
              </a:spcBef>
              <a:spcAft>
                <a:spcPct val="35000"/>
              </a:spcAft>
            </a:pPr>
            <a:endParaRPr kumimoji="1" lang="ja-JP" altLang="en-US" sz="1200" kern="1200" dirty="0">
              <a:latin typeface="メイリオ" panose="020B0604030504040204" pitchFamily="50" charset="-128"/>
              <a:ea typeface="メイリオ" panose="020B0604030504040204" pitchFamily="50" charset="-128"/>
            </a:endParaRPr>
          </a:p>
        </p:txBody>
      </p:sp>
      <p:sp>
        <p:nvSpPr>
          <p:cNvPr id="11" name="フリーフォーム 10"/>
          <p:cNvSpPr/>
          <p:nvPr/>
        </p:nvSpPr>
        <p:spPr>
          <a:xfrm>
            <a:off x="3899461" y="3671748"/>
            <a:ext cx="1986647" cy="180210"/>
          </a:xfrm>
          <a:custGeom>
            <a:avLst/>
            <a:gdLst>
              <a:gd name="connsiteX0" fmla="*/ 0 w 616802"/>
              <a:gd name="connsiteY0" fmla="*/ 63866 h 127731"/>
              <a:gd name="connsiteX1" fmla="*/ 63866 w 616802"/>
              <a:gd name="connsiteY1" fmla="*/ 0 h 127731"/>
              <a:gd name="connsiteX2" fmla="*/ 63866 w 616802"/>
              <a:gd name="connsiteY2" fmla="*/ 25546 h 127731"/>
              <a:gd name="connsiteX3" fmla="*/ 552937 w 616802"/>
              <a:gd name="connsiteY3" fmla="*/ 25546 h 127731"/>
              <a:gd name="connsiteX4" fmla="*/ 552937 w 616802"/>
              <a:gd name="connsiteY4" fmla="*/ 0 h 127731"/>
              <a:gd name="connsiteX5" fmla="*/ 616802 w 616802"/>
              <a:gd name="connsiteY5" fmla="*/ 63866 h 127731"/>
              <a:gd name="connsiteX6" fmla="*/ 552937 w 616802"/>
              <a:gd name="connsiteY6" fmla="*/ 127731 h 127731"/>
              <a:gd name="connsiteX7" fmla="*/ 552937 w 616802"/>
              <a:gd name="connsiteY7" fmla="*/ 102185 h 127731"/>
              <a:gd name="connsiteX8" fmla="*/ 63866 w 616802"/>
              <a:gd name="connsiteY8" fmla="*/ 102185 h 127731"/>
              <a:gd name="connsiteX9" fmla="*/ 63866 w 616802"/>
              <a:gd name="connsiteY9" fmla="*/ 127731 h 127731"/>
              <a:gd name="connsiteX10" fmla="*/ 0 w 616802"/>
              <a:gd name="connsiteY10" fmla="*/ 63866 h 127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6802" h="127731">
                <a:moveTo>
                  <a:pt x="0" y="63866"/>
                </a:moveTo>
                <a:lnTo>
                  <a:pt x="63866" y="0"/>
                </a:lnTo>
                <a:lnTo>
                  <a:pt x="63866" y="25546"/>
                </a:lnTo>
                <a:lnTo>
                  <a:pt x="552937" y="25546"/>
                </a:lnTo>
                <a:lnTo>
                  <a:pt x="552937" y="0"/>
                </a:lnTo>
                <a:lnTo>
                  <a:pt x="616802" y="63866"/>
                </a:lnTo>
                <a:lnTo>
                  <a:pt x="552937" y="127731"/>
                </a:lnTo>
                <a:lnTo>
                  <a:pt x="552937" y="102185"/>
                </a:lnTo>
                <a:lnTo>
                  <a:pt x="63866" y="102185"/>
                </a:lnTo>
                <a:lnTo>
                  <a:pt x="63866" y="127731"/>
                </a:lnTo>
                <a:lnTo>
                  <a:pt x="0" y="63866"/>
                </a:lnTo>
                <a:close/>
              </a:path>
            </a:pathLst>
          </a:custGeom>
          <a:ln>
            <a:noFill/>
          </a:ln>
        </p:spPr>
        <p:style>
          <a:lnRef idx="0">
            <a:scrgbClr r="0" g="0" b="0"/>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38319" tIns="25545" rIns="38318" bIns="25546" numCol="1" spcCol="1270" anchor="ctr" anchorCtr="0">
            <a:noAutofit/>
          </a:bodyPr>
          <a:lstStyle/>
          <a:p>
            <a:pPr lvl="0" algn="ctr" defTabSz="533400">
              <a:lnSpc>
                <a:spcPct val="90000"/>
              </a:lnSpc>
              <a:spcBef>
                <a:spcPct val="0"/>
              </a:spcBef>
              <a:spcAft>
                <a:spcPct val="35000"/>
              </a:spcAft>
            </a:pPr>
            <a:endParaRPr kumimoji="1" lang="ja-JP" altLang="en-US" sz="1200" kern="1200" dirty="0">
              <a:latin typeface="メイリオ" panose="020B0604030504040204" pitchFamily="50" charset="-128"/>
              <a:ea typeface="メイリオ" panose="020B0604030504040204" pitchFamily="50" charset="-128"/>
            </a:endParaRPr>
          </a:p>
        </p:txBody>
      </p:sp>
      <p:sp>
        <p:nvSpPr>
          <p:cNvPr id="12" name="フリーフォーム 11"/>
          <p:cNvSpPr/>
          <p:nvPr/>
        </p:nvSpPr>
        <p:spPr>
          <a:xfrm rot="8072911">
            <a:off x="5444887" y="4428580"/>
            <a:ext cx="882441" cy="176176"/>
          </a:xfrm>
          <a:custGeom>
            <a:avLst/>
            <a:gdLst>
              <a:gd name="connsiteX0" fmla="*/ 0 w 616802"/>
              <a:gd name="connsiteY0" fmla="*/ 63866 h 127731"/>
              <a:gd name="connsiteX1" fmla="*/ 63866 w 616802"/>
              <a:gd name="connsiteY1" fmla="*/ 0 h 127731"/>
              <a:gd name="connsiteX2" fmla="*/ 63866 w 616802"/>
              <a:gd name="connsiteY2" fmla="*/ 25546 h 127731"/>
              <a:gd name="connsiteX3" fmla="*/ 552937 w 616802"/>
              <a:gd name="connsiteY3" fmla="*/ 25546 h 127731"/>
              <a:gd name="connsiteX4" fmla="*/ 552937 w 616802"/>
              <a:gd name="connsiteY4" fmla="*/ 0 h 127731"/>
              <a:gd name="connsiteX5" fmla="*/ 616802 w 616802"/>
              <a:gd name="connsiteY5" fmla="*/ 63866 h 127731"/>
              <a:gd name="connsiteX6" fmla="*/ 552937 w 616802"/>
              <a:gd name="connsiteY6" fmla="*/ 127731 h 127731"/>
              <a:gd name="connsiteX7" fmla="*/ 552937 w 616802"/>
              <a:gd name="connsiteY7" fmla="*/ 102185 h 127731"/>
              <a:gd name="connsiteX8" fmla="*/ 63866 w 616802"/>
              <a:gd name="connsiteY8" fmla="*/ 102185 h 127731"/>
              <a:gd name="connsiteX9" fmla="*/ 63866 w 616802"/>
              <a:gd name="connsiteY9" fmla="*/ 127731 h 127731"/>
              <a:gd name="connsiteX10" fmla="*/ 0 w 616802"/>
              <a:gd name="connsiteY10" fmla="*/ 63866 h 12773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16802" h="127731">
                <a:moveTo>
                  <a:pt x="0" y="63866"/>
                </a:moveTo>
                <a:lnTo>
                  <a:pt x="63866" y="0"/>
                </a:lnTo>
                <a:lnTo>
                  <a:pt x="63866" y="25546"/>
                </a:lnTo>
                <a:lnTo>
                  <a:pt x="552937" y="25546"/>
                </a:lnTo>
                <a:lnTo>
                  <a:pt x="552937" y="0"/>
                </a:lnTo>
                <a:lnTo>
                  <a:pt x="616802" y="63866"/>
                </a:lnTo>
                <a:lnTo>
                  <a:pt x="552937" y="127731"/>
                </a:lnTo>
                <a:lnTo>
                  <a:pt x="552937" y="102185"/>
                </a:lnTo>
                <a:lnTo>
                  <a:pt x="63866" y="102185"/>
                </a:lnTo>
                <a:lnTo>
                  <a:pt x="63866" y="127731"/>
                </a:lnTo>
                <a:lnTo>
                  <a:pt x="0" y="63866"/>
                </a:lnTo>
                <a:close/>
              </a:path>
            </a:pathLst>
          </a:custGeom>
          <a:ln>
            <a:noFill/>
          </a:ln>
        </p:spPr>
        <p:style>
          <a:lnRef idx="0">
            <a:scrgbClr r="0" g="0" b="0"/>
          </a:lnRef>
          <a:fillRef idx="1">
            <a:schemeClr val="accent1">
              <a:tint val="60000"/>
              <a:hueOff val="0"/>
              <a:satOff val="0"/>
              <a:lumOff val="0"/>
              <a:alphaOff val="0"/>
            </a:schemeClr>
          </a:fillRef>
          <a:effectRef idx="0">
            <a:schemeClr val="accent1">
              <a:tint val="60000"/>
              <a:hueOff val="0"/>
              <a:satOff val="0"/>
              <a:lumOff val="0"/>
              <a:alphaOff val="0"/>
            </a:schemeClr>
          </a:effectRef>
          <a:fontRef idx="minor">
            <a:schemeClr val="lt1"/>
          </a:fontRef>
        </p:style>
        <p:txBody>
          <a:bodyPr spcFirstLastPara="0" vert="horz" wrap="square" lIns="38319" tIns="25545" rIns="38318" bIns="25546" numCol="1" spcCol="1270" anchor="ctr" anchorCtr="0">
            <a:noAutofit/>
          </a:bodyPr>
          <a:lstStyle/>
          <a:p>
            <a:pPr lvl="0" algn="ctr" defTabSz="533400">
              <a:lnSpc>
                <a:spcPct val="90000"/>
              </a:lnSpc>
              <a:spcBef>
                <a:spcPct val="0"/>
              </a:spcBef>
              <a:spcAft>
                <a:spcPct val="35000"/>
              </a:spcAft>
            </a:pPr>
            <a:endParaRPr kumimoji="1" lang="ja-JP" altLang="en-US" sz="1200" kern="1200" dirty="0">
              <a:latin typeface="メイリオ" panose="020B0604030504040204" pitchFamily="50" charset="-128"/>
              <a:ea typeface="メイリオ" panose="020B0604030504040204" pitchFamily="50" charset="-128"/>
            </a:endParaRPr>
          </a:p>
        </p:txBody>
      </p:sp>
      <p:sp>
        <p:nvSpPr>
          <p:cNvPr id="13" name="テキスト ボックス 12"/>
          <p:cNvSpPr txBox="1"/>
          <p:nvPr/>
        </p:nvSpPr>
        <p:spPr>
          <a:xfrm>
            <a:off x="2317599" y="4633254"/>
            <a:ext cx="1823006" cy="307777"/>
          </a:xfrm>
          <a:prstGeom prst="rect">
            <a:avLst/>
          </a:prstGeom>
          <a:noFill/>
        </p:spPr>
        <p:txBody>
          <a:bodyPr wrap="square" rtlCol="0">
            <a:spAutoFit/>
          </a:bodyPr>
          <a:lstStyle/>
          <a:p>
            <a:pPr algn="ctr"/>
            <a:r>
              <a:rPr kumimoji="1" lang="ja-JP" altLang="en-US" sz="1400" dirty="0" smtClean="0">
                <a:latin typeface="メイリオ" panose="020B0604030504040204" pitchFamily="50" charset="-128"/>
                <a:ea typeface="メイリオ" panose="020B0604030504040204" pitchFamily="50" charset="-128"/>
              </a:rPr>
              <a:t>雇用関係</a:t>
            </a:r>
            <a:endParaRPr kumimoji="1" lang="ja-JP" altLang="en-US" sz="1400" dirty="0">
              <a:latin typeface="メイリオ" panose="020B0604030504040204" pitchFamily="50" charset="-128"/>
              <a:ea typeface="メイリオ" panose="020B0604030504040204" pitchFamily="50" charset="-128"/>
            </a:endParaRPr>
          </a:p>
        </p:txBody>
      </p:sp>
      <p:sp>
        <p:nvSpPr>
          <p:cNvPr id="14" name="テキスト ボックス 13"/>
          <p:cNvSpPr txBox="1"/>
          <p:nvPr/>
        </p:nvSpPr>
        <p:spPr>
          <a:xfrm>
            <a:off x="5547395" y="4627740"/>
            <a:ext cx="1823006" cy="307777"/>
          </a:xfrm>
          <a:prstGeom prst="rect">
            <a:avLst/>
          </a:prstGeom>
          <a:noFill/>
        </p:spPr>
        <p:txBody>
          <a:bodyPr wrap="square" rtlCol="0">
            <a:spAutoFit/>
          </a:bodyPr>
          <a:lstStyle/>
          <a:p>
            <a:pPr algn="ctr"/>
            <a:r>
              <a:rPr kumimoji="1" lang="ja-JP" altLang="en-US" sz="1400" dirty="0" smtClean="0">
                <a:latin typeface="メイリオ" panose="020B0604030504040204" pitchFamily="50" charset="-128"/>
                <a:ea typeface="メイリオ" panose="020B0604030504040204" pitchFamily="50" charset="-128"/>
              </a:rPr>
              <a:t>雇用関係</a:t>
            </a:r>
            <a:endParaRPr kumimoji="1" lang="ja-JP" altLang="en-US" sz="1400" dirty="0">
              <a:latin typeface="メイリオ" panose="020B0604030504040204" pitchFamily="50" charset="-128"/>
              <a:ea typeface="メイリオ" panose="020B0604030504040204" pitchFamily="50" charset="-128"/>
            </a:endParaRPr>
          </a:p>
        </p:txBody>
      </p:sp>
      <p:sp>
        <p:nvSpPr>
          <p:cNvPr id="15" name="楕円 14"/>
          <p:cNvSpPr/>
          <p:nvPr/>
        </p:nvSpPr>
        <p:spPr>
          <a:xfrm>
            <a:off x="2679739" y="4461766"/>
            <a:ext cx="1144328" cy="62397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楕円 15"/>
          <p:cNvSpPr/>
          <p:nvPr/>
        </p:nvSpPr>
        <p:spPr>
          <a:xfrm>
            <a:off x="5901738" y="4424223"/>
            <a:ext cx="1144328" cy="623979"/>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スライド番号プレースホルダー 16"/>
          <p:cNvSpPr>
            <a:spLocks noGrp="1"/>
          </p:cNvSpPr>
          <p:nvPr>
            <p:ph type="sldNum" sz="quarter" idx="12"/>
          </p:nvPr>
        </p:nvSpPr>
        <p:spPr/>
        <p:txBody>
          <a:bodyPr/>
          <a:lstStyle/>
          <a:p>
            <a:pPr defTabSz="914123"/>
            <a:fld id="{26A015B2-FCC1-4ADD-8B51-CA8CD93A85DD}" type="slidenum">
              <a:rPr lang="ja-JP" altLang="en-US" smtClean="0">
                <a:solidFill>
                  <a:prstClr val="black">
                    <a:tint val="75000"/>
                  </a:prstClr>
                </a:solidFill>
              </a:rPr>
              <a:pPr defTabSz="914123"/>
              <a:t>3</a:t>
            </a:fld>
            <a:endParaRPr lang="ja-JP" altLang="en-US">
              <a:solidFill>
                <a:prstClr val="black">
                  <a:tint val="75000"/>
                </a:prstClr>
              </a:solidFill>
            </a:endParaRPr>
          </a:p>
        </p:txBody>
      </p:sp>
      <p:sp>
        <p:nvSpPr>
          <p:cNvPr id="18" name="正方形/長方形 17"/>
          <p:cNvSpPr/>
          <p:nvPr/>
        </p:nvSpPr>
        <p:spPr>
          <a:xfrm>
            <a:off x="4383746" y="3274482"/>
            <a:ext cx="1001093" cy="360354"/>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solidFill>
                  <a:schemeClr val="tx1"/>
                </a:solidFill>
              </a:rPr>
              <a:t>出向契約</a:t>
            </a:r>
            <a:endParaRPr kumimoji="1" lang="ja-JP" altLang="en-US" sz="1400" b="1" dirty="0">
              <a:solidFill>
                <a:schemeClr val="tx1"/>
              </a:solidFill>
            </a:endParaRPr>
          </a:p>
        </p:txBody>
      </p:sp>
    </p:spTree>
    <p:extLst>
      <p:ext uri="{BB962C8B-B14F-4D97-AF65-F5344CB8AC3E}">
        <p14:creationId xmlns:p14="http://schemas.microsoft.com/office/powerpoint/2010/main" val="24298913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87559" y="120131"/>
            <a:ext cx="10081120" cy="414031"/>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algn="ctr"/>
            <a:r>
              <a:rPr lang="ja-JP" altLang="en-US" sz="2400" b="1"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産業雇用安定助成金の</a:t>
            </a:r>
            <a:r>
              <a:rPr lang="ja-JP"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創設</a:t>
            </a:r>
            <a:endParaRPr lang="zh-TW" altLang="en-US" sz="2400" b="1"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7" name="正方形/長方形 6"/>
          <p:cNvSpPr/>
          <p:nvPr/>
        </p:nvSpPr>
        <p:spPr>
          <a:xfrm>
            <a:off x="278183" y="836712"/>
            <a:ext cx="9355337" cy="945625"/>
          </a:xfrm>
          <a:prstGeom prst="rect">
            <a:avLst/>
          </a:prstGeom>
          <a:noFill/>
          <a:ln w="12700">
            <a:noFill/>
          </a:ln>
        </p:spPr>
        <p:style>
          <a:lnRef idx="2">
            <a:schemeClr val="dk1"/>
          </a:lnRef>
          <a:fillRef idx="1">
            <a:schemeClr val="lt1"/>
          </a:fillRef>
          <a:effectRef idx="0">
            <a:schemeClr val="dk1"/>
          </a:effectRef>
          <a:fontRef idx="minor">
            <a:schemeClr val="dk1"/>
          </a:fontRef>
        </p:style>
        <p:txBody>
          <a:bodyPr wrap="square" lIns="72000" tIns="72000" rIns="72000" bIns="72000" rtlCol="0" anchor="ctr">
            <a:spAutoFit/>
          </a:bodyPr>
          <a:lstStyle/>
          <a:p>
            <a:pPr algn="just"/>
            <a:r>
              <a:rPr lang="ja-JP" altLang="en-US"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　新型コロナウィルス感染症の影響により事業活動の一時的な縮小を余儀なくされた事業主が、在籍型出向により労働者の雇用を維持する場合に、出向元と出向先の双方の事業主に対して、一定期間の助成を行う。</a:t>
            </a:r>
            <a:endParaRPr lang="en-US" altLang="ja-JP" sz="14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2563" algn="just"/>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対象：雇用調整（コロナ禍において事業活動の一時的な縮小を余儀なくされた事業主が雇用の維持を図ること）</a:t>
            </a:r>
            <a:r>
              <a:rPr lang="ja-JP" altLang="en-US" sz="12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を目的とする</a:t>
            </a:r>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出向。</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a:p>
            <a:pPr marL="182563" algn="just"/>
            <a:r>
              <a:rPr lang="ja-JP" altLang="en-US"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rPr>
              <a:t>前提：雇用の維持を目的とする助成制度のため、出向期間終了後は元の事業所に戻って働くこと。</a:t>
            </a:r>
            <a:endParaRPr lang="en-US" altLang="ja-JP" sz="1200" dirty="0" smtClean="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8" name="テキスト ボックス 7"/>
          <p:cNvSpPr txBox="1"/>
          <p:nvPr/>
        </p:nvSpPr>
        <p:spPr>
          <a:xfrm>
            <a:off x="-23157" y="587736"/>
            <a:ext cx="1209468" cy="338554"/>
          </a:xfrm>
          <a:prstGeom prst="rect">
            <a:avLst/>
          </a:prstGeom>
          <a:noFill/>
        </p:spPr>
        <p:txBody>
          <a:bodyPr wrap="square" rtlCol="0">
            <a:spAutoFit/>
          </a:bodyPr>
          <a:lstStyle/>
          <a:p>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 </a:t>
            </a:r>
            <a:r>
              <a:rPr kumimoji="1"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概要</a:t>
            </a:r>
          </a:p>
        </p:txBody>
      </p:sp>
      <p:sp>
        <p:nvSpPr>
          <p:cNvPr id="9" name="テキスト ボックス 8"/>
          <p:cNvSpPr txBox="1"/>
          <p:nvPr/>
        </p:nvSpPr>
        <p:spPr>
          <a:xfrm>
            <a:off x="-23157" y="1753652"/>
            <a:ext cx="1878821" cy="338554"/>
          </a:xfrm>
          <a:prstGeom prst="rect">
            <a:avLst/>
          </a:prstGeom>
          <a:noFill/>
        </p:spPr>
        <p:txBody>
          <a:bodyPr wrap="square" rtlCol="0">
            <a:spAutoFit/>
          </a:bodyPr>
          <a:lstStyle/>
          <a:p>
            <a:r>
              <a:rPr lang="ja-JP" altLang="en-US" sz="1600" b="1" u="sng" dirty="0">
                <a:latin typeface="メイリオ" panose="020B0604030504040204" pitchFamily="50" charset="-128"/>
                <a:ea typeface="メイリオ" panose="020B0604030504040204" pitchFamily="50" charset="-128"/>
                <a:cs typeface="メイリオ" panose="020B0604030504040204" pitchFamily="50" charset="-128"/>
              </a:rPr>
              <a:t>■ 助成内容等</a:t>
            </a:r>
            <a:endParaRPr kumimoji="1" lang="ja-JP" altLang="en-US" sz="1600" b="1"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24" name="正方形/長方形 23"/>
          <p:cNvSpPr/>
          <p:nvPr/>
        </p:nvSpPr>
        <p:spPr>
          <a:xfrm>
            <a:off x="-1" y="497256"/>
            <a:ext cx="9906001" cy="51424"/>
          </a:xfrm>
          <a:prstGeom prst="rect">
            <a:avLst/>
          </a:prstGeom>
          <a:gradFill flip="none" rotWithShape="1">
            <a:gsLst>
              <a:gs pos="0">
                <a:schemeClr val="accent1">
                  <a:lumMod val="75000"/>
                  <a:shade val="30000"/>
                  <a:satMod val="115000"/>
                </a:schemeClr>
              </a:gs>
              <a:gs pos="50000">
                <a:schemeClr val="accent1">
                  <a:lumMod val="75000"/>
                  <a:shade val="67500"/>
                  <a:satMod val="115000"/>
                </a:schemeClr>
              </a:gs>
              <a:gs pos="100000">
                <a:schemeClr val="accent1">
                  <a:lumMod val="75000"/>
                  <a:shade val="100000"/>
                  <a:satMod val="115000"/>
                </a:schemeClr>
              </a:gs>
            </a:gsLst>
            <a:lin ang="10800000" scaled="1"/>
            <a:tileRect/>
          </a:gra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lnSpc>
                <a:spcPts val="1400"/>
              </a:lnSpc>
            </a:pPr>
            <a:endParaRPr kumimoji="1" lang="ja-JP" altLang="en-US" sz="1600" dirty="0">
              <a:solidFill>
                <a:schemeClr val="tx1"/>
              </a:solidFill>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3" name="正方形/長方形 2"/>
          <p:cNvSpPr/>
          <p:nvPr/>
        </p:nvSpPr>
        <p:spPr>
          <a:xfrm>
            <a:off x="269073" y="2545740"/>
            <a:ext cx="9550551" cy="719034"/>
          </a:xfrm>
          <a:prstGeom prst="rect">
            <a:avLst/>
          </a:prstGeom>
        </p:spPr>
        <p:txBody>
          <a:bodyPr wrap="square" lIns="72000" tIns="36000" rIns="72000" bIns="36000">
            <a:spAutoFit/>
          </a:bodyPr>
          <a:lstStyle/>
          <a:p>
            <a:pPr marL="133350" indent="-133350" algn="just"/>
            <a:r>
              <a:rPr lang="ja-JP" altLang="en-US" sz="1400" b="1" kern="100" dirty="0">
                <a:latin typeface="メイリオ" panose="020B0604030504040204" pitchFamily="50" charset="-128"/>
                <a:ea typeface="メイリオ" panose="020B0604030504040204" pitchFamily="50" charset="-128"/>
                <a:cs typeface="Times New Roman" panose="02020603050405020304" pitchFamily="18" charset="0"/>
              </a:rPr>
              <a:t>〇　</a:t>
            </a:r>
            <a:r>
              <a:rPr lang="ja-JP" altLang="en-US" sz="1400" b="1" kern="100" dirty="0" smtClean="0">
                <a:latin typeface="メイリオ" panose="020B0604030504040204" pitchFamily="50" charset="-128"/>
                <a:ea typeface="メイリオ" panose="020B0604030504040204" pitchFamily="50" charset="-128"/>
                <a:cs typeface="Times New Roman" panose="02020603050405020304" pitchFamily="18" charset="0"/>
              </a:rPr>
              <a:t>出向運営経費</a:t>
            </a:r>
            <a:endParaRPr lang="en-US" altLang="ja-JP" sz="1400" b="1" kern="100" dirty="0">
              <a:latin typeface="メイリオ" panose="020B0604030504040204" pitchFamily="50" charset="-128"/>
              <a:ea typeface="メイリオ" panose="020B0604030504040204" pitchFamily="50" charset="-128"/>
              <a:cs typeface="Times New Roman" panose="02020603050405020304" pitchFamily="18" charset="0"/>
            </a:endParaRPr>
          </a:p>
          <a:p>
            <a:pPr marL="133350" indent="223838" algn="just"/>
            <a:r>
              <a:rPr lang="ja-JP" altLang="ja-JP" sz="1400" kern="100" dirty="0" smtClean="0">
                <a:latin typeface="メイリオ" panose="020B0604030504040204" pitchFamily="50" charset="-128"/>
                <a:ea typeface="メイリオ" panose="020B0604030504040204" pitchFamily="50" charset="-128"/>
                <a:cs typeface="Times New Roman" panose="02020603050405020304" pitchFamily="18" charset="0"/>
              </a:rPr>
              <a:t>労働者（雇用保険被保険者）を</a:t>
            </a:r>
            <a:r>
              <a:rPr lang="ja-JP" altLang="en-US" sz="1400" kern="100" dirty="0">
                <a:latin typeface="メイリオ" panose="020B0604030504040204" pitchFamily="50" charset="-128"/>
                <a:ea typeface="メイリオ" panose="020B0604030504040204" pitchFamily="50" charset="-128"/>
                <a:cs typeface="Times New Roman" panose="02020603050405020304" pitchFamily="18" charset="0"/>
              </a:rPr>
              <a:t>在籍</a:t>
            </a:r>
            <a:r>
              <a:rPr lang="ja-JP" altLang="ja-JP" sz="1400" kern="100" dirty="0" smtClean="0">
                <a:latin typeface="メイリオ" panose="020B0604030504040204" pitchFamily="50" charset="-128"/>
                <a:ea typeface="メイリオ" panose="020B0604030504040204" pitchFamily="50" charset="-128"/>
                <a:cs typeface="Times New Roman" panose="02020603050405020304" pitchFamily="18" charset="0"/>
              </a:rPr>
              <a:t>型出向により送り出す事業主及び</a:t>
            </a:r>
            <a:r>
              <a:rPr lang="ja-JP" altLang="en-US" sz="1400" kern="100" dirty="0" smtClean="0">
                <a:latin typeface="メイリオ" panose="020B0604030504040204" pitchFamily="50" charset="-128"/>
                <a:ea typeface="メイリオ" panose="020B0604030504040204" pitchFamily="50" charset="-128"/>
                <a:cs typeface="Times New Roman" panose="02020603050405020304" pitchFamily="18" charset="0"/>
              </a:rPr>
              <a:t>当該労働者を</a:t>
            </a:r>
            <a:r>
              <a:rPr lang="ja-JP" altLang="ja-JP" sz="1400" kern="100" dirty="0" smtClean="0">
                <a:latin typeface="メイリオ" panose="020B0604030504040204" pitchFamily="50" charset="-128"/>
                <a:ea typeface="メイリオ" panose="020B0604030504040204" pitchFamily="50" charset="-128"/>
                <a:cs typeface="Times New Roman" panose="02020603050405020304" pitchFamily="18" charset="0"/>
              </a:rPr>
              <a:t>受け入れる事業主に対して、</a:t>
            </a:r>
            <a:endParaRPr lang="en-US" altLang="ja-JP" sz="1400" kern="100" dirty="0">
              <a:latin typeface="メイリオ" panose="020B0604030504040204" pitchFamily="50" charset="-128"/>
              <a:ea typeface="メイリオ" panose="020B0604030504040204" pitchFamily="50" charset="-128"/>
              <a:cs typeface="Times New Roman" panose="02020603050405020304" pitchFamily="18" charset="0"/>
            </a:endParaRPr>
          </a:p>
          <a:p>
            <a:pPr marL="133350" indent="152400" algn="just"/>
            <a:r>
              <a:rPr lang="ja-JP" altLang="en-US" sz="1400" kern="100" dirty="0" smtClean="0">
                <a:latin typeface="メイリオ" panose="020B0604030504040204" pitchFamily="50" charset="-128"/>
                <a:ea typeface="メイリオ" panose="020B0604030504040204" pitchFamily="50" charset="-128"/>
                <a:cs typeface="Times New Roman" panose="02020603050405020304" pitchFamily="18" charset="0"/>
              </a:rPr>
              <a:t>賃金、教育訓練及び労務管理に関する調整経費など、</a:t>
            </a:r>
            <a:r>
              <a:rPr lang="ja-JP" altLang="en-US" sz="1400" b="1" u="sng" kern="100" dirty="0" smtClean="0">
                <a:latin typeface="メイリオ" panose="020B0604030504040204" pitchFamily="50" charset="-128"/>
                <a:ea typeface="メイリオ" panose="020B0604030504040204" pitchFamily="50" charset="-128"/>
                <a:cs typeface="Times New Roman" panose="02020603050405020304" pitchFamily="18" charset="0"/>
              </a:rPr>
              <a:t>出向中に要する経費</a:t>
            </a:r>
            <a:r>
              <a:rPr lang="ja-JP" altLang="ja-JP" sz="1400" b="1" u="sng" kern="100" dirty="0" smtClean="0">
                <a:latin typeface="メイリオ" panose="020B0604030504040204" pitchFamily="50" charset="-128"/>
                <a:ea typeface="メイリオ" panose="020B0604030504040204" pitchFamily="50" charset="-128"/>
                <a:cs typeface="Times New Roman" panose="02020603050405020304" pitchFamily="18" charset="0"/>
              </a:rPr>
              <a:t>の一部を助成</a:t>
            </a:r>
            <a:r>
              <a:rPr lang="ja-JP" altLang="ja-JP" sz="1400" kern="100" dirty="0" smtClean="0">
                <a:latin typeface="メイリオ" panose="020B0604030504040204" pitchFamily="50" charset="-128"/>
                <a:ea typeface="メイリオ" panose="020B0604030504040204" pitchFamily="50" charset="-128"/>
                <a:cs typeface="Times New Roman" panose="02020603050405020304" pitchFamily="18" charset="0"/>
              </a:rPr>
              <a:t>。</a:t>
            </a:r>
            <a:endParaRPr lang="ja-JP" altLang="ja-JP" sz="1400" dirty="0">
              <a:latin typeface="メイリオ" panose="020B0604030504040204" pitchFamily="50" charset="-128"/>
              <a:ea typeface="メイリオ" panose="020B0604030504040204" pitchFamily="50" charset="-128"/>
              <a:cs typeface="ＭＳ 明朝" panose="02020609040205080304" pitchFamily="17" charset="-128"/>
            </a:endParaRPr>
          </a:p>
        </p:txBody>
      </p:sp>
      <p:sp>
        <p:nvSpPr>
          <p:cNvPr id="30" name="正方形/長方形 29"/>
          <p:cNvSpPr/>
          <p:nvPr/>
        </p:nvSpPr>
        <p:spPr>
          <a:xfrm>
            <a:off x="268588" y="4587509"/>
            <a:ext cx="9551036" cy="954107"/>
          </a:xfrm>
          <a:prstGeom prst="rect">
            <a:avLst/>
          </a:prstGeom>
        </p:spPr>
        <p:txBody>
          <a:bodyPr wrap="square" lIns="72000" tIns="36000" rIns="72000" bIns="36000">
            <a:spAutoFit/>
          </a:bodyPr>
          <a:lstStyle/>
          <a:p>
            <a:pPr marL="133350" indent="-133350" algn="just"/>
            <a:r>
              <a:rPr lang="ja-JP" altLang="en-US" sz="1400" b="1" kern="100" dirty="0" smtClean="0">
                <a:latin typeface="メイリオ" panose="020B0604030504040204" pitchFamily="50" charset="-128"/>
                <a:ea typeface="メイリオ" panose="020B0604030504040204" pitchFamily="50" charset="-128"/>
                <a:cs typeface="Times New Roman" panose="02020603050405020304" pitchFamily="18" charset="0"/>
              </a:rPr>
              <a:t>〇　出向</a:t>
            </a:r>
            <a:r>
              <a:rPr lang="ja-JP" altLang="en-US" sz="1400" b="1" kern="100" dirty="0">
                <a:latin typeface="メイリオ" panose="020B0604030504040204" pitchFamily="50" charset="-128"/>
                <a:ea typeface="メイリオ" panose="020B0604030504040204" pitchFamily="50" charset="-128"/>
                <a:cs typeface="Times New Roman" panose="02020603050405020304" pitchFamily="18" charset="0"/>
              </a:rPr>
              <a:t>初期</a:t>
            </a:r>
            <a:r>
              <a:rPr lang="ja-JP" altLang="en-US" sz="1400" b="1" kern="100" dirty="0" smtClean="0">
                <a:latin typeface="メイリオ" panose="020B0604030504040204" pitchFamily="50" charset="-128"/>
                <a:ea typeface="メイリオ" panose="020B0604030504040204" pitchFamily="50" charset="-128"/>
                <a:cs typeface="Times New Roman" panose="02020603050405020304" pitchFamily="18" charset="0"/>
              </a:rPr>
              <a:t>経費</a:t>
            </a:r>
            <a:endParaRPr lang="en-US" altLang="ja-JP" sz="1400" b="1" kern="100" dirty="0" smtClean="0">
              <a:latin typeface="メイリオ" panose="020B0604030504040204" pitchFamily="50" charset="-128"/>
              <a:ea typeface="メイリオ" panose="020B0604030504040204" pitchFamily="50" charset="-128"/>
              <a:cs typeface="Times New Roman" panose="02020603050405020304" pitchFamily="18" charset="0"/>
            </a:endParaRPr>
          </a:p>
          <a:p>
            <a:pPr marL="133350" indent="228600" algn="just"/>
            <a:r>
              <a:rPr lang="ja-JP" altLang="en-US" sz="1400" kern="100" dirty="0" smtClean="0">
                <a:latin typeface="メイリオ" panose="020B0604030504040204" pitchFamily="50" charset="-128"/>
                <a:ea typeface="メイリオ" panose="020B0604030504040204" pitchFamily="50" charset="-128"/>
                <a:cs typeface="Times New Roman" panose="02020603050405020304" pitchFamily="18" charset="0"/>
              </a:rPr>
              <a:t>労働者（雇用保険被保険者）を在籍型出向により送り出す事業主及び当該労働者を受け入れる事業主に対して、就業規則や出向契約書の整備費用、出向元事業主が出向に際してあらかじめ行う教育訓練、出向先事業主が出向者を受け入れるため</a:t>
            </a:r>
            <a:r>
              <a:rPr lang="ja-JP" altLang="en-US" sz="1400" kern="100" dirty="0">
                <a:latin typeface="メイリオ" panose="020B0604030504040204" pitchFamily="50" charset="-128"/>
                <a:ea typeface="メイリオ" panose="020B0604030504040204" pitchFamily="50" charset="-128"/>
                <a:cs typeface="Times New Roman" panose="02020603050405020304" pitchFamily="18" charset="0"/>
              </a:rPr>
              <a:t>の</a:t>
            </a:r>
            <a:r>
              <a:rPr lang="ja-JP" altLang="en-US" sz="1400" kern="100" dirty="0" smtClean="0">
                <a:latin typeface="メイリオ" panose="020B0604030504040204" pitchFamily="50" charset="-128"/>
                <a:ea typeface="メイリオ" panose="020B0604030504040204" pitchFamily="50" charset="-128"/>
                <a:cs typeface="Times New Roman" panose="02020603050405020304" pitchFamily="18" charset="0"/>
              </a:rPr>
              <a:t>機器や備品の整備など</a:t>
            </a:r>
            <a:r>
              <a:rPr lang="ja-JP" altLang="en-US" sz="1400" kern="100" dirty="0">
                <a:latin typeface="メイリオ" panose="020B0604030504040204" pitchFamily="50" charset="-128"/>
                <a:ea typeface="メイリオ" panose="020B0604030504040204" pitchFamily="50" charset="-128"/>
                <a:cs typeface="Times New Roman" panose="02020603050405020304" pitchFamily="18" charset="0"/>
              </a:rPr>
              <a:t>の</a:t>
            </a:r>
            <a:r>
              <a:rPr lang="ja-JP" altLang="en-US" sz="1400" b="1" u="sng" kern="100" dirty="0" smtClean="0">
                <a:latin typeface="メイリオ" panose="020B0604030504040204" pitchFamily="50" charset="-128"/>
                <a:ea typeface="メイリオ" panose="020B0604030504040204" pitchFamily="50" charset="-128"/>
                <a:cs typeface="Times New Roman" panose="02020603050405020304" pitchFamily="18" charset="0"/>
              </a:rPr>
              <a:t>出向の成立に要する措置を行った場合に助成</a:t>
            </a:r>
            <a:r>
              <a:rPr lang="ja-JP" altLang="en-US" sz="1400" kern="100" dirty="0" smtClean="0">
                <a:latin typeface="メイリオ" panose="020B0604030504040204" pitchFamily="50" charset="-128"/>
                <a:ea typeface="メイリオ" panose="020B0604030504040204" pitchFamily="50" charset="-128"/>
                <a:cs typeface="Times New Roman" panose="02020603050405020304" pitchFamily="18" charset="0"/>
              </a:rPr>
              <a:t>。</a:t>
            </a:r>
            <a:endParaRPr lang="ja-JP" altLang="ja-JP" sz="1400" dirty="0">
              <a:latin typeface="メイリオ" panose="020B0604030504040204" pitchFamily="50" charset="-128"/>
              <a:ea typeface="メイリオ" panose="020B0604030504040204" pitchFamily="50" charset="-128"/>
              <a:cs typeface="ＭＳ 明朝" panose="02020609040205080304" pitchFamily="17" charset="-128"/>
            </a:endParaRPr>
          </a:p>
        </p:txBody>
      </p:sp>
      <p:graphicFrame>
        <p:nvGraphicFramePr>
          <p:cNvPr id="11" name="表 10"/>
          <p:cNvGraphicFramePr>
            <a:graphicFrameLocks noGrp="1"/>
          </p:cNvGraphicFramePr>
          <p:nvPr>
            <p:extLst>
              <p:ext uri="{D42A27DB-BD31-4B8C-83A1-F6EECF244321}">
                <p14:modId xmlns:p14="http://schemas.microsoft.com/office/powerpoint/2010/main" val="91486661"/>
              </p:ext>
            </p:extLst>
          </p:nvPr>
        </p:nvGraphicFramePr>
        <p:xfrm>
          <a:off x="561215" y="3284984"/>
          <a:ext cx="8811019" cy="1196112"/>
        </p:xfrm>
        <a:graphic>
          <a:graphicData uri="http://schemas.openxmlformats.org/drawingml/2006/table">
            <a:tbl>
              <a:tblPr firstRow="1" firstCol="1" bandRow="1"/>
              <a:tblGrid>
                <a:gridCol w="3959737">
                  <a:extLst>
                    <a:ext uri="{9D8B030D-6E8A-4147-A177-3AD203B41FA5}">
                      <a16:colId xmlns:a16="http://schemas.microsoft.com/office/drawing/2014/main" val="285147424"/>
                    </a:ext>
                  </a:extLst>
                </a:gridCol>
                <a:gridCol w="2376264">
                  <a:extLst>
                    <a:ext uri="{9D8B030D-6E8A-4147-A177-3AD203B41FA5}">
                      <a16:colId xmlns:a16="http://schemas.microsoft.com/office/drawing/2014/main" val="2638277574"/>
                    </a:ext>
                  </a:extLst>
                </a:gridCol>
                <a:gridCol w="2475018">
                  <a:extLst>
                    <a:ext uri="{9D8B030D-6E8A-4147-A177-3AD203B41FA5}">
                      <a16:colId xmlns:a16="http://schemas.microsoft.com/office/drawing/2014/main" val="1567253540"/>
                    </a:ext>
                  </a:extLst>
                </a:gridCol>
              </a:tblGrid>
              <a:tr h="299028">
                <a:tc>
                  <a:txBody>
                    <a:bodyPr/>
                    <a:lstStyle/>
                    <a:p>
                      <a:pPr algn="ctr" fontAlgn="auto" hangingPunct="1">
                        <a:spcAft>
                          <a:spcPts val="0"/>
                        </a:spcAft>
                      </a:pPr>
                      <a:r>
                        <a:rPr lang="en-US" sz="1400" kern="100" dirty="0">
                          <a:effectLst/>
                          <a:latin typeface="メイリオ" panose="020B0604030504040204" pitchFamily="50" charset="-128"/>
                          <a:ea typeface="メイリオ" panose="020B0604030504040204" pitchFamily="50" charset="-128"/>
                        </a:rPr>
                        <a:t> </a:t>
                      </a:r>
                      <a:endParaRPr lang="ja-JP" sz="14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hangingPunct="1">
                        <a:spcAft>
                          <a:spcPts val="0"/>
                        </a:spcAft>
                      </a:pPr>
                      <a:r>
                        <a:rPr lang="ja-JP" sz="1400" kern="100" dirty="0" smtClean="0">
                          <a:effectLst/>
                          <a:latin typeface="メイリオ" panose="020B0604030504040204" pitchFamily="50" charset="-128"/>
                          <a:ea typeface="メイリオ" panose="020B0604030504040204" pitchFamily="50" charset="-128"/>
                        </a:rPr>
                        <a:t>中小</a:t>
                      </a:r>
                      <a:r>
                        <a:rPr lang="ja-JP" altLang="en-US" sz="1400" kern="100" dirty="0" smtClean="0">
                          <a:effectLst/>
                          <a:latin typeface="メイリオ" panose="020B0604030504040204" pitchFamily="50" charset="-128"/>
                          <a:ea typeface="メイリオ" panose="020B0604030504040204" pitchFamily="50" charset="-128"/>
                        </a:rPr>
                        <a:t>企業</a:t>
                      </a:r>
                      <a:endParaRPr lang="ja-JP" sz="14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hangingPunct="1">
                        <a:spcAft>
                          <a:spcPts val="0"/>
                        </a:spcAft>
                      </a:pPr>
                      <a:r>
                        <a:rPr lang="ja-JP" sz="1400" kern="100" dirty="0" smtClean="0">
                          <a:effectLst/>
                          <a:latin typeface="メイリオ" panose="020B0604030504040204" pitchFamily="50" charset="-128"/>
                          <a:ea typeface="メイリオ" panose="020B0604030504040204" pitchFamily="50" charset="-128"/>
                        </a:rPr>
                        <a:t>中小</a:t>
                      </a:r>
                      <a:r>
                        <a:rPr lang="ja-JP" altLang="en-US" sz="1400" kern="100" dirty="0" smtClean="0">
                          <a:effectLst/>
                          <a:latin typeface="メイリオ" panose="020B0604030504040204" pitchFamily="50" charset="-128"/>
                          <a:ea typeface="メイリオ" panose="020B0604030504040204" pitchFamily="50" charset="-128"/>
                        </a:rPr>
                        <a:t>企業</a:t>
                      </a:r>
                      <a:r>
                        <a:rPr lang="ja-JP" sz="1400" kern="100" dirty="0" smtClean="0">
                          <a:effectLst/>
                          <a:latin typeface="メイリオ" panose="020B0604030504040204" pitchFamily="50" charset="-128"/>
                          <a:ea typeface="メイリオ" panose="020B0604030504040204" pitchFamily="50" charset="-128"/>
                        </a:rPr>
                        <a:t>以外</a:t>
                      </a:r>
                      <a:endParaRPr lang="ja-JP" sz="14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6887379"/>
                  </a:ext>
                </a:extLst>
              </a:tr>
              <a:tr h="299028">
                <a:tc>
                  <a:txBody>
                    <a:bodyPr/>
                    <a:lstStyle/>
                    <a:p>
                      <a:pPr algn="ctr" fontAlgn="auto" hangingPunct="1">
                        <a:spcAft>
                          <a:spcPts val="0"/>
                        </a:spcAft>
                      </a:pPr>
                      <a:r>
                        <a:rPr lang="ja-JP" sz="1400" kern="100" dirty="0">
                          <a:effectLst/>
                          <a:latin typeface="メイリオ" panose="020B0604030504040204" pitchFamily="50" charset="-128"/>
                          <a:ea typeface="メイリオ" panose="020B0604030504040204" pitchFamily="50" charset="-128"/>
                        </a:rPr>
                        <a:t>出向元が労働者の</a:t>
                      </a:r>
                      <a:r>
                        <a:rPr lang="ja-JP" sz="1400" kern="100" dirty="0" smtClean="0">
                          <a:effectLst/>
                          <a:latin typeface="メイリオ" panose="020B0604030504040204" pitchFamily="50" charset="-128"/>
                          <a:ea typeface="メイリオ" panose="020B0604030504040204" pitchFamily="50" charset="-128"/>
                        </a:rPr>
                        <a:t>解雇</a:t>
                      </a:r>
                      <a:r>
                        <a:rPr lang="ja-JP" altLang="en-US" sz="1400" kern="100" dirty="0" smtClean="0">
                          <a:effectLst/>
                          <a:latin typeface="メイリオ" panose="020B0604030504040204" pitchFamily="50" charset="-128"/>
                          <a:ea typeface="メイリオ" panose="020B0604030504040204" pitchFamily="50" charset="-128"/>
                        </a:rPr>
                        <a:t>など</a:t>
                      </a:r>
                      <a:r>
                        <a:rPr lang="ja-JP" sz="1400" kern="100" dirty="0" smtClean="0">
                          <a:effectLst/>
                          <a:latin typeface="メイリオ" panose="020B0604030504040204" pitchFamily="50" charset="-128"/>
                          <a:ea typeface="メイリオ" panose="020B0604030504040204" pitchFamily="50" charset="-128"/>
                        </a:rPr>
                        <a:t>を</a:t>
                      </a:r>
                      <a:r>
                        <a:rPr lang="ja-JP" sz="1400" kern="100" dirty="0">
                          <a:effectLst/>
                          <a:latin typeface="メイリオ" panose="020B0604030504040204" pitchFamily="50" charset="-128"/>
                          <a:ea typeface="メイリオ" panose="020B0604030504040204" pitchFamily="50" charset="-128"/>
                        </a:rPr>
                        <a:t>行っていない場合</a:t>
                      </a:r>
                      <a:endParaRPr lang="ja-JP" sz="14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hangingPunct="1">
                        <a:spcAft>
                          <a:spcPts val="0"/>
                        </a:spcAft>
                      </a:pPr>
                      <a:r>
                        <a:rPr lang="ja-JP" sz="1400" kern="100" dirty="0">
                          <a:effectLst/>
                          <a:latin typeface="メイリオ" panose="020B0604030504040204" pitchFamily="50" charset="-128"/>
                          <a:ea typeface="メイリオ" panose="020B0604030504040204" pitchFamily="50" charset="-128"/>
                        </a:rPr>
                        <a:t>９／１０</a:t>
                      </a:r>
                      <a:endParaRPr lang="ja-JP" sz="14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hangingPunct="1">
                        <a:spcAft>
                          <a:spcPts val="0"/>
                        </a:spcAft>
                      </a:pPr>
                      <a:r>
                        <a:rPr lang="ja-JP" sz="1400" kern="100">
                          <a:effectLst/>
                          <a:latin typeface="メイリオ" panose="020B0604030504040204" pitchFamily="50" charset="-128"/>
                          <a:ea typeface="メイリオ" panose="020B0604030504040204" pitchFamily="50" charset="-128"/>
                        </a:rPr>
                        <a:t>３／４</a:t>
                      </a:r>
                      <a:endParaRPr lang="ja-JP" sz="1400" kern="10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409471022"/>
                  </a:ext>
                </a:extLst>
              </a:tr>
              <a:tr h="299028">
                <a:tc>
                  <a:txBody>
                    <a:bodyPr/>
                    <a:lstStyle/>
                    <a:p>
                      <a:pPr algn="ctr" fontAlgn="auto" hangingPunct="1">
                        <a:spcAft>
                          <a:spcPts val="0"/>
                        </a:spcAft>
                      </a:pPr>
                      <a:r>
                        <a:rPr lang="ja-JP" sz="1400" kern="100" dirty="0">
                          <a:effectLst/>
                          <a:latin typeface="メイリオ" panose="020B0604030504040204" pitchFamily="50" charset="-128"/>
                          <a:ea typeface="メイリオ" panose="020B0604030504040204" pitchFamily="50" charset="-128"/>
                        </a:rPr>
                        <a:t>出向元が労働者の</a:t>
                      </a:r>
                      <a:r>
                        <a:rPr lang="ja-JP" sz="1400" kern="100" dirty="0" smtClean="0">
                          <a:effectLst/>
                          <a:latin typeface="メイリオ" panose="020B0604030504040204" pitchFamily="50" charset="-128"/>
                          <a:ea typeface="メイリオ" panose="020B0604030504040204" pitchFamily="50" charset="-128"/>
                        </a:rPr>
                        <a:t>解雇</a:t>
                      </a:r>
                      <a:r>
                        <a:rPr lang="ja-JP" altLang="en-US" sz="1400" kern="100" dirty="0" smtClean="0">
                          <a:effectLst/>
                          <a:latin typeface="メイリオ" panose="020B0604030504040204" pitchFamily="50" charset="-128"/>
                          <a:ea typeface="メイリオ" panose="020B0604030504040204" pitchFamily="50" charset="-128"/>
                        </a:rPr>
                        <a:t>など</a:t>
                      </a:r>
                      <a:r>
                        <a:rPr lang="ja-JP" sz="1400" kern="100" dirty="0" smtClean="0">
                          <a:effectLst/>
                          <a:latin typeface="メイリオ" panose="020B0604030504040204" pitchFamily="50" charset="-128"/>
                          <a:ea typeface="メイリオ" panose="020B0604030504040204" pitchFamily="50" charset="-128"/>
                        </a:rPr>
                        <a:t>を</a:t>
                      </a:r>
                      <a:r>
                        <a:rPr lang="ja-JP" sz="1400" kern="100" dirty="0">
                          <a:effectLst/>
                          <a:latin typeface="メイリオ" panose="020B0604030504040204" pitchFamily="50" charset="-128"/>
                          <a:ea typeface="メイリオ" panose="020B0604030504040204" pitchFamily="50" charset="-128"/>
                        </a:rPr>
                        <a:t>行っている場合</a:t>
                      </a:r>
                      <a:endParaRPr lang="ja-JP" sz="14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hangingPunct="1">
                        <a:spcAft>
                          <a:spcPts val="0"/>
                        </a:spcAft>
                      </a:pPr>
                      <a:r>
                        <a:rPr lang="ja-JP" sz="1400" kern="100" dirty="0">
                          <a:effectLst/>
                          <a:latin typeface="メイリオ" panose="020B0604030504040204" pitchFamily="50" charset="-128"/>
                          <a:ea typeface="メイリオ" panose="020B0604030504040204" pitchFamily="50" charset="-128"/>
                        </a:rPr>
                        <a:t>４／５</a:t>
                      </a:r>
                      <a:endParaRPr lang="ja-JP" sz="14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a:txBody>
                    <a:bodyPr/>
                    <a:lstStyle/>
                    <a:p>
                      <a:pPr algn="ctr" fontAlgn="auto" hangingPunct="1">
                        <a:spcAft>
                          <a:spcPts val="0"/>
                        </a:spcAft>
                      </a:pPr>
                      <a:r>
                        <a:rPr lang="ja-JP" sz="1400" kern="100" dirty="0">
                          <a:effectLst/>
                          <a:latin typeface="メイリオ" panose="020B0604030504040204" pitchFamily="50" charset="-128"/>
                          <a:ea typeface="メイリオ" panose="020B0604030504040204" pitchFamily="50" charset="-128"/>
                        </a:rPr>
                        <a:t>２／３</a:t>
                      </a:r>
                      <a:endParaRPr lang="ja-JP" sz="14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646929390"/>
                  </a:ext>
                </a:extLst>
              </a:tr>
              <a:tr h="299028">
                <a:tc>
                  <a:txBody>
                    <a:bodyPr/>
                    <a:lstStyle/>
                    <a:p>
                      <a:pPr algn="ctr" fontAlgn="auto" hangingPunct="1">
                        <a:spcAft>
                          <a:spcPts val="0"/>
                        </a:spcAft>
                      </a:pPr>
                      <a:r>
                        <a:rPr lang="ja-JP" sz="1400" kern="100" dirty="0">
                          <a:effectLst/>
                          <a:latin typeface="メイリオ" panose="020B0604030504040204" pitchFamily="50" charset="-128"/>
                          <a:ea typeface="メイリオ" panose="020B0604030504040204" pitchFamily="50" charset="-128"/>
                        </a:rPr>
                        <a:t>上限</a:t>
                      </a:r>
                      <a:r>
                        <a:rPr lang="ja-JP" sz="1400" kern="100" dirty="0" smtClean="0">
                          <a:effectLst/>
                          <a:latin typeface="メイリオ" panose="020B0604030504040204" pitchFamily="50" charset="-128"/>
                          <a:ea typeface="メイリオ" panose="020B0604030504040204" pitchFamily="50" charset="-128"/>
                        </a:rPr>
                        <a:t>額</a:t>
                      </a:r>
                      <a:r>
                        <a:rPr lang="ja-JP" altLang="en-US" sz="1400" kern="100" dirty="0" smtClean="0">
                          <a:effectLst/>
                          <a:latin typeface="メイリオ" panose="020B0604030504040204" pitchFamily="50" charset="-128"/>
                          <a:ea typeface="メイリオ" panose="020B0604030504040204" pitchFamily="50" charset="-128"/>
                        </a:rPr>
                        <a:t>（出向元・先の計）</a:t>
                      </a:r>
                      <a:endParaRPr lang="ja-JP" sz="14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algn="ctr" fontAlgn="auto" hangingPunct="1">
                        <a:spcAft>
                          <a:spcPts val="0"/>
                        </a:spcAft>
                      </a:pPr>
                      <a:r>
                        <a:rPr lang="en-US" sz="1400" kern="100" dirty="0">
                          <a:effectLst/>
                          <a:latin typeface="メイリオ" panose="020B0604030504040204" pitchFamily="50" charset="-128"/>
                          <a:ea typeface="メイリオ" panose="020B0604030504040204" pitchFamily="50" charset="-128"/>
                        </a:rPr>
                        <a:t>12,000</a:t>
                      </a:r>
                      <a:r>
                        <a:rPr lang="ja-JP" sz="1400" kern="100" dirty="0">
                          <a:effectLst/>
                          <a:latin typeface="メイリオ" panose="020B0604030504040204" pitchFamily="50" charset="-128"/>
                          <a:ea typeface="メイリオ" panose="020B0604030504040204" pitchFamily="50" charset="-128"/>
                        </a:rPr>
                        <a:t>円</a:t>
                      </a:r>
                      <a:r>
                        <a:rPr lang="ja-JP" sz="1400" kern="100" dirty="0" smtClean="0">
                          <a:effectLst/>
                          <a:latin typeface="メイリオ" panose="020B0604030504040204" pitchFamily="50" charset="-128"/>
                          <a:ea typeface="メイリオ" panose="020B0604030504040204" pitchFamily="50" charset="-128"/>
                        </a:rPr>
                        <a:t>／</a:t>
                      </a:r>
                      <a:r>
                        <a:rPr lang="en-US" altLang="ja-JP" sz="1400" kern="100" dirty="0" smtClean="0">
                          <a:effectLst/>
                          <a:latin typeface="メイリオ" panose="020B0604030504040204" pitchFamily="50" charset="-128"/>
                          <a:ea typeface="メイリオ" panose="020B0604030504040204" pitchFamily="50" charset="-128"/>
                        </a:rPr>
                        <a:t>1</a:t>
                      </a:r>
                      <a:r>
                        <a:rPr lang="ja-JP" altLang="en-US" sz="1400" kern="100" dirty="0" smtClean="0">
                          <a:effectLst/>
                          <a:latin typeface="メイリオ" panose="020B0604030504040204" pitchFamily="50" charset="-128"/>
                          <a:ea typeface="メイリオ" panose="020B0604030504040204" pitchFamily="50" charset="-128"/>
                        </a:rPr>
                        <a:t>人</a:t>
                      </a:r>
                      <a:r>
                        <a:rPr lang="en-US" altLang="ja-JP" sz="1400" kern="100" dirty="0" smtClean="0">
                          <a:effectLst/>
                          <a:latin typeface="メイリオ" panose="020B0604030504040204" pitchFamily="50" charset="-128"/>
                          <a:ea typeface="メイリオ" panose="020B0604030504040204" pitchFamily="50" charset="-128"/>
                        </a:rPr>
                        <a:t>1</a:t>
                      </a:r>
                      <a:r>
                        <a:rPr lang="ja-JP" sz="1400" kern="100" dirty="0" smtClean="0">
                          <a:effectLst/>
                          <a:latin typeface="メイリオ" panose="020B0604030504040204" pitchFamily="50" charset="-128"/>
                          <a:ea typeface="メイリオ" panose="020B0604030504040204" pitchFamily="50" charset="-128"/>
                        </a:rPr>
                        <a:t>日</a:t>
                      </a:r>
                      <a:r>
                        <a:rPr lang="ja-JP" altLang="en-US" sz="1400" kern="100" dirty="0" smtClean="0">
                          <a:effectLst/>
                          <a:latin typeface="メイリオ" panose="020B0604030504040204" pitchFamily="50" charset="-128"/>
                          <a:ea typeface="メイリオ" panose="020B0604030504040204" pitchFamily="50" charset="-128"/>
                        </a:rPr>
                        <a:t>当たり</a:t>
                      </a:r>
                      <a:endParaRPr lang="ja-JP" sz="14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tc>
                <a:extLst>
                  <a:ext uri="{0D108BD9-81ED-4DB2-BD59-A6C34878D82A}">
                    <a16:rowId xmlns:a16="http://schemas.microsoft.com/office/drawing/2014/main" val="1737175542"/>
                  </a:ext>
                </a:extLst>
              </a:tr>
            </a:tbl>
          </a:graphicData>
        </a:graphic>
      </p:graphicFrame>
      <p:graphicFrame>
        <p:nvGraphicFramePr>
          <p:cNvPr id="31" name="表 30"/>
          <p:cNvGraphicFramePr>
            <a:graphicFrameLocks noGrp="1"/>
          </p:cNvGraphicFramePr>
          <p:nvPr>
            <p:extLst>
              <p:ext uri="{D42A27DB-BD31-4B8C-83A1-F6EECF244321}">
                <p14:modId xmlns:p14="http://schemas.microsoft.com/office/powerpoint/2010/main" val="475432854"/>
              </p:ext>
            </p:extLst>
          </p:nvPr>
        </p:nvGraphicFramePr>
        <p:xfrm>
          <a:off x="561216" y="5502145"/>
          <a:ext cx="8795656" cy="853045"/>
        </p:xfrm>
        <a:graphic>
          <a:graphicData uri="http://schemas.openxmlformats.org/drawingml/2006/table">
            <a:tbl>
              <a:tblPr firstRow="1" firstCol="1" bandRow="1"/>
              <a:tblGrid>
                <a:gridCol w="3701142">
                  <a:extLst>
                    <a:ext uri="{9D8B030D-6E8A-4147-A177-3AD203B41FA5}">
                      <a16:colId xmlns:a16="http://schemas.microsoft.com/office/drawing/2014/main" val="285147424"/>
                    </a:ext>
                  </a:extLst>
                </a:gridCol>
                <a:gridCol w="2634858">
                  <a:extLst>
                    <a:ext uri="{9D8B030D-6E8A-4147-A177-3AD203B41FA5}">
                      <a16:colId xmlns:a16="http://schemas.microsoft.com/office/drawing/2014/main" val="2638277574"/>
                    </a:ext>
                  </a:extLst>
                </a:gridCol>
                <a:gridCol w="2459656">
                  <a:extLst>
                    <a:ext uri="{9D8B030D-6E8A-4147-A177-3AD203B41FA5}">
                      <a16:colId xmlns:a16="http://schemas.microsoft.com/office/drawing/2014/main" val="1567253540"/>
                    </a:ext>
                  </a:extLst>
                </a:gridCol>
              </a:tblGrid>
              <a:tr h="247029">
                <a:tc>
                  <a:txBody>
                    <a:bodyPr/>
                    <a:lstStyle/>
                    <a:p>
                      <a:pPr algn="ctr" fontAlgn="auto" hangingPunct="1">
                        <a:spcAft>
                          <a:spcPts val="0"/>
                        </a:spcAft>
                      </a:pPr>
                      <a:r>
                        <a:rPr lang="en-US" sz="14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 </a:t>
                      </a:r>
                      <a:endParaRPr lang="ja-JP" sz="14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hangingPunct="1">
                        <a:spcAft>
                          <a:spcPts val="0"/>
                        </a:spcAft>
                      </a:pPr>
                      <a:r>
                        <a:rPr lang="ja-JP" sz="14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出向元事業主</a:t>
                      </a:r>
                      <a:endParaRPr lang="ja-JP" sz="14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auto" hangingPunct="1">
                        <a:spcAft>
                          <a:spcPts val="0"/>
                        </a:spcAft>
                      </a:pPr>
                      <a:r>
                        <a:rPr lang="ja-JP" sz="14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出向先事業主</a:t>
                      </a:r>
                      <a:endParaRPr lang="ja-JP" sz="14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06887379"/>
                  </a:ext>
                </a:extLst>
              </a:tr>
              <a:tr h="298988">
                <a:tc>
                  <a:txBody>
                    <a:bodyPr/>
                    <a:lstStyle/>
                    <a:p>
                      <a:pPr algn="ctr" fontAlgn="auto" hangingPunct="1">
                        <a:spcAft>
                          <a:spcPts val="0"/>
                        </a:spcAft>
                      </a:pPr>
                      <a:r>
                        <a:rPr lang="ja-JP" sz="14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助成</a:t>
                      </a:r>
                      <a:r>
                        <a:rPr lang="ja-JP" sz="1400" kern="10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額</a:t>
                      </a:r>
                      <a:endParaRPr lang="ja-JP" sz="1400" kern="100" dirty="0">
                        <a:solidFill>
                          <a:srgbClr val="FF0000"/>
                        </a:solidFill>
                        <a:effectLst/>
                        <a:latin typeface="メイリオ" panose="020B0604030504040204" pitchFamily="50" charset="-128"/>
                        <a:ea typeface="メイリオ" panose="020B0604030504040204" pitchFamily="50" charset="-128"/>
                        <a:cs typeface="ＭＳ 明朝" panose="02020609040205080304" pitchFamily="17"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algn="ctr" fontAlgn="auto" hangingPunct="1">
                        <a:spcAft>
                          <a:spcPts val="0"/>
                        </a:spcAft>
                      </a:pPr>
                      <a:r>
                        <a:rPr lang="ja-JP" altLang="en-US" sz="1400" kern="10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各</a:t>
                      </a:r>
                      <a:r>
                        <a:rPr lang="ja-JP" sz="1400" kern="10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１０万円</a:t>
                      </a:r>
                      <a:r>
                        <a:rPr lang="ja-JP" altLang="en-US" sz="1400" kern="10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400" kern="10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1</a:t>
                      </a:r>
                      <a:r>
                        <a:rPr lang="ja-JP" altLang="en-US" sz="1400" kern="10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人当たり</a:t>
                      </a:r>
                      <a:r>
                        <a:rPr lang="ja-JP" altLang="en-US" sz="1400" kern="100" dirty="0" smtClean="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（定額）</a:t>
                      </a:r>
                      <a:endParaRPr lang="ja-JP" sz="1400" kern="100" dirty="0">
                        <a:solidFill>
                          <a:schemeClr val="tx1"/>
                        </a:solidFill>
                        <a:effectLst/>
                        <a:latin typeface="メイリオ" panose="020B0604030504040204" pitchFamily="50" charset="-128"/>
                        <a:ea typeface="メイリオ" panose="020B0604030504040204" pitchFamily="50" charset="-128"/>
                        <a:cs typeface="ＭＳ 明朝" panose="02020609040205080304" pitchFamily="17"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3409471022"/>
                  </a:ext>
                </a:extLst>
              </a:tr>
              <a:tr h="307028">
                <a:tc>
                  <a:txBody>
                    <a:bodyPr/>
                    <a:lstStyle/>
                    <a:p>
                      <a:pPr algn="ctr" fontAlgn="auto" hangingPunct="1">
                        <a:spcAft>
                          <a:spcPts val="0"/>
                        </a:spcAft>
                      </a:pPr>
                      <a:r>
                        <a:rPr lang="ja-JP" sz="1400" kern="100" dirty="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加算</a:t>
                      </a:r>
                      <a:r>
                        <a:rPr lang="ja-JP" sz="1400" kern="10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額（※）</a:t>
                      </a:r>
                      <a:endParaRPr lang="ja-JP" sz="1400" kern="100" dirty="0">
                        <a:solidFill>
                          <a:srgbClr val="000000"/>
                        </a:solidFill>
                        <a:effectLst/>
                        <a:latin typeface="メイリオ" panose="020B0604030504040204" pitchFamily="50" charset="-128"/>
                        <a:ea typeface="メイリオ" panose="020B0604030504040204" pitchFamily="50" charset="-128"/>
                        <a:cs typeface="ＭＳ 明朝" panose="02020609040205080304" pitchFamily="17"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gridSpan="2">
                  <a:txBody>
                    <a:bodyPr/>
                    <a:lstStyle/>
                    <a:p>
                      <a:pPr algn="ctr" fontAlgn="auto" hangingPunct="1">
                        <a:spcAft>
                          <a:spcPts val="0"/>
                        </a:spcAft>
                      </a:pPr>
                      <a:r>
                        <a:rPr lang="ja-JP" altLang="en-US" sz="1400" kern="10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各</a:t>
                      </a:r>
                      <a:r>
                        <a:rPr lang="ja-JP" sz="1400" kern="10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５万円</a:t>
                      </a:r>
                      <a:r>
                        <a:rPr lang="ja-JP" altLang="en-US" sz="1400" kern="10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a:t>
                      </a:r>
                      <a:r>
                        <a:rPr lang="en-US" altLang="ja-JP" sz="1400" kern="10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1</a:t>
                      </a:r>
                      <a:r>
                        <a:rPr lang="ja-JP" altLang="en-US" sz="1400" kern="100" dirty="0" smtClean="0">
                          <a:solidFill>
                            <a:srgbClr val="000000"/>
                          </a:solidFill>
                          <a:effectLst/>
                          <a:latin typeface="メイリオ" panose="020B0604030504040204" pitchFamily="50" charset="-128"/>
                          <a:ea typeface="メイリオ" panose="020B0604030504040204" pitchFamily="50" charset="-128"/>
                          <a:cs typeface="Times New Roman" panose="02020603050405020304" pitchFamily="18" charset="0"/>
                        </a:rPr>
                        <a:t>人当たり</a:t>
                      </a:r>
                      <a:r>
                        <a:rPr lang="ja-JP" altLang="en-US" sz="1400" kern="100" dirty="0" smtClean="0">
                          <a:solidFill>
                            <a:schemeClr val="tx1"/>
                          </a:solidFill>
                          <a:effectLst/>
                          <a:latin typeface="メイリオ" panose="020B0604030504040204" pitchFamily="50" charset="-128"/>
                          <a:ea typeface="メイリオ" panose="020B0604030504040204" pitchFamily="50" charset="-128"/>
                          <a:cs typeface="Times New Roman" panose="02020603050405020304" pitchFamily="18" charset="0"/>
                        </a:rPr>
                        <a:t>（定額）</a:t>
                      </a:r>
                      <a:endParaRPr lang="ja-JP" sz="1400" kern="100" dirty="0">
                        <a:solidFill>
                          <a:schemeClr val="tx1"/>
                        </a:solidFill>
                        <a:effectLst/>
                        <a:latin typeface="メイリオ" panose="020B0604030504040204" pitchFamily="50" charset="-128"/>
                        <a:ea typeface="メイリオ" panose="020B0604030504040204" pitchFamily="50" charset="-128"/>
                        <a:cs typeface="ＭＳ 明朝" panose="02020609040205080304" pitchFamily="17" charset="-128"/>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tc hMerge="1">
                  <a:txBody>
                    <a:bodyPr/>
                    <a:lstStyle/>
                    <a:p>
                      <a:endParaRPr kumimoji="1" lang="ja-JP" altLang="en-US"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20000"/>
                        <a:lumOff val="80000"/>
                      </a:schemeClr>
                    </a:solidFill>
                  </a:tcPr>
                </a:tc>
                <a:extLst>
                  <a:ext uri="{0D108BD9-81ED-4DB2-BD59-A6C34878D82A}">
                    <a16:rowId xmlns:a16="http://schemas.microsoft.com/office/drawing/2014/main" val="2646929390"/>
                  </a:ext>
                </a:extLst>
              </a:tr>
            </a:tbl>
          </a:graphicData>
        </a:graphic>
      </p:graphicFrame>
      <p:sp>
        <p:nvSpPr>
          <p:cNvPr id="13" name="正方形/長方形 12"/>
          <p:cNvSpPr/>
          <p:nvPr/>
        </p:nvSpPr>
        <p:spPr>
          <a:xfrm>
            <a:off x="416495" y="6362164"/>
            <a:ext cx="9073009" cy="523220"/>
          </a:xfrm>
          <a:prstGeom prst="rect">
            <a:avLst/>
          </a:prstGeom>
        </p:spPr>
        <p:txBody>
          <a:bodyPr wrap="square">
            <a:spAutoFit/>
          </a:bodyPr>
          <a:lstStyle/>
          <a:p>
            <a:pPr marL="539750" indent="-539750" algn="just"/>
            <a:r>
              <a:rPr lang="ja-JP" altLang="ja-JP" sz="1400" dirty="0" smtClean="0">
                <a:latin typeface="メイリオ" panose="020B0604030504040204" pitchFamily="50" charset="-128"/>
                <a:ea typeface="メイリオ" panose="020B0604030504040204" pitchFamily="50" charset="-128"/>
                <a:cs typeface="Times New Roman" panose="02020603050405020304" pitchFamily="18" charset="0"/>
              </a:rPr>
              <a:t>　（※）出向元事業主</a:t>
            </a:r>
            <a:r>
              <a:rPr lang="ja-JP" altLang="en-US" sz="1400" dirty="0" smtClean="0">
                <a:latin typeface="メイリオ" panose="020B0604030504040204" pitchFamily="50" charset="-128"/>
                <a:ea typeface="メイリオ" panose="020B0604030504040204" pitchFamily="50" charset="-128"/>
                <a:cs typeface="Times New Roman" panose="02020603050405020304" pitchFamily="18" charset="0"/>
              </a:rPr>
              <a:t>（雇用過剰業種の企業や生産性指標要件が一定程度悪化した企業からの送り出し）</a:t>
            </a:r>
            <a:endParaRPr lang="en-US" altLang="ja-JP" sz="1400" dirty="0" smtClean="0">
              <a:latin typeface="メイリオ" panose="020B0604030504040204" pitchFamily="50" charset="-128"/>
              <a:ea typeface="メイリオ" panose="020B0604030504040204" pitchFamily="50" charset="-128"/>
              <a:cs typeface="Times New Roman" panose="02020603050405020304" pitchFamily="18" charset="0"/>
            </a:endParaRPr>
          </a:p>
          <a:p>
            <a:pPr marL="539750" indent="-539750" algn="just"/>
            <a:r>
              <a:rPr lang="ja-JP" altLang="en-US" sz="1400" dirty="0">
                <a:latin typeface="メイリオ" panose="020B0604030504040204" pitchFamily="50" charset="-128"/>
                <a:ea typeface="メイリオ" panose="020B0604030504040204" pitchFamily="50" charset="-128"/>
                <a:cs typeface="Times New Roman" panose="02020603050405020304" pitchFamily="18" charset="0"/>
              </a:rPr>
              <a:t>　</a:t>
            </a:r>
            <a:r>
              <a:rPr lang="ja-JP" altLang="en-US" sz="1400" dirty="0" smtClean="0">
                <a:latin typeface="メイリオ" panose="020B0604030504040204" pitchFamily="50" charset="-128"/>
                <a:ea typeface="メイリオ" panose="020B0604030504040204" pitchFamily="50" charset="-128"/>
                <a:cs typeface="Times New Roman" panose="02020603050405020304" pitchFamily="18" charset="0"/>
              </a:rPr>
              <a:t>　　　または</a:t>
            </a:r>
            <a:r>
              <a:rPr lang="ja-JP" altLang="ja-JP" sz="1400" dirty="0" smtClean="0">
                <a:latin typeface="メイリオ" panose="020B0604030504040204" pitchFamily="50" charset="-128"/>
                <a:ea typeface="メイリオ" panose="020B0604030504040204" pitchFamily="50" charset="-128"/>
                <a:cs typeface="Times New Roman" panose="02020603050405020304" pitchFamily="18" charset="0"/>
              </a:rPr>
              <a:t>出向先事業主</a:t>
            </a:r>
            <a:r>
              <a:rPr lang="ja-JP" altLang="en-US" sz="1400" dirty="0">
                <a:latin typeface="メイリオ" panose="020B0604030504040204" pitchFamily="50" charset="-128"/>
                <a:ea typeface="メイリオ" panose="020B0604030504040204" pitchFamily="50" charset="-128"/>
                <a:cs typeface="Times New Roman" panose="02020603050405020304" pitchFamily="18" charset="0"/>
              </a:rPr>
              <a:t>（</a:t>
            </a:r>
            <a:r>
              <a:rPr lang="ja-JP" altLang="en-US" sz="1400" dirty="0" smtClean="0">
                <a:latin typeface="メイリオ" panose="020B0604030504040204" pitchFamily="50" charset="-128"/>
                <a:ea typeface="メイリオ" panose="020B0604030504040204" pitchFamily="50" charset="-128"/>
                <a:cs typeface="Times New Roman" panose="02020603050405020304" pitchFamily="18" charset="0"/>
              </a:rPr>
              <a:t>異業種からの受入れ）がそれぞれ一定の要件を満たす場合に助成額の加算を行う。</a:t>
            </a:r>
            <a:endParaRPr lang="ja-JP" altLang="ja-JP" sz="1400" dirty="0">
              <a:latin typeface="メイリオ" panose="020B0604030504040204" pitchFamily="50" charset="-128"/>
              <a:ea typeface="メイリオ" panose="020B0604030504040204" pitchFamily="50" charset="-128"/>
              <a:cs typeface="ＭＳ 明朝" panose="02020609040205080304" pitchFamily="17" charset="-128"/>
            </a:endParaRPr>
          </a:p>
        </p:txBody>
      </p:sp>
      <p:sp>
        <p:nvSpPr>
          <p:cNvPr id="2" name="テキスト ボックス 1"/>
          <p:cNvSpPr txBox="1"/>
          <p:nvPr/>
        </p:nvSpPr>
        <p:spPr>
          <a:xfrm>
            <a:off x="268588" y="2041684"/>
            <a:ext cx="9143205" cy="523220"/>
          </a:xfrm>
          <a:prstGeom prst="rect">
            <a:avLst/>
          </a:prstGeom>
          <a:noFill/>
        </p:spPr>
        <p:txBody>
          <a:bodyPr wrap="square" rtlCol="0">
            <a:spAutoFit/>
          </a:bodyPr>
          <a:lstStyle/>
          <a:p>
            <a:r>
              <a:rPr lang="ja-JP" altLang="en-US" sz="1400" dirty="0" smtClean="0">
                <a:latin typeface="メイリオ" panose="020B0604030504040204" pitchFamily="50" charset="-128"/>
                <a:ea typeface="メイリオ" panose="020B0604030504040204" pitchFamily="50" charset="-128"/>
              </a:rPr>
              <a:t>　対象労働者に係る次の経費について、出向元事業主と出向先事業主とが共同事業主として支給申請を行い、当該申請に基づきそれぞれの事業主へ支給する（申請手続きは出向元事業主が行う）。</a:t>
            </a:r>
            <a:endParaRPr kumimoji="1" lang="ja-JP" altLang="en-US" sz="1400" dirty="0">
              <a:latin typeface="メイリオ" panose="020B0604030504040204" pitchFamily="50" charset="-128"/>
              <a:ea typeface="メイリオ" panose="020B0604030504040204" pitchFamily="50" charset="-128"/>
            </a:endParaRPr>
          </a:p>
        </p:txBody>
      </p:sp>
      <p:sp>
        <p:nvSpPr>
          <p:cNvPr id="5" name="スライド番号プレースホルダー 4"/>
          <p:cNvSpPr>
            <a:spLocks noGrp="1"/>
          </p:cNvSpPr>
          <p:nvPr>
            <p:ph type="sldNum" sz="quarter" idx="12"/>
          </p:nvPr>
        </p:nvSpPr>
        <p:spPr>
          <a:xfrm>
            <a:off x="6996113" y="6315701"/>
            <a:ext cx="2228850" cy="365125"/>
          </a:xfrm>
        </p:spPr>
        <p:txBody>
          <a:bodyPr/>
          <a:lstStyle/>
          <a:p>
            <a:fld id="{26A015B2-FCC1-4ADD-8B51-CA8CD93A85DD}" type="slidenum">
              <a:rPr lang="ja-JP" altLang="en-US" smtClean="0">
                <a:solidFill>
                  <a:prstClr val="black">
                    <a:tint val="75000"/>
                  </a:prstClr>
                </a:solidFill>
              </a:rPr>
              <a:pPr/>
              <a:t>4</a:t>
            </a:fld>
            <a:endParaRPr lang="ja-JP" altLang="en-US">
              <a:solidFill>
                <a:prstClr val="black">
                  <a:tint val="75000"/>
                </a:prstClr>
              </a:solidFill>
            </a:endParaRPr>
          </a:p>
        </p:txBody>
      </p:sp>
    </p:spTree>
    <p:extLst>
      <p:ext uri="{BB962C8B-B14F-4D97-AF65-F5344CB8AC3E}">
        <p14:creationId xmlns:p14="http://schemas.microsoft.com/office/powerpoint/2010/main" val="227521001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正方形/長方形 60"/>
          <p:cNvSpPr/>
          <p:nvPr/>
        </p:nvSpPr>
        <p:spPr>
          <a:xfrm>
            <a:off x="128464" y="4375269"/>
            <a:ext cx="9672510" cy="2366099"/>
          </a:xfrm>
          <a:prstGeom prst="rect">
            <a:avLst/>
          </a:prstGeom>
          <a:solidFill>
            <a:schemeClr val="accent3">
              <a:lumMod val="20000"/>
              <a:lumOff val="80000"/>
              <a:alpha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600" dirty="0" smtClean="0">
                <a:solidFill>
                  <a:schemeClr val="tx1"/>
                </a:solidFill>
              </a:rPr>
              <a:t>　　　　　　　　＜地域＞</a:t>
            </a:r>
            <a:endParaRPr lang="ja-JP" altLang="en-US" sz="1600" dirty="0">
              <a:solidFill>
                <a:schemeClr val="tx1"/>
              </a:solidFill>
            </a:endParaRPr>
          </a:p>
        </p:txBody>
      </p:sp>
      <p:sp>
        <p:nvSpPr>
          <p:cNvPr id="7" name="楕円 6"/>
          <p:cNvSpPr/>
          <p:nvPr/>
        </p:nvSpPr>
        <p:spPr>
          <a:xfrm>
            <a:off x="5353829" y="5627971"/>
            <a:ext cx="4200736" cy="101005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kumimoji="1" lang="ja-JP" altLang="en-US"/>
          </a:p>
        </p:txBody>
      </p:sp>
      <p:sp>
        <p:nvSpPr>
          <p:cNvPr id="3" name="角丸四角形 2"/>
          <p:cNvSpPr/>
          <p:nvPr/>
        </p:nvSpPr>
        <p:spPr>
          <a:xfrm>
            <a:off x="116745" y="1636705"/>
            <a:ext cx="9672510" cy="2674007"/>
          </a:xfrm>
          <a:prstGeom prst="roundRect">
            <a:avLst/>
          </a:prstGeom>
        </p:spPr>
        <p:style>
          <a:lnRef idx="2">
            <a:schemeClr val="accent6"/>
          </a:lnRef>
          <a:fillRef idx="1">
            <a:schemeClr val="lt1"/>
          </a:fillRef>
          <a:effectRef idx="0">
            <a:schemeClr val="accent6"/>
          </a:effectRef>
          <a:fontRef idx="minor">
            <a:schemeClr val="dk1"/>
          </a:fontRef>
        </p:style>
        <p:txBody>
          <a:bodyPr rtlCol="0" anchor="ctr"/>
          <a:lstStyle/>
          <a:p>
            <a:endParaRPr kumimoji="1" lang="en-US" altLang="ja-JP" sz="1400" b="1" dirty="0" smtClean="0">
              <a:latin typeface="メイリオ" panose="020B0604030504040204" pitchFamily="50" charset="-128"/>
              <a:ea typeface="メイリオ" panose="020B0604030504040204" pitchFamily="50" charset="-128"/>
            </a:endParaRPr>
          </a:p>
          <a:p>
            <a:endParaRPr lang="en-US" altLang="ja-JP" sz="1400" b="1" dirty="0">
              <a:latin typeface="メイリオ" panose="020B0604030504040204" pitchFamily="50" charset="-128"/>
              <a:ea typeface="メイリオ" panose="020B0604030504040204" pitchFamily="50" charset="-128"/>
            </a:endParaRPr>
          </a:p>
          <a:p>
            <a:r>
              <a:rPr kumimoji="1" lang="ja-JP" altLang="en-US" sz="1400" b="1" dirty="0" smtClean="0">
                <a:latin typeface="メイリオ" panose="020B0604030504040204" pitchFamily="50" charset="-128"/>
                <a:ea typeface="メイリオ" panose="020B0604030504040204" pitchFamily="50" charset="-128"/>
              </a:rPr>
              <a:t>２．全国在籍型出向等支援協議会</a:t>
            </a:r>
            <a:endParaRPr kumimoji="1" lang="en-US" altLang="ja-JP" sz="1400" b="1" dirty="0" smtClean="0">
              <a:latin typeface="メイリオ" panose="020B0604030504040204" pitchFamily="50" charset="-128"/>
              <a:ea typeface="メイリオ" panose="020B0604030504040204" pitchFamily="50" charset="-128"/>
            </a:endParaRPr>
          </a:p>
          <a:p>
            <a:r>
              <a:rPr kumimoji="1" lang="ja-JP" altLang="en-US" sz="1400" b="1" dirty="0" smtClean="0">
                <a:latin typeface="メイリオ" panose="020B0604030504040204" pitchFamily="50" charset="-128"/>
                <a:ea typeface="メイリオ" panose="020B0604030504040204" pitchFamily="50" charset="-128"/>
              </a:rPr>
              <a:t>（１）構成員（案）</a:t>
            </a:r>
            <a:endParaRPr kumimoji="1" lang="en-US" altLang="ja-JP" sz="1400" b="1" dirty="0" smtClean="0">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l"/>
            </a:pPr>
            <a:r>
              <a:rPr lang="ja-JP" altLang="en-US" sz="1400" dirty="0" smtClean="0">
                <a:latin typeface="メイリオ" panose="020B0604030504040204" pitchFamily="50" charset="-128"/>
                <a:ea typeface="メイリオ" panose="020B0604030504040204" pitchFamily="50" charset="-128"/>
              </a:rPr>
              <a:t>日本</a:t>
            </a:r>
            <a:r>
              <a:rPr lang="ja-JP" altLang="en-US" sz="1400" dirty="0">
                <a:latin typeface="メイリオ" panose="020B0604030504040204" pitchFamily="50" charset="-128"/>
                <a:ea typeface="メイリオ" panose="020B0604030504040204" pitchFamily="50" charset="-128"/>
              </a:rPr>
              <a:t>経済団体</a:t>
            </a:r>
            <a:r>
              <a:rPr lang="ja-JP" altLang="en-US" sz="1400" dirty="0" smtClean="0">
                <a:latin typeface="メイリオ" panose="020B0604030504040204" pitchFamily="50" charset="-128"/>
                <a:ea typeface="メイリオ" panose="020B0604030504040204" pitchFamily="50" charset="-128"/>
              </a:rPr>
              <a:t>連合会</a:t>
            </a:r>
            <a:endParaRPr lang="en-US" altLang="ja-JP" sz="1400" dirty="0" smtClean="0">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l"/>
            </a:pPr>
            <a:r>
              <a:rPr lang="ja-JP" altLang="en-US" sz="1400" dirty="0" smtClean="0">
                <a:latin typeface="メイリオ" panose="020B0604030504040204" pitchFamily="50" charset="-128"/>
                <a:ea typeface="メイリオ" panose="020B0604030504040204" pitchFamily="50" charset="-128"/>
              </a:rPr>
              <a:t>日本</a:t>
            </a:r>
            <a:r>
              <a:rPr lang="ja-JP" altLang="en-US" sz="1400" dirty="0">
                <a:latin typeface="メイリオ" panose="020B0604030504040204" pitchFamily="50" charset="-128"/>
                <a:ea typeface="メイリオ" panose="020B0604030504040204" pitchFamily="50" charset="-128"/>
              </a:rPr>
              <a:t>商工</a:t>
            </a:r>
            <a:r>
              <a:rPr lang="ja-JP" altLang="en-US" sz="1400" dirty="0" smtClean="0">
                <a:latin typeface="メイリオ" panose="020B0604030504040204" pitchFamily="50" charset="-128"/>
                <a:ea typeface="メイリオ" panose="020B0604030504040204" pitchFamily="50" charset="-128"/>
              </a:rPr>
              <a:t>会議所</a:t>
            </a:r>
            <a:endParaRPr lang="en-US" altLang="ja-JP" sz="1400" dirty="0" smtClean="0">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l"/>
            </a:pPr>
            <a:r>
              <a:rPr lang="ja-JP" altLang="en-US" sz="1400" dirty="0" smtClean="0">
                <a:latin typeface="メイリオ" panose="020B0604030504040204" pitchFamily="50" charset="-128"/>
                <a:ea typeface="メイリオ" panose="020B0604030504040204" pitchFamily="50" charset="-128"/>
              </a:rPr>
              <a:t>全国</a:t>
            </a:r>
            <a:r>
              <a:rPr lang="ja-JP" altLang="en-US" sz="1400" dirty="0">
                <a:latin typeface="メイリオ" panose="020B0604030504040204" pitchFamily="50" charset="-128"/>
                <a:ea typeface="メイリオ" panose="020B0604030504040204" pitchFamily="50" charset="-128"/>
              </a:rPr>
              <a:t>中小企業団体</a:t>
            </a:r>
            <a:r>
              <a:rPr lang="ja-JP" altLang="en-US" sz="1400" dirty="0" smtClean="0">
                <a:latin typeface="メイリオ" panose="020B0604030504040204" pitchFamily="50" charset="-128"/>
                <a:ea typeface="メイリオ" panose="020B0604030504040204" pitchFamily="50" charset="-128"/>
              </a:rPr>
              <a:t>中央会</a:t>
            </a:r>
            <a:endParaRPr lang="en-US" altLang="ja-JP" sz="1400" dirty="0" smtClean="0">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l"/>
            </a:pPr>
            <a:r>
              <a:rPr lang="ja-JP" altLang="en-US" sz="1400" dirty="0" smtClean="0">
                <a:latin typeface="メイリオ" panose="020B0604030504040204" pitchFamily="50" charset="-128"/>
                <a:ea typeface="メイリオ" panose="020B0604030504040204" pitchFamily="50" charset="-128"/>
              </a:rPr>
              <a:t>日本</a:t>
            </a:r>
            <a:r>
              <a:rPr lang="ja-JP" altLang="en-US" sz="1400" dirty="0">
                <a:latin typeface="メイリオ" panose="020B0604030504040204" pitchFamily="50" charset="-128"/>
                <a:ea typeface="メイリオ" panose="020B0604030504040204" pitchFamily="50" charset="-128"/>
              </a:rPr>
              <a:t>労働組合</a:t>
            </a:r>
            <a:r>
              <a:rPr lang="ja-JP" altLang="en-US" sz="1400" dirty="0" smtClean="0">
                <a:latin typeface="メイリオ" panose="020B0604030504040204" pitchFamily="50" charset="-128"/>
                <a:ea typeface="メイリオ" panose="020B0604030504040204" pitchFamily="50" charset="-128"/>
              </a:rPr>
              <a:t>総連合会</a:t>
            </a:r>
            <a:endParaRPr lang="en-US" altLang="ja-JP" sz="1400" dirty="0" smtClean="0">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l"/>
            </a:pPr>
            <a:r>
              <a:rPr lang="ja-JP" altLang="en-US" sz="1400" dirty="0" smtClean="0">
                <a:latin typeface="メイリオ" panose="020B0604030504040204" pitchFamily="50" charset="-128"/>
                <a:ea typeface="メイリオ" panose="020B0604030504040204" pitchFamily="50" charset="-128"/>
              </a:rPr>
              <a:t>全国銀行協会、全国</a:t>
            </a:r>
            <a:r>
              <a:rPr lang="ja-JP" altLang="en-US" sz="1400" dirty="0">
                <a:latin typeface="メイリオ" panose="020B0604030504040204" pitchFamily="50" charset="-128"/>
                <a:ea typeface="メイリオ" panose="020B0604030504040204" pitchFamily="50" charset="-128"/>
              </a:rPr>
              <a:t>地方銀行</a:t>
            </a:r>
            <a:r>
              <a:rPr lang="ja-JP" altLang="en-US" sz="1400" dirty="0" smtClean="0">
                <a:latin typeface="メイリオ" panose="020B0604030504040204" pitchFamily="50" charset="-128"/>
                <a:ea typeface="メイリオ" panose="020B0604030504040204" pitchFamily="50" charset="-128"/>
              </a:rPr>
              <a:t>協会、第二地方銀行協会、</a:t>
            </a:r>
            <a:endParaRPr lang="en-US" altLang="ja-JP" sz="1400" dirty="0" smtClean="0">
              <a:latin typeface="メイリオ" panose="020B0604030504040204" pitchFamily="50" charset="-128"/>
              <a:ea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rPr>
              <a:t>　　全国</a:t>
            </a:r>
            <a:r>
              <a:rPr lang="ja-JP" altLang="en-US" sz="1400" dirty="0">
                <a:latin typeface="メイリオ" panose="020B0604030504040204" pitchFamily="50" charset="-128"/>
                <a:ea typeface="メイリオ" panose="020B0604030504040204" pitchFamily="50" charset="-128"/>
              </a:rPr>
              <a:t>信用金庫</a:t>
            </a:r>
            <a:r>
              <a:rPr lang="ja-JP" altLang="en-US" sz="1400" dirty="0" smtClean="0">
                <a:latin typeface="メイリオ" panose="020B0604030504040204" pitchFamily="50" charset="-128"/>
                <a:ea typeface="メイリオ" panose="020B0604030504040204" pitchFamily="50" charset="-128"/>
              </a:rPr>
              <a:t>協会、全国信用組合中央協会</a:t>
            </a:r>
            <a:endParaRPr lang="en-US" altLang="ja-JP" sz="1400" dirty="0" smtClean="0">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l"/>
            </a:pPr>
            <a:r>
              <a:rPr lang="ja-JP" altLang="en-US" sz="1400" dirty="0" smtClean="0">
                <a:latin typeface="メイリオ" panose="020B0604030504040204" pitchFamily="50" charset="-128"/>
                <a:ea typeface="メイリオ" panose="020B0604030504040204" pitchFamily="50" charset="-128"/>
              </a:rPr>
              <a:t>公益</a:t>
            </a:r>
            <a:r>
              <a:rPr lang="ja-JP" altLang="en-US" sz="1400" dirty="0">
                <a:latin typeface="メイリオ" panose="020B0604030504040204" pitchFamily="50" charset="-128"/>
                <a:ea typeface="メイリオ" panose="020B0604030504040204" pitchFamily="50" charset="-128"/>
              </a:rPr>
              <a:t>財団法人産業雇用安定センター</a:t>
            </a:r>
          </a:p>
          <a:p>
            <a:pPr marL="285750" indent="-285750">
              <a:buFont typeface="Wingdings" panose="05000000000000000000" pitchFamily="2" charset="2"/>
              <a:buChar char="l"/>
            </a:pPr>
            <a:r>
              <a:rPr lang="ja-JP" altLang="en-US" sz="1400" dirty="0" smtClean="0">
                <a:latin typeface="メイリオ" panose="020B0604030504040204" pitchFamily="50" charset="-128"/>
                <a:ea typeface="メイリオ" panose="020B0604030504040204" pitchFamily="50" charset="-128"/>
              </a:rPr>
              <a:t>経済産業省、</a:t>
            </a:r>
            <a:r>
              <a:rPr lang="ja-JP" altLang="en-US" sz="1400" dirty="0">
                <a:latin typeface="メイリオ" panose="020B0604030504040204" pitchFamily="50" charset="-128"/>
                <a:ea typeface="メイリオ" panose="020B0604030504040204" pitchFamily="50" charset="-128"/>
              </a:rPr>
              <a:t>国土交通省</a:t>
            </a:r>
            <a:r>
              <a:rPr lang="ja-JP" altLang="en-US" sz="1400" dirty="0" smtClean="0">
                <a:latin typeface="メイリオ" panose="020B0604030504040204" pitchFamily="50" charset="-128"/>
                <a:ea typeface="メイリオ" panose="020B0604030504040204" pitchFamily="50" charset="-128"/>
              </a:rPr>
              <a:t>、農林水産省、　</a:t>
            </a:r>
            <a:endParaRPr lang="en-US" altLang="ja-JP" sz="1400" dirty="0" smtClean="0">
              <a:latin typeface="メイリオ" panose="020B0604030504040204" pitchFamily="50" charset="-128"/>
              <a:ea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rPr>
              <a:t>　　内閣</a:t>
            </a:r>
            <a:r>
              <a:rPr lang="ja-JP" altLang="en-US" sz="1400" dirty="0">
                <a:latin typeface="メイリオ" panose="020B0604030504040204" pitchFamily="50" charset="-128"/>
                <a:ea typeface="メイリオ" panose="020B0604030504040204" pitchFamily="50" charset="-128"/>
              </a:rPr>
              <a:t>官房 まち・ひと・しごと創生本部</a:t>
            </a:r>
            <a:r>
              <a:rPr lang="ja-JP" altLang="en-US" sz="1400" dirty="0" smtClean="0">
                <a:latin typeface="メイリオ" panose="020B0604030504040204" pitchFamily="50" charset="-128"/>
                <a:ea typeface="メイリオ" panose="020B0604030504040204" pitchFamily="50" charset="-128"/>
              </a:rPr>
              <a:t>事務局、</a:t>
            </a:r>
            <a:endParaRPr lang="en-US" altLang="ja-JP" sz="1400" dirty="0" smtClean="0">
              <a:latin typeface="メイリオ" panose="020B0604030504040204" pitchFamily="50" charset="-128"/>
              <a:ea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rPr>
              <a:t>　　金融庁、中企庁</a:t>
            </a:r>
            <a:endParaRPr lang="ja-JP" altLang="en-US" sz="1400" dirty="0">
              <a:latin typeface="メイリオ" panose="020B0604030504040204" pitchFamily="50" charset="-128"/>
              <a:ea typeface="メイリオ" panose="020B0604030504040204" pitchFamily="50" charset="-128"/>
            </a:endParaRPr>
          </a:p>
          <a:p>
            <a:endParaRPr lang="ja-JP" altLang="en-US" sz="1400" b="1" dirty="0">
              <a:latin typeface="メイリオ" panose="020B0604030504040204" pitchFamily="50" charset="-128"/>
              <a:ea typeface="メイリオ" panose="020B0604030504040204" pitchFamily="50" charset="-128"/>
            </a:endParaRPr>
          </a:p>
          <a:p>
            <a:endParaRPr kumimoji="1" lang="ja-JP" altLang="en-US" sz="1400" b="1" dirty="0">
              <a:latin typeface="メイリオ" panose="020B0604030504040204" pitchFamily="50" charset="-128"/>
              <a:ea typeface="メイリオ" panose="020B0604030504040204" pitchFamily="50" charset="-128"/>
            </a:endParaRPr>
          </a:p>
        </p:txBody>
      </p:sp>
      <p:sp>
        <p:nvSpPr>
          <p:cNvPr id="146" name="左右矢印 145"/>
          <p:cNvSpPr/>
          <p:nvPr/>
        </p:nvSpPr>
        <p:spPr>
          <a:xfrm>
            <a:off x="6205082" y="4899764"/>
            <a:ext cx="2276310" cy="213666"/>
          </a:xfrm>
          <a:prstGeom prst="leftRightArrow">
            <a:avLst>
              <a:gd name="adj1" fmla="val 61224"/>
              <a:gd name="adj2" fmla="val 50000"/>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ja-JP" altLang="en-US" sz="1050">
              <a:solidFill>
                <a:prstClr val="white"/>
              </a:solidFill>
              <a:latin typeface="Meiryo UI" panose="020B0604030504040204" pitchFamily="50" charset="-128"/>
              <a:ea typeface="Meiryo UI" panose="020B0604030504040204" pitchFamily="50" charset="-128"/>
            </a:endParaRPr>
          </a:p>
        </p:txBody>
      </p:sp>
      <p:sp>
        <p:nvSpPr>
          <p:cNvPr id="91" name="正方形/長方形 90"/>
          <p:cNvSpPr/>
          <p:nvPr/>
        </p:nvSpPr>
        <p:spPr>
          <a:xfrm>
            <a:off x="-164932" y="445883"/>
            <a:ext cx="10153128" cy="76555"/>
          </a:xfrm>
          <a:prstGeom prst="rect">
            <a:avLst/>
          </a:prstGeom>
          <a:solidFill>
            <a:srgbClr val="F79646">
              <a:lumMod val="75000"/>
            </a:srgbClr>
          </a:solidFill>
          <a:ln w="25400" cap="flat" cmpd="sng" algn="ctr">
            <a:solidFill>
              <a:srgbClr val="F79646">
                <a:lumMod val="75000"/>
              </a:srgbClr>
            </a:solidFill>
            <a:prstDash val="solid"/>
          </a:ln>
          <a:effectLst/>
        </p:spPr>
        <p:txBody>
          <a:bodyPr lIns="91112" tIns="45556" rIns="91112" bIns="45556" rtlCol="0" anchor="ctr"/>
          <a:lstStyle/>
          <a:p>
            <a:pPr algn="r" defTabSz="911122">
              <a:defRPr/>
            </a:pPr>
            <a:r>
              <a:rPr kumimoji="0" lang="ja-JP" altLang="en-US" sz="1100" b="1" kern="0" dirty="0">
                <a:solidFill>
                  <a:prstClr val="white"/>
                </a:solidFill>
                <a:latin typeface="Meiryo UI" panose="020B0604030504040204" pitchFamily="50" charset="-128"/>
                <a:ea typeface="Meiryo UI" panose="020B0604030504040204" pitchFamily="50" charset="-128"/>
              </a:rPr>
              <a:t>　　　　　　　</a:t>
            </a:r>
          </a:p>
        </p:txBody>
      </p:sp>
      <p:sp>
        <p:nvSpPr>
          <p:cNvPr id="96" name="テキスト ボックス 95">
            <a:extLst>
              <a:ext uri="{FF2B5EF4-FFF2-40B4-BE49-F238E27FC236}">
                <a16:creationId xmlns:a16="http://schemas.microsoft.com/office/drawing/2014/main" id="{D04A6383-1EF9-40E2-A1DF-A4081C0E113D}"/>
              </a:ext>
            </a:extLst>
          </p:cNvPr>
          <p:cNvSpPr txBox="1"/>
          <p:nvPr/>
        </p:nvSpPr>
        <p:spPr>
          <a:xfrm>
            <a:off x="128464" y="592062"/>
            <a:ext cx="9649072" cy="934478"/>
          </a:xfrm>
          <a:prstGeom prst="rect">
            <a:avLst/>
          </a:prstGeom>
          <a:ln/>
        </p:spPr>
        <p:style>
          <a:lnRef idx="2">
            <a:schemeClr val="accent6"/>
          </a:lnRef>
          <a:fillRef idx="1">
            <a:schemeClr val="lt1"/>
          </a:fillRef>
          <a:effectRef idx="0">
            <a:schemeClr val="accent6"/>
          </a:effectRef>
          <a:fontRef idx="minor">
            <a:schemeClr val="dk1"/>
          </a:fontRef>
        </p:style>
        <p:txBody>
          <a:bodyPr wrap="square" lIns="36000" tIns="36000" rIns="36000" bIns="36000" rtlCol="0" anchor="ctr" anchorCtr="0">
            <a:spAutoFit/>
          </a:bodyPr>
          <a:lstStyle/>
          <a:p>
            <a:r>
              <a:rPr lang="ja-JP" altLang="en-US" sz="1400" b="1" dirty="0" smtClean="0">
                <a:latin typeface="メイリオ" panose="020B0604030504040204" pitchFamily="50" charset="-128"/>
                <a:ea typeface="メイリオ" panose="020B0604030504040204" pitchFamily="50" charset="-128"/>
              </a:rPr>
              <a:t>１．目的</a:t>
            </a:r>
            <a:endParaRPr lang="en-US" altLang="ja-JP" sz="1400" b="1" dirty="0" smtClean="0">
              <a:latin typeface="メイリオ" panose="020B0604030504040204" pitchFamily="50" charset="-128"/>
              <a:ea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rPr>
              <a:t>　新型</a:t>
            </a:r>
            <a:r>
              <a:rPr lang="ja-JP" altLang="en-US" sz="1400" dirty="0">
                <a:latin typeface="メイリオ" panose="020B0604030504040204" pitchFamily="50" charset="-128"/>
                <a:ea typeface="メイリオ" panose="020B0604030504040204" pitchFamily="50" charset="-128"/>
              </a:rPr>
              <a:t>コロナウィルス感染症に伴う経済上の理由に</a:t>
            </a:r>
            <a:r>
              <a:rPr lang="ja-JP" altLang="en-US" sz="1400" dirty="0" smtClean="0">
                <a:latin typeface="メイリオ" panose="020B0604030504040204" pitchFamily="50" charset="-128"/>
                <a:ea typeface="メイリオ" panose="020B0604030504040204" pitchFamily="50" charset="-128"/>
              </a:rPr>
              <a:t>より、</a:t>
            </a:r>
            <a:r>
              <a:rPr lang="ja-JP" altLang="en-US" sz="1400" b="1" u="sng" dirty="0" smtClean="0">
                <a:latin typeface="メイリオ" panose="020B0604030504040204" pitchFamily="50" charset="-128"/>
                <a:ea typeface="メイリオ" panose="020B0604030504040204" pitchFamily="50" charset="-128"/>
              </a:rPr>
              <a:t>一時的</a:t>
            </a:r>
            <a:r>
              <a:rPr lang="ja-JP" altLang="en-US" sz="1400" b="1" u="sng" dirty="0">
                <a:latin typeface="メイリオ" panose="020B0604030504040204" pitchFamily="50" charset="-128"/>
                <a:ea typeface="メイリオ" panose="020B0604030504040204" pitchFamily="50" charset="-128"/>
              </a:rPr>
              <a:t>に雇用過剰となった</a:t>
            </a:r>
            <a:r>
              <a:rPr lang="ja-JP" altLang="en-US" sz="1400" b="1" u="sng" dirty="0" smtClean="0">
                <a:latin typeface="メイリオ" panose="020B0604030504040204" pitchFamily="50" charset="-128"/>
                <a:ea typeface="メイリオ" panose="020B0604030504040204" pitchFamily="50" charset="-128"/>
              </a:rPr>
              <a:t>企業と人手不足が生じている企業</a:t>
            </a:r>
            <a:r>
              <a:rPr lang="ja-JP" altLang="en-US" sz="1400" b="1" u="sng" dirty="0">
                <a:latin typeface="メイリオ" panose="020B0604030504040204" pitchFamily="50" charset="-128"/>
                <a:ea typeface="メイリオ" panose="020B0604030504040204" pitchFamily="50" charset="-128"/>
              </a:rPr>
              <a:t>との間</a:t>
            </a:r>
            <a:r>
              <a:rPr lang="ja-JP" altLang="en-US" sz="1400" b="1" u="sng" dirty="0" smtClean="0">
                <a:latin typeface="メイリオ" panose="020B0604030504040204" pitchFamily="50" charset="-128"/>
                <a:ea typeface="メイリオ" panose="020B0604030504040204" pitchFamily="50" charset="-128"/>
              </a:rPr>
              <a:t>で出向により雇用を維持するため</a:t>
            </a:r>
            <a:r>
              <a:rPr lang="ja-JP" altLang="en-US" sz="1400" dirty="0" smtClean="0">
                <a:latin typeface="メイリオ" panose="020B0604030504040204" pitchFamily="50" charset="-128"/>
                <a:ea typeface="メイリオ" panose="020B0604030504040204" pitchFamily="50" charset="-128"/>
              </a:rPr>
              <a:t>に、</a:t>
            </a:r>
            <a:r>
              <a:rPr lang="ja-JP" altLang="en-US" sz="1400" b="1" u="sng" dirty="0" smtClean="0">
                <a:latin typeface="メイリオ" panose="020B0604030504040204" pitchFamily="50" charset="-128"/>
                <a:ea typeface="メイリオ" panose="020B0604030504040204" pitchFamily="50" charset="-128"/>
              </a:rPr>
              <a:t>出向の情報やノウハウ・好事例の共有、送出企業や受入企業開拓等を推進することを目的</a:t>
            </a:r>
            <a:r>
              <a:rPr lang="ja-JP" altLang="en-US" sz="1400" dirty="0" smtClean="0">
                <a:latin typeface="メイリオ" panose="020B0604030504040204" pitchFamily="50" charset="-128"/>
                <a:ea typeface="メイリオ" panose="020B0604030504040204" pitchFamily="50" charset="-128"/>
              </a:rPr>
              <a:t>として、全国及び各都道府県で「</a:t>
            </a:r>
            <a:r>
              <a:rPr lang="ja-JP" altLang="en-US" sz="1400" b="1" dirty="0" smtClean="0">
                <a:solidFill>
                  <a:srgbClr val="FF0000"/>
                </a:solidFill>
                <a:latin typeface="メイリオ" panose="020B0604030504040204" pitchFamily="50" charset="-128"/>
                <a:ea typeface="メイリオ" panose="020B0604030504040204" pitchFamily="50" charset="-128"/>
              </a:rPr>
              <a:t>在籍型出向等支援協議会</a:t>
            </a:r>
            <a:r>
              <a:rPr lang="ja-JP" altLang="en-US" sz="1400" dirty="0" smtClean="0">
                <a:latin typeface="メイリオ" panose="020B0604030504040204" pitchFamily="50" charset="-128"/>
                <a:ea typeface="メイリオ" panose="020B0604030504040204" pitchFamily="50" charset="-128"/>
              </a:rPr>
              <a:t>」を設置・開催する。</a:t>
            </a:r>
            <a:endParaRPr lang="en-US" altLang="ja-JP" sz="1400" dirty="0">
              <a:latin typeface="メイリオ" panose="020B0604030504040204" pitchFamily="50" charset="-128"/>
              <a:ea typeface="メイリオ" panose="020B0604030504040204" pitchFamily="50" charset="-128"/>
            </a:endParaRPr>
          </a:p>
        </p:txBody>
      </p:sp>
      <p:sp>
        <p:nvSpPr>
          <p:cNvPr id="2" name="テキスト ボックス 1"/>
          <p:cNvSpPr txBox="1"/>
          <p:nvPr/>
        </p:nvSpPr>
        <p:spPr>
          <a:xfrm>
            <a:off x="349553" y="46360"/>
            <a:ext cx="7633899" cy="400110"/>
          </a:xfrm>
          <a:prstGeom prst="rect">
            <a:avLst/>
          </a:prstGeom>
          <a:noFill/>
        </p:spPr>
        <p:txBody>
          <a:bodyPr wrap="square" rtlCol="0">
            <a:spAutoFit/>
          </a:bodyPr>
          <a:lstStyle/>
          <a:p>
            <a:r>
              <a:rPr lang="ja-JP" altLang="en-US" sz="2000" b="1" dirty="0" smtClean="0">
                <a:latin typeface="Meiryo UI" panose="020B0604030504040204" pitchFamily="50" charset="-128"/>
                <a:ea typeface="Meiryo UI" panose="020B0604030504040204" pitchFamily="50" charset="-128"/>
              </a:rPr>
              <a:t>全国及び地域における在籍型出向等支援協議会の開催について</a:t>
            </a:r>
            <a:endParaRPr lang="ja-JP" altLang="en-US" sz="2000" b="1" dirty="0">
              <a:latin typeface="Meiryo UI" panose="020B0604030504040204" pitchFamily="50" charset="-128"/>
              <a:ea typeface="Meiryo UI" panose="020B0604030504040204" pitchFamily="50" charset="-128"/>
            </a:endParaRPr>
          </a:p>
        </p:txBody>
      </p:sp>
      <p:grpSp>
        <p:nvGrpSpPr>
          <p:cNvPr id="62" name="グループ化 61"/>
          <p:cNvGrpSpPr/>
          <p:nvPr/>
        </p:nvGrpSpPr>
        <p:grpSpPr>
          <a:xfrm>
            <a:off x="5963781" y="6030309"/>
            <a:ext cx="1161545" cy="510372"/>
            <a:chOff x="3987616" y="5499546"/>
            <a:chExt cx="1165736" cy="337951"/>
          </a:xfrm>
        </p:grpSpPr>
        <p:sp>
          <p:nvSpPr>
            <p:cNvPr id="63" name="楕円 62"/>
            <p:cNvSpPr/>
            <p:nvPr/>
          </p:nvSpPr>
          <p:spPr>
            <a:xfrm flipH="1">
              <a:off x="4098341" y="5549845"/>
              <a:ext cx="914400" cy="287652"/>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p>
          </p:txBody>
        </p:sp>
        <p:sp>
          <p:nvSpPr>
            <p:cNvPr id="64" name="正方形/長方形 63"/>
            <p:cNvSpPr/>
            <p:nvPr/>
          </p:nvSpPr>
          <p:spPr>
            <a:xfrm flipH="1">
              <a:off x="3987616" y="5499546"/>
              <a:ext cx="1165736" cy="3335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r>
                <a:rPr lang="ja-JP" altLang="en-US" sz="1200" dirty="0">
                  <a:solidFill>
                    <a:prstClr val="black"/>
                  </a:solidFill>
                  <a:latin typeface="Meiryo UI" panose="020B0604030504040204" pitchFamily="50" charset="-128"/>
                  <a:ea typeface="Meiryo UI" panose="020B0604030504040204" pitchFamily="50" charset="-128"/>
                </a:rPr>
                <a:t>経済団体</a:t>
              </a:r>
            </a:p>
          </p:txBody>
        </p:sp>
      </p:grpSp>
      <p:grpSp>
        <p:nvGrpSpPr>
          <p:cNvPr id="65" name="グループ化 64"/>
          <p:cNvGrpSpPr/>
          <p:nvPr/>
        </p:nvGrpSpPr>
        <p:grpSpPr>
          <a:xfrm>
            <a:off x="5007887" y="6093296"/>
            <a:ext cx="1169249" cy="455237"/>
            <a:chOff x="5245989" y="4650902"/>
            <a:chExt cx="1100754" cy="359065"/>
          </a:xfrm>
        </p:grpSpPr>
        <p:sp>
          <p:nvSpPr>
            <p:cNvPr id="66" name="楕円 65"/>
            <p:cNvSpPr/>
            <p:nvPr/>
          </p:nvSpPr>
          <p:spPr>
            <a:xfrm flipH="1">
              <a:off x="5315848" y="4682372"/>
              <a:ext cx="914400" cy="325246"/>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2000" dirty="0"/>
            </a:p>
          </p:txBody>
        </p:sp>
        <p:sp>
          <p:nvSpPr>
            <p:cNvPr id="67" name="正方形/長方形 66"/>
            <p:cNvSpPr/>
            <p:nvPr/>
          </p:nvSpPr>
          <p:spPr>
            <a:xfrm flipH="1">
              <a:off x="5245989" y="4650902"/>
              <a:ext cx="1100754" cy="3590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r>
                <a:rPr lang="ja-JP" altLang="en-US" sz="1200" dirty="0">
                  <a:solidFill>
                    <a:prstClr val="black"/>
                  </a:solidFill>
                  <a:latin typeface="Meiryo UI" panose="020B0604030504040204" pitchFamily="50" charset="-128"/>
                  <a:ea typeface="Meiryo UI" panose="020B0604030504040204" pitchFamily="50" charset="-128"/>
                </a:rPr>
                <a:t>労働組合</a:t>
              </a:r>
            </a:p>
          </p:txBody>
        </p:sp>
      </p:grpSp>
      <p:grpSp>
        <p:nvGrpSpPr>
          <p:cNvPr id="68" name="グループ化 67"/>
          <p:cNvGrpSpPr/>
          <p:nvPr/>
        </p:nvGrpSpPr>
        <p:grpSpPr>
          <a:xfrm>
            <a:off x="6536131" y="5526376"/>
            <a:ext cx="2138344" cy="845904"/>
            <a:chOff x="2215916" y="5605387"/>
            <a:chExt cx="2035087" cy="559641"/>
          </a:xfrm>
        </p:grpSpPr>
        <p:sp>
          <p:nvSpPr>
            <p:cNvPr id="69" name="楕円 68"/>
            <p:cNvSpPr/>
            <p:nvPr/>
          </p:nvSpPr>
          <p:spPr>
            <a:xfrm flipH="1">
              <a:off x="2215916" y="5605387"/>
              <a:ext cx="914400" cy="338906"/>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rPr>
                <a:t>労働局</a:t>
              </a:r>
              <a:endParaRPr lang="ja-JP" altLang="en-US" sz="1600" dirty="0">
                <a:solidFill>
                  <a:schemeClr val="tx1"/>
                </a:solidFill>
                <a:latin typeface="Meiryo UI" panose="020B0604030504040204" pitchFamily="50" charset="-128"/>
                <a:ea typeface="Meiryo UI" panose="020B0604030504040204" pitchFamily="50" charset="-128"/>
              </a:endParaRPr>
            </a:p>
          </p:txBody>
        </p:sp>
        <p:sp>
          <p:nvSpPr>
            <p:cNvPr id="70" name="正方形/長方形 69"/>
            <p:cNvSpPr/>
            <p:nvPr/>
          </p:nvSpPr>
          <p:spPr>
            <a:xfrm flipH="1">
              <a:off x="3085267" y="5831458"/>
              <a:ext cx="1165736" cy="3335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ja-JP" altLang="en-US" sz="1200" dirty="0">
                <a:solidFill>
                  <a:prstClr val="black"/>
                </a:solidFill>
                <a:latin typeface="Meiryo UI" panose="020B0604030504040204" pitchFamily="50" charset="-128"/>
                <a:ea typeface="Meiryo UI" panose="020B0604030504040204" pitchFamily="50" charset="-128"/>
              </a:endParaRPr>
            </a:p>
          </p:txBody>
        </p:sp>
      </p:grpSp>
      <p:sp>
        <p:nvSpPr>
          <p:cNvPr id="76" name="正方形/長方形 75"/>
          <p:cNvSpPr/>
          <p:nvPr/>
        </p:nvSpPr>
        <p:spPr>
          <a:xfrm flipH="1">
            <a:off x="7809795" y="4222183"/>
            <a:ext cx="1406259" cy="123363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ja-JP" altLang="en-US" sz="1200" b="1" dirty="0">
              <a:solidFill>
                <a:srgbClr val="FF0000"/>
              </a:solidFill>
              <a:latin typeface="Meiryo UI" panose="020B0604030504040204" pitchFamily="50" charset="-128"/>
              <a:ea typeface="Meiryo UI" panose="020B0604030504040204" pitchFamily="50" charset="-128"/>
            </a:endParaRPr>
          </a:p>
        </p:txBody>
      </p:sp>
      <p:sp>
        <p:nvSpPr>
          <p:cNvPr id="92" name="正方形/長方形 91"/>
          <p:cNvSpPr/>
          <p:nvPr/>
        </p:nvSpPr>
        <p:spPr>
          <a:xfrm flipH="1">
            <a:off x="8281119" y="5595556"/>
            <a:ext cx="1090911" cy="60611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endParaRPr lang="ja-JP" altLang="en-US" sz="1200" dirty="0">
              <a:solidFill>
                <a:prstClr val="black"/>
              </a:solidFill>
              <a:latin typeface="Meiryo UI" panose="020B0604030504040204" pitchFamily="50" charset="-128"/>
              <a:ea typeface="Meiryo UI" panose="020B0604030504040204" pitchFamily="50" charset="-128"/>
            </a:endParaRPr>
          </a:p>
        </p:txBody>
      </p:sp>
      <p:sp>
        <p:nvSpPr>
          <p:cNvPr id="93" name="角丸四角形 92"/>
          <p:cNvSpPr/>
          <p:nvPr/>
        </p:nvSpPr>
        <p:spPr>
          <a:xfrm>
            <a:off x="5234350" y="4552959"/>
            <a:ext cx="919729" cy="776900"/>
          </a:xfrm>
          <a:prstGeom prst="round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defTabSz="457200">
              <a:defRPr/>
            </a:pPr>
            <a:r>
              <a:rPr lang="ja-JP" altLang="en-US" sz="1200" b="1" dirty="0">
                <a:solidFill>
                  <a:prstClr val="white"/>
                </a:solidFill>
                <a:latin typeface="Meiryo UI" panose="020B0604030504040204" pitchFamily="50" charset="-128"/>
                <a:ea typeface="Meiryo UI" panose="020B0604030504040204" pitchFamily="50" charset="-128"/>
              </a:rPr>
              <a:t>送出企業</a:t>
            </a:r>
          </a:p>
        </p:txBody>
      </p:sp>
      <p:sp>
        <p:nvSpPr>
          <p:cNvPr id="94" name="角丸四角形 93"/>
          <p:cNvSpPr/>
          <p:nvPr/>
        </p:nvSpPr>
        <p:spPr>
          <a:xfrm>
            <a:off x="8564509" y="4540748"/>
            <a:ext cx="942721" cy="778020"/>
          </a:xfrm>
          <a:prstGeom prst="round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defTabSz="457200">
              <a:defRPr/>
            </a:pPr>
            <a:r>
              <a:rPr lang="ja-JP" altLang="en-US" sz="1200" b="1" dirty="0">
                <a:solidFill>
                  <a:prstClr val="white"/>
                </a:solidFill>
                <a:latin typeface="Meiryo UI" panose="020B0604030504040204" pitchFamily="50" charset="-128"/>
                <a:ea typeface="Meiryo UI" panose="020B0604030504040204" pitchFamily="50" charset="-128"/>
              </a:rPr>
              <a:t>受入企業</a:t>
            </a:r>
          </a:p>
        </p:txBody>
      </p:sp>
      <p:sp>
        <p:nvSpPr>
          <p:cNvPr id="104" name="正方形/長方形 103"/>
          <p:cNvSpPr/>
          <p:nvPr/>
        </p:nvSpPr>
        <p:spPr>
          <a:xfrm>
            <a:off x="6237197" y="5205256"/>
            <a:ext cx="2278742" cy="21386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r>
              <a:rPr lang="ja-JP" altLang="en-US" sz="1400" b="1" dirty="0" smtClean="0">
                <a:solidFill>
                  <a:srgbClr val="FF0000"/>
                </a:solidFill>
                <a:latin typeface="Meiryo UI" panose="020B0604030504040204" pitchFamily="50" charset="-128"/>
                <a:ea typeface="Meiryo UI" panose="020B0604030504040204" pitchFamily="50" charset="-128"/>
              </a:rPr>
              <a:t>地域の関係機関が連携</a:t>
            </a:r>
            <a:r>
              <a:rPr lang="ja-JP" altLang="en-US" sz="1400" b="1" dirty="0">
                <a:solidFill>
                  <a:srgbClr val="FF0000"/>
                </a:solidFill>
                <a:latin typeface="Meiryo UI" panose="020B0604030504040204" pitchFamily="50" charset="-128"/>
                <a:ea typeface="Meiryo UI" panose="020B0604030504040204" pitchFamily="50" charset="-128"/>
              </a:rPr>
              <a:t>して</a:t>
            </a:r>
            <a:endParaRPr lang="en-US" altLang="ja-JP" sz="1400" b="1" dirty="0">
              <a:solidFill>
                <a:srgbClr val="FF0000"/>
              </a:solidFill>
              <a:latin typeface="Meiryo UI" panose="020B0604030504040204" pitchFamily="50" charset="-128"/>
              <a:ea typeface="Meiryo UI" panose="020B0604030504040204" pitchFamily="50" charset="-128"/>
            </a:endParaRPr>
          </a:p>
          <a:p>
            <a:pPr algn="ctr" defTabSz="457200">
              <a:defRPr/>
            </a:pPr>
            <a:r>
              <a:rPr lang="ja-JP" altLang="en-US" sz="1400" b="1" dirty="0" smtClean="0">
                <a:solidFill>
                  <a:srgbClr val="FF0000"/>
                </a:solidFill>
                <a:latin typeface="Meiryo UI" panose="020B0604030504040204" pitchFamily="50" charset="-128"/>
                <a:ea typeface="Meiryo UI" panose="020B0604030504040204" pitchFamily="50" charset="-128"/>
              </a:rPr>
              <a:t>出向を</a:t>
            </a:r>
            <a:r>
              <a:rPr lang="ja-JP" altLang="en-US" sz="1400" b="1" dirty="0">
                <a:solidFill>
                  <a:srgbClr val="FF0000"/>
                </a:solidFill>
                <a:latin typeface="Meiryo UI" panose="020B0604030504040204" pitchFamily="50" charset="-128"/>
                <a:ea typeface="Meiryo UI" panose="020B0604030504040204" pitchFamily="50" charset="-128"/>
              </a:rPr>
              <a:t>支援</a:t>
            </a:r>
          </a:p>
        </p:txBody>
      </p:sp>
      <p:sp>
        <p:nvSpPr>
          <p:cNvPr id="105" name="正方形/長方形 104"/>
          <p:cNvSpPr/>
          <p:nvPr/>
        </p:nvSpPr>
        <p:spPr>
          <a:xfrm>
            <a:off x="257323" y="4584671"/>
            <a:ext cx="4770118" cy="2092902"/>
          </a:xfrm>
          <a:prstGeom prst="rect">
            <a:avLst/>
          </a:prstGeom>
          <a:ln/>
        </p:spPr>
        <p:style>
          <a:lnRef idx="2">
            <a:schemeClr val="accent3"/>
          </a:lnRef>
          <a:fillRef idx="1">
            <a:schemeClr val="lt1"/>
          </a:fillRef>
          <a:effectRef idx="0">
            <a:schemeClr val="accent3"/>
          </a:effectRef>
          <a:fontRef idx="minor">
            <a:schemeClr val="dk1"/>
          </a:fontRef>
        </p:style>
        <p:txBody>
          <a:bodyPr rtlCol="0" anchor="ctr"/>
          <a:lstStyle/>
          <a:p>
            <a:pPr defTabSz="457200">
              <a:defRPr/>
            </a:pPr>
            <a:r>
              <a:rPr lang="en-US" altLang="ja-JP" sz="1400" b="1" dirty="0" smtClean="0">
                <a:solidFill>
                  <a:prstClr val="black"/>
                </a:solidFill>
                <a:latin typeface="メイリオ" panose="020B0604030504040204" pitchFamily="50" charset="-128"/>
                <a:ea typeface="メイリオ" panose="020B0604030504040204" pitchFamily="50" charset="-128"/>
              </a:rPr>
              <a:t>3</a:t>
            </a:r>
            <a:r>
              <a:rPr lang="ja-JP" altLang="en-US" sz="1400" b="1" dirty="0" err="1" smtClean="0">
                <a:solidFill>
                  <a:prstClr val="black"/>
                </a:solidFill>
                <a:latin typeface="メイリオ" panose="020B0604030504040204" pitchFamily="50" charset="-128"/>
                <a:ea typeface="メイリオ" panose="020B0604030504040204" pitchFamily="50" charset="-128"/>
              </a:rPr>
              <a:t>．</a:t>
            </a:r>
            <a:r>
              <a:rPr lang="ja-JP" altLang="en-US" sz="1400" b="1" dirty="0" smtClean="0">
                <a:solidFill>
                  <a:prstClr val="black"/>
                </a:solidFill>
                <a:latin typeface="メイリオ" panose="020B0604030504040204" pitchFamily="50" charset="-128"/>
                <a:ea typeface="メイリオ" panose="020B0604030504040204" pitchFamily="50" charset="-128"/>
              </a:rPr>
              <a:t>地域在籍型出向等支援協議会</a:t>
            </a:r>
            <a:endParaRPr lang="en-US" altLang="ja-JP" sz="1400" b="1" dirty="0" smtClean="0">
              <a:solidFill>
                <a:prstClr val="black"/>
              </a:solidFill>
              <a:latin typeface="メイリオ" panose="020B0604030504040204" pitchFamily="50" charset="-128"/>
              <a:ea typeface="メイリオ" panose="020B0604030504040204" pitchFamily="50" charset="-128"/>
            </a:endParaRPr>
          </a:p>
          <a:p>
            <a:pPr defTabSz="457200">
              <a:defRPr/>
            </a:pPr>
            <a:r>
              <a:rPr lang="ja-JP" altLang="en-US" sz="1400" dirty="0" smtClean="0">
                <a:solidFill>
                  <a:prstClr val="black"/>
                </a:solidFill>
                <a:latin typeface="メイリオ" panose="020B0604030504040204" pitchFamily="50" charset="-128"/>
                <a:ea typeface="メイリオ" panose="020B0604030504040204" pitchFamily="50" charset="-128"/>
              </a:rPr>
              <a:t>　全国での議論を踏まえ、各都道府県でも</a:t>
            </a:r>
            <a:r>
              <a:rPr lang="ja-JP" altLang="en-US" sz="1400" dirty="0" smtClean="0">
                <a:solidFill>
                  <a:schemeClr val="tx1"/>
                </a:solidFill>
                <a:latin typeface="メイリオ" panose="020B0604030504040204" pitchFamily="50" charset="-128"/>
                <a:ea typeface="メイリオ" panose="020B0604030504040204" pitchFamily="50" charset="-128"/>
              </a:rPr>
              <a:t>地域協議会</a:t>
            </a:r>
            <a:r>
              <a:rPr lang="ja-JP" altLang="en-US" sz="1400" dirty="0" smtClean="0">
                <a:solidFill>
                  <a:prstClr val="black"/>
                </a:solidFill>
                <a:latin typeface="メイリオ" panose="020B0604030504040204" pitchFamily="50" charset="-128"/>
                <a:ea typeface="メイリオ" panose="020B0604030504040204" pitchFamily="50" charset="-128"/>
              </a:rPr>
              <a:t>を開催し、地域レベルで出向を具体的に支援。</a:t>
            </a:r>
            <a:endParaRPr lang="en-US" altLang="ja-JP" sz="1400" dirty="0" smtClean="0">
              <a:solidFill>
                <a:prstClr val="black"/>
              </a:solidFill>
              <a:latin typeface="メイリオ" panose="020B0604030504040204" pitchFamily="50" charset="-128"/>
              <a:ea typeface="メイリオ" panose="020B0604030504040204" pitchFamily="50" charset="-128"/>
            </a:endParaRPr>
          </a:p>
          <a:p>
            <a:pPr defTabSz="457200">
              <a:defRPr/>
            </a:pPr>
            <a:r>
              <a:rPr lang="ja-JP" altLang="en-US" sz="1400" dirty="0" smtClean="0">
                <a:solidFill>
                  <a:prstClr val="black"/>
                </a:solidFill>
                <a:latin typeface="メイリオ" panose="020B0604030504040204" pitchFamily="50" charset="-128"/>
                <a:ea typeface="メイリオ" panose="020B0604030504040204" pitchFamily="50" charset="-128"/>
              </a:rPr>
              <a:t>　各都道府県では、以下の事項について協議。</a:t>
            </a:r>
            <a:endParaRPr lang="en-US" altLang="ja-JP" sz="1400" dirty="0" smtClean="0">
              <a:solidFill>
                <a:prstClr val="black"/>
              </a:solidFill>
              <a:latin typeface="メイリオ" panose="020B0604030504040204" pitchFamily="50" charset="-128"/>
              <a:ea typeface="メイリオ" panose="020B0604030504040204" pitchFamily="50" charset="-128"/>
            </a:endParaRPr>
          </a:p>
          <a:p>
            <a:pPr marL="285750" indent="-285750" defTabSz="457200">
              <a:buFont typeface="Arial" panose="020B0604020202020204" pitchFamily="34" charset="0"/>
              <a:buChar char="•"/>
              <a:defRPr/>
            </a:pPr>
            <a:r>
              <a:rPr lang="ja-JP" altLang="en-US" sz="1400" dirty="0" smtClean="0">
                <a:solidFill>
                  <a:prstClr val="black"/>
                </a:solidFill>
                <a:latin typeface="メイリオ" panose="020B0604030504040204" pitchFamily="50" charset="-128"/>
                <a:ea typeface="メイリオ" panose="020B0604030504040204" pitchFamily="50" charset="-128"/>
              </a:rPr>
              <a:t>各地域の雇用情勢に関すること</a:t>
            </a:r>
            <a:endParaRPr lang="en-US" altLang="ja-JP" sz="1400" dirty="0" smtClean="0">
              <a:solidFill>
                <a:prstClr val="black"/>
              </a:solidFill>
              <a:latin typeface="メイリオ" panose="020B0604030504040204" pitchFamily="50" charset="-128"/>
              <a:ea typeface="メイリオ" panose="020B0604030504040204" pitchFamily="50" charset="-128"/>
            </a:endParaRPr>
          </a:p>
          <a:p>
            <a:pPr marL="285750" indent="-285750" defTabSz="457200">
              <a:buFont typeface="Arial" panose="020B0604020202020204" pitchFamily="34" charset="0"/>
              <a:buChar char="•"/>
              <a:defRPr/>
            </a:pPr>
            <a:r>
              <a:rPr lang="ja-JP" altLang="en-US" sz="1400" dirty="0" smtClean="0">
                <a:solidFill>
                  <a:prstClr val="black"/>
                </a:solidFill>
                <a:latin typeface="メイリオ" panose="020B0604030504040204" pitchFamily="50" charset="-128"/>
                <a:ea typeface="メイリオ" panose="020B0604030504040204" pitchFamily="50" charset="-128"/>
              </a:rPr>
              <a:t>出向の送出企業や受入企業の情報・開拓に関すること</a:t>
            </a:r>
            <a:endParaRPr lang="en-US" altLang="ja-JP" sz="1400" dirty="0" smtClean="0">
              <a:solidFill>
                <a:prstClr val="black"/>
              </a:solidFill>
              <a:latin typeface="メイリオ" panose="020B0604030504040204" pitchFamily="50" charset="-128"/>
              <a:ea typeface="メイリオ" panose="020B0604030504040204" pitchFamily="50" charset="-128"/>
            </a:endParaRPr>
          </a:p>
          <a:p>
            <a:pPr marL="285750" indent="-285750" defTabSz="457200">
              <a:buFont typeface="Arial" panose="020B0604020202020204" pitchFamily="34" charset="0"/>
              <a:buChar char="•"/>
              <a:defRPr/>
            </a:pPr>
            <a:r>
              <a:rPr lang="ja-JP" altLang="en-US" sz="1400" dirty="0" smtClean="0">
                <a:solidFill>
                  <a:prstClr val="black"/>
                </a:solidFill>
                <a:latin typeface="メイリオ" panose="020B0604030504040204" pitchFamily="50" charset="-128"/>
                <a:ea typeface="メイリオ" panose="020B0604030504040204" pitchFamily="50" charset="-128"/>
              </a:rPr>
              <a:t>各地域における関係機関の連携に関すること</a:t>
            </a:r>
            <a:endParaRPr lang="en-US" altLang="ja-JP" sz="1400" dirty="0" smtClean="0">
              <a:solidFill>
                <a:prstClr val="black"/>
              </a:solidFill>
              <a:latin typeface="メイリオ" panose="020B0604030504040204" pitchFamily="50" charset="-128"/>
              <a:ea typeface="メイリオ" panose="020B0604030504040204" pitchFamily="50" charset="-128"/>
            </a:endParaRPr>
          </a:p>
          <a:p>
            <a:pPr marL="285750" indent="-285750" defTabSz="457200">
              <a:buFont typeface="Arial" panose="020B0604020202020204" pitchFamily="34" charset="0"/>
              <a:buChar char="•"/>
              <a:defRPr/>
            </a:pPr>
            <a:r>
              <a:rPr lang="ja-JP" altLang="en-US" sz="1400" dirty="0" smtClean="0">
                <a:solidFill>
                  <a:prstClr val="black"/>
                </a:solidFill>
                <a:latin typeface="メイリオ" panose="020B0604030504040204" pitchFamily="50" charset="-128"/>
                <a:ea typeface="メイリオ" panose="020B0604030504040204" pitchFamily="50" charset="-128"/>
              </a:rPr>
              <a:t>出向支援のノウハウ・好事例の共有に関すること</a:t>
            </a:r>
            <a:endParaRPr lang="en-US" altLang="ja-JP" sz="1400" dirty="0" smtClean="0">
              <a:solidFill>
                <a:prstClr val="black"/>
              </a:solidFill>
              <a:latin typeface="メイリオ" panose="020B0604030504040204" pitchFamily="50" charset="-128"/>
              <a:ea typeface="メイリオ" panose="020B0604030504040204" pitchFamily="50" charset="-128"/>
            </a:endParaRPr>
          </a:p>
          <a:p>
            <a:pPr marL="285750" indent="-285750" defTabSz="457200">
              <a:buFont typeface="Arial" panose="020B0604020202020204" pitchFamily="34" charset="0"/>
              <a:buChar char="•"/>
              <a:defRPr/>
            </a:pPr>
            <a:r>
              <a:rPr lang="ja-JP" altLang="en-US" sz="1400" dirty="0" smtClean="0">
                <a:solidFill>
                  <a:prstClr val="black"/>
                </a:solidFill>
                <a:latin typeface="メイリオ" panose="020B0604030504040204" pitchFamily="50" charset="-128"/>
                <a:ea typeface="メイリオ" panose="020B0604030504040204" pitchFamily="50" charset="-128"/>
              </a:rPr>
              <a:t>各種出向支援策に関すること</a:t>
            </a:r>
            <a:endParaRPr lang="en-US" altLang="ja-JP" sz="1400" dirty="0" smtClean="0">
              <a:solidFill>
                <a:prstClr val="black"/>
              </a:solidFill>
              <a:latin typeface="メイリオ" panose="020B0604030504040204" pitchFamily="50" charset="-128"/>
              <a:ea typeface="メイリオ" panose="020B0604030504040204" pitchFamily="50" charset="-128"/>
            </a:endParaRPr>
          </a:p>
        </p:txBody>
      </p:sp>
      <p:pic>
        <p:nvPicPr>
          <p:cNvPr id="43" name="図 4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flipH="1">
            <a:off x="8841379" y="5823030"/>
            <a:ext cx="1008165" cy="918338"/>
          </a:xfrm>
          <a:prstGeom prst="rect">
            <a:avLst/>
          </a:prstGeom>
        </p:spPr>
      </p:pic>
      <p:sp>
        <p:nvSpPr>
          <p:cNvPr id="45" name="楕円 44"/>
          <p:cNvSpPr/>
          <p:nvPr/>
        </p:nvSpPr>
        <p:spPr>
          <a:xfrm flipH="1">
            <a:off x="7611698" y="5612100"/>
            <a:ext cx="1356738" cy="436572"/>
          </a:xfrm>
          <a:prstGeom prst="ellipse">
            <a:avLst/>
          </a:prstGeom>
          <a:ln/>
        </p:spPr>
        <p:style>
          <a:lnRef idx="2">
            <a:schemeClr val="dk1"/>
          </a:lnRef>
          <a:fillRef idx="1">
            <a:schemeClr val="lt1"/>
          </a:fillRef>
          <a:effectRef idx="0">
            <a:schemeClr val="dk1"/>
          </a:effectRef>
          <a:fontRef idx="minor">
            <a:schemeClr val="dk1"/>
          </a:fontRef>
        </p:style>
        <p:txBody>
          <a:bodyPr rtlCol="0" anchor="ctr"/>
          <a:lstStyle/>
          <a:p>
            <a:pPr algn="ctr"/>
            <a:r>
              <a:rPr lang="ja-JP" altLang="en-US" sz="1200" dirty="0" smtClean="0">
                <a:latin typeface="Meiryo UI" panose="020B0604030504040204" pitchFamily="50" charset="-128"/>
                <a:ea typeface="Meiryo UI" panose="020B0604030504040204" pitchFamily="50" charset="-128"/>
              </a:rPr>
              <a:t>産業雇用</a:t>
            </a:r>
            <a:endParaRPr lang="en-US" altLang="ja-JP" sz="1200" dirty="0" smtClean="0">
              <a:latin typeface="Meiryo UI" panose="020B0604030504040204" pitchFamily="50" charset="-128"/>
              <a:ea typeface="Meiryo UI" panose="020B0604030504040204" pitchFamily="50" charset="-128"/>
            </a:endParaRPr>
          </a:p>
          <a:p>
            <a:pPr algn="ctr"/>
            <a:r>
              <a:rPr lang="ja-JP" altLang="en-US" sz="1200" dirty="0" smtClean="0">
                <a:latin typeface="Meiryo UI" panose="020B0604030504040204" pitchFamily="50" charset="-128"/>
                <a:ea typeface="Meiryo UI" panose="020B0604030504040204" pitchFamily="50" charset="-128"/>
              </a:rPr>
              <a:t>安定センター</a:t>
            </a:r>
            <a:endParaRPr lang="ja-JP" altLang="en-US" sz="1200" dirty="0">
              <a:latin typeface="Meiryo UI" panose="020B0604030504040204" pitchFamily="50" charset="-128"/>
              <a:ea typeface="Meiryo UI" panose="020B0604030504040204" pitchFamily="50" charset="-128"/>
            </a:endParaRPr>
          </a:p>
        </p:txBody>
      </p:sp>
      <p:sp>
        <p:nvSpPr>
          <p:cNvPr id="41" name="角丸四角形 40"/>
          <p:cNvSpPr/>
          <p:nvPr/>
        </p:nvSpPr>
        <p:spPr>
          <a:xfrm>
            <a:off x="4717459" y="1824652"/>
            <a:ext cx="4916061" cy="750588"/>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r>
              <a:rPr kumimoji="1" lang="ja-JP" altLang="en-US" sz="1400" b="1" dirty="0" smtClean="0">
                <a:latin typeface="メイリオ" panose="020B0604030504040204" pitchFamily="50" charset="-128"/>
                <a:ea typeface="メイリオ" panose="020B0604030504040204" pitchFamily="50" charset="-128"/>
              </a:rPr>
              <a:t>（２）全国協議会開催日程　</a:t>
            </a:r>
            <a:endParaRPr kumimoji="1" lang="en-US" altLang="ja-JP" sz="1400" b="1" dirty="0" smtClean="0">
              <a:latin typeface="メイリオ" panose="020B0604030504040204" pitchFamily="50" charset="-128"/>
              <a:ea typeface="メイリオ" panose="020B0604030504040204" pitchFamily="50" charset="-128"/>
            </a:endParaRPr>
          </a:p>
          <a:p>
            <a:r>
              <a:rPr lang="ja-JP" altLang="en-US" sz="1400" dirty="0" smtClean="0">
                <a:latin typeface="メイリオ" panose="020B0604030504040204" pitchFamily="50" charset="-128"/>
                <a:ea typeface="メイリオ" panose="020B0604030504040204" pitchFamily="50" charset="-128"/>
              </a:rPr>
              <a:t>　</a:t>
            </a:r>
            <a:r>
              <a:rPr lang="ja-JP" altLang="en-US" sz="1400" b="1" u="sng" dirty="0" smtClean="0">
                <a:latin typeface="メイリオ" panose="020B0604030504040204" pitchFamily="50" charset="-128"/>
                <a:ea typeface="メイリオ" panose="020B0604030504040204" pitchFamily="50" charset="-128"/>
              </a:rPr>
              <a:t>令和</a:t>
            </a:r>
            <a:r>
              <a:rPr lang="en-US" altLang="ja-JP" sz="1400" b="1" u="sng" dirty="0" smtClean="0">
                <a:latin typeface="メイリオ" panose="020B0604030504040204" pitchFamily="50" charset="-128"/>
                <a:ea typeface="メイリオ" panose="020B0604030504040204" pitchFamily="50" charset="-128"/>
              </a:rPr>
              <a:t>3</a:t>
            </a:r>
            <a:r>
              <a:rPr lang="ja-JP" altLang="en-US" sz="1400" b="1" u="sng" dirty="0" smtClean="0">
                <a:latin typeface="メイリオ" panose="020B0604030504040204" pitchFamily="50" charset="-128"/>
                <a:ea typeface="メイリオ" panose="020B0604030504040204" pitchFamily="50" charset="-128"/>
              </a:rPr>
              <a:t>年</a:t>
            </a:r>
            <a:r>
              <a:rPr lang="en-US" altLang="ja-JP" sz="1400" b="1" u="sng" dirty="0" smtClean="0">
                <a:latin typeface="メイリオ" panose="020B0604030504040204" pitchFamily="50" charset="-128"/>
                <a:ea typeface="メイリオ" panose="020B0604030504040204" pitchFamily="50" charset="-128"/>
              </a:rPr>
              <a:t>2</a:t>
            </a:r>
            <a:r>
              <a:rPr lang="ja-JP" altLang="en-US" sz="1400" b="1" u="sng" dirty="0" smtClean="0">
                <a:latin typeface="メイリオ" panose="020B0604030504040204" pitchFamily="50" charset="-128"/>
                <a:ea typeface="メイリオ" panose="020B0604030504040204" pitchFamily="50" charset="-128"/>
              </a:rPr>
              <a:t>月</a:t>
            </a:r>
            <a:r>
              <a:rPr lang="en-US" altLang="ja-JP" sz="1400" b="1" u="sng" dirty="0" smtClean="0">
                <a:latin typeface="メイリオ" panose="020B0604030504040204" pitchFamily="50" charset="-128"/>
                <a:ea typeface="メイリオ" panose="020B0604030504040204" pitchFamily="50" charset="-128"/>
              </a:rPr>
              <a:t>17</a:t>
            </a:r>
            <a:r>
              <a:rPr lang="ja-JP" altLang="en-US" sz="1400" b="1" u="sng" dirty="0" smtClean="0">
                <a:latin typeface="メイリオ" panose="020B0604030504040204" pitchFamily="50" charset="-128"/>
                <a:ea typeface="メイリオ" panose="020B0604030504040204" pitchFamily="50" charset="-128"/>
              </a:rPr>
              <a:t>日（水）</a:t>
            </a:r>
            <a:r>
              <a:rPr lang="en-US" altLang="ja-JP" sz="1400" b="1" u="sng" dirty="0" smtClean="0">
                <a:latin typeface="メイリオ" panose="020B0604030504040204" pitchFamily="50" charset="-128"/>
                <a:ea typeface="メイリオ" panose="020B0604030504040204" pitchFamily="50" charset="-128"/>
              </a:rPr>
              <a:t>11</a:t>
            </a:r>
            <a:r>
              <a:rPr lang="ja-JP" altLang="en-US" sz="1400" b="1" u="sng" dirty="0" smtClean="0">
                <a:latin typeface="メイリオ" panose="020B0604030504040204" pitchFamily="50" charset="-128"/>
                <a:ea typeface="メイリオ" panose="020B0604030504040204" pitchFamily="50" charset="-128"/>
              </a:rPr>
              <a:t>時～</a:t>
            </a:r>
            <a:r>
              <a:rPr lang="en-US" altLang="ja-JP" sz="1400" b="1" u="sng" dirty="0" smtClean="0">
                <a:latin typeface="メイリオ" panose="020B0604030504040204" pitchFamily="50" charset="-128"/>
                <a:ea typeface="メイリオ" panose="020B0604030504040204" pitchFamily="50" charset="-128"/>
              </a:rPr>
              <a:t>12</a:t>
            </a:r>
            <a:r>
              <a:rPr lang="ja-JP" altLang="en-US" sz="1400" b="1" u="sng" dirty="0" smtClean="0">
                <a:latin typeface="メイリオ" panose="020B0604030504040204" pitchFamily="50" charset="-128"/>
                <a:ea typeface="メイリオ" panose="020B0604030504040204" pitchFamily="50" charset="-128"/>
              </a:rPr>
              <a:t>時</a:t>
            </a:r>
            <a:r>
              <a:rPr lang="en-US" altLang="ja-JP" sz="1400" b="1" u="sng" dirty="0" smtClean="0">
                <a:latin typeface="メイリオ" panose="020B0604030504040204" pitchFamily="50" charset="-128"/>
                <a:ea typeface="メイリオ" panose="020B0604030504040204" pitchFamily="50" charset="-128"/>
              </a:rPr>
              <a:t>(</a:t>
            </a:r>
            <a:r>
              <a:rPr lang="ja-JP" altLang="en-US" sz="1400" b="1" u="sng" dirty="0" smtClean="0">
                <a:latin typeface="メイリオ" panose="020B0604030504040204" pitchFamily="50" charset="-128"/>
                <a:ea typeface="メイリオ" panose="020B0604030504040204" pitchFamily="50" charset="-128"/>
              </a:rPr>
              <a:t>オンライン開催） </a:t>
            </a:r>
            <a:endParaRPr lang="ja-JP" altLang="en-US" sz="1400" b="1" u="sng" dirty="0">
              <a:latin typeface="メイリオ" panose="020B0604030504040204" pitchFamily="50" charset="-128"/>
              <a:ea typeface="メイリオ" panose="020B0604030504040204" pitchFamily="50" charset="-128"/>
            </a:endParaRPr>
          </a:p>
        </p:txBody>
      </p:sp>
      <p:sp>
        <p:nvSpPr>
          <p:cNvPr id="4" name="角丸四角形 3"/>
          <p:cNvSpPr/>
          <p:nvPr/>
        </p:nvSpPr>
        <p:spPr>
          <a:xfrm>
            <a:off x="6627613" y="4489209"/>
            <a:ext cx="1376189" cy="339998"/>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kumimoji="1" lang="ja-JP" altLang="en-US" dirty="0" smtClean="0"/>
              <a:t>出向</a:t>
            </a:r>
            <a:endParaRPr kumimoji="1" lang="ja-JP" altLang="en-US" dirty="0"/>
          </a:p>
        </p:txBody>
      </p:sp>
      <p:grpSp>
        <p:nvGrpSpPr>
          <p:cNvPr id="40" name="グループ化 39"/>
          <p:cNvGrpSpPr/>
          <p:nvPr/>
        </p:nvGrpSpPr>
        <p:grpSpPr>
          <a:xfrm>
            <a:off x="5408099" y="5564334"/>
            <a:ext cx="1391167" cy="606111"/>
            <a:chOff x="5681525" y="5782272"/>
            <a:chExt cx="1352834" cy="333570"/>
          </a:xfrm>
        </p:grpSpPr>
        <p:sp>
          <p:nvSpPr>
            <p:cNvPr id="42" name="楕円 41"/>
            <p:cNvSpPr/>
            <p:nvPr/>
          </p:nvSpPr>
          <p:spPr>
            <a:xfrm flipH="1">
              <a:off x="5829349" y="5824159"/>
              <a:ext cx="933699" cy="266581"/>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600"/>
            </a:p>
          </p:txBody>
        </p:sp>
        <p:sp>
          <p:nvSpPr>
            <p:cNvPr id="44" name="正方形/長方形 43"/>
            <p:cNvSpPr/>
            <p:nvPr/>
          </p:nvSpPr>
          <p:spPr>
            <a:xfrm flipH="1">
              <a:off x="5681525" y="5782272"/>
              <a:ext cx="1352834" cy="33357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457200">
                <a:defRPr/>
              </a:pPr>
              <a:r>
                <a:rPr lang="ja-JP" altLang="en-US" sz="1200" dirty="0" smtClean="0">
                  <a:solidFill>
                    <a:prstClr val="black"/>
                  </a:solidFill>
                  <a:latin typeface="Meiryo UI" panose="020B0604030504040204" pitchFamily="50" charset="-128"/>
                  <a:ea typeface="Meiryo UI" panose="020B0604030504040204" pitchFamily="50" charset="-128"/>
                </a:rPr>
                <a:t>都道府県・</a:t>
              </a:r>
              <a:endParaRPr lang="en-US" altLang="ja-JP" sz="1200" dirty="0">
                <a:solidFill>
                  <a:prstClr val="black"/>
                </a:solidFill>
                <a:latin typeface="Meiryo UI" panose="020B0604030504040204" pitchFamily="50" charset="-128"/>
                <a:ea typeface="Meiryo UI" panose="020B0604030504040204" pitchFamily="50" charset="-128"/>
              </a:endParaRPr>
            </a:p>
            <a:p>
              <a:pPr algn="ctr" defTabSz="457200">
                <a:defRPr/>
              </a:pPr>
              <a:r>
                <a:rPr lang="ja-JP" altLang="en-US" sz="1200" dirty="0" smtClean="0">
                  <a:solidFill>
                    <a:prstClr val="black"/>
                  </a:solidFill>
                  <a:latin typeface="Meiryo UI" panose="020B0604030504040204" pitchFamily="50" charset="-128"/>
                  <a:ea typeface="Meiryo UI" panose="020B0604030504040204" pitchFamily="50" charset="-128"/>
                </a:rPr>
                <a:t>市町村</a:t>
              </a:r>
              <a:endParaRPr lang="ja-JP" altLang="en-US" sz="1200" dirty="0">
                <a:solidFill>
                  <a:prstClr val="black"/>
                </a:solidFill>
                <a:latin typeface="Meiryo UI" panose="020B0604030504040204" pitchFamily="50" charset="-128"/>
                <a:ea typeface="Meiryo UI" panose="020B0604030504040204" pitchFamily="50" charset="-128"/>
              </a:endParaRPr>
            </a:p>
          </p:txBody>
        </p:sp>
      </p:grpSp>
      <p:sp>
        <p:nvSpPr>
          <p:cNvPr id="46" name="楕円 45"/>
          <p:cNvSpPr/>
          <p:nvPr/>
        </p:nvSpPr>
        <p:spPr>
          <a:xfrm flipH="1">
            <a:off x="8049512" y="6092428"/>
            <a:ext cx="803512" cy="434789"/>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200" dirty="0" smtClean="0">
                <a:solidFill>
                  <a:schemeClr val="tx1"/>
                </a:solidFill>
                <a:latin typeface="Meiryo UI" panose="020B0604030504040204" pitchFamily="50" charset="-128"/>
                <a:ea typeface="Meiryo UI" panose="020B0604030504040204" pitchFamily="50" charset="-128"/>
              </a:rPr>
              <a:t>関係省庁</a:t>
            </a:r>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8" name="角丸四角形 7"/>
          <p:cNvSpPr/>
          <p:nvPr/>
        </p:nvSpPr>
        <p:spPr>
          <a:xfrm>
            <a:off x="5180350" y="2726068"/>
            <a:ext cx="4453170" cy="1493137"/>
          </a:xfrm>
          <a:prstGeom prst="roundRect">
            <a:avLst/>
          </a:prstGeom>
        </p:spPr>
        <p:style>
          <a:lnRef idx="1">
            <a:schemeClr val="accent6"/>
          </a:lnRef>
          <a:fillRef idx="2">
            <a:schemeClr val="accent6"/>
          </a:fillRef>
          <a:effectRef idx="1">
            <a:schemeClr val="accent6"/>
          </a:effectRef>
          <a:fontRef idx="minor">
            <a:schemeClr val="dk1"/>
          </a:fontRef>
        </p:style>
        <p:txBody>
          <a:bodyPr rtlCol="0" anchor="ctr"/>
          <a:lstStyle/>
          <a:p>
            <a:pPr marL="179388" indent="-179388"/>
            <a:r>
              <a:rPr lang="ja-JP" altLang="en-US" sz="1400" b="1" dirty="0" smtClean="0">
                <a:latin typeface="Meiryo UI" panose="020B0604030504040204" pitchFamily="50" charset="-128"/>
                <a:ea typeface="Meiryo UI" panose="020B0604030504040204" pitchFamily="50" charset="-128"/>
              </a:rPr>
              <a:t>（３）協議</a:t>
            </a:r>
            <a:r>
              <a:rPr lang="ja-JP" altLang="en-US" sz="1400" b="1" dirty="0">
                <a:latin typeface="Meiryo UI" panose="020B0604030504040204" pitchFamily="50" charset="-128"/>
                <a:ea typeface="Meiryo UI" panose="020B0604030504040204" pitchFamily="50" charset="-128"/>
              </a:rPr>
              <a:t>事項</a:t>
            </a:r>
            <a:endParaRPr lang="en-US" altLang="ja-JP" sz="1400" b="1" dirty="0">
              <a:latin typeface="Meiryo UI" panose="020B0604030504040204" pitchFamily="50" charset="-128"/>
              <a:ea typeface="Meiryo UI" panose="020B0604030504040204" pitchFamily="50" charset="-128"/>
            </a:endParaRPr>
          </a:p>
          <a:p>
            <a:pPr marL="285750" indent="-285750">
              <a:lnSpc>
                <a:spcPts val="1800"/>
              </a:lnSpc>
              <a:buFont typeface="Arial" panose="020B0604020202020204" pitchFamily="34" charset="0"/>
              <a:buChar char="•"/>
            </a:pPr>
            <a:r>
              <a:rPr lang="ja-JP" altLang="en-US" sz="1400" dirty="0" smtClean="0">
                <a:latin typeface="Meiryo UI" panose="020B0604030504040204" pitchFamily="50" charset="-128"/>
                <a:ea typeface="Meiryo UI" panose="020B0604030504040204" pitchFamily="50" charset="-128"/>
              </a:rPr>
              <a:t>雇用</a:t>
            </a:r>
            <a:r>
              <a:rPr lang="ja-JP" altLang="en-US" sz="1400" dirty="0">
                <a:latin typeface="Meiryo UI" panose="020B0604030504040204" pitchFamily="50" charset="-128"/>
                <a:ea typeface="Meiryo UI" panose="020B0604030504040204" pitchFamily="50" charset="-128"/>
              </a:rPr>
              <a:t>過剰、人材不足等現下の雇用情勢に関すること。</a:t>
            </a:r>
          </a:p>
          <a:p>
            <a:pPr marL="285750" indent="-285750">
              <a:lnSpc>
                <a:spcPts val="1800"/>
              </a:lnSpc>
              <a:buFont typeface="Arial" panose="020B0604020202020204" pitchFamily="34" charset="0"/>
              <a:buChar char="•"/>
            </a:pPr>
            <a:r>
              <a:rPr lang="ja-JP" altLang="en-US" sz="1400" dirty="0" smtClean="0">
                <a:latin typeface="Meiryo UI" panose="020B0604030504040204" pitchFamily="50" charset="-128"/>
                <a:ea typeface="Meiryo UI" panose="020B0604030504040204" pitchFamily="50" charset="-128"/>
              </a:rPr>
              <a:t>出向</a:t>
            </a:r>
            <a:r>
              <a:rPr lang="ja-JP" altLang="en-US" sz="1400" dirty="0">
                <a:latin typeface="Meiryo UI" panose="020B0604030504040204" pitchFamily="50" charset="-128"/>
                <a:ea typeface="Meiryo UI" panose="020B0604030504040204" pitchFamily="50" charset="-128"/>
              </a:rPr>
              <a:t>の送出企業や受入企業の開拓や関係機関間の連携に関すること。</a:t>
            </a:r>
          </a:p>
          <a:p>
            <a:pPr marL="285750" indent="-285750">
              <a:lnSpc>
                <a:spcPts val="1800"/>
              </a:lnSpc>
              <a:buFont typeface="Arial" panose="020B0604020202020204" pitchFamily="34" charset="0"/>
              <a:buChar char="•"/>
            </a:pPr>
            <a:r>
              <a:rPr lang="ja-JP" altLang="en-US" sz="1400" dirty="0" smtClean="0">
                <a:latin typeface="Meiryo UI" panose="020B0604030504040204" pitchFamily="50" charset="-128"/>
                <a:ea typeface="Meiryo UI" panose="020B0604030504040204" pitchFamily="50" charset="-128"/>
              </a:rPr>
              <a:t>好事例</a:t>
            </a:r>
            <a:r>
              <a:rPr lang="ja-JP" altLang="en-US" sz="1400" dirty="0">
                <a:latin typeface="Meiryo UI" panose="020B0604030504040204" pitchFamily="50" charset="-128"/>
                <a:ea typeface="Meiryo UI" panose="020B0604030504040204" pitchFamily="50" charset="-128"/>
              </a:rPr>
              <a:t>の共有や各種支援策など出向の効果的</a:t>
            </a:r>
            <a:r>
              <a:rPr lang="ja-JP" altLang="en-US" sz="1400" dirty="0" smtClean="0">
                <a:latin typeface="Meiryo UI" panose="020B0604030504040204" pitchFamily="50" charset="-128"/>
                <a:ea typeface="Meiryo UI" panose="020B0604030504040204" pitchFamily="50" charset="-128"/>
              </a:rPr>
              <a:t>な実施の推進</a:t>
            </a:r>
            <a:r>
              <a:rPr lang="ja-JP" altLang="en-US" sz="1400" dirty="0">
                <a:latin typeface="Meiryo UI" panose="020B0604030504040204" pitchFamily="50" charset="-128"/>
                <a:ea typeface="Meiryo UI" panose="020B0604030504040204" pitchFamily="50" charset="-128"/>
              </a:rPr>
              <a:t>に関すること</a:t>
            </a:r>
            <a:r>
              <a:rPr lang="ja-JP" altLang="en-US" dirty="0">
                <a:latin typeface="Meiryo UI" panose="020B0604030504040204" pitchFamily="50" charset="-128"/>
                <a:ea typeface="Meiryo UI" panose="020B0604030504040204" pitchFamily="50" charset="-128"/>
              </a:rPr>
              <a:t>。 </a:t>
            </a:r>
            <a:endParaRPr lang="en-US" altLang="ja-JP" dirty="0">
              <a:latin typeface="Meiryo UI" panose="020B0604030504040204" pitchFamily="50" charset="-128"/>
              <a:ea typeface="Meiryo UI" panose="020B0604030504040204" pitchFamily="50" charset="-128"/>
            </a:endParaRPr>
          </a:p>
        </p:txBody>
      </p:sp>
      <p:sp>
        <p:nvSpPr>
          <p:cNvPr id="33" name="楕円 32"/>
          <p:cNvSpPr/>
          <p:nvPr/>
        </p:nvSpPr>
        <p:spPr>
          <a:xfrm flipH="1">
            <a:off x="7102399" y="5980314"/>
            <a:ext cx="870270" cy="721352"/>
          </a:xfrm>
          <a:prstGeom prst="ellipse">
            <a:avLst/>
          </a:prstGeom>
          <a:solidFill>
            <a:schemeClr val="bg1"/>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smtClean="0">
                <a:solidFill>
                  <a:schemeClr val="tx1"/>
                </a:solidFill>
                <a:latin typeface="Meiryo UI" panose="020B0604030504040204" pitchFamily="50" charset="-128"/>
                <a:ea typeface="Meiryo UI" panose="020B0604030504040204" pitchFamily="50" charset="-128"/>
              </a:rPr>
              <a:t>地銀・信金・信組　等</a:t>
            </a:r>
            <a:endParaRPr lang="ja-JP" altLang="en-US" sz="1200" dirty="0">
              <a:solidFill>
                <a:schemeClr val="tx1"/>
              </a:solidFill>
              <a:latin typeface="Meiryo UI" panose="020B0604030504040204" pitchFamily="50" charset="-128"/>
              <a:ea typeface="Meiryo UI" panose="020B0604030504040204" pitchFamily="50" charset="-128"/>
            </a:endParaRPr>
          </a:p>
        </p:txBody>
      </p:sp>
      <p:sp>
        <p:nvSpPr>
          <p:cNvPr id="5" name="角丸四角形 4"/>
          <p:cNvSpPr/>
          <p:nvPr/>
        </p:nvSpPr>
        <p:spPr>
          <a:xfrm>
            <a:off x="3152800" y="1715601"/>
            <a:ext cx="936104" cy="280793"/>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kumimoji="1" lang="ja-JP" altLang="en-US" dirty="0" smtClean="0"/>
              <a:t>全国</a:t>
            </a:r>
            <a:endParaRPr kumimoji="1" lang="ja-JP" altLang="en-US" dirty="0"/>
          </a:p>
        </p:txBody>
      </p:sp>
      <p:sp>
        <p:nvSpPr>
          <p:cNvPr id="36" name="角丸四角形 35"/>
          <p:cNvSpPr/>
          <p:nvPr/>
        </p:nvSpPr>
        <p:spPr>
          <a:xfrm>
            <a:off x="3152800" y="4530683"/>
            <a:ext cx="936104" cy="266470"/>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kumimoji="1" lang="ja-JP" altLang="en-US" dirty="0" smtClean="0"/>
              <a:t>地域</a:t>
            </a:r>
            <a:endParaRPr kumimoji="1" lang="ja-JP" altLang="en-US" dirty="0"/>
          </a:p>
        </p:txBody>
      </p:sp>
      <p:sp>
        <p:nvSpPr>
          <p:cNvPr id="6" name="スライド番号プレースホルダー 5"/>
          <p:cNvSpPr>
            <a:spLocks noGrp="1"/>
          </p:cNvSpPr>
          <p:nvPr>
            <p:ph type="sldNum" sz="quarter" idx="12"/>
          </p:nvPr>
        </p:nvSpPr>
        <p:spPr/>
        <p:txBody>
          <a:bodyPr/>
          <a:lstStyle/>
          <a:p>
            <a:fld id="{26A015B2-FCC1-4ADD-8B51-CA8CD93A85DD}" type="slidenum">
              <a:rPr lang="ja-JP" altLang="en-US" smtClean="0">
                <a:solidFill>
                  <a:prstClr val="black">
                    <a:tint val="75000"/>
                  </a:prstClr>
                </a:solidFill>
              </a:rPr>
              <a:pPr/>
              <a:t>5</a:t>
            </a:fld>
            <a:endParaRPr lang="ja-JP" altLang="en-US">
              <a:solidFill>
                <a:prstClr val="black">
                  <a:tint val="75000"/>
                </a:prstClr>
              </a:solidFill>
            </a:endParaRPr>
          </a:p>
        </p:txBody>
      </p:sp>
    </p:spTree>
    <p:extLst>
      <p:ext uri="{BB962C8B-B14F-4D97-AF65-F5344CB8AC3E}">
        <p14:creationId xmlns:p14="http://schemas.microsoft.com/office/powerpoint/2010/main" val="90882014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6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2DA299AC048A4B8EA9C1D19079C1A322002710E1342D10C448AED70F92490F36DA" ma:contentTypeVersion="11" ma:contentTypeDescription="" ma:contentTypeScope="" ma:versionID="4db71fb60de704a092f8fa707bd694b5">
  <xsd:schema xmlns:xsd="http://www.w3.org/2001/XMLSchema" xmlns:p="http://schemas.microsoft.com/office/2006/metadata/properties" xmlns:ns2="8B97BE19-CDDD-400E-817A-CFDD13F7EC12" xmlns:ns3="b946360c-3dc2-473d-b768-210617818b4d" targetNamespace="http://schemas.microsoft.com/office/2006/metadata/properties" ma:root="true" ma:fieldsID="4dcd88e37e5c537afa926f5342ec9a40" ns2:_="" ns3:_="">
    <xsd:import namespace="8B97BE19-CDDD-400E-817A-CFDD13F7EC12"/>
    <xsd:import namespace="b946360c-3dc2-473d-b768-210617818b4d"/>
    <xsd:element name="properties">
      <xsd:complexType>
        <xsd:sequence>
          <xsd:element name="documentManagement">
            <xsd:complexType>
              <xsd:all>
                <xsd:element ref="ns2:ClassLarge" minOccurs="0"/>
                <xsd:element ref="ns2:ClassMedium" minOccurs="0"/>
                <xsd:element ref="ns2:ClassSmall" minOccurs="0"/>
                <xsd:element ref="ns2:GyoseiFile" minOccurs="0"/>
                <xsd:element ref="ns2:CreatedBy" minOccurs="0"/>
                <xsd:element ref="ns2:PreservationPeriod" minOccurs="0"/>
                <xsd:element ref="ns2:PreservationPeriodExpire" minOccurs="0"/>
                <xsd:element ref="ns2:CreatedDate" minOccurs="0"/>
                <xsd:element ref="ns2:FixationStatus" minOccurs="0"/>
                <xsd:element ref="ns2:EditorWithSpace" minOccurs="0"/>
                <xsd:element ref="ns3:DaibunruiID" minOccurs="0"/>
                <xsd:element ref="ns3:ChuubunruiID" minOccurs="0"/>
                <xsd:element ref="ns3:SyoubunruiID" minOccurs="0"/>
                <xsd:element ref="ns3:GyouseibunsyoID" minOccurs="0"/>
                <xsd:element ref="ns3:Renkei" minOccurs="0"/>
                <xsd:element ref="ns3:Flag01" minOccurs="0"/>
                <xsd:element ref="ns3:Yobi01" minOccurs="0"/>
                <xsd:element ref="ns3:Yobi02" minOccurs="0"/>
                <xsd:element ref="ns3:Yobi03" minOccurs="0"/>
              </xsd:all>
            </xsd:complexType>
          </xsd:element>
        </xsd:sequence>
      </xsd:complexType>
    </xsd:element>
  </xsd:schema>
  <xsd:schema xmlns:xsd="http://www.w3.org/2001/XMLSchema" xmlns:dms="http://schemas.microsoft.com/office/2006/documentManagement/types" targetNamespace="8B97BE19-CDDD-400E-817A-CFDD13F7EC12" elementFormDefault="qualified">
    <xsd:import namespace="http://schemas.microsoft.com/office/2006/documentManagement/types"/>
    <xsd:element name="ClassLarge" ma:index="8" nillable="true" ma:displayName="大分類" ma:hidden="true" ma:internalName="ClassLarge" ma:readOnly="true">
      <xsd:simpleType>
        <xsd:restriction base="dms:Unknown"/>
      </xsd:simpleType>
    </xsd:element>
    <xsd:element name="ClassMedium" ma:index="9" nillable="true" ma:displayName="中分類" ma:hidden="true" ma:internalName="ClassMedium" ma:readOnly="true">
      <xsd:simpleType>
        <xsd:restriction base="dms:Unknown"/>
      </xsd:simpleType>
    </xsd:element>
    <xsd:element name="ClassSmall" ma:index="10" nillable="true" ma:displayName="小分類" ma:hidden="true" ma:internalName="ClassSmall" ma:readOnly="true">
      <xsd:simpleType>
        <xsd:restriction base="dms:Unknown"/>
      </xsd:simpleType>
    </xsd:element>
    <xsd:element name="GyoseiFile" ma:index="11" nillable="true" ma:displayName="行政文書ファイル名" ma:hidden="true" ma:internalName="GyoseiFile" ma:readOnly="true">
      <xsd:simpleType>
        <xsd:restriction base="dms:Unknown"/>
      </xsd:simpleType>
    </xsd:element>
    <xsd:element name="CreatedBy" ma:index="12" nillable="true" ma:displayName="作成課/係・作成者" ma:hidden="true" ma:internalName="CreatedBy" ma:readOnly="true">
      <xsd:simpleType>
        <xsd:restriction base="dms:Unknown"/>
      </xsd:simpleType>
    </xsd:element>
    <xsd:element name="PreservationPeriod" ma:index="13" nillable="true" ma:displayName="保存期間" ma:hidden="true" ma:internalName="PreservationPeriod" ma:readOnly="true">
      <xsd:simpleType>
        <xsd:restriction base="dms:Unknown"/>
      </xsd:simpleType>
    </xsd:element>
    <xsd:element name="PreservationPeriodExpire" ma:index="14" nillable="true" ma:displayName="保存期間満了時期" ma:format="DateOnly" ma:hidden="true" ma:internalName="PreservationPeriodExpire" ma:readOnly="true">
      <xsd:simpleType>
        <xsd:restriction base="dms:Unknown"/>
      </xsd:simpleType>
    </xsd:element>
    <xsd:element name="CreatedDate" ma:index="15" nillable="true" ma:displayName="作成年月日" ma:hidden="true" ma:internalName="CreatedDate" ma:readOnly="true">
      <xsd:simpleType>
        <xsd:restriction base="dms:Unknown"/>
      </xsd:simpleType>
    </xsd:element>
    <xsd:element name="FixationStatus" ma:index="16" nillable="true" ma:displayName="確定状況" ma:hidden="true" ma:internalName="FixationStatus" ma:readOnly="true">
      <xsd:simpleType>
        <xsd:restriction base="dms:Unknown"/>
      </xsd:simpleType>
    </xsd:element>
    <xsd:element name="EditorWithSpace" ma:index="18" nillable="true" ma:displayName="更新者　　　　　　" ma:hidden="true" ma:internalName="EditorWithSpace" ma:readOnly="tru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xsd="http://www.w3.org/2001/XMLSchema" xmlns:dms="http://schemas.microsoft.com/office/2006/documentManagement/types" targetNamespace="b946360c-3dc2-473d-b768-210617818b4d" elementFormDefault="qualified">
    <xsd:import namespace="http://schemas.microsoft.com/office/2006/documentManagement/types"/>
    <xsd:element name="DaibunruiID" ma:index="19" nillable="true" ma:displayName="大分類ID" ma:description="" ma:hidden="true" ma:internalName="DaibunruiID" ma:readOnly="true">
      <xsd:simpleType>
        <xsd:restriction base="dms:Text"/>
      </xsd:simpleType>
    </xsd:element>
    <xsd:element name="ChuubunruiID" ma:index="20" nillable="true" ma:displayName="中分類ID" ma:description="" ma:hidden="true" ma:internalName="ChuubunruiID" ma:readOnly="true">
      <xsd:simpleType>
        <xsd:restriction base="dms:Text"/>
      </xsd:simpleType>
    </xsd:element>
    <xsd:element name="SyoubunruiID" ma:index="21" nillable="true" ma:displayName="小分類ID" ma:description="" ma:hidden="true" ma:internalName="SyoubunruiID" ma:readOnly="true">
      <xsd:simpleType>
        <xsd:restriction base="dms:Text"/>
      </xsd:simpleType>
    </xsd:element>
    <xsd:element name="GyouseibunsyoID" ma:index="22" nillable="true" ma:displayName="行政文書ファイル名ID" ma:description="" ma:hidden="true" ma:internalName="GyouseibunsyoID" ma:readOnly="true">
      <xsd:simpleType>
        <xsd:restriction base="dms:Text"/>
      </xsd:simpleType>
    </xsd:element>
    <xsd:element name="Renkei" ma:index="23" nillable="true" ma:displayName="行政文書連携フラグ" ma:description="" ma:hidden="true" ma:internalName="Renkei" ma:readOnly="true">
      <xsd:simpleType>
        <xsd:restriction base="dms:Text"/>
      </xsd:simpleType>
    </xsd:element>
    <xsd:element name="Flag01" ma:index="24" nillable="true" ma:displayName="予備フラグ" ma:description="" ma:hidden="true" ma:internalName="Flag01" ma:readOnly="true">
      <xsd:simpleType>
        <xsd:restriction base="dms:Text"/>
      </xsd:simpleType>
    </xsd:element>
    <xsd:element name="Yobi01" ma:index="25" nillable="true" ma:displayName="予備列01" ma:description="" ma:hidden="true" ma:internalName="Yobi01" ma:readOnly="true">
      <xsd:simpleType>
        <xsd:restriction base="dms:Text"/>
      </xsd:simpleType>
    </xsd:element>
    <xsd:element name="Yobi02" ma:index="26" nillable="true" ma:displayName="予備列02" ma:description="" ma:hidden="true" ma:internalName="Yobi02" ma:readOnly="true">
      <xsd:simpleType>
        <xsd:restriction base="dms:Text"/>
      </xsd:simpleType>
    </xsd:element>
    <xsd:element name="Yobi03" ma:index="27" nillable="true" ma:displayName="予備列03" ma:description="" ma:hidden="true" ma:internalName="Yobi03"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ma:readOnly="true"/>
        <xsd:element ref="dc:title" minOccurs="0" maxOccurs="1" ma:index="17" ma:displayName="タイトル" ma:readOnly="tru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D2354B71-00A9-498F-92E5-50B312D2B2CA}">
  <ds:schemaRefs>
    <ds:schemaRef ds:uri="8B97BE19-CDDD-400E-817A-CFDD13F7EC12"/>
    <ds:schemaRef ds:uri="http://schemas.microsoft.com/office/2006/metadata/properties"/>
    <ds:schemaRef ds:uri="http://purl.org/dc/elements/1.1/"/>
    <ds:schemaRef ds:uri="http://schemas.microsoft.com/office/2006/documentManagement/types"/>
    <ds:schemaRef ds:uri="http://purl.org/dc/dcmitype/"/>
    <ds:schemaRef ds:uri="http://purl.org/dc/terms/"/>
    <ds:schemaRef ds:uri="http://www.w3.org/XML/1998/namespace"/>
    <ds:schemaRef ds:uri="http://schemas.openxmlformats.org/package/2006/metadata/core-properties"/>
    <ds:schemaRef ds:uri="b946360c-3dc2-473d-b768-210617818b4d"/>
  </ds:schemaRefs>
</ds:datastoreItem>
</file>

<file path=customXml/itemProps2.xml><?xml version="1.0" encoding="utf-8"?>
<ds:datastoreItem xmlns:ds="http://schemas.openxmlformats.org/officeDocument/2006/customXml" ds:itemID="{2B1F9570-EBBA-4C4D-A52E-32F20B787A04}">
  <ds:schemaRefs>
    <ds:schemaRef ds:uri="http://schemas.microsoft.com/sharepoint/v3/contenttype/forms"/>
  </ds:schemaRefs>
</ds:datastoreItem>
</file>

<file path=customXml/itemProps3.xml><?xml version="1.0" encoding="utf-8"?>
<ds:datastoreItem xmlns:ds="http://schemas.openxmlformats.org/officeDocument/2006/customXml" ds:itemID="{907CEC2C-686F-4845-9078-DEE16EA914C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8B97BE19-CDDD-400E-817A-CFDD13F7EC12"/>
    <ds:schemaRef ds:uri="b946360c-3dc2-473d-b768-210617818b4d"/>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emplate/>
  <TotalTime>10728</TotalTime>
  <Words>1231</Words>
  <Application>Microsoft Office PowerPoint</Application>
  <PresentationFormat>A4 210 x 297 mm</PresentationFormat>
  <Paragraphs>130</Paragraphs>
  <Slides>5</Slides>
  <Notes>3</Notes>
  <HiddenSlides>0</HiddenSlides>
  <MMClips>0</MMClips>
  <ScaleCrop>false</ScaleCrop>
  <HeadingPairs>
    <vt:vector size="6" baseType="variant">
      <vt:variant>
        <vt:lpstr>使用されているフォント</vt:lpstr>
      </vt:variant>
      <vt:variant>
        <vt:i4>10</vt:i4>
      </vt:variant>
      <vt:variant>
        <vt:lpstr>テーマ</vt:lpstr>
      </vt:variant>
      <vt:variant>
        <vt:i4>2</vt:i4>
      </vt:variant>
      <vt:variant>
        <vt:lpstr>スライド タイトル</vt:lpstr>
      </vt:variant>
      <vt:variant>
        <vt:i4>5</vt:i4>
      </vt:variant>
    </vt:vector>
  </HeadingPairs>
  <TitlesOfParts>
    <vt:vector size="17" baseType="lpstr">
      <vt:lpstr>Meiryo UI</vt:lpstr>
      <vt:lpstr>ＭＳ Ｐゴシック</vt:lpstr>
      <vt:lpstr>ＭＳ 明朝</vt:lpstr>
      <vt:lpstr>メイリオ</vt:lpstr>
      <vt:lpstr>游ゴシック</vt:lpstr>
      <vt:lpstr>游ゴシック Light</vt:lpstr>
      <vt:lpstr>Arial</vt:lpstr>
      <vt:lpstr>Calibri</vt:lpstr>
      <vt:lpstr>Times New Roman</vt:lpstr>
      <vt:lpstr>Wingdings</vt:lpstr>
      <vt:lpstr>Office テーマ</vt:lpstr>
      <vt:lpstr>6_Office テーマ</vt:lpstr>
      <vt:lpstr>PowerPoint プレゼンテーション</vt:lpstr>
      <vt:lpstr>PowerPoint プレゼンテーション</vt:lpstr>
      <vt:lpstr>在籍型出向とは</vt:lpstr>
      <vt:lpstr>PowerPoint プレゼンテーション</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日本の雇用環境等に関する参考資料</dc:title>
  <dc:creator>厚生労働省ネットワークシステム</dc:creator>
  <cp:lastModifiedBy>桐田徹</cp:lastModifiedBy>
  <cp:revision>282</cp:revision>
  <cp:lastPrinted>2021-04-13T09:25:34Z</cp:lastPrinted>
  <dcterms:created xsi:type="dcterms:W3CDTF">2012-05-16T01:44:42Z</dcterms:created>
  <dcterms:modified xsi:type="dcterms:W3CDTF">2021-04-23T02:06:22Z</dcterms:modified>
</cp:coreProperties>
</file>