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59" r:id="rId4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12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DB38-4E49-4E30-8AFA-6C253DB8D8E9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F012-4DA4-4B56-A738-772C1FA661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087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DB38-4E49-4E30-8AFA-6C253DB8D8E9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F012-4DA4-4B56-A738-772C1FA661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57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DB38-4E49-4E30-8AFA-6C253DB8D8E9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F012-4DA4-4B56-A738-772C1FA661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76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DB38-4E49-4E30-8AFA-6C253DB8D8E9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F012-4DA4-4B56-A738-772C1FA661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37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DB38-4E49-4E30-8AFA-6C253DB8D8E9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F012-4DA4-4B56-A738-772C1FA661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16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DB38-4E49-4E30-8AFA-6C253DB8D8E9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F012-4DA4-4B56-A738-772C1FA661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85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DB38-4E49-4E30-8AFA-6C253DB8D8E9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F012-4DA4-4B56-A738-772C1FA661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58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DB38-4E49-4E30-8AFA-6C253DB8D8E9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F012-4DA4-4B56-A738-772C1FA661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60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DB38-4E49-4E30-8AFA-6C253DB8D8E9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F012-4DA4-4B56-A738-772C1FA661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24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DB38-4E49-4E30-8AFA-6C253DB8D8E9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F012-4DA4-4B56-A738-772C1FA661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30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DB38-4E49-4E30-8AFA-6C253DB8D8E9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F012-4DA4-4B56-A738-772C1FA661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85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EDB38-4E49-4E30-8AFA-6C253DB8D8E9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3F012-4DA4-4B56-A738-772C1FA661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469573" y="2405201"/>
            <a:ext cx="6387738" cy="1023799"/>
          </a:xfrm>
          <a:prstGeom prst="roundRect">
            <a:avLst/>
          </a:prstGeom>
          <a:solidFill>
            <a:srgbClr val="00B050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tIns="66462" rtlCol="0" anchor="ctr"/>
          <a:lstStyle/>
          <a:p>
            <a:pPr algn="ctr"/>
            <a:r>
              <a:rPr lang="ja-JP" altLang="en-US" sz="3323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現下の</a:t>
            </a:r>
            <a:r>
              <a:rPr lang="ja-JP" altLang="en-US" sz="3323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雇用失業情勢</a:t>
            </a:r>
            <a:r>
              <a:rPr lang="ja-JP" altLang="en-US" sz="3323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について</a:t>
            </a:r>
            <a:endParaRPr lang="ja-JP" altLang="en-US" sz="3323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84282" y="4954263"/>
            <a:ext cx="2758316" cy="4331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sz="221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令和３年４月</a:t>
            </a:r>
            <a:r>
              <a:rPr lang="en-US" altLang="ja-JP" sz="221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221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７日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7629569" y="593463"/>
            <a:ext cx="1497825" cy="662651"/>
            <a:chOff x="7329264" y="665319"/>
            <a:chExt cx="1613478" cy="717872"/>
          </a:xfrm>
        </p:grpSpPr>
        <p:sp>
          <p:nvSpPr>
            <p:cNvPr id="9" name="正方形/長方形 8"/>
            <p:cNvSpPr/>
            <p:nvPr/>
          </p:nvSpPr>
          <p:spPr>
            <a:xfrm>
              <a:off x="7329264" y="665319"/>
              <a:ext cx="1296144" cy="507918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wrap="square" rtlCol="0" anchor="ctr"/>
            <a:lstStyle/>
            <a:p>
              <a:pPr algn="ctr" defTabSz="844083"/>
              <a:endParaRPr kumimoji="1" lang="ja-JP" altLang="en-US" sz="1662">
                <a:latin typeface="Calibri" panose="020F0502020204030204"/>
                <a:ea typeface="游ゴシック" panose="020B0400000000000000" pitchFamily="50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7574590" y="728984"/>
              <a:ext cx="1368152" cy="6542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62" b="1" dirty="0" smtClean="0"/>
                <a:t>資料２</a:t>
              </a:r>
              <a:endParaRPr kumimoji="1" lang="en-US" altLang="ja-JP" sz="1662" b="1" dirty="0"/>
            </a:p>
            <a:p>
              <a:endParaRPr kumimoji="1" lang="ja-JP" altLang="en-US" sz="1662" dirty="0"/>
            </a:p>
          </p:txBody>
        </p:sp>
      </p:grpSp>
      <p:pic>
        <p:nvPicPr>
          <p:cNvPr id="11" name="Picture 1" descr="報道発表資料psdのコピー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319" y="674547"/>
            <a:ext cx="1948625" cy="602096"/>
          </a:xfrm>
          <a:prstGeom prst="rect">
            <a:avLst/>
          </a:prstGeom>
          <a:noFill/>
        </p:spPr>
      </p:pic>
      <p:sp>
        <p:nvSpPr>
          <p:cNvPr id="2" name="テキスト ボックス 1"/>
          <p:cNvSpPr txBox="1"/>
          <p:nvPr/>
        </p:nvSpPr>
        <p:spPr>
          <a:xfrm>
            <a:off x="2039827" y="4344481"/>
            <a:ext cx="5247228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1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221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21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回京都府在籍型出向等支援協議会</a:t>
            </a:r>
          </a:p>
        </p:txBody>
      </p:sp>
    </p:spTree>
    <p:extLst>
      <p:ext uri="{BB962C8B-B14F-4D97-AF65-F5344CB8AC3E}">
        <p14:creationId xmlns:p14="http://schemas.microsoft.com/office/powerpoint/2010/main" val="59141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28650" y="257175"/>
            <a:ext cx="7886700" cy="423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１</a:t>
            </a:r>
            <a:r>
              <a:rPr lang="en-US" altLang="ja-JP" sz="240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40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有効求人倍率（京都府）と完全失業率（全国）の推移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 flipV="1">
            <a:off x="255179" y="651860"/>
            <a:ext cx="8593546" cy="577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5179" y="792278"/>
            <a:ext cx="8669745" cy="1092607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 sz="1000"/>
            </a:pP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京都府の令和</a:t>
            </a:r>
            <a:r>
              <a:rPr lang="en-US" altLang="ja-JP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月の有効求人倍率（季節調整値）は、</a:t>
            </a:r>
            <a:r>
              <a:rPr lang="en-US" altLang="ja-JP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0.98</a:t>
            </a: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倍となっており、前月から</a:t>
            </a:r>
            <a:r>
              <a:rPr lang="en-US" altLang="ja-JP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0.01</a:t>
            </a: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ポイント上昇している</a:t>
            </a:r>
            <a:r>
              <a:rPr lang="ja-JP" altLang="en-US" sz="13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sz="1300" dirty="0" smtClean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defRPr sz="1000"/>
            </a:pPr>
            <a:r>
              <a:rPr lang="ja-JP" altLang="en-US" sz="13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新型</a:t>
            </a: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コロナウイルス感染症</a:t>
            </a:r>
            <a:r>
              <a:rPr lang="ja-JP" altLang="en-US" sz="13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の影響</a:t>
            </a: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等により、令和</a:t>
            </a:r>
            <a:r>
              <a:rPr lang="en-US" altLang="ja-JP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月以降、大きく低下し、令和</a:t>
            </a:r>
            <a:r>
              <a:rPr lang="en-US" altLang="ja-JP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月に</a:t>
            </a:r>
            <a:r>
              <a:rPr lang="en-US" altLang="ja-JP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か月ぶりに</a:t>
            </a:r>
            <a:r>
              <a:rPr lang="en-US" altLang="ja-JP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倍を下回り（</a:t>
            </a:r>
            <a:r>
              <a:rPr lang="en-US" altLang="ja-JP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0.97</a:t>
            </a: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倍）、その後も</a:t>
            </a:r>
            <a:r>
              <a:rPr lang="en-US" altLang="ja-JP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3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倍を下回って推移している。</a:t>
            </a:r>
            <a:endParaRPr lang="en-US" altLang="ja-JP" sz="13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defRPr sz="1000"/>
            </a:pPr>
            <a:r>
              <a:rPr lang="ja-JP" altLang="en-US" sz="1300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京都</a:t>
            </a:r>
            <a:r>
              <a:rPr lang="ja-JP" altLang="en-US" sz="13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府内の雇用情勢は、求職が求人を上回っており、新型コロナウイルス感染症が雇用に与える影響について、より一層注意を要する状態にある。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49" y="1247173"/>
            <a:ext cx="8892000" cy="566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39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13" y="4817549"/>
            <a:ext cx="4241501" cy="1875348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364812" y="792278"/>
            <a:ext cx="8452617" cy="1492716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京都府の新規求人数（原数値）の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前年同月比（令和</a:t>
            </a:r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）は、</a:t>
            </a:r>
            <a:endParaRPr lang="en-US" altLang="ja-JP" sz="13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「宿泊業，飲食サービス業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　▲</a:t>
            </a:r>
            <a:r>
              <a:rPr lang="en-US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54.3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％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「宿泊業」▲</a:t>
            </a:r>
            <a:r>
              <a:rPr lang="en-US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69.5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％・「飲食店」▲</a:t>
            </a:r>
            <a:r>
              <a:rPr lang="en-US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51.3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％</a:t>
            </a:r>
            <a:endParaRPr lang="en-US" altLang="ja-JP" sz="13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　「運輸業，郵便業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              ▲</a:t>
            </a:r>
            <a:r>
              <a:rPr lang="en-US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40.6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％    特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にタクシー・観光バスなど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の「道路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旅客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運送業」▲</a:t>
            </a:r>
            <a:r>
              <a:rPr lang="en-US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58.0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％</a:t>
            </a:r>
            <a:endParaRPr lang="en-US" altLang="ja-JP" sz="13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「卸売業，小売業」　　 　　　　▲</a:t>
            </a:r>
            <a:r>
              <a:rPr lang="en-US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19.8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％　  「小売業」▲</a:t>
            </a:r>
            <a:r>
              <a:rPr lang="en-US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15.2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％</a:t>
            </a:r>
            <a:endParaRPr lang="en-US" altLang="ja-JP" sz="13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　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「建設業」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 ＋</a:t>
            </a:r>
            <a:r>
              <a:rPr lang="en-US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3.2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％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13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「医療，福祉」        　　　      ▲</a:t>
            </a:r>
            <a:r>
              <a:rPr lang="en-US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11.9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％    「福祉」▲</a:t>
            </a:r>
            <a:r>
              <a:rPr lang="en-US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3.5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％</a:t>
            </a:r>
            <a:endParaRPr lang="en-US" altLang="ja-JP" sz="13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「製造業」　　　　　　　　　　　　▲</a:t>
            </a:r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18.9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％　  「電子部品、電気機械等製造業」＋</a:t>
            </a:r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13.4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％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増加</a:t>
            </a:r>
            <a:endParaRPr lang="ja-JP" altLang="en-US" sz="13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454770" y="136094"/>
            <a:ext cx="5741582" cy="5284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２</a:t>
            </a:r>
            <a:r>
              <a:rPr lang="en-US" altLang="ja-JP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産業別の新規求人数の動向について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 flipV="1">
            <a:off x="255179" y="623285"/>
            <a:ext cx="8755471" cy="62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64812" y="2425965"/>
            <a:ext cx="92409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●主要産業の新規</a:t>
            </a:r>
            <a:r>
              <a:rPr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求人数の対前年同月比（原数値）</a:t>
            </a:r>
            <a:endParaRPr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239" y="4804486"/>
            <a:ext cx="4029188" cy="1888411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413" y="2641363"/>
            <a:ext cx="8426015" cy="205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555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</TotalTime>
  <Words>351</Words>
  <Application>Microsoft Office PowerPoint</Application>
  <PresentationFormat>画面に合わせる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香村充</dc:creator>
  <cp:lastModifiedBy>桐田徹</cp:lastModifiedBy>
  <cp:revision>23</cp:revision>
  <cp:lastPrinted>2021-04-23T06:56:05Z</cp:lastPrinted>
  <dcterms:created xsi:type="dcterms:W3CDTF">2021-04-22T10:32:11Z</dcterms:created>
  <dcterms:modified xsi:type="dcterms:W3CDTF">2021-04-23T06:57:11Z</dcterms:modified>
</cp:coreProperties>
</file>