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79" r:id="rId1"/>
  </p:sldMasterIdLst>
  <p:notesMasterIdLst>
    <p:notesMasterId r:id="rId45"/>
  </p:notesMasterIdLst>
  <p:sldIdLst>
    <p:sldId id="256" r:id="rId2"/>
    <p:sldId id="260" r:id="rId3"/>
    <p:sldId id="262" r:id="rId4"/>
    <p:sldId id="263" r:id="rId5"/>
    <p:sldId id="264" r:id="rId6"/>
    <p:sldId id="265" r:id="rId7"/>
    <p:sldId id="266" r:id="rId8"/>
    <p:sldId id="267" r:id="rId9"/>
    <p:sldId id="273" r:id="rId10"/>
    <p:sldId id="268" r:id="rId11"/>
    <p:sldId id="269" r:id="rId12"/>
    <p:sldId id="272" r:id="rId13"/>
    <p:sldId id="270" r:id="rId14"/>
    <p:sldId id="271"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300" r:id="rId39"/>
    <p:sldId id="301" r:id="rId40"/>
    <p:sldId id="303" r:id="rId41"/>
    <p:sldId id="304" r:id="rId42"/>
    <p:sldId id="305" r:id="rId43"/>
    <p:sldId id="302" r:id="rId4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8" autoAdjust="0"/>
    <p:restoredTop sz="94660"/>
  </p:normalViewPr>
  <p:slideViewPr>
    <p:cSldViewPr snapToGrid="0">
      <p:cViewPr varScale="1">
        <p:scale>
          <a:sx n="75" d="100"/>
          <a:sy n="75" d="100"/>
        </p:scale>
        <p:origin x="2730" y="78"/>
      </p:cViewPr>
      <p:guideLst>
        <p:guide orient="horz" pos="3075"/>
        <p:guide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9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B99225-6421-4E50-8230-868A7576C6E7}" type="datetimeFigureOut">
              <a:rPr kumimoji="1" lang="ja-JP" altLang="en-US" smtClean="0"/>
              <a:t>2022/12/27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F4E92D9-37BA-41F2-9C86-5318ECBA2C83}" type="slidenum">
              <a:rPr kumimoji="1" lang="ja-JP" altLang="en-US" smtClean="0"/>
              <a:t>‹#›</a:t>
            </a:fld>
            <a:endParaRPr kumimoji="1" lang="ja-JP" altLang="en-US"/>
          </a:p>
        </p:txBody>
      </p:sp>
    </p:spTree>
    <p:extLst>
      <p:ext uri="{BB962C8B-B14F-4D97-AF65-F5344CB8AC3E}">
        <p14:creationId xmlns:p14="http://schemas.microsoft.com/office/powerpoint/2010/main" val="2041836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F4E92D9-37BA-41F2-9C86-5318ECBA2C83}" type="slidenum">
              <a:rPr kumimoji="1" lang="ja-JP" altLang="en-US" smtClean="0"/>
              <a:t>0</a:t>
            </a:fld>
            <a:endParaRPr kumimoji="1" lang="ja-JP" altLang="en-US"/>
          </a:p>
        </p:txBody>
      </p:sp>
    </p:spTree>
    <p:extLst>
      <p:ext uri="{BB962C8B-B14F-4D97-AF65-F5344CB8AC3E}">
        <p14:creationId xmlns:p14="http://schemas.microsoft.com/office/powerpoint/2010/main" val="223294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F4E92D9-37BA-41F2-9C86-5318ECBA2C83}" type="slidenum">
              <a:rPr kumimoji="1" lang="ja-JP" altLang="en-US" smtClean="0"/>
              <a:t>2</a:t>
            </a:fld>
            <a:endParaRPr kumimoji="1" lang="ja-JP" altLang="en-US"/>
          </a:p>
        </p:txBody>
      </p:sp>
    </p:spTree>
    <p:extLst>
      <p:ext uri="{BB962C8B-B14F-4D97-AF65-F5344CB8AC3E}">
        <p14:creationId xmlns:p14="http://schemas.microsoft.com/office/powerpoint/2010/main" val="348829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4E92D9-37BA-41F2-9C86-5318ECBA2C83}" type="slidenum">
              <a:rPr kumimoji="1" lang="ja-JP" altLang="en-US" smtClean="0"/>
              <a:t>3</a:t>
            </a:fld>
            <a:endParaRPr kumimoji="1" lang="ja-JP" altLang="en-US"/>
          </a:p>
        </p:txBody>
      </p:sp>
    </p:spTree>
    <p:extLst>
      <p:ext uri="{BB962C8B-B14F-4D97-AF65-F5344CB8AC3E}">
        <p14:creationId xmlns:p14="http://schemas.microsoft.com/office/powerpoint/2010/main" val="44586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F4E92D9-37BA-41F2-9C86-5318ECBA2C83}" type="slidenum">
              <a:rPr kumimoji="1" lang="ja-JP" altLang="en-US" smtClean="0"/>
              <a:t>4</a:t>
            </a:fld>
            <a:endParaRPr kumimoji="1" lang="ja-JP" altLang="en-US"/>
          </a:p>
        </p:txBody>
      </p:sp>
    </p:spTree>
    <p:extLst>
      <p:ext uri="{BB962C8B-B14F-4D97-AF65-F5344CB8AC3E}">
        <p14:creationId xmlns:p14="http://schemas.microsoft.com/office/powerpoint/2010/main" val="197039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4E92D9-37BA-41F2-9C86-5318ECBA2C83}" type="slidenum">
              <a:rPr kumimoji="1" lang="ja-JP" altLang="en-US" smtClean="0"/>
              <a:t>17</a:t>
            </a:fld>
            <a:endParaRPr kumimoji="1" lang="ja-JP" altLang="en-US"/>
          </a:p>
        </p:txBody>
      </p:sp>
    </p:spTree>
    <p:extLst>
      <p:ext uri="{BB962C8B-B14F-4D97-AF65-F5344CB8AC3E}">
        <p14:creationId xmlns:p14="http://schemas.microsoft.com/office/powerpoint/2010/main" val="94726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006C27-4A77-4A8E-8DE7-24B6218DB34B}"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351387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032AFB-6B34-40F7-A06B-DAB4BE665E40}"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76557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7CEB19-8098-45F8-BCFE-5884201A866A}"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060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D28458-7298-4160-B02A-EB9343F0917F}"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7957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5A0F78-68AD-4AFE-8327-99A565B205A6}"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2555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6D2813-389D-4BD8-8943-61CEEC16A2B9}"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90945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6EFBD4-3D3B-46CA-9029-9E2E2FFCB2CC}"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175558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48D538-37F9-413D-B797-2B21836D91C1}"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78375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70B302-1596-4A91-AB78-54A410358C28}"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65776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04F0A22-5870-4305-B141-E4EDE41C80B5}" type="datetime1">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41305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C80CB6-A7DC-4292-AD8A-1108C51322F2}"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10076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5AA62F-2201-487D-A3D8-9E3510BF717E}" type="datetime1">
              <a:rPr kumimoji="1" lang="ja-JP" altLang="en-US" smtClean="0"/>
              <a:t>2022/12/27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365084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A95F49-80D7-46B3-831C-83367C38923E}" type="datetime1">
              <a:rPr kumimoji="1" lang="ja-JP" altLang="en-US" smtClean="0"/>
              <a:t>2022/12/27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106240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BD0D1-3B2A-4310-BBD1-11341EA74AC6}" type="datetime1">
              <a:rPr kumimoji="1" lang="ja-JP" altLang="en-US" smtClean="0"/>
              <a:t>2022/12/27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71612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EF03E4-7627-437A-93AF-74BF09E0FFF6}"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33507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22AECC-EF2C-4A15-BFCD-17EA7DE74DB2}" type="datetime1">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216675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5CA9240-7780-43EC-A03C-D7509D30486F}" type="datetime1">
              <a:rPr kumimoji="1" lang="ja-JP" altLang="en-US" smtClean="0"/>
              <a:t>2022/12/27</a:t>
            </a:fld>
            <a:endParaRPr kumimoji="1" lang="ja-JP" altLang="en-US"/>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103B52A3-DD8A-40E3-92C3-217AE7AF3770}" type="slidenum">
              <a:rPr kumimoji="1" lang="ja-JP" altLang="en-US" smtClean="0"/>
              <a:t>‹#›</a:t>
            </a:fld>
            <a:endParaRPr kumimoji="1" lang="ja-JP" altLang="en-US"/>
          </a:p>
        </p:txBody>
      </p:sp>
    </p:spTree>
    <p:extLst>
      <p:ext uri="{BB962C8B-B14F-4D97-AF65-F5344CB8AC3E}">
        <p14:creationId xmlns:p14="http://schemas.microsoft.com/office/powerpoint/2010/main" val="335287696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hf hdr="0" ftr="0" dt="0"/>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68013" y="3268264"/>
            <a:ext cx="6258910" cy="2377992"/>
          </a:xfrm>
        </p:spPr>
        <p:txBody>
          <a:bodyPr/>
          <a:lstStyle/>
          <a:p>
            <a:pPr algn="l"/>
            <a:r>
              <a:rPr kumimoji="1" lang="ja-JP" altLang="en-US" sz="2800" dirty="0"/>
              <a:t>　（社会保険労務士の方向け）</a:t>
            </a:r>
            <a:br>
              <a:rPr kumimoji="1" lang="en-US" altLang="ja-JP" sz="2800" dirty="0"/>
            </a:br>
            <a:r>
              <a:rPr kumimoji="1" lang="ja-JP" altLang="en-US" sz="2800" dirty="0"/>
              <a:t>　　</a:t>
            </a:r>
            <a:r>
              <a:rPr kumimoji="1" lang="ja-JP" altLang="en-US" sz="4000" dirty="0"/>
              <a:t>労働保険適用徴収手続</a:t>
            </a:r>
            <a:br>
              <a:rPr kumimoji="1" lang="en-US" altLang="ja-JP" sz="4000" dirty="0"/>
            </a:br>
            <a:r>
              <a:rPr kumimoji="1" lang="ja-JP" altLang="en-US" sz="4000" dirty="0"/>
              <a:t>　　電子申請Ｑ＆Ａ</a:t>
            </a:r>
          </a:p>
        </p:txBody>
      </p:sp>
      <p:sp>
        <p:nvSpPr>
          <p:cNvPr id="5" name="サブタイトル 4"/>
          <p:cNvSpPr>
            <a:spLocks noGrp="1"/>
          </p:cNvSpPr>
          <p:nvPr>
            <p:ph type="subTitle" idx="1"/>
          </p:nvPr>
        </p:nvSpPr>
        <p:spPr>
          <a:xfrm>
            <a:off x="268014" y="8040414"/>
            <a:ext cx="6858000" cy="1597572"/>
          </a:xfrm>
        </p:spPr>
        <p:txBody>
          <a:bodyPr>
            <a:normAutofit/>
          </a:bodyPr>
          <a:lstStyle/>
          <a:p>
            <a:pPr algn="l"/>
            <a:r>
              <a:rPr kumimoji="1" lang="ja-JP" altLang="en-US" sz="2800" dirty="0"/>
              <a:t>京都労働局総務部労働保険徴収課</a:t>
            </a:r>
            <a:endParaRPr kumimoji="1" lang="en-US" altLang="ja-JP" sz="2800" dirty="0"/>
          </a:p>
          <a:p>
            <a:pPr algn="l"/>
            <a:endParaRPr kumimoji="1" lang="en-US" altLang="ja-JP" sz="2800" dirty="0"/>
          </a:p>
          <a:p>
            <a:pPr algn="l"/>
            <a:r>
              <a:rPr lang="ja-JP" altLang="en-US" sz="2600" dirty="0"/>
              <a:t>令和５年１月</a:t>
            </a:r>
            <a:endParaRPr kumimoji="1" lang="ja-JP" altLang="en-US" sz="2600" dirty="0"/>
          </a:p>
        </p:txBody>
      </p:sp>
    </p:spTree>
    <p:extLst>
      <p:ext uri="{BB962C8B-B14F-4D97-AF65-F5344CB8AC3E}">
        <p14:creationId xmlns:p14="http://schemas.microsoft.com/office/powerpoint/2010/main" val="247949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正方形/長方形 20"/>
          <p:cNvSpPr/>
          <p:nvPr/>
        </p:nvSpPr>
        <p:spPr>
          <a:xfrm>
            <a:off x="1223128" y="1048003"/>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kumimoji="1" lang="ja-JP" altLang="en-US" sz="1200" dirty="0">
                <a:solidFill>
                  <a:schemeClr val="tx1"/>
                </a:solidFill>
              </a:rPr>
              <a:t>申請取下げ方法について</a:t>
            </a:r>
          </a:p>
        </p:txBody>
      </p:sp>
      <p:sp>
        <p:nvSpPr>
          <p:cNvPr id="4" name="スライド番号プレースホルダー 3"/>
          <p:cNvSpPr>
            <a:spLocks noGrp="1"/>
          </p:cNvSpPr>
          <p:nvPr>
            <p:ph type="sldNum" sz="quarter" idx="12"/>
          </p:nvPr>
        </p:nvSpPr>
        <p:spPr>
          <a:xfrm>
            <a:off x="6137615" y="9254033"/>
            <a:ext cx="384479" cy="527403"/>
          </a:xfrm>
        </p:spPr>
        <p:txBody>
          <a:bodyPr/>
          <a:lstStyle/>
          <a:p>
            <a:fld id="{103B52A3-DD8A-40E3-92C3-217AE7AF3770}" type="slidenum">
              <a:rPr kumimoji="1" lang="ja-JP" altLang="en-US" sz="1200" smtClean="0"/>
              <a:t>9</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83" y="1486170"/>
            <a:ext cx="817817" cy="81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角丸四角形吹き出し 12"/>
          <p:cNvSpPr/>
          <p:nvPr/>
        </p:nvSpPr>
        <p:spPr>
          <a:xfrm>
            <a:off x="1295180" y="1557953"/>
            <a:ext cx="5185697" cy="551794"/>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送信した申請手続に誤りがあることがわかりました。</a:t>
            </a:r>
            <a:endParaRPr kumimoji="1" lang="en-US" altLang="ja-JP" sz="1200" dirty="0">
              <a:solidFill>
                <a:schemeClr val="tx1"/>
              </a:solidFill>
            </a:endParaRPr>
          </a:p>
          <a:p>
            <a:r>
              <a:rPr lang="ja-JP" altLang="en-US" sz="1200" dirty="0">
                <a:solidFill>
                  <a:schemeClr val="tx1"/>
                </a:solidFill>
              </a:rPr>
              <a:t>取下げたいのですがどのようにすれば良いですか？</a:t>
            </a:r>
            <a:endParaRPr kumimoji="1" lang="ja-JP" altLang="en-US" sz="1200" dirty="0">
              <a:solidFill>
                <a:schemeClr val="tx1"/>
              </a:solidFill>
            </a:endParaRPr>
          </a:p>
        </p:txBody>
      </p:sp>
      <p:sp>
        <p:nvSpPr>
          <p:cNvPr id="14" name="円形吹き出し 13"/>
          <p:cNvSpPr/>
          <p:nvPr/>
        </p:nvSpPr>
        <p:spPr>
          <a:xfrm>
            <a:off x="572750" y="925644"/>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Ｑ７</a:t>
            </a:r>
          </a:p>
        </p:txBody>
      </p:sp>
      <p:sp>
        <p:nvSpPr>
          <p:cNvPr id="15" name="正方形/長方形 14"/>
          <p:cNvSpPr/>
          <p:nvPr/>
        </p:nvSpPr>
        <p:spPr>
          <a:xfrm>
            <a:off x="572750" y="2372900"/>
            <a:ext cx="5908127" cy="379250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電子申請システムのウェブページの状況照会メニューから取下げ申請を　　</a:t>
            </a:r>
            <a:endParaRPr lang="en-US" altLang="ja-JP" sz="1200" dirty="0">
              <a:solidFill>
                <a:schemeClr val="tx1"/>
              </a:solidFill>
            </a:endParaRPr>
          </a:p>
          <a:p>
            <a:r>
              <a:rPr lang="ja-JP" altLang="en-US" sz="1200" dirty="0">
                <a:solidFill>
                  <a:schemeClr val="tx1"/>
                </a:solidFill>
              </a:rPr>
              <a:t>　行ってください。</a:t>
            </a:r>
            <a:endParaRPr kumimoji="1" lang="ja-JP" altLang="en-US" sz="1200" dirty="0">
              <a:solidFill>
                <a:schemeClr val="tx1"/>
              </a:solidFill>
            </a:endParaRPr>
          </a:p>
        </p:txBody>
      </p:sp>
      <p:sp>
        <p:nvSpPr>
          <p:cNvPr id="19" name="正方形/長方形 18"/>
          <p:cNvSpPr/>
          <p:nvPr/>
        </p:nvSpPr>
        <p:spPr>
          <a:xfrm>
            <a:off x="323264" y="2146865"/>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2" name="正方形/長方形 21"/>
          <p:cNvSpPr/>
          <p:nvPr/>
        </p:nvSpPr>
        <p:spPr>
          <a:xfrm>
            <a:off x="1318303" y="666655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ja-JP" altLang="en-US" sz="1200" dirty="0">
                <a:solidFill>
                  <a:schemeClr val="tx1"/>
                </a:solidFill>
              </a:rPr>
              <a:t>公文書の印刷が必要であるかどうかについて</a:t>
            </a:r>
            <a:endParaRPr kumimoji="1" lang="ja-JP" altLang="en-US" sz="1200" dirty="0">
              <a:solidFill>
                <a:schemeClr val="tx1"/>
              </a:solidFill>
            </a:endParaRPr>
          </a:p>
        </p:txBody>
      </p:sp>
      <p:pic>
        <p:nvPicPr>
          <p:cNvPr id="2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07" y="7101159"/>
            <a:ext cx="793194" cy="78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4" name="角丸四角形吹き出し 23"/>
          <p:cNvSpPr/>
          <p:nvPr/>
        </p:nvSpPr>
        <p:spPr>
          <a:xfrm>
            <a:off x="1389940" y="7130455"/>
            <a:ext cx="5185697" cy="738641"/>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申請後、「公文書確認のご連絡」というメールが</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電子申請システムから届きました。公文書をダウンロードしましたが、印刷する必要はありますか？</a:t>
            </a:r>
            <a:endParaRPr kumimoji="1" lang="ja-JP" altLang="en-US" sz="1200" dirty="0">
              <a:solidFill>
                <a:schemeClr val="tx1"/>
              </a:solidFill>
            </a:endParaRPr>
          </a:p>
        </p:txBody>
      </p:sp>
      <p:sp>
        <p:nvSpPr>
          <p:cNvPr id="25" name="円形吹き出し 24"/>
          <p:cNvSpPr/>
          <p:nvPr/>
        </p:nvSpPr>
        <p:spPr>
          <a:xfrm>
            <a:off x="667925" y="6544200"/>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Ｑ８</a:t>
            </a:r>
          </a:p>
        </p:txBody>
      </p:sp>
      <p:sp>
        <p:nvSpPr>
          <p:cNvPr id="26" name="正方形/長方形 25"/>
          <p:cNvSpPr/>
          <p:nvPr/>
        </p:nvSpPr>
        <p:spPr>
          <a:xfrm>
            <a:off x="667925" y="7991456"/>
            <a:ext cx="5908127" cy="133351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公文書の印刷は必須ではありません。</a:t>
            </a:r>
            <a:endParaRPr lang="en-US" altLang="ja-JP" sz="1200" dirty="0">
              <a:solidFill>
                <a:schemeClr val="tx1"/>
              </a:solidFill>
            </a:endParaRPr>
          </a:p>
          <a:p>
            <a:r>
              <a:rPr lang="ja-JP" altLang="en-US" sz="1200" dirty="0">
                <a:solidFill>
                  <a:schemeClr val="tx1"/>
                </a:solidFill>
              </a:rPr>
              <a:t>　ＰＤＦファイルのまま保存いただいても問題ありません。</a:t>
            </a:r>
            <a:endParaRPr lang="en-US" altLang="ja-JP" sz="1200" dirty="0">
              <a:solidFill>
                <a:schemeClr val="tx1"/>
              </a:solidFill>
            </a:endParaRPr>
          </a:p>
          <a:p>
            <a:endParaRPr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ただし労働保険適用徴収以外の手続における</a:t>
            </a:r>
            <a:r>
              <a:rPr lang="ja-JP" altLang="en-US" sz="1200" dirty="0">
                <a:solidFill>
                  <a:schemeClr val="tx1"/>
                </a:solidFill>
              </a:rPr>
              <a:t>公文書の一部（雇用保険手続に</a:t>
            </a:r>
            <a:r>
              <a:rPr lang="ja-JP" altLang="en-US" sz="1200" dirty="0" err="1">
                <a:solidFill>
                  <a:schemeClr val="tx1"/>
                </a:solidFill>
              </a:rPr>
              <a:t>お</a:t>
            </a:r>
            <a:endParaRPr lang="en-US" altLang="ja-JP" sz="1200" dirty="0">
              <a:solidFill>
                <a:schemeClr val="tx1"/>
              </a:solidFill>
            </a:endParaRPr>
          </a:p>
          <a:p>
            <a:r>
              <a:rPr lang="ja-JP" altLang="en-US" sz="1200" dirty="0">
                <a:solidFill>
                  <a:schemeClr val="tx1"/>
                </a:solidFill>
              </a:rPr>
              <a:t>　ける離職票で失業者が失業給付手続をいただく場合など）については印刷が</a:t>
            </a:r>
            <a:endParaRPr lang="en-US" altLang="ja-JP" sz="1200" dirty="0">
              <a:solidFill>
                <a:schemeClr val="tx1"/>
              </a:solidFill>
            </a:endParaRPr>
          </a:p>
          <a:p>
            <a:r>
              <a:rPr lang="ja-JP" altLang="en-US" sz="1200" dirty="0">
                <a:solidFill>
                  <a:schemeClr val="tx1"/>
                </a:solidFill>
              </a:rPr>
              <a:t>　必要な場合もあります。</a:t>
            </a:r>
            <a:endParaRPr kumimoji="1" lang="ja-JP" altLang="en-US" sz="1200" dirty="0">
              <a:solidFill>
                <a:schemeClr val="tx1"/>
              </a:solidFill>
            </a:endParaRPr>
          </a:p>
        </p:txBody>
      </p:sp>
      <p:sp>
        <p:nvSpPr>
          <p:cNvPr id="27" name="正方形/長方形 26"/>
          <p:cNvSpPr/>
          <p:nvPr/>
        </p:nvSpPr>
        <p:spPr>
          <a:xfrm>
            <a:off x="287083" y="7850996"/>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105" t="37926" r="51704" b="15013"/>
          <a:stretch/>
        </p:blipFill>
        <p:spPr>
          <a:xfrm>
            <a:off x="750442" y="2835295"/>
            <a:ext cx="3696169" cy="2562117"/>
          </a:xfrm>
          <a:prstGeom prst="rect">
            <a:avLst/>
          </a:prstGeom>
          <a:ln>
            <a:solidFill>
              <a:schemeClr val="accent2">
                <a:lumMod val="60000"/>
                <a:lumOff val="40000"/>
              </a:schemeClr>
            </a:solidFill>
          </a:ln>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3223" t="43012" r="22032" b="6009"/>
          <a:stretch/>
        </p:blipFill>
        <p:spPr>
          <a:xfrm>
            <a:off x="2223201" y="3733104"/>
            <a:ext cx="4068825" cy="2296917"/>
          </a:xfrm>
          <a:prstGeom prst="rect">
            <a:avLst/>
          </a:prstGeom>
          <a:ln>
            <a:solidFill>
              <a:schemeClr val="accent2">
                <a:lumMod val="60000"/>
                <a:lumOff val="40000"/>
              </a:schemeClr>
            </a:solidFill>
          </a:ln>
        </p:spPr>
      </p:pic>
      <p:sp>
        <p:nvSpPr>
          <p:cNvPr id="8" name="左カーブ矢印 7"/>
          <p:cNvSpPr/>
          <p:nvPr/>
        </p:nvSpPr>
        <p:spPr>
          <a:xfrm rot="18501384">
            <a:off x="4310237" y="2528902"/>
            <a:ext cx="628130" cy="18456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16033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187" y="5853066"/>
            <a:ext cx="1571134" cy="1209989"/>
          </a:xfrm>
          <a:prstGeom prst="rect">
            <a:avLst/>
          </a:prstGeom>
          <a:ln>
            <a:solidFill>
              <a:schemeClr val="accent2">
                <a:lumMod val="60000"/>
                <a:lumOff val="40000"/>
              </a:schemeClr>
            </a:solidFill>
          </a:ln>
        </p:spPr>
      </p:pic>
      <p:sp>
        <p:nvSpPr>
          <p:cNvPr id="16" name="四角形吹き出し 15"/>
          <p:cNvSpPr/>
          <p:nvPr/>
        </p:nvSpPr>
        <p:spPr>
          <a:xfrm>
            <a:off x="3843008" y="6179940"/>
            <a:ext cx="2176792" cy="883115"/>
          </a:xfrm>
          <a:prstGeom prst="wedgeRectCallout">
            <a:avLst>
              <a:gd name="adj1" fmla="val -58026"/>
              <a:gd name="adj2" fmla="val 3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78108" y="389585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ja-JP" altLang="en-US" sz="1200" dirty="0">
                <a:solidFill>
                  <a:schemeClr val="tx1"/>
                </a:solidFill>
              </a:rPr>
              <a:t>「問合せ番号」が不明である場合</a:t>
            </a:r>
            <a:endParaRPr kumimoji="1" lang="ja-JP" altLang="en-US" sz="1200" dirty="0">
              <a:solidFill>
                <a:schemeClr val="tx1"/>
              </a:solidFill>
            </a:endParaRPr>
          </a:p>
        </p:txBody>
      </p:sp>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ja-JP" altLang="en-US" sz="1200" dirty="0">
                <a:solidFill>
                  <a:schemeClr val="tx1"/>
                </a:solidFill>
              </a:rPr>
              <a:t>入力できない文字について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10</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27" y="1372504"/>
            <a:ext cx="767172" cy="76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7"/>
            <a:ext cx="5185697" cy="718577"/>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届出に入力のうえ進めると「指定可能な文字以外が指定されています。」というエラーが発生しました。どのような文字が入力できないのでしょうか。</a:t>
            </a:r>
            <a:endParaRPr kumimoji="1" lang="ja-JP" altLang="en-US" sz="1200" dirty="0">
              <a:solidFill>
                <a:schemeClr val="tx1"/>
              </a:solidFill>
            </a:endParaRPr>
          </a:p>
        </p:txBody>
      </p:sp>
      <p:sp>
        <p:nvSpPr>
          <p:cNvPr id="7" name="円形吹き出し 6"/>
          <p:cNvSpPr/>
          <p:nvPr/>
        </p:nvSpPr>
        <p:spPr>
          <a:xfrm>
            <a:off x="528145" y="839341"/>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a:t>
            </a:r>
            <a:r>
              <a:rPr lang="ja-JP" altLang="en-US" sz="1600" b="1" dirty="0"/>
              <a:t>９</a:t>
            </a:r>
            <a:endParaRPr kumimoji="1" lang="ja-JP" altLang="en-US" sz="1600" b="1" dirty="0"/>
          </a:p>
        </p:txBody>
      </p:sp>
      <p:sp>
        <p:nvSpPr>
          <p:cNvPr id="11" name="正方形/長方形 10"/>
          <p:cNvSpPr/>
          <p:nvPr/>
        </p:nvSpPr>
        <p:spPr>
          <a:xfrm>
            <a:off x="528145" y="2252135"/>
            <a:ext cx="5908127" cy="143992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入力した文字がエラーとなる場合には以下の可能性があります。</a:t>
            </a:r>
            <a:endParaRPr lang="en-US" altLang="ja-JP" sz="1200" dirty="0">
              <a:solidFill>
                <a:schemeClr val="tx1"/>
              </a:solidFill>
            </a:endParaRPr>
          </a:p>
          <a:p>
            <a:r>
              <a:rPr kumimoji="1" lang="ja-JP" altLang="en-US" sz="1200" dirty="0">
                <a:solidFill>
                  <a:schemeClr val="tx1"/>
                </a:solidFill>
              </a:rPr>
              <a:t>１　入力項目において指定された文字（全角、半角、フリガナ、漢字）以外が</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入力されている可能性。</a:t>
            </a:r>
            <a:endParaRPr kumimoji="1"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空白のｽﾍﾟｰｽなどが含まれていないかも確認ください。</a:t>
            </a:r>
            <a:endParaRPr lang="en-US" altLang="ja-JP" sz="1200" dirty="0">
              <a:solidFill>
                <a:schemeClr val="tx1"/>
              </a:solidFill>
            </a:endParaRPr>
          </a:p>
          <a:p>
            <a:r>
              <a:rPr kumimoji="1" lang="ja-JP" altLang="en-US" sz="1200" dirty="0">
                <a:solidFill>
                  <a:schemeClr val="tx1"/>
                </a:solidFill>
              </a:rPr>
              <a:t>２　</a:t>
            </a:r>
            <a:r>
              <a:rPr kumimoji="1" lang="en-US" altLang="ja-JP" sz="1200" dirty="0">
                <a:solidFill>
                  <a:schemeClr val="tx1"/>
                </a:solidFill>
              </a:rPr>
              <a:t>e-</a:t>
            </a:r>
            <a:r>
              <a:rPr kumimoji="1" lang="en-US" altLang="ja-JP" sz="1200" dirty="0" err="1">
                <a:solidFill>
                  <a:schemeClr val="tx1"/>
                </a:solidFill>
              </a:rPr>
              <a:t>Gov</a:t>
            </a:r>
            <a:r>
              <a:rPr kumimoji="1" lang="ja-JP" altLang="en-US" sz="1200" dirty="0">
                <a:solidFill>
                  <a:schemeClr val="tx1"/>
                </a:solidFill>
              </a:rPr>
              <a:t>電子申請システムで使用できない環境依存文字（外字）が使用されて</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いる可能性。</a:t>
            </a:r>
            <a:endParaRPr kumimoji="1" lang="en-US" altLang="ja-JP" sz="1200" dirty="0">
              <a:solidFill>
                <a:schemeClr val="tx1"/>
              </a:solidFill>
            </a:endParaRPr>
          </a:p>
          <a:p>
            <a:r>
              <a:rPr lang="ja-JP" altLang="en-US" sz="1200" dirty="0">
                <a:solidFill>
                  <a:schemeClr val="tx1"/>
                </a:solidFill>
              </a:rPr>
              <a:t>３　欄内で「改行」している可能性。</a:t>
            </a:r>
            <a:endParaRPr kumimoji="1" lang="en-US" altLang="ja-JP" sz="1200" dirty="0">
              <a:solidFill>
                <a:schemeClr val="tx1"/>
              </a:solidFill>
            </a:endParaRPr>
          </a:p>
        </p:txBody>
      </p:sp>
      <p:pic>
        <p:nvPicPr>
          <p:cNvPr id="1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42" y="4359754"/>
            <a:ext cx="777112" cy="77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角丸四角形吹き出し 12"/>
          <p:cNvSpPr/>
          <p:nvPr/>
        </p:nvSpPr>
        <p:spPr>
          <a:xfrm>
            <a:off x="1250160" y="4405809"/>
            <a:ext cx="5185697" cy="551794"/>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公文書をダウンロードするために問合せ番号が必要ですが、その番号を控えていませんでした。教えていただけますか？</a:t>
            </a:r>
          </a:p>
        </p:txBody>
      </p:sp>
      <p:sp>
        <p:nvSpPr>
          <p:cNvPr id="15" name="正方形/長方形 14"/>
          <p:cNvSpPr/>
          <p:nvPr/>
        </p:nvSpPr>
        <p:spPr>
          <a:xfrm>
            <a:off x="527730" y="5220756"/>
            <a:ext cx="5908127" cy="191836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「問合せ番号」については審査者である当局でも把握しておりません。</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電子申請システムのウェブページから「問合せ番号」の再発行手続が可能ですので、そちらから再発行申請をお願いします。</a:t>
            </a:r>
            <a:endParaRPr kumimoji="1" lang="ja-JP" altLang="en-US" sz="1200" dirty="0">
              <a:solidFill>
                <a:schemeClr val="tx1"/>
              </a:solidFill>
            </a:endParaRPr>
          </a:p>
        </p:txBody>
      </p:sp>
      <p:sp>
        <p:nvSpPr>
          <p:cNvPr id="2" name="正方形/長方形 1"/>
          <p:cNvSpPr/>
          <p:nvPr/>
        </p:nvSpPr>
        <p:spPr>
          <a:xfrm>
            <a:off x="92170" y="202726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19" name="正方形/長方形 18"/>
          <p:cNvSpPr/>
          <p:nvPr/>
        </p:nvSpPr>
        <p:spPr>
          <a:xfrm>
            <a:off x="247566" y="5094439"/>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2" name="正方形/長方形 21"/>
          <p:cNvSpPr/>
          <p:nvPr/>
        </p:nvSpPr>
        <p:spPr>
          <a:xfrm>
            <a:off x="1084654" y="7363992"/>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kumimoji="1" lang="ja-JP" altLang="en-US" sz="1200" dirty="0">
                <a:solidFill>
                  <a:schemeClr val="tx1"/>
                </a:solidFill>
              </a:rPr>
              <a:t>ボタンをクリックしても画面が変わらない場合について</a:t>
            </a:r>
          </a:p>
        </p:txBody>
      </p:sp>
      <p:pic>
        <p:nvPicPr>
          <p:cNvPr id="2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0" y="7874305"/>
            <a:ext cx="710237" cy="70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4" name="角丸四角形吹き出し 23"/>
          <p:cNvSpPr/>
          <p:nvPr/>
        </p:nvSpPr>
        <p:spPr>
          <a:xfrm>
            <a:off x="1156291" y="7827888"/>
            <a:ext cx="5185697" cy="738641"/>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申請書を入力しようと「申請書」ボタンをクリックしても画面が何も変わりません。</a:t>
            </a:r>
          </a:p>
        </p:txBody>
      </p:sp>
      <p:sp>
        <p:nvSpPr>
          <p:cNvPr id="25" name="円形吹き出し 24"/>
          <p:cNvSpPr/>
          <p:nvPr/>
        </p:nvSpPr>
        <p:spPr>
          <a:xfrm>
            <a:off x="518405" y="3780828"/>
            <a:ext cx="916484"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Ｑ１０</a:t>
            </a:r>
          </a:p>
        </p:txBody>
      </p:sp>
      <p:sp>
        <p:nvSpPr>
          <p:cNvPr id="26" name="正方形/長方形 25"/>
          <p:cNvSpPr/>
          <p:nvPr/>
        </p:nvSpPr>
        <p:spPr>
          <a:xfrm>
            <a:off x="434276" y="8688889"/>
            <a:ext cx="5908127" cy="79652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使用されているＰＣのポップアップブロックが設定されている可能性があります。</a:t>
            </a:r>
            <a:endParaRPr lang="en-US" altLang="ja-JP" sz="1200" dirty="0">
              <a:solidFill>
                <a:schemeClr val="tx1"/>
              </a:solidFill>
            </a:endParaRPr>
          </a:p>
          <a:p>
            <a:r>
              <a:rPr kumimoji="1" lang="ja-JP" altLang="en-US" sz="1200" dirty="0">
                <a:solidFill>
                  <a:schemeClr val="tx1"/>
                </a:solidFill>
              </a:rPr>
              <a:t>　インターネットエクスプローラのポップアップブロックの設定を解除してください。</a:t>
            </a:r>
          </a:p>
        </p:txBody>
      </p:sp>
      <p:sp>
        <p:nvSpPr>
          <p:cNvPr id="27" name="正方形/長方形 26"/>
          <p:cNvSpPr/>
          <p:nvPr/>
        </p:nvSpPr>
        <p:spPr>
          <a:xfrm>
            <a:off x="92170" y="8566529"/>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8" name="円形吹き出し 27"/>
          <p:cNvSpPr/>
          <p:nvPr/>
        </p:nvSpPr>
        <p:spPr>
          <a:xfrm>
            <a:off x="347338" y="7241632"/>
            <a:ext cx="916484"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Ｑ１１</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806" y="6271410"/>
            <a:ext cx="1895740" cy="657317"/>
          </a:xfrm>
          <a:prstGeom prst="rect">
            <a:avLst/>
          </a:prstGeom>
          <a:ln>
            <a:solidFill>
              <a:schemeClr val="accent2">
                <a:lumMod val="60000"/>
                <a:lumOff val="40000"/>
              </a:schemeClr>
            </a:solidFill>
          </a:ln>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3069" r="783" b="32163"/>
          <a:stretch/>
        </p:blipFill>
        <p:spPr>
          <a:xfrm>
            <a:off x="3681812" y="3249225"/>
            <a:ext cx="1914628" cy="383481"/>
          </a:xfrm>
          <a:prstGeom prst="rect">
            <a:avLst/>
          </a:prstGeom>
        </p:spPr>
      </p:pic>
      <p:sp>
        <p:nvSpPr>
          <p:cNvPr id="17" name="四角形吹き出し 16"/>
          <p:cNvSpPr/>
          <p:nvPr/>
        </p:nvSpPr>
        <p:spPr>
          <a:xfrm>
            <a:off x="3617037" y="3249225"/>
            <a:ext cx="2050432" cy="383481"/>
          </a:xfrm>
          <a:prstGeom prst="wedgeRectCallout">
            <a:avLst>
              <a:gd name="adj1" fmla="val -69004"/>
              <a:gd name="adj2" fmla="val 2628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形吹き出し 28"/>
          <p:cNvSpPr/>
          <p:nvPr/>
        </p:nvSpPr>
        <p:spPr>
          <a:xfrm>
            <a:off x="5094293" y="3430077"/>
            <a:ext cx="374000" cy="359449"/>
          </a:xfrm>
          <a:prstGeom prst="wedgeEllipseCallout">
            <a:avLst>
              <a:gd name="adj1" fmla="val -82613"/>
              <a:gd name="adj2" fmla="val -2281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rgbClr val="FF0000"/>
                </a:solidFill>
              </a:rPr>
              <a:t>改行</a:t>
            </a:r>
          </a:p>
        </p:txBody>
      </p:sp>
    </p:spTree>
    <p:extLst>
      <p:ext uri="{BB962C8B-B14F-4D97-AF65-F5344CB8AC3E}">
        <p14:creationId xmlns:p14="http://schemas.microsoft.com/office/powerpoint/2010/main" val="55703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正方形/長方形 20"/>
          <p:cNvSpPr/>
          <p:nvPr/>
        </p:nvSpPr>
        <p:spPr>
          <a:xfrm>
            <a:off x="1177693" y="325921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ダウンロード期限に関するメールについて</a:t>
            </a:r>
            <a:endParaRPr kumimoji="1" lang="ja-JP" altLang="en-US" sz="1200" dirty="0">
              <a:solidFill>
                <a:schemeClr val="tx1"/>
              </a:solidFill>
            </a:endParaRPr>
          </a:p>
        </p:txBody>
      </p:sp>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送信先を誤った場合について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11</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8" y="1333247"/>
            <a:ext cx="805272" cy="79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送信先を誤りました。どのようにすれば良いですか？</a:t>
            </a: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Ｑ１２</a:t>
            </a:r>
          </a:p>
        </p:txBody>
      </p:sp>
      <p:sp>
        <p:nvSpPr>
          <p:cNvPr id="11" name="正方形/長方形 10"/>
          <p:cNvSpPr/>
          <p:nvPr/>
        </p:nvSpPr>
        <p:spPr>
          <a:xfrm>
            <a:off x="527729" y="2183455"/>
            <a:ext cx="5908127" cy="74826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正しい送信先へ転送いたしますので、誤って送信された監督署・安定所、または京都労働局労働保険徴収課へご連絡ください。</a:t>
            </a:r>
            <a:endParaRPr lang="en-US" altLang="ja-JP" sz="1200" dirty="0">
              <a:solidFill>
                <a:schemeClr val="tx1"/>
              </a:solidFill>
            </a:endParaRPr>
          </a:p>
        </p:txBody>
      </p:sp>
      <p:pic>
        <p:nvPicPr>
          <p:cNvPr id="1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48" y="3630767"/>
            <a:ext cx="850616" cy="84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角丸四角形吹き出し 12"/>
          <p:cNvSpPr/>
          <p:nvPr/>
        </p:nvSpPr>
        <p:spPr>
          <a:xfrm>
            <a:off x="1249745" y="3769169"/>
            <a:ext cx="5185697" cy="551794"/>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公文書のダウンロード期限超過に関するメールがきました。</a:t>
            </a:r>
            <a:endParaRPr kumimoji="1" lang="en-US" altLang="ja-JP" sz="1200" dirty="0">
              <a:solidFill>
                <a:schemeClr val="tx1"/>
              </a:solidFill>
            </a:endParaRPr>
          </a:p>
          <a:p>
            <a:r>
              <a:rPr kumimoji="1" lang="ja-JP" altLang="en-US" sz="1200" dirty="0">
                <a:solidFill>
                  <a:schemeClr val="tx1"/>
                </a:solidFill>
              </a:rPr>
              <a:t>何をすれば良いですか？</a:t>
            </a:r>
          </a:p>
        </p:txBody>
      </p:sp>
      <p:sp>
        <p:nvSpPr>
          <p:cNvPr id="14" name="円形吹き出し 13"/>
          <p:cNvSpPr/>
          <p:nvPr/>
        </p:nvSpPr>
        <p:spPr>
          <a:xfrm>
            <a:off x="527314" y="3136860"/>
            <a:ext cx="880741"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Ｑ１３</a:t>
            </a:r>
          </a:p>
        </p:txBody>
      </p:sp>
      <p:sp>
        <p:nvSpPr>
          <p:cNvPr id="15" name="正方形/長方形 14"/>
          <p:cNvSpPr/>
          <p:nvPr/>
        </p:nvSpPr>
        <p:spPr>
          <a:xfrm>
            <a:off x="527315" y="4584115"/>
            <a:ext cx="5908127" cy="174181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過去に申請いただいた届出における公文書（各種通知書や届出控に係るＰＤＦ）のダウンロード期限（審査終了通知後</a:t>
            </a:r>
            <a:r>
              <a:rPr lang="en-US" altLang="ja-JP" sz="1200" dirty="0">
                <a:solidFill>
                  <a:schemeClr val="tx1"/>
                </a:solidFill>
              </a:rPr>
              <a:t>90</a:t>
            </a:r>
            <a:r>
              <a:rPr lang="ja-JP" altLang="en-US" sz="1200" dirty="0">
                <a:solidFill>
                  <a:schemeClr val="tx1"/>
                </a:solidFill>
              </a:rPr>
              <a:t>日以内）を超過した場合、公文書のダウンロードができなくなる旨の通知となっており、審査終了通知があった届出を確認いただいていない場合に通知がされます。</a:t>
            </a:r>
            <a:endParaRPr lang="en-US" altLang="ja-JP" sz="1200" dirty="0">
              <a:solidFill>
                <a:schemeClr val="tx1"/>
              </a:solidFill>
            </a:endParaRPr>
          </a:p>
          <a:p>
            <a:r>
              <a:rPr lang="ja-JP" altLang="en-US" sz="1200" dirty="0">
                <a:solidFill>
                  <a:schemeClr val="tx1"/>
                </a:solidFill>
              </a:rPr>
              <a:t>　公文書の内容によっては、事業所での保管を要するものもありますので、保管を要するものである場合で、ダウンロード期限を超過している場合は労働局へご相談ください。</a:t>
            </a:r>
            <a:endParaRPr lang="en-US" altLang="ja-JP" sz="1200" dirty="0">
              <a:solidFill>
                <a:schemeClr val="tx1"/>
              </a:solidFill>
            </a:endParaRPr>
          </a:p>
          <a:p>
            <a:r>
              <a:rPr lang="ja-JP" altLang="en-US" sz="1200" dirty="0">
                <a:solidFill>
                  <a:schemeClr val="tx1"/>
                </a:solidFill>
              </a:rPr>
              <a:t>　保管を要さない公文書であれば、特段何かしていただくことはありません。</a:t>
            </a:r>
            <a:endParaRPr lang="en-US" altLang="ja-JP" sz="1200" dirty="0">
              <a:solidFill>
                <a:schemeClr val="tx1"/>
              </a:solidFill>
            </a:endParaRPr>
          </a:p>
        </p:txBody>
      </p:sp>
      <p:sp>
        <p:nvSpPr>
          <p:cNvPr id="2" name="正方形/長方形 1"/>
          <p:cNvSpPr/>
          <p:nvPr/>
        </p:nvSpPr>
        <p:spPr>
          <a:xfrm>
            <a:off x="98561" y="1997829"/>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19" name="正方形/長方形 18"/>
          <p:cNvSpPr/>
          <p:nvPr/>
        </p:nvSpPr>
        <p:spPr>
          <a:xfrm>
            <a:off x="172241" y="4458559"/>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8" name="正方形/長方形 27"/>
          <p:cNvSpPr/>
          <p:nvPr/>
        </p:nvSpPr>
        <p:spPr>
          <a:xfrm>
            <a:off x="1178108" y="6651160"/>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郵送添付について</a:t>
            </a:r>
            <a:endParaRPr kumimoji="1" lang="ja-JP" altLang="en-US" sz="1200" dirty="0">
              <a:solidFill>
                <a:schemeClr val="tx1"/>
              </a:solidFill>
            </a:endParaRP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3" y="7022707"/>
            <a:ext cx="805687" cy="79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60" y="7161110"/>
            <a:ext cx="5185697" cy="551794"/>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添付書類は郵送で届出したいのですが、可能でしょうか？</a:t>
            </a:r>
            <a:endParaRPr kumimoji="1" lang="ja-JP" altLang="en-US" sz="1200" dirty="0">
              <a:solidFill>
                <a:schemeClr val="tx1"/>
              </a:solidFill>
            </a:endParaRPr>
          </a:p>
        </p:txBody>
      </p:sp>
      <p:sp>
        <p:nvSpPr>
          <p:cNvPr id="31" name="円形吹き出し 30"/>
          <p:cNvSpPr/>
          <p:nvPr/>
        </p:nvSpPr>
        <p:spPr>
          <a:xfrm>
            <a:off x="527729" y="6528801"/>
            <a:ext cx="880741"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Ｑ１４</a:t>
            </a:r>
          </a:p>
        </p:txBody>
      </p:sp>
      <p:sp>
        <p:nvSpPr>
          <p:cNvPr id="32" name="正方形/長方形 31"/>
          <p:cNvSpPr/>
          <p:nvPr/>
        </p:nvSpPr>
        <p:spPr>
          <a:xfrm>
            <a:off x="527730" y="7976057"/>
            <a:ext cx="5908127" cy="15336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solidFill>
                  <a:schemeClr val="tx1"/>
                </a:solidFill>
              </a:rPr>
              <a:t>　添付書類を別送することは可能です。</a:t>
            </a:r>
            <a:endParaRPr lang="en-US" altLang="ja-JP" sz="1200" dirty="0">
              <a:solidFill>
                <a:schemeClr val="tx1"/>
              </a:solidFill>
            </a:endParaRPr>
          </a:p>
          <a:p>
            <a:r>
              <a:rPr kumimoji="1" lang="ja-JP" altLang="en-US" sz="1200" dirty="0">
                <a:solidFill>
                  <a:schemeClr val="tx1"/>
                </a:solidFill>
              </a:rPr>
              <a:t>　その場合は、申請時の基本情報入力後の添付書類</a:t>
            </a:r>
            <a:endParaRPr kumimoji="1" lang="en-US" altLang="ja-JP" sz="1200" dirty="0">
              <a:solidFill>
                <a:schemeClr val="tx1"/>
              </a:solidFill>
            </a:endParaRPr>
          </a:p>
          <a:p>
            <a:r>
              <a:rPr lang="ja-JP" altLang="en-US" sz="1200" dirty="0">
                <a:solidFill>
                  <a:schemeClr val="tx1"/>
                </a:solidFill>
              </a:rPr>
              <a:t>指定画面内の「別送」を選択してください。</a:t>
            </a:r>
            <a:endParaRPr lang="en-US" altLang="ja-JP" sz="1200" dirty="0">
              <a:solidFill>
                <a:schemeClr val="tx1"/>
              </a:solidFill>
            </a:endParaRPr>
          </a:p>
          <a:p>
            <a:endParaRPr kumimoji="1" lang="en-US" altLang="ja-JP" sz="1200" dirty="0">
              <a:solidFill>
                <a:schemeClr val="tx1"/>
              </a:solidFill>
            </a:endParaRPr>
          </a:p>
          <a:p>
            <a:r>
              <a:rPr lang="en-US" altLang="ja-JP" sz="1200" dirty="0">
                <a:solidFill>
                  <a:schemeClr val="tx1"/>
                </a:solidFill>
              </a:rPr>
              <a:t>※</a:t>
            </a:r>
            <a:r>
              <a:rPr lang="ja-JP" altLang="en-US" sz="1200" dirty="0">
                <a:solidFill>
                  <a:schemeClr val="tx1"/>
                </a:solidFill>
              </a:rPr>
              <a:t>添付書類を別途郵送される場合は郵送物到着確認</a:t>
            </a:r>
            <a:endParaRPr lang="en-US" altLang="ja-JP" sz="1200" dirty="0">
              <a:solidFill>
                <a:schemeClr val="tx1"/>
              </a:solidFill>
            </a:endParaRPr>
          </a:p>
          <a:p>
            <a:r>
              <a:rPr kumimoji="1" lang="ja-JP" altLang="en-US" sz="1200" dirty="0">
                <a:solidFill>
                  <a:schemeClr val="tx1"/>
                </a:solidFill>
              </a:rPr>
              <a:t>　などに時間を要します</a:t>
            </a:r>
            <a:r>
              <a:rPr lang="ja-JP" altLang="en-US" sz="1200" dirty="0">
                <a:solidFill>
                  <a:schemeClr val="tx1"/>
                </a:solidFill>
              </a:rPr>
              <a:t>。</a:t>
            </a:r>
            <a:endParaRPr kumimoji="1" lang="en-US" altLang="ja-JP" sz="1200" dirty="0">
              <a:solidFill>
                <a:schemeClr val="tx1"/>
              </a:solidFill>
            </a:endParaRPr>
          </a:p>
        </p:txBody>
      </p:sp>
      <p:sp>
        <p:nvSpPr>
          <p:cNvPr id="33" name="正方形/長方形 32"/>
          <p:cNvSpPr/>
          <p:nvPr/>
        </p:nvSpPr>
        <p:spPr>
          <a:xfrm>
            <a:off x="192008" y="7821586"/>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266" b="16715"/>
          <a:stretch/>
        </p:blipFill>
        <p:spPr>
          <a:xfrm>
            <a:off x="4357261" y="8133326"/>
            <a:ext cx="1972593" cy="1284644"/>
          </a:xfrm>
          <a:prstGeom prst="rect">
            <a:avLst/>
          </a:prstGeom>
          <a:ln>
            <a:solidFill>
              <a:schemeClr val="accent1"/>
            </a:solidFill>
          </a:ln>
        </p:spPr>
      </p:pic>
      <p:sp>
        <p:nvSpPr>
          <p:cNvPr id="9" name="正方形/長方形 8"/>
          <p:cNvSpPr/>
          <p:nvPr/>
        </p:nvSpPr>
        <p:spPr>
          <a:xfrm>
            <a:off x="4689695" y="9153053"/>
            <a:ext cx="298764" cy="1176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39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12</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178523" y="110383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複数のデータを添付する場合について</a:t>
            </a:r>
            <a:endParaRPr lang="en-US" altLang="ja-JP" sz="1200" dirty="0">
              <a:solidFill>
                <a:schemeClr val="tx1"/>
              </a:solidFill>
            </a:endParaRPr>
          </a:p>
        </p:txBody>
      </p:sp>
      <p:pic>
        <p:nvPicPr>
          <p:cNvPr id="1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8" y="1475386"/>
            <a:ext cx="795747" cy="78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角丸四角形吹き出し 13"/>
          <p:cNvSpPr/>
          <p:nvPr/>
        </p:nvSpPr>
        <p:spPr>
          <a:xfrm>
            <a:off x="1250575" y="1613789"/>
            <a:ext cx="5185697" cy="650620"/>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複数の確認書類の画像データを添付したいが、一つだけしか選べません。</a:t>
            </a:r>
            <a:endParaRPr kumimoji="1" lang="en-US" altLang="ja-JP" sz="1200" dirty="0">
              <a:solidFill>
                <a:schemeClr val="tx1"/>
              </a:solidFill>
            </a:endParaRPr>
          </a:p>
          <a:p>
            <a:r>
              <a:rPr lang="ja-JP" altLang="en-US" sz="1200" dirty="0">
                <a:solidFill>
                  <a:schemeClr val="tx1"/>
                </a:solidFill>
              </a:rPr>
              <a:t>複数のデータ添付はどのようにすれば良いですか？</a:t>
            </a:r>
            <a:endParaRPr kumimoji="1" lang="ja-JP" altLang="en-US" sz="1200" dirty="0">
              <a:solidFill>
                <a:schemeClr val="tx1"/>
              </a:solidFill>
            </a:endParaRPr>
          </a:p>
        </p:txBody>
      </p:sp>
      <p:sp>
        <p:nvSpPr>
          <p:cNvPr id="15" name="円形吹き出し 14"/>
          <p:cNvSpPr/>
          <p:nvPr/>
        </p:nvSpPr>
        <p:spPr>
          <a:xfrm>
            <a:off x="528144" y="981480"/>
            <a:ext cx="880741"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Ｑ１５</a:t>
            </a:r>
          </a:p>
        </p:txBody>
      </p:sp>
      <p:sp>
        <p:nvSpPr>
          <p:cNvPr id="16" name="正方形/長方形 15"/>
          <p:cNvSpPr/>
          <p:nvPr/>
        </p:nvSpPr>
        <p:spPr>
          <a:xfrm>
            <a:off x="528145" y="2467285"/>
            <a:ext cx="5908127" cy="602023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　各種届出の手続画面上で添付書類のデータを選択されている可能性があります。</a:t>
            </a:r>
            <a:endParaRPr lang="en-US" altLang="ja-JP" sz="1200" dirty="0">
              <a:solidFill>
                <a:schemeClr val="tx1"/>
              </a:solidFill>
            </a:endParaRPr>
          </a:p>
          <a:p>
            <a:r>
              <a:rPr lang="ja-JP" altLang="en-US" sz="1200" dirty="0">
                <a:solidFill>
                  <a:schemeClr val="tx1"/>
                </a:solidFill>
              </a:rPr>
              <a:t>　基本情報入力後の添付書類選択画面（下記②）からデータを添付ください。</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添付書類データの選択を行う場面は以下の２通りです。</a:t>
            </a:r>
            <a:endParaRPr lang="en-US" altLang="ja-JP" sz="1200" dirty="0">
              <a:solidFill>
                <a:schemeClr val="tx1"/>
              </a:solidFill>
            </a:endParaRPr>
          </a:p>
          <a:p>
            <a:r>
              <a:rPr lang="ja-JP" altLang="en-US" sz="1200" dirty="0">
                <a:solidFill>
                  <a:schemeClr val="tx1"/>
                </a:solidFill>
              </a:rPr>
              <a:t>　①各種届出の手続画面</a:t>
            </a:r>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この画面上では添付書類データは１種類しか選択できません。</a:t>
            </a:r>
            <a:endParaRPr lang="en-US" altLang="ja-JP" sz="1200" dirty="0">
              <a:solidFill>
                <a:schemeClr val="tx1"/>
              </a:solidFill>
            </a:endParaRPr>
          </a:p>
          <a:p>
            <a:r>
              <a:rPr lang="ja-JP" altLang="en-US" sz="1200" dirty="0">
                <a:solidFill>
                  <a:schemeClr val="tx1"/>
                </a:solidFill>
              </a:rPr>
              <a:t>　　また、添付書類データに電子署名を行うことが可能です。</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労働保険適用徴収手続における確認書類のデータへの電子署名は基本的には</a:t>
            </a:r>
            <a:endParaRPr lang="en-US" altLang="ja-JP" sz="1200" dirty="0">
              <a:solidFill>
                <a:schemeClr val="tx1"/>
              </a:solidFill>
            </a:endParaRPr>
          </a:p>
          <a:p>
            <a:r>
              <a:rPr lang="ja-JP" altLang="en-US" sz="1200" dirty="0">
                <a:solidFill>
                  <a:schemeClr val="tx1"/>
                </a:solidFill>
              </a:rPr>
              <a:t>　　　必要ありません。</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②基本情報入力後の添付書類選択画面</a:t>
            </a:r>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この画面上では「追加」ボタンをクリックすることで複数のデータを添付でき</a:t>
            </a:r>
            <a:endParaRPr lang="en-US" altLang="ja-JP" sz="1200" dirty="0">
              <a:solidFill>
                <a:schemeClr val="tx1"/>
              </a:solidFill>
            </a:endParaRPr>
          </a:p>
          <a:p>
            <a:r>
              <a:rPr lang="ja-JP" altLang="en-US" sz="1200" dirty="0">
                <a:solidFill>
                  <a:schemeClr val="tx1"/>
                </a:solidFill>
              </a:rPr>
              <a:t>　ます。</a:t>
            </a:r>
            <a:endParaRPr lang="en-US" altLang="ja-JP" sz="1200" dirty="0">
              <a:solidFill>
                <a:schemeClr val="tx1"/>
              </a:solidFill>
            </a:endParaRPr>
          </a:p>
          <a:p>
            <a:r>
              <a:rPr lang="ja-JP" altLang="en-US" sz="1200" dirty="0">
                <a:solidFill>
                  <a:schemeClr val="tx1"/>
                </a:solidFill>
              </a:rPr>
              <a:t>　　ただし、添付書類への電子署名を行うことはできません。</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労働保険適用徴収手続における確認書類のデータへの電子署名は基本的には</a:t>
            </a:r>
            <a:endParaRPr lang="en-US" altLang="ja-JP" sz="1200" dirty="0">
              <a:solidFill>
                <a:schemeClr val="tx1"/>
              </a:solidFill>
            </a:endParaRPr>
          </a:p>
          <a:p>
            <a:r>
              <a:rPr lang="ja-JP" altLang="en-US" sz="1200" dirty="0">
                <a:solidFill>
                  <a:schemeClr val="tx1"/>
                </a:solidFill>
              </a:rPr>
              <a:t>　　　必要ありません。</a:t>
            </a:r>
            <a:endParaRPr lang="en-US" altLang="ja-JP" sz="1200" dirty="0">
              <a:solidFill>
                <a:schemeClr val="tx1"/>
              </a:solidFill>
            </a:endParaRPr>
          </a:p>
          <a:p>
            <a:endParaRPr lang="en-US" altLang="ja-JP" sz="1200" dirty="0">
              <a:solidFill>
                <a:schemeClr val="tx1"/>
              </a:solidFill>
            </a:endParaRPr>
          </a:p>
        </p:txBody>
      </p:sp>
      <p:sp>
        <p:nvSpPr>
          <p:cNvPr id="17" name="正方形/長方形 16"/>
          <p:cNvSpPr/>
          <p:nvPr/>
        </p:nvSpPr>
        <p:spPr>
          <a:xfrm>
            <a:off x="192838" y="2204945"/>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24" y="3709699"/>
            <a:ext cx="3638673" cy="1066624"/>
          </a:xfrm>
          <a:prstGeom prst="rect">
            <a:avLst/>
          </a:prstGeom>
          <a:ln>
            <a:solidFill>
              <a:schemeClr val="accent2">
                <a:lumMod val="60000"/>
                <a:lumOff val="40000"/>
              </a:schemeClr>
            </a:solidFill>
          </a:ln>
        </p:spPr>
      </p:pic>
      <p:sp>
        <p:nvSpPr>
          <p:cNvPr id="7" name="フローチャート: 処理 6"/>
          <p:cNvSpPr/>
          <p:nvPr/>
        </p:nvSpPr>
        <p:spPr>
          <a:xfrm>
            <a:off x="797525" y="4303320"/>
            <a:ext cx="3638673" cy="223414"/>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4" y="6048817"/>
            <a:ext cx="3440768" cy="1340797"/>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51367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正方形/長方形 20"/>
          <p:cNvSpPr/>
          <p:nvPr/>
        </p:nvSpPr>
        <p:spPr>
          <a:xfrm>
            <a:off x="1178523" y="4090511"/>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成立（継続）の事業主、事業、事業所欄の入力項目について</a:t>
            </a:r>
            <a:endParaRPr kumimoji="1" lang="ja-JP" altLang="en-US" sz="1200" dirty="0">
              <a:solidFill>
                <a:schemeClr val="tx1"/>
              </a:solidFill>
            </a:endParaRPr>
          </a:p>
        </p:txBody>
      </p:sp>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申請メニューの選び方について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13</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２　労働</a:t>
            </a:r>
            <a:r>
              <a:rPr lang="ja-JP" altLang="en-US" sz="1600" dirty="0" err="1"/>
              <a:t>保険保険</a:t>
            </a:r>
            <a:r>
              <a:rPr lang="ja-JP" altLang="en-US" sz="1600" dirty="0"/>
              <a:t>関係成立届に関すること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a:t>
            </a:r>
            <a:r>
              <a:rPr lang="ja-JP" altLang="en-US" sz="1200" dirty="0" err="1">
                <a:solidFill>
                  <a:schemeClr val="tx1"/>
                </a:solidFill>
              </a:rPr>
              <a:t>保険保険</a:t>
            </a:r>
            <a:r>
              <a:rPr lang="ja-JP" altLang="en-US" sz="1200" dirty="0">
                <a:solidFill>
                  <a:schemeClr val="tx1"/>
                </a:solidFill>
              </a:rPr>
              <a:t>関係成立届を電子申請したいのですが、申請メニューのうち、どれを選べば良いですか？</a:t>
            </a:r>
            <a:endParaRPr kumimoji="1" lang="ja-JP" altLang="en-US" sz="1200" dirty="0">
              <a:solidFill>
                <a:schemeClr val="tx1"/>
              </a:solidFill>
            </a:endParaRP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Ｑ１６</a:t>
            </a:r>
          </a:p>
        </p:txBody>
      </p:sp>
      <p:sp>
        <p:nvSpPr>
          <p:cNvPr id="11" name="正方形/長方形 10"/>
          <p:cNvSpPr/>
          <p:nvPr/>
        </p:nvSpPr>
        <p:spPr>
          <a:xfrm>
            <a:off x="528144" y="2165866"/>
            <a:ext cx="5908127" cy="17291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以下の中から該当するメニューを選択ください。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pic>
        <p:nvPicPr>
          <p:cNvPr id="1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8" y="4462059"/>
            <a:ext cx="815211" cy="80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角丸四角形吹き出し 12"/>
          <p:cNvSpPr/>
          <p:nvPr/>
        </p:nvSpPr>
        <p:spPr>
          <a:xfrm>
            <a:off x="1250575" y="4600460"/>
            <a:ext cx="5185697" cy="583229"/>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a:t>
            </a:r>
            <a:r>
              <a:rPr lang="ja-JP" altLang="en-US" sz="1200" dirty="0" err="1">
                <a:solidFill>
                  <a:schemeClr val="tx1"/>
                </a:solidFill>
              </a:rPr>
              <a:t>保険保険</a:t>
            </a:r>
            <a:r>
              <a:rPr lang="ja-JP" altLang="en-US" sz="1200" dirty="0">
                <a:solidFill>
                  <a:schemeClr val="tx1"/>
                </a:solidFill>
              </a:rPr>
              <a:t>関係成立（継続）の事業主、事業、事業所の各欄の入力内容について確認させてください。</a:t>
            </a:r>
            <a:endParaRPr kumimoji="1" lang="ja-JP" altLang="en-US" sz="1200" dirty="0">
              <a:solidFill>
                <a:schemeClr val="tx1"/>
              </a:solidFill>
            </a:endParaRPr>
          </a:p>
        </p:txBody>
      </p:sp>
      <p:sp>
        <p:nvSpPr>
          <p:cNvPr id="14" name="円形吹き出し 13"/>
          <p:cNvSpPr/>
          <p:nvPr/>
        </p:nvSpPr>
        <p:spPr>
          <a:xfrm>
            <a:off x="528144" y="3968152"/>
            <a:ext cx="880741"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Ｑ１７</a:t>
            </a:r>
          </a:p>
        </p:txBody>
      </p:sp>
      <p:sp>
        <p:nvSpPr>
          <p:cNvPr id="15" name="正方形/長方形 14"/>
          <p:cNvSpPr/>
          <p:nvPr/>
        </p:nvSpPr>
        <p:spPr>
          <a:xfrm>
            <a:off x="201441" y="5264203"/>
            <a:ext cx="6538994" cy="419313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kumimoji="1" lang="ja-JP" altLang="en-US" sz="1200" dirty="0">
                <a:solidFill>
                  <a:schemeClr val="tx1"/>
                </a:solidFill>
              </a:rPr>
              <a:t>　　以下をご参考ください。</a:t>
            </a:r>
          </a:p>
        </p:txBody>
      </p:sp>
      <p:sp>
        <p:nvSpPr>
          <p:cNvPr id="2" name="正方形/長方形 1"/>
          <p:cNvSpPr/>
          <p:nvPr/>
        </p:nvSpPr>
        <p:spPr>
          <a:xfrm>
            <a:off x="77017" y="202349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19" name="正方形/長方形 18"/>
          <p:cNvSpPr/>
          <p:nvPr/>
        </p:nvSpPr>
        <p:spPr>
          <a:xfrm>
            <a:off x="17625" y="5160199"/>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9" name="表 8"/>
          <p:cNvGraphicFramePr>
            <a:graphicFrameLocks noGrp="1"/>
          </p:cNvGraphicFramePr>
          <p:nvPr>
            <p:extLst>
              <p:ext uri="{D42A27DB-BD31-4B8C-83A1-F6EECF244321}">
                <p14:modId xmlns:p14="http://schemas.microsoft.com/office/powerpoint/2010/main" val="4075592780"/>
              </p:ext>
            </p:extLst>
          </p:nvPr>
        </p:nvGraphicFramePr>
        <p:xfrm>
          <a:off x="723347" y="2437657"/>
          <a:ext cx="5606507" cy="1361433"/>
        </p:xfrm>
        <a:graphic>
          <a:graphicData uri="http://schemas.openxmlformats.org/drawingml/2006/table">
            <a:tbl>
              <a:tblPr firstRow="1" bandRow="1">
                <a:tableStyleId>{5C22544A-7EE6-4342-B048-85BDC9FD1C3A}</a:tableStyleId>
              </a:tblPr>
              <a:tblGrid>
                <a:gridCol w="2074174">
                  <a:extLst>
                    <a:ext uri="{9D8B030D-6E8A-4147-A177-3AD203B41FA5}">
                      <a16:colId xmlns:a16="http://schemas.microsoft.com/office/drawing/2014/main" val="20000"/>
                    </a:ext>
                  </a:extLst>
                </a:gridCol>
                <a:gridCol w="3532333">
                  <a:extLst>
                    <a:ext uri="{9D8B030D-6E8A-4147-A177-3AD203B41FA5}">
                      <a16:colId xmlns:a16="http://schemas.microsoft.com/office/drawing/2014/main" val="20001"/>
                    </a:ext>
                  </a:extLst>
                </a:gridCol>
              </a:tblGrid>
              <a:tr h="264153">
                <a:tc>
                  <a:txBody>
                    <a:bodyPr/>
                    <a:lstStyle/>
                    <a:p>
                      <a:pPr algn="ctr"/>
                      <a:r>
                        <a:rPr kumimoji="1" lang="ja-JP" altLang="en-US" sz="1050" dirty="0"/>
                        <a:t>申請メニュー名</a:t>
                      </a:r>
                    </a:p>
                  </a:txBody>
                  <a:tcPr/>
                </a:tc>
                <a:tc>
                  <a:txBody>
                    <a:bodyPr/>
                    <a:lstStyle/>
                    <a:p>
                      <a:pPr algn="ctr"/>
                      <a:r>
                        <a:rPr kumimoji="1" lang="ja-JP" altLang="en-US" sz="1050" dirty="0"/>
                        <a:t>該当する手続</a:t>
                      </a:r>
                    </a:p>
                  </a:txBody>
                  <a:tcPr/>
                </a:tc>
                <a:extLst>
                  <a:ext uri="{0D108BD9-81ED-4DB2-BD59-A6C34878D82A}">
                    <a16:rowId xmlns:a16="http://schemas.microsoft.com/office/drawing/2014/main" val="10000"/>
                  </a:ext>
                </a:extLst>
              </a:tr>
              <a:tr h="0">
                <a:tc>
                  <a:txBody>
                    <a:bodyPr/>
                    <a:lstStyle/>
                    <a:p>
                      <a:r>
                        <a:rPr kumimoji="1" lang="ja-JP" altLang="en-US" sz="900" dirty="0"/>
                        <a:t>労働</a:t>
                      </a:r>
                      <a:r>
                        <a:rPr kumimoji="1" lang="ja-JP" altLang="en-US" sz="900" dirty="0" err="1"/>
                        <a:t>保険保険</a:t>
                      </a:r>
                      <a:r>
                        <a:rPr kumimoji="1" lang="ja-JP" altLang="en-US" sz="900" dirty="0"/>
                        <a:t>関係成立（継続）</a:t>
                      </a:r>
                    </a:p>
                  </a:txBody>
                  <a:tcPr/>
                </a:tc>
                <a:tc>
                  <a:txBody>
                    <a:bodyPr/>
                    <a:lstStyle/>
                    <a:p>
                      <a:r>
                        <a:rPr kumimoji="1" lang="ja-JP" altLang="en-US" sz="900" dirty="0"/>
                        <a:t>有期事業に該当しない成立手続全般</a:t>
                      </a:r>
                      <a:endParaRPr kumimoji="1" lang="en-US" altLang="ja-JP" sz="900" dirty="0"/>
                    </a:p>
                    <a:p>
                      <a:r>
                        <a:rPr kumimoji="1" lang="ja-JP" altLang="en-US" sz="900" dirty="0"/>
                        <a:t>（継続一括被一括事業の成立や一括有期事業の成立を含む。）</a:t>
                      </a:r>
                    </a:p>
                  </a:txBody>
                  <a:tcPr/>
                </a:tc>
                <a:extLst>
                  <a:ext uri="{0D108BD9-81ED-4DB2-BD59-A6C34878D82A}">
                    <a16:rowId xmlns:a16="http://schemas.microsoft.com/office/drawing/2014/main" val="10001"/>
                  </a:ext>
                </a:extLst>
              </a:tr>
              <a:tr h="0">
                <a:tc>
                  <a:txBody>
                    <a:bodyPr/>
                    <a:lstStyle/>
                    <a:p>
                      <a:r>
                        <a:rPr kumimoji="1" lang="ja-JP" altLang="en-US" sz="900" dirty="0"/>
                        <a:t>労働</a:t>
                      </a:r>
                      <a:r>
                        <a:rPr kumimoji="1" lang="ja-JP" altLang="en-US" sz="900" dirty="0" err="1"/>
                        <a:t>保険保険</a:t>
                      </a:r>
                      <a:r>
                        <a:rPr kumimoji="1" lang="ja-JP" altLang="en-US" sz="900" dirty="0"/>
                        <a:t>関係成立（有期）</a:t>
                      </a:r>
                    </a:p>
                  </a:txBody>
                  <a:tcPr/>
                </a:tc>
                <a:tc>
                  <a:txBody>
                    <a:bodyPr/>
                    <a:lstStyle/>
                    <a:p>
                      <a:r>
                        <a:rPr kumimoji="1" lang="ja-JP" altLang="en-US" sz="900" dirty="0"/>
                        <a:t>（一括有期事業に該当しない）建設の事業や立木の伐採事業に係る成立手続</a:t>
                      </a:r>
                    </a:p>
                  </a:txBody>
                  <a:tcPr/>
                </a:tc>
                <a:extLst>
                  <a:ext uri="{0D108BD9-81ED-4DB2-BD59-A6C34878D82A}">
                    <a16:rowId xmlns:a16="http://schemas.microsoft.com/office/drawing/2014/main" val="10002"/>
                  </a:ext>
                </a:extLst>
              </a:tr>
              <a:tr h="18469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a:t>
                      </a:r>
                      <a:r>
                        <a:rPr kumimoji="1" lang="ja-JP" altLang="en-US" sz="900" dirty="0" err="1"/>
                        <a:t>保険保険</a:t>
                      </a:r>
                      <a:r>
                        <a:rPr kumimoji="1" lang="ja-JP" altLang="en-US" sz="900" dirty="0"/>
                        <a:t>関係成立（継続）</a:t>
                      </a:r>
                      <a:endParaRPr kumimoji="1" lang="en-US" altLang="ja-JP" sz="900" dirty="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（事務処理委託）</a:t>
                      </a:r>
                    </a:p>
                  </a:txBody>
                  <a:tcPr/>
                </a:tc>
                <a:tc>
                  <a:txBody>
                    <a:bodyPr/>
                    <a:lstStyle/>
                    <a:p>
                      <a:r>
                        <a:rPr kumimoji="1" lang="ja-JP" altLang="en-US" sz="900" dirty="0"/>
                        <a:t>労働保険事務組合が行う成立手続のため使用いただくことはありません。</a:t>
                      </a:r>
                    </a:p>
                  </a:txBody>
                  <a:tcPr/>
                </a:tc>
                <a:extLst>
                  <a:ext uri="{0D108BD9-81ED-4DB2-BD59-A6C34878D82A}">
                    <a16:rowId xmlns:a16="http://schemas.microsoft.com/office/drawing/2014/main" val="10003"/>
                  </a:ext>
                </a:extLst>
              </a:tr>
            </a:tbl>
          </a:graphicData>
        </a:graphic>
      </p:graphicFrame>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54" y="5591996"/>
            <a:ext cx="4424308" cy="3767921"/>
          </a:xfrm>
          <a:prstGeom prst="rect">
            <a:avLst/>
          </a:prstGeom>
        </p:spPr>
      </p:pic>
      <p:sp>
        <p:nvSpPr>
          <p:cNvPr id="22" name="線吹き出し 2 (枠付き) 21"/>
          <p:cNvSpPr/>
          <p:nvPr/>
        </p:nvSpPr>
        <p:spPr>
          <a:xfrm>
            <a:off x="4246075" y="5730844"/>
            <a:ext cx="1276539" cy="506994"/>
          </a:xfrm>
          <a:prstGeom prst="borderCallout2">
            <a:avLst>
              <a:gd name="adj1" fmla="val 1698"/>
              <a:gd name="adj2" fmla="val 100177"/>
              <a:gd name="adj3" fmla="val 1698"/>
              <a:gd name="adj4" fmla="val 122340"/>
              <a:gd name="adj5" fmla="val 18715"/>
              <a:gd name="adj6" fmla="val 122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線吹き出し 2 (枠付き) 22"/>
          <p:cNvSpPr/>
          <p:nvPr/>
        </p:nvSpPr>
        <p:spPr>
          <a:xfrm>
            <a:off x="4246075" y="6274050"/>
            <a:ext cx="1276539" cy="669957"/>
          </a:xfrm>
          <a:prstGeom prst="borderCallout2">
            <a:avLst>
              <a:gd name="adj1" fmla="val 99710"/>
              <a:gd name="adj2" fmla="val 76300"/>
              <a:gd name="adj3" fmla="val 146782"/>
              <a:gd name="adj4" fmla="val 75950"/>
              <a:gd name="adj5" fmla="val 157183"/>
              <a:gd name="adj6" fmla="val 10575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線吹き出し 2 (枠付き) 23"/>
          <p:cNvSpPr/>
          <p:nvPr/>
        </p:nvSpPr>
        <p:spPr>
          <a:xfrm>
            <a:off x="1408471" y="6394245"/>
            <a:ext cx="2665856" cy="2996151"/>
          </a:xfrm>
          <a:prstGeom prst="borderCallout2">
            <a:avLst>
              <a:gd name="adj1" fmla="val 43464"/>
              <a:gd name="adj2" fmla="val -20"/>
              <a:gd name="adj3" fmla="val 43449"/>
              <a:gd name="adj4" fmla="val -24057"/>
              <a:gd name="adj5" fmla="val 49453"/>
              <a:gd name="adj6" fmla="val -242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08124" y="5830765"/>
            <a:ext cx="1027807" cy="1303809"/>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r>
              <a:rPr lang="ja-JP" altLang="en-US" sz="800" dirty="0"/>
              <a:t>　事業主の住所・名称（法人にあっては主たる事務所の所在地）</a:t>
            </a:r>
            <a:endParaRPr lang="en-US" altLang="ja-JP" sz="800" dirty="0"/>
          </a:p>
          <a:p>
            <a:endParaRPr lang="en-US" altLang="ja-JP" sz="800" dirty="0"/>
          </a:p>
          <a:p>
            <a:r>
              <a:rPr kumimoji="1" lang="en-US" altLang="ja-JP" sz="800" dirty="0"/>
              <a:t>※</a:t>
            </a:r>
            <a:r>
              <a:rPr kumimoji="1" lang="ja-JP" altLang="en-US" sz="800" dirty="0"/>
              <a:t>既に継続一括認可済の場合は、その指定事業の住所・名称を入力ください。</a:t>
            </a:r>
          </a:p>
        </p:txBody>
      </p:sp>
      <p:sp>
        <p:nvSpPr>
          <p:cNvPr id="25" name="テキスト ボックス 24"/>
          <p:cNvSpPr txBox="1"/>
          <p:nvPr/>
        </p:nvSpPr>
        <p:spPr>
          <a:xfrm>
            <a:off x="5608123" y="7265751"/>
            <a:ext cx="1027807" cy="688256"/>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endParaRPr lang="en-US" altLang="ja-JP" sz="800" dirty="0"/>
          </a:p>
          <a:p>
            <a:r>
              <a:rPr lang="ja-JP" altLang="en-US" sz="800" dirty="0"/>
              <a:t>　保険関係が成立した事業場の所在地・名称・連絡先</a:t>
            </a:r>
            <a:endParaRPr kumimoji="1" lang="ja-JP" altLang="en-US" sz="800" dirty="0"/>
          </a:p>
        </p:txBody>
      </p:sp>
      <p:sp>
        <p:nvSpPr>
          <p:cNvPr id="26" name="線吹き出し 2 (枠付き) 25"/>
          <p:cNvSpPr/>
          <p:nvPr/>
        </p:nvSpPr>
        <p:spPr>
          <a:xfrm>
            <a:off x="1381722" y="5830765"/>
            <a:ext cx="882508" cy="165484"/>
          </a:xfrm>
          <a:prstGeom prst="borderCallout2">
            <a:avLst>
              <a:gd name="adj1" fmla="val 59585"/>
              <a:gd name="adj2" fmla="val -476"/>
              <a:gd name="adj3" fmla="val 59586"/>
              <a:gd name="adj4" fmla="val -38508"/>
              <a:gd name="adj5" fmla="val 234476"/>
              <a:gd name="adj6" fmla="val -3872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62398" y="6223094"/>
            <a:ext cx="931463" cy="565146"/>
          </a:xfrm>
          <a:prstGeom prst="rect">
            <a:avLst/>
          </a:prstGeom>
          <a:noFill/>
          <a:ln w="19050">
            <a:solidFill>
              <a:srgbClr val="FF0000"/>
            </a:solidFill>
          </a:ln>
        </p:spPr>
        <p:txBody>
          <a:bodyPr wrap="square" lIns="36000" tIns="36000" rIns="36000" bIns="36000" rtlCol="0">
            <a:spAutoFit/>
          </a:bodyPr>
          <a:lstStyle/>
          <a:p>
            <a:r>
              <a:rPr lang="ja-JP" altLang="en-US" sz="800" dirty="0"/>
              <a:t>届出先は</a:t>
            </a:r>
            <a:endParaRPr lang="en-US" altLang="ja-JP" sz="800" dirty="0"/>
          </a:p>
          <a:p>
            <a:r>
              <a:rPr lang="ja-JP" altLang="en-US" sz="800" dirty="0"/>
              <a:t>「（２）事業欄」の住所を管轄する監督署や安定所</a:t>
            </a:r>
            <a:endParaRPr kumimoji="1" lang="ja-JP" altLang="en-US" sz="800" dirty="0"/>
          </a:p>
        </p:txBody>
      </p:sp>
      <p:sp>
        <p:nvSpPr>
          <p:cNvPr id="28" name="テキスト ボックス 27"/>
          <p:cNvSpPr txBox="1"/>
          <p:nvPr/>
        </p:nvSpPr>
        <p:spPr>
          <a:xfrm>
            <a:off x="328486" y="7885765"/>
            <a:ext cx="987978" cy="1057588"/>
          </a:xfrm>
          <a:prstGeom prst="rect">
            <a:avLst/>
          </a:prstGeom>
          <a:noFill/>
          <a:ln w="19050">
            <a:solidFill>
              <a:srgbClr val="FF0000"/>
            </a:solidFill>
          </a:ln>
        </p:spPr>
        <p:txBody>
          <a:bodyPr wrap="square" lIns="36000" tIns="36000" rIns="36000" bIns="36000" rtlCol="0">
            <a:spAutoFit/>
          </a:bodyPr>
          <a:lstStyle/>
          <a:p>
            <a:r>
              <a:rPr kumimoji="1" lang="ja-JP" altLang="en-US" sz="800" dirty="0"/>
              <a:t>主たる事務所の住所・名称・連絡先</a:t>
            </a:r>
            <a:endParaRPr kumimoji="1" lang="en-US" altLang="ja-JP" sz="800" dirty="0"/>
          </a:p>
          <a:p>
            <a:endParaRPr lang="en-US" altLang="ja-JP" sz="800" dirty="0"/>
          </a:p>
          <a:p>
            <a:r>
              <a:rPr kumimoji="1" lang="en-US" altLang="ja-JP" sz="800" dirty="0"/>
              <a:t>※</a:t>
            </a:r>
            <a:r>
              <a:rPr kumimoji="1" lang="ja-JP" altLang="en-US" sz="800" dirty="0"/>
              <a:t>労働保険年度更新申告書類などの</a:t>
            </a:r>
            <a:r>
              <a:rPr kumimoji="1" lang="ja-JP" altLang="en-US" sz="800" u="sng" dirty="0"/>
              <a:t>労働保険適用徴収手続に関する書類の「郵送先」となります。</a:t>
            </a:r>
          </a:p>
        </p:txBody>
      </p:sp>
    </p:spTree>
    <p:extLst>
      <p:ext uri="{BB962C8B-B14F-4D97-AF65-F5344CB8AC3E}">
        <p14:creationId xmlns:p14="http://schemas.microsoft.com/office/powerpoint/2010/main" val="258076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31" y="6783805"/>
            <a:ext cx="4224093" cy="1878969"/>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128" y="2703856"/>
            <a:ext cx="4176830" cy="4049944"/>
          </a:xfrm>
          <a:prstGeom prst="rect">
            <a:avLst/>
          </a:prstGeom>
        </p:spPr>
      </p:pic>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継続一括予定の被一括事業場に係る入力方法</a:t>
            </a:r>
            <a:r>
              <a:rPr kumimoji="1" lang="ja-JP" altLang="en-US" sz="1200" dirty="0">
                <a:solidFill>
                  <a:schemeClr val="tx1"/>
                </a:solidFill>
              </a:rPr>
              <a:t>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14</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２　労働</a:t>
            </a:r>
            <a:r>
              <a:rPr lang="ja-JP" altLang="en-US" sz="1600" dirty="0" err="1"/>
              <a:t>保険保険</a:t>
            </a:r>
            <a:r>
              <a:rPr lang="ja-JP" altLang="en-US" sz="1600" dirty="0"/>
              <a:t>関係成立届に関すること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継続一括認可申請予定の労働</a:t>
            </a:r>
            <a:r>
              <a:rPr lang="ja-JP" altLang="en-US" sz="1200" dirty="0" err="1">
                <a:solidFill>
                  <a:schemeClr val="tx1"/>
                </a:solidFill>
              </a:rPr>
              <a:t>保険保険</a:t>
            </a:r>
            <a:r>
              <a:rPr lang="ja-JP" altLang="en-US" sz="1200" dirty="0">
                <a:solidFill>
                  <a:schemeClr val="tx1"/>
                </a:solidFill>
              </a:rPr>
              <a:t>関係成立届を電子申請したいのですが、入力はどのようにすれば良いですか。</a:t>
            </a:r>
            <a:endParaRPr kumimoji="1" lang="ja-JP" altLang="en-US" sz="1200" dirty="0">
              <a:solidFill>
                <a:schemeClr val="tx1"/>
              </a:solidFill>
            </a:endParaRP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Ｑ１８</a:t>
            </a:r>
          </a:p>
        </p:txBody>
      </p:sp>
      <p:sp>
        <p:nvSpPr>
          <p:cNvPr id="15" name="正方形/長方形 14"/>
          <p:cNvSpPr/>
          <p:nvPr/>
        </p:nvSpPr>
        <p:spPr>
          <a:xfrm>
            <a:off x="201441" y="2277537"/>
            <a:ext cx="6538994" cy="658778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以下を参考に入力ください。</a:t>
            </a:r>
            <a:endParaRPr kumimoji="1" lang="ja-JP" altLang="en-US" sz="1200" dirty="0">
              <a:solidFill>
                <a:schemeClr val="tx1"/>
              </a:solidFill>
            </a:endParaRPr>
          </a:p>
        </p:txBody>
      </p:sp>
      <p:sp>
        <p:nvSpPr>
          <p:cNvPr id="19" name="正方形/長方形 18"/>
          <p:cNvSpPr/>
          <p:nvPr/>
        </p:nvSpPr>
        <p:spPr>
          <a:xfrm>
            <a:off x="29174" y="2165494"/>
            <a:ext cx="498970" cy="646331"/>
          </a:xfrm>
          <a:prstGeom prst="rect">
            <a:avLst/>
          </a:prstGeom>
          <a:noFill/>
          <a:ln>
            <a:noFill/>
          </a:ln>
        </p:spPr>
        <p:txBody>
          <a:bodyPr wrap="squar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2" name="線吹き出し 2 (枠付き) 21"/>
          <p:cNvSpPr/>
          <p:nvPr/>
        </p:nvSpPr>
        <p:spPr>
          <a:xfrm>
            <a:off x="4305606" y="2710588"/>
            <a:ext cx="1276539" cy="490909"/>
          </a:xfrm>
          <a:prstGeom prst="borderCallout2">
            <a:avLst>
              <a:gd name="adj1" fmla="val 1698"/>
              <a:gd name="adj2" fmla="val 100177"/>
              <a:gd name="adj3" fmla="val 1698"/>
              <a:gd name="adj4" fmla="val 122340"/>
              <a:gd name="adj5" fmla="val 29359"/>
              <a:gd name="adj6" fmla="val 122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線吹き出し 2 (枠付き) 22"/>
          <p:cNvSpPr/>
          <p:nvPr/>
        </p:nvSpPr>
        <p:spPr>
          <a:xfrm>
            <a:off x="4298326" y="3231501"/>
            <a:ext cx="1283819" cy="1538083"/>
          </a:xfrm>
          <a:prstGeom prst="borderCallout2">
            <a:avLst>
              <a:gd name="adj1" fmla="val 65664"/>
              <a:gd name="adj2" fmla="val 99363"/>
              <a:gd name="adj3" fmla="val 65366"/>
              <a:gd name="adj4" fmla="val 141748"/>
              <a:gd name="adj5" fmla="val 121656"/>
              <a:gd name="adj6" fmla="val 14170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線吹き出し 2 (枠付き) 23"/>
          <p:cNvSpPr/>
          <p:nvPr/>
        </p:nvSpPr>
        <p:spPr>
          <a:xfrm>
            <a:off x="1452013" y="3325571"/>
            <a:ext cx="2684557" cy="3428230"/>
          </a:xfrm>
          <a:prstGeom prst="borderCallout2">
            <a:avLst>
              <a:gd name="adj1" fmla="val 43464"/>
              <a:gd name="adj2" fmla="val -20"/>
              <a:gd name="adj3" fmla="val 43449"/>
              <a:gd name="adj4" fmla="val -24057"/>
              <a:gd name="adj5" fmla="val 49453"/>
              <a:gd name="adj6" fmla="val -242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42958" y="2866593"/>
            <a:ext cx="1027807" cy="565146"/>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endParaRPr lang="en-US" altLang="ja-JP" sz="800" dirty="0"/>
          </a:p>
          <a:p>
            <a:r>
              <a:rPr kumimoji="1" lang="ja-JP" altLang="en-US" sz="800" u="sng" dirty="0"/>
              <a:t>指定事業の</a:t>
            </a:r>
            <a:r>
              <a:rPr kumimoji="1" lang="ja-JP" altLang="en-US" sz="800" dirty="0"/>
              <a:t>住所・名称</a:t>
            </a:r>
          </a:p>
        </p:txBody>
      </p:sp>
      <p:sp>
        <p:nvSpPr>
          <p:cNvPr id="25" name="テキスト ボックス 24"/>
          <p:cNvSpPr txBox="1"/>
          <p:nvPr/>
        </p:nvSpPr>
        <p:spPr>
          <a:xfrm>
            <a:off x="5642957" y="5098301"/>
            <a:ext cx="1027807" cy="934478"/>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endParaRPr lang="en-US" altLang="ja-JP" sz="800" dirty="0"/>
          </a:p>
          <a:p>
            <a:r>
              <a:rPr lang="ja-JP" altLang="en-US" sz="800" dirty="0"/>
              <a:t>　被一括事業場の</a:t>
            </a:r>
            <a:endParaRPr lang="en-US" altLang="ja-JP" sz="800" dirty="0"/>
          </a:p>
          <a:p>
            <a:r>
              <a:rPr lang="ja-JP" altLang="en-US" sz="800" dirty="0"/>
              <a:t>・所在地、名称、</a:t>
            </a:r>
            <a:endParaRPr lang="en-US" altLang="ja-JP" sz="800" dirty="0"/>
          </a:p>
          <a:p>
            <a:r>
              <a:rPr lang="ja-JP" altLang="en-US" sz="800" dirty="0"/>
              <a:t>　連絡先</a:t>
            </a:r>
            <a:endParaRPr lang="en-US" altLang="ja-JP" sz="800" dirty="0"/>
          </a:p>
          <a:p>
            <a:r>
              <a:rPr lang="ja-JP" altLang="en-US" sz="800" dirty="0"/>
              <a:t>・事業の概要、種類</a:t>
            </a:r>
            <a:endParaRPr lang="en-US" altLang="ja-JP" sz="800" dirty="0"/>
          </a:p>
          <a:p>
            <a:endParaRPr lang="en-US" altLang="ja-JP" sz="800" dirty="0"/>
          </a:p>
        </p:txBody>
      </p:sp>
      <p:sp>
        <p:nvSpPr>
          <p:cNvPr id="28" name="テキスト ボックス 27"/>
          <p:cNvSpPr txBox="1"/>
          <p:nvPr/>
        </p:nvSpPr>
        <p:spPr>
          <a:xfrm>
            <a:off x="299650" y="5024903"/>
            <a:ext cx="1108821" cy="565146"/>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「事業所」欄</a:t>
            </a:r>
            <a:endParaRPr kumimoji="1" lang="en-US" altLang="ja-JP" sz="800" dirty="0"/>
          </a:p>
          <a:p>
            <a:endParaRPr lang="en-US" altLang="ja-JP" sz="800" dirty="0"/>
          </a:p>
          <a:p>
            <a:r>
              <a:rPr kumimoji="1" lang="ja-JP" altLang="en-US" sz="800" dirty="0"/>
              <a:t>被一括事業場の</a:t>
            </a:r>
            <a:endParaRPr kumimoji="1" lang="en-US" altLang="ja-JP" sz="800" dirty="0"/>
          </a:p>
          <a:p>
            <a:r>
              <a:rPr lang="ja-JP" altLang="en-US" sz="800" dirty="0"/>
              <a:t>所在地、名称、連絡先</a:t>
            </a:r>
            <a:endParaRPr kumimoji="1" lang="ja-JP" altLang="en-US" sz="800" dirty="0"/>
          </a:p>
        </p:txBody>
      </p:sp>
      <p:sp>
        <p:nvSpPr>
          <p:cNvPr id="29" name="線吹き出し 2 (枠付き) 28"/>
          <p:cNvSpPr/>
          <p:nvPr/>
        </p:nvSpPr>
        <p:spPr>
          <a:xfrm>
            <a:off x="1452012" y="6783804"/>
            <a:ext cx="3555417" cy="623933"/>
          </a:xfrm>
          <a:prstGeom prst="borderCallout2">
            <a:avLst>
              <a:gd name="adj1" fmla="val 43464"/>
              <a:gd name="adj2" fmla="val 100702"/>
              <a:gd name="adj3" fmla="val 44845"/>
              <a:gd name="adj4" fmla="val 132899"/>
              <a:gd name="adj5" fmla="val 80160"/>
              <a:gd name="adj6" fmla="val 1330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642957" y="7283345"/>
            <a:ext cx="1027807" cy="934478"/>
          </a:xfrm>
          <a:prstGeom prst="rect">
            <a:avLst/>
          </a:prstGeom>
          <a:noFill/>
          <a:ln w="19050">
            <a:solidFill>
              <a:srgbClr val="FF0000"/>
            </a:solidFill>
          </a:ln>
        </p:spPr>
        <p:txBody>
          <a:bodyPr wrap="square" lIns="36000" tIns="36000" rIns="36000" bIns="36000" rtlCol="0">
            <a:spAutoFit/>
          </a:bodyPr>
          <a:lstStyle/>
          <a:p>
            <a:r>
              <a:rPr lang="ja-JP" altLang="en-US" sz="800" dirty="0"/>
              <a:t>被一括事業場に係る</a:t>
            </a:r>
            <a:endParaRPr lang="en-US" altLang="ja-JP" sz="800" dirty="0"/>
          </a:p>
          <a:p>
            <a:endParaRPr lang="en-US" altLang="ja-JP" sz="800" dirty="0"/>
          </a:p>
          <a:p>
            <a:r>
              <a:rPr lang="ja-JP" altLang="en-US" sz="800" dirty="0"/>
              <a:t>成立日</a:t>
            </a:r>
            <a:endParaRPr lang="en-US" altLang="ja-JP" sz="800" dirty="0"/>
          </a:p>
          <a:p>
            <a:r>
              <a:rPr lang="ja-JP" altLang="en-US" sz="800" dirty="0"/>
              <a:t>常用労働者数、</a:t>
            </a:r>
            <a:endParaRPr lang="en-US" altLang="ja-JP" sz="800" dirty="0"/>
          </a:p>
          <a:p>
            <a:r>
              <a:rPr lang="ja-JP" altLang="en-US" sz="800" dirty="0"/>
              <a:t>雇用保険被保険者数、</a:t>
            </a:r>
            <a:endParaRPr lang="en-US" altLang="ja-JP" sz="800" dirty="0"/>
          </a:p>
          <a:p>
            <a:r>
              <a:rPr lang="ja-JP" altLang="en-US" sz="800" dirty="0"/>
              <a:t>免除対象高年齢労働者数</a:t>
            </a:r>
            <a:endParaRPr lang="en-US" altLang="ja-JP" sz="800" dirty="0"/>
          </a:p>
        </p:txBody>
      </p:sp>
      <p:sp>
        <p:nvSpPr>
          <p:cNvPr id="31" name="線吹き出し 2 (枠付き) 30"/>
          <p:cNvSpPr/>
          <p:nvPr/>
        </p:nvSpPr>
        <p:spPr>
          <a:xfrm>
            <a:off x="1466128" y="7425154"/>
            <a:ext cx="1999385" cy="297128"/>
          </a:xfrm>
          <a:prstGeom prst="borderCallout2">
            <a:avLst>
              <a:gd name="adj1" fmla="val 49326"/>
              <a:gd name="adj2" fmla="val 87"/>
              <a:gd name="adj3" fmla="val 50707"/>
              <a:gd name="adj4" fmla="val -37841"/>
              <a:gd name="adj5" fmla="val 124124"/>
              <a:gd name="adj6" fmla="val -377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21585" y="7803127"/>
            <a:ext cx="735690" cy="318924"/>
          </a:xfrm>
          <a:prstGeom prst="rect">
            <a:avLst/>
          </a:prstGeom>
          <a:noFill/>
          <a:ln w="19050">
            <a:solidFill>
              <a:srgbClr val="FF0000"/>
            </a:solidFill>
          </a:ln>
        </p:spPr>
        <p:txBody>
          <a:bodyPr wrap="square" lIns="36000" tIns="36000" rIns="36000" bIns="36000" rtlCol="0">
            <a:spAutoFit/>
          </a:bodyPr>
          <a:lstStyle/>
          <a:p>
            <a:r>
              <a:rPr lang="ja-JP" altLang="en-US" sz="800" dirty="0"/>
              <a:t>指定事業の</a:t>
            </a:r>
            <a:endParaRPr lang="en-US" altLang="ja-JP" sz="800" dirty="0"/>
          </a:p>
          <a:p>
            <a:r>
              <a:rPr lang="ja-JP" altLang="en-US" sz="800" dirty="0"/>
              <a:t>労働保険番号</a:t>
            </a:r>
            <a:endParaRPr lang="en-US" altLang="ja-JP" sz="800" dirty="0"/>
          </a:p>
        </p:txBody>
      </p:sp>
    </p:spTree>
    <p:extLst>
      <p:ext uri="{BB962C8B-B14F-4D97-AF65-F5344CB8AC3E}">
        <p14:creationId xmlns:p14="http://schemas.microsoft.com/office/powerpoint/2010/main" val="324587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遡って成立する場合について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312245" y="9378597"/>
            <a:ext cx="384479" cy="527403"/>
          </a:xfrm>
        </p:spPr>
        <p:txBody>
          <a:bodyPr/>
          <a:lstStyle/>
          <a:p>
            <a:fld id="{103B52A3-DD8A-40E3-92C3-217AE7AF3770}" type="slidenum">
              <a:rPr kumimoji="1" lang="ja-JP" altLang="en-US" sz="1200" smtClean="0"/>
              <a:t>15</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２　労働</a:t>
            </a:r>
            <a:r>
              <a:rPr lang="ja-JP" altLang="en-US" sz="1600" dirty="0" err="1"/>
              <a:t>保険保険</a:t>
            </a:r>
            <a:r>
              <a:rPr lang="ja-JP" altLang="en-US" sz="1600" dirty="0"/>
              <a:t>関係成立届に関すること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a:t>
            </a:r>
            <a:r>
              <a:rPr lang="ja-JP" altLang="en-US" sz="1200" dirty="0" err="1">
                <a:solidFill>
                  <a:schemeClr val="tx1"/>
                </a:solidFill>
              </a:rPr>
              <a:t>保険保険</a:t>
            </a:r>
            <a:r>
              <a:rPr lang="ja-JP" altLang="en-US" sz="1200" dirty="0">
                <a:solidFill>
                  <a:schemeClr val="tx1"/>
                </a:solidFill>
              </a:rPr>
              <a:t>関係成立届を前年度に遡って電子申請したいのですが、可能ですか。</a:t>
            </a:r>
            <a:endParaRPr kumimoji="1" lang="ja-JP" altLang="en-US" sz="1200" dirty="0">
              <a:solidFill>
                <a:schemeClr val="tx1"/>
              </a:solidFill>
            </a:endParaRP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Ｑ１９</a:t>
            </a:r>
          </a:p>
        </p:txBody>
      </p:sp>
      <p:sp>
        <p:nvSpPr>
          <p:cNvPr id="11" name="正方形/長方形 10"/>
          <p:cNvSpPr/>
          <p:nvPr/>
        </p:nvSpPr>
        <p:spPr>
          <a:xfrm>
            <a:off x="527314" y="2140462"/>
            <a:ext cx="5908127" cy="107275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成立日を前年度とする成立手続を電子申請で行うことは可能です。</a:t>
            </a:r>
            <a:endParaRPr lang="en-US" altLang="ja-JP" sz="1200" dirty="0">
              <a:solidFill>
                <a:schemeClr val="tx1"/>
              </a:solidFill>
            </a:endParaRPr>
          </a:p>
          <a:p>
            <a:r>
              <a:rPr kumimoji="1" lang="ja-JP" altLang="en-US" sz="1200" dirty="0">
                <a:solidFill>
                  <a:schemeClr val="tx1"/>
                </a:solidFill>
              </a:rPr>
              <a:t>　ただし、現在も継続している事業場の前年度分の確定保険料の申告や、今年度分の概算保険料申告はシステム上でき</a:t>
            </a:r>
            <a:r>
              <a:rPr lang="ja-JP" altLang="en-US" sz="1200" dirty="0">
                <a:solidFill>
                  <a:schemeClr val="tx1"/>
                </a:solidFill>
              </a:rPr>
              <a:t>ないところです。　</a:t>
            </a:r>
            <a:endParaRPr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参考</a:t>
            </a:r>
            <a:r>
              <a:rPr kumimoji="1" lang="en-US" altLang="ja-JP" sz="1200" dirty="0">
                <a:solidFill>
                  <a:schemeClr val="tx1"/>
                </a:solidFill>
              </a:rPr>
              <a:t>】</a:t>
            </a:r>
            <a:r>
              <a:rPr kumimoji="1" lang="ja-JP" altLang="en-US" sz="1200" dirty="0">
                <a:solidFill>
                  <a:schemeClr val="tx1"/>
                </a:solidFill>
              </a:rPr>
              <a:t>　確定保険料の申告・・</a:t>
            </a:r>
            <a:r>
              <a:rPr lang="ja-JP" altLang="en-US" sz="1200" dirty="0">
                <a:solidFill>
                  <a:schemeClr val="tx1"/>
                </a:solidFill>
              </a:rPr>
              <a:t>Ｑ</a:t>
            </a:r>
            <a:r>
              <a:rPr lang="en-US" altLang="ja-JP" sz="1200" dirty="0">
                <a:solidFill>
                  <a:schemeClr val="tx1"/>
                </a:solidFill>
              </a:rPr>
              <a:t>32</a:t>
            </a:r>
            <a:r>
              <a:rPr lang="ja-JP" altLang="en-US" sz="1000" dirty="0">
                <a:solidFill>
                  <a:schemeClr val="tx1"/>
                </a:solidFill>
              </a:rPr>
              <a:t>確定保険料申告の電子申請が可能な範囲について</a:t>
            </a:r>
            <a:r>
              <a:rPr kumimoji="1" lang="ja-JP" altLang="en-US" sz="1200" dirty="0">
                <a:solidFill>
                  <a:schemeClr val="tx1"/>
                </a:solidFill>
              </a:rPr>
              <a:t>Ｐ</a:t>
            </a:r>
            <a:r>
              <a:rPr kumimoji="1" lang="en-US" altLang="ja-JP" sz="1200" dirty="0">
                <a:solidFill>
                  <a:schemeClr val="tx1"/>
                </a:solidFill>
              </a:rPr>
              <a:t>20</a:t>
            </a:r>
            <a:r>
              <a:rPr kumimoji="1" lang="ja-JP" altLang="en-US" sz="1200" dirty="0">
                <a:solidFill>
                  <a:schemeClr val="tx1"/>
                </a:solidFill>
              </a:rPr>
              <a:t>　</a:t>
            </a:r>
            <a:endParaRPr kumimoji="1" lang="en-US" altLang="ja-JP" sz="1200" dirty="0">
              <a:solidFill>
                <a:schemeClr val="tx1"/>
              </a:solidFill>
            </a:endParaRPr>
          </a:p>
          <a:p>
            <a:r>
              <a:rPr lang="ja-JP" altLang="en-US" sz="1200" dirty="0">
                <a:solidFill>
                  <a:schemeClr val="tx1"/>
                </a:solidFill>
              </a:rPr>
              <a:t>　　　　　概算保険料の申告・・Ｑ</a:t>
            </a:r>
            <a:r>
              <a:rPr lang="en-US" altLang="ja-JP" sz="1200" dirty="0">
                <a:solidFill>
                  <a:schemeClr val="tx1"/>
                </a:solidFill>
              </a:rPr>
              <a:t>25</a:t>
            </a:r>
            <a:r>
              <a:rPr lang="ja-JP" altLang="en-US" sz="1000" dirty="0">
                <a:solidFill>
                  <a:schemeClr val="tx1"/>
                </a:solidFill>
              </a:rPr>
              <a:t>概算保険料申告書の電子申請可能期間について</a:t>
            </a:r>
            <a:r>
              <a:rPr lang="ja-JP" altLang="en-US" sz="1200" dirty="0">
                <a:solidFill>
                  <a:schemeClr val="tx1"/>
                </a:solidFill>
              </a:rPr>
              <a:t>Ｐ</a:t>
            </a:r>
            <a:r>
              <a:rPr lang="en-US" altLang="ja-JP" sz="1200" dirty="0">
                <a:solidFill>
                  <a:schemeClr val="tx1"/>
                </a:solidFill>
              </a:rPr>
              <a:t>17</a:t>
            </a:r>
            <a:endParaRPr kumimoji="1" lang="en-US" altLang="ja-JP" sz="1200" dirty="0">
              <a:solidFill>
                <a:schemeClr val="tx1"/>
              </a:solidFill>
            </a:endParaRPr>
          </a:p>
        </p:txBody>
      </p:sp>
      <p:sp>
        <p:nvSpPr>
          <p:cNvPr id="2" name="正方形/長方形 1"/>
          <p:cNvSpPr/>
          <p:nvPr/>
        </p:nvSpPr>
        <p:spPr>
          <a:xfrm>
            <a:off x="76187" y="1998086"/>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9" name="正方形/長方形 28"/>
          <p:cNvSpPr/>
          <p:nvPr/>
        </p:nvSpPr>
        <p:spPr>
          <a:xfrm>
            <a:off x="1177692" y="3462024"/>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メリット対象事業場の事業分割後の成立について</a:t>
            </a:r>
            <a:endParaRPr kumimoji="1" lang="ja-JP" altLang="en-US" sz="1200" dirty="0">
              <a:solidFill>
                <a:schemeClr val="tx1"/>
              </a:solidFill>
            </a:endParaRPr>
          </a:p>
        </p:txBody>
      </p:sp>
      <p:pic>
        <p:nvPicPr>
          <p:cNvPr id="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46" y="382752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1" name="角丸四角形吹き出し 30"/>
          <p:cNvSpPr/>
          <p:nvPr/>
        </p:nvSpPr>
        <p:spPr>
          <a:xfrm>
            <a:off x="1249744" y="3905477"/>
            <a:ext cx="5185697" cy="1175282"/>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このたび、メリット対象となっている事業場を事業分割し、新たに法人を立ち上げることとなりました。</a:t>
            </a:r>
            <a:endParaRPr kumimoji="1" lang="en-US" altLang="ja-JP" sz="1200" dirty="0">
              <a:solidFill>
                <a:schemeClr val="tx1"/>
              </a:solidFill>
            </a:endParaRPr>
          </a:p>
          <a:p>
            <a:r>
              <a:rPr lang="ja-JP" altLang="en-US" sz="1200" dirty="0">
                <a:solidFill>
                  <a:schemeClr val="tx1"/>
                </a:solidFill>
              </a:rPr>
              <a:t>事業分割先事業場のメリット適用の書類として「事業分割届（甲票・乙票）」が必要と聞いておりますが、こちらの画像データ（ＰＤＦ）を添付するだけで事足りますか？郵送で原本を送付する必要はありますか？</a:t>
            </a:r>
            <a:endParaRPr kumimoji="1" lang="ja-JP" altLang="en-US" sz="1200" dirty="0">
              <a:solidFill>
                <a:schemeClr val="tx1"/>
              </a:solidFill>
            </a:endParaRPr>
          </a:p>
        </p:txBody>
      </p:sp>
      <p:sp>
        <p:nvSpPr>
          <p:cNvPr id="32" name="円形吹き出し 31"/>
          <p:cNvSpPr/>
          <p:nvPr/>
        </p:nvSpPr>
        <p:spPr>
          <a:xfrm>
            <a:off x="527313" y="3333620"/>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Ｑ２０</a:t>
            </a:r>
          </a:p>
        </p:txBody>
      </p:sp>
      <p:sp>
        <p:nvSpPr>
          <p:cNvPr id="33" name="正方形/長方形 32"/>
          <p:cNvSpPr/>
          <p:nvPr/>
        </p:nvSpPr>
        <p:spPr>
          <a:xfrm>
            <a:off x="527313" y="5252209"/>
            <a:ext cx="5908127" cy="85775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当該様式は分割元事業主の証明が必要な様式となっておりますので、原本の御提出をお願いしております。</a:t>
            </a:r>
            <a:endParaRPr lang="en-US" altLang="ja-JP" sz="1200" dirty="0">
              <a:solidFill>
                <a:schemeClr val="tx1"/>
              </a:solidFill>
            </a:endParaRPr>
          </a:p>
          <a:p>
            <a:r>
              <a:rPr lang="ja-JP" altLang="en-US" sz="1200" dirty="0">
                <a:solidFill>
                  <a:schemeClr val="tx1"/>
                </a:solidFill>
              </a:rPr>
              <a:t>　事業分割先事業場の成立手続を電子申請で行われる場合は「事業分割届（甲票・乙票）」を郵送で別送していただきますようお願いいたします。</a:t>
            </a:r>
            <a:endParaRPr kumimoji="1" lang="en-US" altLang="ja-JP" sz="1200" dirty="0">
              <a:solidFill>
                <a:schemeClr val="tx1"/>
              </a:solidFill>
            </a:endParaRPr>
          </a:p>
        </p:txBody>
      </p:sp>
      <p:sp>
        <p:nvSpPr>
          <p:cNvPr id="34" name="正方形/長方形 33"/>
          <p:cNvSpPr/>
          <p:nvPr/>
        </p:nvSpPr>
        <p:spPr>
          <a:xfrm>
            <a:off x="183597" y="4978826"/>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35" name="正方形/長方形 34"/>
          <p:cNvSpPr/>
          <p:nvPr/>
        </p:nvSpPr>
        <p:spPr>
          <a:xfrm>
            <a:off x="1177692" y="6383348"/>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公文書の返戻される時期について</a:t>
            </a:r>
            <a:endParaRPr kumimoji="1" lang="ja-JP" altLang="en-US" sz="1200" dirty="0">
              <a:solidFill>
                <a:schemeClr val="tx1"/>
              </a:solidFill>
            </a:endParaRPr>
          </a:p>
        </p:txBody>
      </p:sp>
      <p:pic>
        <p:nvPicPr>
          <p:cNvPr id="3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46" y="6748850"/>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7" name="角丸四角形吹き出し 36"/>
          <p:cNvSpPr/>
          <p:nvPr/>
        </p:nvSpPr>
        <p:spPr>
          <a:xfrm>
            <a:off x="1249744" y="6826801"/>
            <a:ext cx="5185697" cy="900701"/>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雇用保険適用事業所設置届の添付書類として、労働</a:t>
            </a:r>
            <a:r>
              <a:rPr kumimoji="1" lang="ja-JP" altLang="en-US" sz="1200" dirty="0" err="1">
                <a:solidFill>
                  <a:schemeClr val="tx1"/>
                </a:solidFill>
              </a:rPr>
              <a:t>保険保険</a:t>
            </a:r>
            <a:r>
              <a:rPr kumimoji="1" lang="ja-JP" altLang="en-US" sz="1200" dirty="0">
                <a:solidFill>
                  <a:schemeClr val="tx1"/>
                </a:solidFill>
              </a:rPr>
              <a:t>関係成立届の事業主控が必要となっています。</a:t>
            </a:r>
            <a:endParaRPr kumimoji="1" lang="en-US" altLang="ja-JP" sz="1200" dirty="0">
              <a:solidFill>
                <a:schemeClr val="tx1"/>
              </a:solidFill>
            </a:endParaRPr>
          </a:p>
          <a:p>
            <a:r>
              <a:rPr lang="ja-JP" altLang="en-US" sz="1200" dirty="0">
                <a:solidFill>
                  <a:schemeClr val="tx1"/>
                </a:solidFill>
              </a:rPr>
              <a:t>申請後どの程度の日数で公文書（労働保険保険関係成立届の事業主控）のダウンロードが可能となりますか？</a:t>
            </a:r>
            <a:endParaRPr kumimoji="1" lang="ja-JP" altLang="en-US" sz="1200" dirty="0">
              <a:solidFill>
                <a:schemeClr val="tx1"/>
              </a:solidFill>
            </a:endParaRPr>
          </a:p>
        </p:txBody>
      </p:sp>
      <p:sp>
        <p:nvSpPr>
          <p:cNvPr id="38" name="円形吹き出し 37"/>
          <p:cNvSpPr/>
          <p:nvPr/>
        </p:nvSpPr>
        <p:spPr>
          <a:xfrm>
            <a:off x="527313" y="6254944"/>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Ｑ２１</a:t>
            </a:r>
          </a:p>
        </p:txBody>
      </p:sp>
      <p:sp>
        <p:nvSpPr>
          <p:cNvPr id="39" name="正方形/長方形 38"/>
          <p:cNvSpPr/>
          <p:nvPr/>
        </p:nvSpPr>
        <p:spPr>
          <a:xfrm>
            <a:off x="527315" y="7863879"/>
            <a:ext cx="5908127" cy="16096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公文書のダウンロードは労働局審査終了後に可能となります。</a:t>
            </a:r>
            <a:endParaRPr lang="en-US" altLang="ja-JP" sz="1200" dirty="0">
              <a:solidFill>
                <a:schemeClr val="tx1"/>
              </a:solidFill>
            </a:endParaRPr>
          </a:p>
          <a:p>
            <a:r>
              <a:rPr kumimoji="1" lang="ja-JP" altLang="en-US" sz="1200" dirty="0">
                <a:solidFill>
                  <a:schemeClr val="tx1"/>
                </a:solidFill>
              </a:rPr>
              <a:t>　具体的な審査終了通知時期をお伝えできませんが、電子申請の迅速な処理を行うため、１次審査を行っている監督署や２次審査を行う労働局では毎日到達確認・内容</a:t>
            </a:r>
            <a:r>
              <a:rPr lang="ja-JP" altLang="en-US" sz="1200" dirty="0">
                <a:solidFill>
                  <a:schemeClr val="tx1"/>
                </a:solidFill>
              </a:rPr>
              <a:t>審査に努めているところです。</a:t>
            </a:r>
            <a:endParaRPr lang="en-US" altLang="ja-JP" sz="1200" dirty="0">
              <a:solidFill>
                <a:schemeClr val="tx1"/>
              </a:solidFill>
            </a:endParaRPr>
          </a:p>
          <a:p>
            <a:r>
              <a:rPr lang="en-US" altLang="ja-JP" sz="1200" dirty="0">
                <a:solidFill>
                  <a:schemeClr val="tx1"/>
                </a:solidFill>
              </a:rPr>
              <a:t>※</a:t>
            </a:r>
            <a:r>
              <a:rPr lang="ja-JP" altLang="en-US" sz="1200" dirty="0">
                <a:solidFill>
                  <a:schemeClr val="tx1"/>
                </a:solidFill>
              </a:rPr>
              <a:t>なお、</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電子申請システムの雇用保険適用事業所設置届の「書面による手続に</a:t>
            </a:r>
            <a:endParaRPr lang="en-US" altLang="ja-JP" sz="1200" dirty="0">
              <a:solidFill>
                <a:schemeClr val="tx1"/>
              </a:solidFill>
            </a:endParaRPr>
          </a:p>
          <a:p>
            <a:r>
              <a:rPr lang="ja-JP" altLang="en-US" sz="1200" dirty="0">
                <a:solidFill>
                  <a:schemeClr val="tx1"/>
                </a:solidFill>
              </a:rPr>
              <a:t>　関する情報」の記載要領・記述欄「電子申請の御案内」にあるとおり、労働保険</a:t>
            </a:r>
            <a:endParaRPr lang="en-US" altLang="ja-JP" sz="1200" dirty="0">
              <a:solidFill>
                <a:schemeClr val="tx1"/>
              </a:solidFill>
            </a:endParaRPr>
          </a:p>
          <a:p>
            <a:r>
              <a:rPr lang="ja-JP" altLang="en-US" sz="1200" dirty="0">
                <a:solidFill>
                  <a:schemeClr val="tx1"/>
                </a:solidFill>
              </a:rPr>
              <a:t>　保険関係成立手続を電子申請で行っている場合、雇用保険適用事業所設置届に労</a:t>
            </a:r>
            <a:endParaRPr lang="en-US" altLang="ja-JP" sz="1200" dirty="0">
              <a:solidFill>
                <a:schemeClr val="tx1"/>
              </a:solidFill>
            </a:endParaRPr>
          </a:p>
          <a:p>
            <a:r>
              <a:rPr lang="ja-JP" altLang="en-US" sz="1200" dirty="0">
                <a:solidFill>
                  <a:schemeClr val="tx1"/>
                </a:solidFill>
              </a:rPr>
              <a:t>　働保険保険関係成立届の事業主控の添付は不要となっているところです。</a:t>
            </a:r>
            <a:endParaRPr kumimoji="1" lang="en-US" altLang="ja-JP" sz="1200" dirty="0">
              <a:solidFill>
                <a:schemeClr val="tx1"/>
              </a:solidFill>
            </a:endParaRPr>
          </a:p>
        </p:txBody>
      </p:sp>
      <p:sp>
        <p:nvSpPr>
          <p:cNvPr id="40" name="正方形/長方形 39"/>
          <p:cNvSpPr/>
          <p:nvPr/>
        </p:nvSpPr>
        <p:spPr>
          <a:xfrm>
            <a:off x="98561" y="7727502"/>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205587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申請メニューの選び方について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16</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３　労働保険概算保険料申告書に関すること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労働保険概算保険料申告書を電子申請したいのですが、申請メニューのうち、どれを選べば良いですか？</a:t>
            </a:r>
            <a:endParaRPr kumimoji="1" lang="ja-JP" altLang="en-US" sz="1200" dirty="0">
              <a:solidFill>
                <a:schemeClr val="tx1"/>
              </a:solidFill>
            </a:endParaRP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Ｑ２２</a:t>
            </a:r>
          </a:p>
        </p:txBody>
      </p:sp>
      <p:sp>
        <p:nvSpPr>
          <p:cNvPr id="11" name="正方形/長方形 10"/>
          <p:cNvSpPr/>
          <p:nvPr/>
        </p:nvSpPr>
        <p:spPr>
          <a:xfrm>
            <a:off x="528144" y="2165865"/>
            <a:ext cx="5908127" cy="140464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以下の中から該当するメニューを選択ください。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2" name="正方形/長方形 1"/>
          <p:cNvSpPr/>
          <p:nvPr/>
        </p:nvSpPr>
        <p:spPr>
          <a:xfrm>
            <a:off x="77017" y="202349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9" name="表 8"/>
          <p:cNvGraphicFramePr>
            <a:graphicFrameLocks noGrp="1"/>
          </p:cNvGraphicFramePr>
          <p:nvPr>
            <p:extLst>
              <p:ext uri="{D42A27DB-BD31-4B8C-83A1-F6EECF244321}">
                <p14:modId xmlns:p14="http://schemas.microsoft.com/office/powerpoint/2010/main" val="3005455543"/>
              </p:ext>
            </p:extLst>
          </p:nvPr>
        </p:nvGraphicFramePr>
        <p:xfrm>
          <a:off x="722933" y="2437657"/>
          <a:ext cx="5606921" cy="1120140"/>
        </p:xfrm>
        <a:graphic>
          <a:graphicData uri="http://schemas.openxmlformats.org/drawingml/2006/table">
            <a:tbl>
              <a:tblPr firstRow="1" bandRow="1">
                <a:tableStyleId>{5C22544A-7EE6-4342-B048-85BDC9FD1C3A}</a:tableStyleId>
              </a:tblPr>
              <a:tblGrid>
                <a:gridCol w="2074327">
                  <a:extLst>
                    <a:ext uri="{9D8B030D-6E8A-4147-A177-3AD203B41FA5}">
                      <a16:colId xmlns:a16="http://schemas.microsoft.com/office/drawing/2014/main" val="20000"/>
                    </a:ext>
                  </a:extLst>
                </a:gridCol>
                <a:gridCol w="3532594">
                  <a:extLst>
                    <a:ext uri="{9D8B030D-6E8A-4147-A177-3AD203B41FA5}">
                      <a16:colId xmlns:a16="http://schemas.microsoft.com/office/drawing/2014/main" val="20001"/>
                    </a:ext>
                  </a:extLst>
                </a:gridCol>
              </a:tblGrid>
              <a:tr h="226500">
                <a:tc>
                  <a:txBody>
                    <a:bodyPr/>
                    <a:lstStyle/>
                    <a:p>
                      <a:pPr algn="ctr"/>
                      <a:r>
                        <a:rPr kumimoji="1" lang="ja-JP" altLang="en-US" sz="1050" dirty="0"/>
                        <a:t>申請メニュー名</a:t>
                      </a:r>
                    </a:p>
                  </a:txBody>
                  <a:tcPr/>
                </a:tc>
                <a:tc>
                  <a:txBody>
                    <a:bodyPr/>
                    <a:lstStyle/>
                    <a:p>
                      <a:pPr algn="ctr"/>
                      <a:r>
                        <a:rPr kumimoji="1" lang="ja-JP" altLang="en-US" sz="1050" dirty="0"/>
                        <a:t>該当する手続</a:t>
                      </a:r>
                    </a:p>
                  </a:txBody>
                  <a:tcPr/>
                </a:tc>
                <a:extLst>
                  <a:ext uri="{0D108BD9-81ED-4DB2-BD59-A6C34878D82A}">
                    <a16:rowId xmlns:a16="http://schemas.microsoft.com/office/drawing/2014/main" val="10000"/>
                  </a:ext>
                </a:extLst>
              </a:tr>
              <a:tr h="453001">
                <a:tc>
                  <a:txBody>
                    <a:bodyPr/>
                    <a:lstStyle/>
                    <a:p>
                      <a:r>
                        <a:rPr kumimoji="1" lang="ja-JP" altLang="en-US" sz="900" dirty="0"/>
                        <a:t>労働保険概算保険料申告（継続）</a:t>
                      </a:r>
                    </a:p>
                  </a:txBody>
                  <a:tcPr/>
                </a:tc>
                <a:tc>
                  <a:txBody>
                    <a:bodyPr/>
                    <a:lstStyle/>
                    <a:p>
                      <a:r>
                        <a:rPr kumimoji="1" lang="ja-JP" altLang="en-US" sz="900" dirty="0"/>
                        <a:t>有期事業に該当しない概算保険料申告手続全般</a:t>
                      </a:r>
                      <a:endParaRPr kumimoji="1" lang="en-US" altLang="ja-JP" sz="900" dirty="0"/>
                    </a:p>
                    <a:p>
                      <a:r>
                        <a:rPr kumimoji="1" lang="ja-JP" altLang="en-US" sz="900" dirty="0"/>
                        <a:t>（一括有期事業については（建設の事業）又は（立木の伐採の事業）を選択）</a:t>
                      </a:r>
                    </a:p>
                  </a:txBody>
                  <a:tcPr/>
                </a:tc>
                <a:extLst>
                  <a:ext uri="{0D108BD9-81ED-4DB2-BD59-A6C34878D82A}">
                    <a16:rowId xmlns:a16="http://schemas.microsoft.com/office/drawing/2014/main" val="10001"/>
                  </a:ext>
                </a:extLst>
              </a:tr>
              <a:tr h="329455">
                <a:tc>
                  <a:txBody>
                    <a:bodyPr/>
                    <a:lstStyle/>
                    <a:p>
                      <a:r>
                        <a:rPr kumimoji="1" lang="ja-JP" altLang="en-US" sz="900" dirty="0"/>
                        <a:t>労働保険概算保険料申告（有期）</a:t>
                      </a:r>
                    </a:p>
                  </a:txBody>
                  <a:tcPr/>
                </a:tc>
                <a:tc>
                  <a:txBody>
                    <a:bodyPr/>
                    <a:lstStyle/>
                    <a:p>
                      <a:r>
                        <a:rPr kumimoji="1" lang="ja-JP" altLang="en-US" sz="900" dirty="0"/>
                        <a:t>（一括有期事業に該当しない）建設の事業や立木の伐採事業に係る概算保険料申告手続</a:t>
                      </a:r>
                    </a:p>
                  </a:txBody>
                  <a:tcPr/>
                </a:tc>
                <a:extLst>
                  <a:ext uri="{0D108BD9-81ED-4DB2-BD59-A6C34878D82A}">
                    <a16:rowId xmlns:a16="http://schemas.microsoft.com/office/drawing/2014/main" val="10002"/>
                  </a:ext>
                </a:extLst>
              </a:tr>
            </a:tbl>
          </a:graphicData>
        </a:graphic>
      </p:graphicFrame>
      <p:sp>
        <p:nvSpPr>
          <p:cNvPr id="29" name="正方形/長方形 28"/>
          <p:cNvSpPr/>
          <p:nvPr/>
        </p:nvSpPr>
        <p:spPr>
          <a:xfrm>
            <a:off x="1178108" y="3901791"/>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所掌「３」の概算保険料申告書の提出先</a:t>
            </a:r>
            <a:r>
              <a:rPr kumimoji="1" lang="ja-JP" altLang="en-US" sz="1200" dirty="0">
                <a:solidFill>
                  <a:schemeClr val="tx1"/>
                </a:solidFill>
              </a:rPr>
              <a:t>について</a:t>
            </a:r>
          </a:p>
        </p:txBody>
      </p:sp>
      <p:pic>
        <p:nvPicPr>
          <p:cNvPr id="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4267293"/>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1" name="角丸四角形吹き出し 30"/>
          <p:cNvSpPr/>
          <p:nvPr/>
        </p:nvSpPr>
        <p:spPr>
          <a:xfrm>
            <a:off x="1250160" y="4345244"/>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二元適用事業場の雇用保険料に係る概算保険料申告書（所掌「３」）を電子申請で安定所へ提出したいが、宛先に安定所を選択できません。</a:t>
            </a:r>
            <a:endParaRPr kumimoji="1" lang="ja-JP" altLang="en-US" sz="1200" dirty="0">
              <a:solidFill>
                <a:schemeClr val="tx1"/>
              </a:solidFill>
            </a:endParaRPr>
          </a:p>
        </p:txBody>
      </p:sp>
      <p:sp>
        <p:nvSpPr>
          <p:cNvPr id="32" name="円形吹き出し 31"/>
          <p:cNvSpPr/>
          <p:nvPr/>
        </p:nvSpPr>
        <p:spPr>
          <a:xfrm>
            <a:off x="527729" y="3773387"/>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Ｑ２３</a:t>
            </a:r>
          </a:p>
        </p:txBody>
      </p:sp>
      <p:sp>
        <p:nvSpPr>
          <p:cNvPr id="33" name="正方形/長方形 32"/>
          <p:cNvSpPr/>
          <p:nvPr/>
        </p:nvSpPr>
        <p:spPr>
          <a:xfrm>
            <a:off x="527729" y="5099911"/>
            <a:ext cx="5908127" cy="138004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所掌「３」の概算保険料申告の管轄は</a:t>
            </a:r>
            <a:endParaRPr lang="en-US" altLang="ja-JP" sz="1200" dirty="0">
              <a:solidFill>
                <a:schemeClr val="tx1"/>
              </a:solidFill>
            </a:endParaRPr>
          </a:p>
          <a:p>
            <a:r>
              <a:rPr lang="ja-JP" altLang="en-US" sz="1200" dirty="0">
                <a:solidFill>
                  <a:schemeClr val="tx1"/>
                </a:solidFill>
              </a:rPr>
              <a:t>労働局となります。</a:t>
            </a:r>
            <a:endParaRPr lang="en-US" altLang="ja-JP" sz="1200" dirty="0">
              <a:solidFill>
                <a:schemeClr val="tx1"/>
              </a:solidFill>
            </a:endParaRPr>
          </a:p>
          <a:p>
            <a:r>
              <a:rPr kumimoji="1" lang="ja-JP" altLang="en-US" sz="1200" dirty="0">
                <a:solidFill>
                  <a:schemeClr val="tx1"/>
                </a:solidFill>
              </a:rPr>
              <a:t>　そのため、</a:t>
            </a:r>
            <a:r>
              <a:rPr lang="ja-JP" altLang="en-US" sz="1200" dirty="0">
                <a:solidFill>
                  <a:schemeClr val="tx1"/>
                </a:solidFill>
              </a:rPr>
              <a:t>提出先は労働局となるよう</a:t>
            </a:r>
            <a:endParaRPr lang="en-US" altLang="ja-JP" sz="1200" dirty="0">
              <a:solidFill>
                <a:schemeClr val="tx1"/>
              </a:solidFill>
            </a:endParaRPr>
          </a:p>
          <a:p>
            <a:r>
              <a:rPr lang="ja-JP" altLang="en-US" sz="1200" dirty="0">
                <a:solidFill>
                  <a:schemeClr val="tx1"/>
                </a:solidFill>
              </a:rPr>
              <a:t>宛先を選択ください。</a:t>
            </a:r>
            <a:endParaRPr kumimoji="1" lang="en-US" altLang="ja-JP" sz="1200" dirty="0">
              <a:solidFill>
                <a:schemeClr val="tx1"/>
              </a:solidFill>
            </a:endParaRPr>
          </a:p>
        </p:txBody>
      </p:sp>
      <p:sp>
        <p:nvSpPr>
          <p:cNvPr id="34" name="正方形/長方形 33"/>
          <p:cNvSpPr/>
          <p:nvPr/>
        </p:nvSpPr>
        <p:spPr>
          <a:xfrm>
            <a:off x="76602" y="4957537"/>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17" name="図 16"/>
          <p:cNvPicPr>
            <a:picLocks noChangeAspect="1"/>
          </p:cNvPicPr>
          <p:nvPr/>
        </p:nvPicPr>
        <p:blipFill rotWithShape="1">
          <a:blip r:embed="rId3">
            <a:extLst>
              <a:ext uri="{28A0092B-C50C-407E-A947-70E740481C1C}">
                <a14:useLocalDpi xmlns:a14="http://schemas.microsoft.com/office/drawing/2010/main" val="0"/>
              </a:ext>
            </a:extLst>
          </a:blip>
          <a:srcRect l="2793" t="32884" r="2513" b="9850"/>
          <a:stretch/>
        </p:blipFill>
        <p:spPr>
          <a:xfrm>
            <a:off x="3587931" y="5198504"/>
            <a:ext cx="2741923" cy="1188000"/>
          </a:xfrm>
          <a:prstGeom prst="rect">
            <a:avLst/>
          </a:prstGeom>
        </p:spPr>
      </p:pic>
      <p:sp>
        <p:nvSpPr>
          <p:cNvPr id="37" name="円形吹き出し 36"/>
          <p:cNvSpPr/>
          <p:nvPr/>
        </p:nvSpPr>
        <p:spPr>
          <a:xfrm>
            <a:off x="5259755" y="5715311"/>
            <a:ext cx="877860" cy="691662"/>
          </a:xfrm>
          <a:prstGeom prst="wedgeEllipseCallout">
            <a:avLst>
              <a:gd name="adj1" fmla="val -64757"/>
              <a:gd name="adj2" fmla="val -3666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rgbClr val="FF0000"/>
                </a:solidFill>
              </a:rPr>
              <a:t>中分類、小分類は空白。</a:t>
            </a:r>
          </a:p>
        </p:txBody>
      </p:sp>
      <p:sp>
        <p:nvSpPr>
          <p:cNvPr id="45" name="正方形/長方形 44"/>
          <p:cNvSpPr/>
          <p:nvPr/>
        </p:nvSpPr>
        <p:spPr>
          <a:xfrm>
            <a:off x="1178108" y="6806728"/>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申告書提出先を労働局にする場合</a:t>
            </a:r>
            <a:r>
              <a:rPr kumimoji="1" lang="ja-JP" altLang="en-US" sz="1200" dirty="0">
                <a:solidFill>
                  <a:schemeClr val="tx1"/>
                </a:solidFill>
              </a:rPr>
              <a:t>について</a:t>
            </a:r>
          </a:p>
        </p:txBody>
      </p:sp>
      <p:pic>
        <p:nvPicPr>
          <p:cNvPr id="4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7172230"/>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7" name="角丸四角形吹き出し 46"/>
          <p:cNvSpPr/>
          <p:nvPr/>
        </p:nvSpPr>
        <p:spPr>
          <a:xfrm>
            <a:off x="1250160" y="7250181"/>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一元適用事業場の労働保険概算保険料申告書を監督署でなく労働局へ直接提出することは可能ですか？</a:t>
            </a:r>
            <a:endParaRPr kumimoji="1" lang="ja-JP" altLang="en-US" sz="1200" dirty="0">
              <a:solidFill>
                <a:schemeClr val="tx1"/>
              </a:solidFill>
            </a:endParaRPr>
          </a:p>
        </p:txBody>
      </p:sp>
      <p:sp>
        <p:nvSpPr>
          <p:cNvPr id="48" name="円形吹き出し 47"/>
          <p:cNvSpPr/>
          <p:nvPr/>
        </p:nvSpPr>
        <p:spPr>
          <a:xfrm>
            <a:off x="527729" y="6678324"/>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Ｑ２４</a:t>
            </a:r>
          </a:p>
        </p:txBody>
      </p:sp>
      <p:sp>
        <p:nvSpPr>
          <p:cNvPr id="49" name="正方形/長方形 48"/>
          <p:cNvSpPr/>
          <p:nvPr/>
        </p:nvSpPr>
        <p:spPr>
          <a:xfrm>
            <a:off x="527729" y="8004848"/>
            <a:ext cx="5908127" cy="113631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可能です。</a:t>
            </a:r>
            <a:endParaRPr lang="en-US" altLang="ja-JP" sz="1200" dirty="0">
              <a:solidFill>
                <a:schemeClr val="tx1"/>
              </a:solidFill>
            </a:endParaRPr>
          </a:p>
          <a:p>
            <a:r>
              <a:rPr kumimoji="1" lang="ja-JP" altLang="en-US" sz="1200" dirty="0">
                <a:solidFill>
                  <a:schemeClr val="tx1"/>
                </a:solidFill>
              </a:rPr>
              <a:t>　その場合は提出先</a:t>
            </a:r>
            <a:r>
              <a:rPr lang="ja-JP" altLang="en-US" sz="1200" dirty="0">
                <a:solidFill>
                  <a:schemeClr val="tx1"/>
                </a:solidFill>
              </a:rPr>
              <a:t>を</a:t>
            </a:r>
            <a:r>
              <a:rPr kumimoji="1" lang="ja-JP" altLang="en-US" sz="1200" dirty="0">
                <a:solidFill>
                  <a:schemeClr val="tx1"/>
                </a:solidFill>
              </a:rPr>
              <a:t>大分類まで選択いただき、中分類、小分類は空白としてください。</a:t>
            </a:r>
            <a:endParaRPr kumimoji="1" lang="en-US" altLang="ja-JP" sz="1200" dirty="0">
              <a:solidFill>
                <a:schemeClr val="tx1"/>
              </a:solidFill>
            </a:endParaRPr>
          </a:p>
          <a:p>
            <a:endParaRPr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参考</a:t>
            </a:r>
            <a:r>
              <a:rPr kumimoji="1" lang="en-US" altLang="ja-JP" sz="1200" dirty="0">
                <a:solidFill>
                  <a:schemeClr val="tx1"/>
                </a:solidFill>
              </a:rPr>
              <a:t>】</a:t>
            </a:r>
            <a:r>
              <a:rPr kumimoji="1" lang="ja-JP" altLang="en-US" sz="1200" dirty="0">
                <a:solidFill>
                  <a:schemeClr val="tx1"/>
                </a:solidFill>
              </a:rPr>
              <a:t>　Ｑ</a:t>
            </a:r>
            <a:r>
              <a:rPr kumimoji="1" lang="en-US" altLang="ja-JP" sz="1200" dirty="0">
                <a:solidFill>
                  <a:schemeClr val="tx1"/>
                </a:solidFill>
              </a:rPr>
              <a:t>23</a:t>
            </a:r>
            <a:r>
              <a:rPr kumimoji="1" lang="ja-JP" altLang="en-US" sz="1200" dirty="0">
                <a:solidFill>
                  <a:schemeClr val="tx1"/>
                </a:solidFill>
              </a:rPr>
              <a:t>　</a:t>
            </a:r>
            <a:r>
              <a:rPr lang="ja-JP" altLang="en-US" sz="1000" dirty="0">
                <a:solidFill>
                  <a:schemeClr val="tx1"/>
                </a:solidFill>
              </a:rPr>
              <a:t>所掌「３」の概算保険料申告書の提出先について</a:t>
            </a:r>
            <a:r>
              <a:rPr kumimoji="1" lang="ja-JP" altLang="en-US" sz="1000" dirty="0">
                <a:solidFill>
                  <a:schemeClr val="tx1"/>
                </a:solidFill>
              </a:rPr>
              <a:t>　</a:t>
            </a:r>
            <a:r>
              <a:rPr kumimoji="1" lang="ja-JP" altLang="en-US" sz="1200" dirty="0">
                <a:solidFill>
                  <a:schemeClr val="tx1"/>
                </a:solidFill>
              </a:rPr>
              <a:t>Ｐ</a:t>
            </a:r>
            <a:r>
              <a:rPr kumimoji="1" lang="en-US" altLang="ja-JP" sz="1200" dirty="0">
                <a:solidFill>
                  <a:schemeClr val="tx1"/>
                </a:solidFill>
              </a:rPr>
              <a:t>16</a:t>
            </a:r>
          </a:p>
        </p:txBody>
      </p:sp>
      <p:sp>
        <p:nvSpPr>
          <p:cNvPr id="50" name="正方形/長方形 49"/>
          <p:cNvSpPr/>
          <p:nvPr/>
        </p:nvSpPr>
        <p:spPr>
          <a:xfrm>
            <a:off x="76602" y="786247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566540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概算保険料申告書の電子申請可能期間について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17</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３　労働保険概算保険料申告書に関すること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7"/>
            <a:ext cx="5185697" cy="699685"/>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今回、顧問契約をした事業所が成立手続を行っていなかったため、雇入日に遡って成立・概算保険料申告の電子申請をしようと思います。</a:t>
            </a:r>
            <a:endParaRPr lang="en-US" altLang="ja-JP" sz="1200" dirty="0">
              <a:solidFill>
                <a:schemeClr val="tx1"/>
              </a:solidFill>
            </a:endParaRPr>
          </a:p>
          <a:p>
            <a:r>
              <a:rPr kumimoji="1" lang="ja-JP" altLang="en-US" sz="1200" dirty="0">
                <a:solidFill>
                  <a:schemeClr val="tx1"/>
                </a:solidFill>
              </a:rPr>
              <a:t>電子申請で何か気をつけることはありますか？</a:t>
            </a: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Ｑ２５</a:t>
            </a:r>
          </a:p>
        </p:txBody>
      </p:sp>
      <p:sp>
        <p:nvSpPr>
          <p:cNvPr id="11" name="正方形/長方形 10"/>
          <p:cNvSpPr/>
          <p:nvPr/>
        </p:nvSpPr>
        <p:spPr>
          <a:xfrm>
            <a:off x="527729" y="2350635"/>
            <a:ext cx="5908127" cy="291461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令和４年６月１日以降、</a:t>
            </a:r>
            <a:r>
              <a:rPr lang="ja-JP" altLang="en-US" sz="1200" b="1" dirty="0">
                <a:solidFill>
                  <a:srgbClr val="FF0000"/>
                </a:solidFill>
              </a:rPr>
              <a:t>概算保険料申告（継続・有期）</a:t>
            </a:r>
            <a:r>
              <a:rPr lang="ja-JP" altLang="en-US" sz="1200" dirty="0">
                <a:solidFill>
                  <a:schemeClr val="tx1"/>
                </a:solidFill>
              </a:rPr>
              <a:t>については申請日時点で法定納期を超過している場合も、</a:t>
            </a:r>
            <a:r>
              <a:rPr lang="ja-JP" altLang="en-US" sz="1200" b="1" dirty="0">
                <a:solidFill>
                  <a:srgbClr val="FF0000"/>
                </a:solidFill>
              </a:rPr>
              <a:t>受付可能</a:t>
            </a:r>
            <a:r>
              <a:rPr lang="ja-JP" altLang="en-US" sz="1200" dirty="0">
                <a:solidFill>
                  <a:schemeClr val="tx1"/>
                </a:solidFill>
              </a:rPr>
              <a:t>となりました。</a:t>
            </a:r>
            <a:r>
              <a:rPr lang="ja-JP" altLang="en-US" sz="1200" b="1" dirty="0">
                <a:solidFill>
                  <a:srgbClr val="FF0000"/>
                </a:solidFill>
              </a:rPr>
              <a:t>増加概算申告</a:t>
            </a:r>
            <a:r>
              <a:rPr lang="ja-JP" altLang="en-US" sz="1200" dirty="0">
                <a:solidFill>
                  <a:schemeClr val="tx1"/>
                </a:solidFill>
              </a:rPr>
              <a:t>は引き続き法定納期を過ぎた申告は自動的に</a:t>
            </a:r>
            <a:r>
              <a:rPr lang="ja-JP" altLang="en-US" sz="1200" b="1" dirty="0">
                <a:solidFill>
                  <a:srgbClr val="FF0000"/>
                </a:solidFill>
              </a:rPr>
              <a:t>不受理</a:t>
            </a:r>
            <a:r>
              <a:rPr lang="ja-JP" altLang="en-US" sz="1200" dirty="0">
                <a:solidFill>
                  <a:schemeClr val="tx1"/>
                </a:solidFill>
              </a:rPr>
              <a:t>となりますのでご留意ください。　</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2" name="正方形/長方形 1"/>
          <p:cNvSpPr/>
          <p:nvPr/>
        </p:nvSpPr>
        <p:spPr>
          <a:xfrm>
            <a:off x="76602" y="215275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26" name="Picture 8" descr="C:\Users\kazuaki.kosuge\AppData\Local\Microsoft\Windows\Temporary Internet Files\Content.IE5\OTRC5VU4\lgi01a20140107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493" y="4105194"/>
            <a:ext cx="1112603" cy="1038430"/>
          </a:xfrm>
          <a:prstGeom prst="rect">
            <a:avLst/>
          </a:prstGeom>
          <a:noFill/>
          <a:extLst>
            <a:ext uri="{909E8E84-426E-40DD-AFC4-6F175D3DCCD1}">
              <a14:hiddenFill xmlns:a14="http://schemas.microsoft.com/office/drawing/2010/main">
                <a:solidFill>
                  <a:srgbClr val="FFFFFF"/>
                </a:solidFill>
              </a14:hiddenFill>
            </a:ext>
          </a:extLst>
        </p:spPr>
      </p:pic>
      <p:sp>
        <p:nvSpPr>
          <p:cNvPr id="27" name="右矢印 26"/>
          <p:cNvSpPr/>
          <p:nvPr/>
        </p:nvSpPr>
        <p:spPr>
          <a:xfrm>
            <a:off x="1738454" y="4744207"/>
            <a:ext cx="2075861" cy="141657"/>
          </a:xfrm>
          <a:prstGeom prst="rightArrow">
            <a:avLst>
              <a:gd name="adj1" fmla="val 50000"/>
              <a:gd name="adj2" fmla="val 84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3" descr="C:\Users\kei.fujita\AppData\Local\Microsoft\Windows\Temporary Internet Files\Content.IE5\K1ZGNOSH\MC900434845[2].png"/>
          <p:cNvPicPr>
            <a:picLocks noChangeAspect="1" noChangeArrowheads="1"/>
          </p:cNvPicPr>
          <p:nvPr/>
        </p:nvPicPr>
        <p:blipFill>
          <a:blip r:embed="rId5" cstate="print"/>
          <a:srcRect/>
          <a:stretch>
            <a:fillRect/>
          </a:stretch>
        </p:blipFill>
        <p:spPr bwMode="auto">
          <a:xfrm>
            <a:off x="3963702" y="4274122"/>
            <a:ext cx="493987" cy="933063"/>
          </a:xfrm>
          <a:prstGeom prst="rect">
            <a:avLst/>
          </a:prstGeom>
          <a:noFill/>
          <a:ln w="9525">
            <a:noFill/>
            <a:miter lim="800000"/>
            <a:headEnd/>
            <a:tailEnd/>
          </a:ln>
        </p:spPr>
      </p:pic>
      <p:sp>
        <p:nvSpPr>
          <p:cNvPr id="39" name="左矢印 38"/>
          <p:cNvSpPr/>
          <p:nvPr/>
        </p:nvSpPr>
        <p:spPr>
          <a:xfrm>
            <a:off x="1738455" y="4946634"/>
            <a:ext cx="2086958" cy="129398"/>
          </a:xfrm>
          <a:prstGeom prst="leftArrow">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形吹き出し 40"/>
          <p:cNvSpPr/>
          <p:nvPr/>
        </p:nvSpPr>
        <p:spPr>
          <a:xfrm>
            <a:off x="1860790" y="4074275"/>
            <a:ext cx="1352146" cy="613709"/>
          </a:xfrm>
          <a:prstGeom prst="wedgeEllipseCallout">
            <a:avLst>
              <a:gd name="adj1" fmla="val -67562"/>
              <a:gd name="adj2" fmla="val 31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solidFill>
                  <a:schemeClr val="tx1"/>
                </a:solidFill>
              </a:rPr>
              <a:t>２ヶ月前の増加概算に係る申告を送信！</a:t>
            </a:r>
          </a:p>
        </p:txBody>
      </p:sp>
      <p:sp>
        <p:nvSpPr>
          <p:cNvPr id="43" name="テキスト ボックス 42"/>
          <p:cNvSpPr txBox="1"/>
          <p:nvPr/>
        </p:nvSpPr>
        <p:spPr>
          <a:xfrm>
            <a:off x="2851058" y="5026274"/>
            <a:ext cx="786852" cy="253916"/>
          </a:xfrm>
          <a:prstGeom prst="rect">
            <a:avLst/>
          </a:prstGeom>
          <a:noFill/>
        </p:spPr>
        <p:txBody>
          <a:bodyPr wrap="square" rtlCol="0">
            <a:spAutoFit/>
          </a:bodyPr>
          <a:lstStyle/>
          <a:p>
            <a:r>
              <a:rPr kumimoji="1" lang="ja-JP" altLang="en-US" sz="1050" b="1" dirty="0">
                <a:ln w="3175">
                  <a:solidFill>
                    <a:schemeClr val="bg1"/>
                  </a:solidFill>
                </a:ln>
                <a:latin typeface="+mn-ea"/>
              </a:rPr>
              <a:t>不受理</a:t>
            </a:r>
          </a:p>
        </p:txBody>
      </p:sp>
      <p:graphicFrame>
        <p:nvGraphicFramePr>
          <p:cNvPr id="44" name="表 43"/>
          <p:cNvGraphicFramePr>
            <a:graphicFrameLocks noGrp="1"/>
          </p:cNvGraphicFramePr>
          <p:nvPr>
            <p:extLst>
              <p:ext uri="{D42A27DB-BD31-4B8C-83A1-F6EECF244321}">
                <p14:modId xmlns:p14="http://schemas.microsoft.com/office/powerpoint/2010/main" val="2151413150"/>
              </p:ext>
            </p:extLst>
          </p:nvPr>
        </p:nvGraphicFramePr>
        <p:xfrm>
          <a:off x="695256" y="2991639"/>
          <a:ext cx="2786536" cy="990600"/>
        </p:xfrm>
        <a:graphic>
          <a:graphicData uri="http://schemas.openxmlformats.org/drawingml/2006/table">
            <a:tbl>
              <a:tblPr firstRow="1" bandRow="1">
                <a:tableStyleId>{F5AB1C69-6EDB-4FF4-983F-18BD219EF322}</a:tableStyleId>
              </a:tblPr>
              <a:tblGrid>
                <a:gridCol w="1236411">
                  <a:extLst>
                    <a:ext uri="{9D8B030D-6E8A-4147-A177-3AD203B41FA5}">
                      <a16:colId xmlns:a16="http://schemas.microsoft.com/office/drawing/2014/main" val="20000"/>
                    </a:ext>
                  </a:extLst>
                </a:gridCol>
                <a:gridCol w="1550125">
                  <a:extLst>
                    <a:ext uri="{9D8B030D-6E8A-4147-A177-3AD203B41FA5}">
                      <a16:colId xmlns:a16="http://schemas.microsoft.com/office/drawing/2014/main" val="20001"/>
                    </a:ext>
                  </a:extLst>
                </a:gridCol>
              </a:tblGrid>
              <a:tr h="173765">
                <a:tc>
                  <a:txBody>
                    <a:bodyPr/>
                    <a:lstStyle/>
                    <a:p>
                      <a:pPr algn="ctr"/>
                      <a:r>
                        <a:rPr kumimoji="1" lang="ja-JP" altLang="en-US" sz="1100" dirty="0"/>
                        <a:t>手続</a:t>
                      </a:r>
                    </a:p>
                  </a:txBody>
                  <a:tcPr/>
                </a:tc>
                <a:tc>
                  <a:txBody>
                    <a:bodyPr/>
                    <a:lstStyle/>
                    <a:p>
                      <a:pPr algn="ctr"/>
                      <a:r>
                        <a:rPr kumimoji="1" lang="ja-JP" altLang="en-US" sz="1100" dirty="0"/>
                        <a:t>法定納期</a:t>
                      </a:r>
                    </a:p>
                  </a:txBody>
                  <a:tcPr/>
                </a:tc>
                <a:extLst>
                  <a:ext uri="{0D108BD9-81ED-4DB2-BD59-A6C34878D82A}">
                    <a16:rowId xmlns:a16="http://schemas.microsoft.com/office/drawing/2014/main" val="10000"/>
                  </a:ext>
                </a:extLst>
              </a:tr>
              <a:tr h="163544">
                <a:tc>
                  <a:txBody>
                    <a:bodyPr/>
                    <a:lstStyle/>
                    <a:p>
                      <a:r>
                        <a:rPr kumimoji="1" lang="ja-JP" altLang="en-US" sz="1000" strike="sngStrike" dirty="0">
                          <a:solidFill>
                            <a:srgbClr val="FF0000"/>
                          </a:solidFill>
                        </a:rPr>
                        <a:t>概算申告（継続）</a:t>
                      </a:r>
                    </a:p>
                  </a:txBody>
                  <a:tcPr/>
                </a:tc>
                <a:tc>
                  <a:txBody>
                    <a:bodyPr/>
                    <a:lstStyle/>
                    <a:p>
                      <a:r>
                        <a:rPr kumimoji="1" lang="ja-JP" altLang="en-US" sz="1000" strike="sngStrike" dirty="0">
                          <a:solidFill>
                            <a:srgbClr val="FF0000"/>
                          </a:solidFill>
                        </a:rPr>
                        <a:t>成立から</a:t>
                      </a:r>
                      <a:r>
                        <a:rPr kumimoji="1" lang="en-US" altLang="ja-JP" sz="1000" strike="sngStrike" dirty="0">
                          <a:solidFill>
                            <a:srgbClr val="FF0000"/>
                          </a:solidFill>
                        </a:rPr>
                        <a:t>50</a:t>
                      </a:r>
                      <a:r>
                        <a:rPr kumimoji="1" lang="ja-JP" altLang="en-US" sz="1000" strike="sngStrike" dirty="0">
                          <a:solidFill>
                            <a:srgbClr val="FF0000"/>
                          </a:solidFill>
                        </a:rPr>
                        <a:t>日以内</a:t>
                      </a:r>
                    </a:p>
                  </a:txBody>
                  <a:tcPr/>
                </a:tc>
                <a:extLst>
                  <a:ext uri="{0D108BD9-81ED-4DB2-BD59-A6C34878D82A}">
                    <a16:rowId xmlns:a16="http://schemas.microsoft.com/office/drawing/2014/main" val="10001"/>
                  </a:ext>
                </a:extLst>
              </a:tr>
              <a:tr h="163544">
                <a:tc>
                  <a:txBody>
                    <a:bodyPr/>
                    <a:lstStyle/>
                    <a:p>
                      <a:r>
                        <a:rPr kumimoji="1" lang="ja-JP" altLang="en-US" sz="1000" strike="sngStrike" dirty="0">
                          <a:solidFill>
                            <a:srgbClr val="FF0000"/>
                          </a:solidFill>
                        </a:rPr>
                        <a:t>概算申告（有期）</a:t>
                      </a:r>
                    </a:p>
                  </a:txBody>
                  <a:tcPr/>
                </a:tc>
                <a:tc>
                  <a:txBody>
                    <a:bodyPr/>
                    <a:lstStyle/>
                    <a:p>
                      <a:r>
                        <a:rPr kumimoji="1" lang="ja-JP" altLang="en-US" sz="1000" strike="sngStrike" dirty="0">
                          <a:solidFill>
                            <a:srgbClr val="FF0000"/>
                          </a:solidFill>
                        </a:rPr>
                        <a:t>成立から</a:t>
                      </a:r>
                      <a:r>
                        <a:rPr kumimoji="1" lang="en-US" altLang="ja-JP" sz="1000" strike="sngStrike" dirty="0">
                          <a:solidFill>
                            <a:srgbClr val="FF0000"/>
                          </a:solidFill>
                        </a:rPr>
                        <a:t>20</a:t>
                      </a:r>
                      <a:r>
                        <a:rPr kumimoji="1" lang="ja-JP" altLang="en-US" sz="1000" strike="sngStrike" dirty="0">
                          <a:solidFill>
                            <a:srgbClr val="FF0000"/>
                          </a:solidFill>
                        </a:rPr>
                        <a:t>日以内</a:t>
                      </a:r>
                    </a:p>
                  </a:txBody>
                  <a:tcPr/>
                </a:tc>
                <a:extLst>
                  <a:ext uri="{0D108BD9-81ED-4DB2-BD59-A6C34878D82A}">
                    <a16:rowId xmlns:a16="http://schemas.microsoft.com/office/drawing/2014/main" val="10002"/>
                  </a:ext>
                </a:extLst>
              </a:tr>
              <a:tr h="163544">
                <a:tc>
                  <a:txBody>
                    <a:bodyPr/>
                    <a:lstStyle/>
                    <a:p>
                      <a:r>
                        <a:rPr kumimoji="1" lang="ja-JP" altLang="en-US" sz="1000" dirty="0"/>
                        <a:t>増加概算申告</a:t>
                      </a:r>
                    </a:p>
                  </a:txBody>
                  <a:tcPr/>
                </a:tc>
                <a:tc>
                  <a:txBody>
                    <a:bodyPr/>
                    <a:lstStyle/>
                    <a:p>
                      <a:r>
                        <a:rPr kumimoji="1" lang="ja-JP" altLang="en-US" sz="1000" dirty="0"/>
                        <a:t>増加日より</a:t>
                      </a:r>
                      <a:r>
                        <a:rPr kumimoji="1" lang="en-US" altLang="ja-JP" sz="1000" dirty="0"/>
                        <a:t>30</a:t>
                      </a:r>
                      <a:r>
                        <a:rPr kumimoji="1" lang="ja-JP" altLang="en-US" sz="1000" dirty="0"/>
                        <a:t>日以内</a:t>
                      </a:r>
                    </a:p>
                  </a:txBody>
                  <a:tcPr/>
                </a:tc>
                <a:extLst>
                  <a:ext uri="{0D108BD9-81ED-4DB2-BD59-A6C34878D82A}">
                    <a16:rowId xmlns:a16="http://schemas.microsoft.com/office/drawing/2014/main" val="10003"/>
                  </a:ext>
                </a:extLst>
              </a:tr>
            </a:tbl>
          </a:graphicData>
        </a:graphic>
      </p:graphicFrame>
      <p:sp>
        <p:nvSpPr>
          <p:cNvPr id="54" name="正方形/長方形 53"/>
          <p:cNvSpPr/>
          <p:nvPr/>
        </p:nvSpPr>
        <p:spPr>
          <a:xfrm>
            <a:off x="1189897" y="5482372"/>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成立処理前に概算保険料申告書を電子申請する場合について</a:t>
            </a:r>
            <a:endParaRPr kumimoji="1" lang="ja-JP" altLang="en-US" sz="1200" dirty="0">
              <a:solidFill>
                <a:schemeClr val="tx1"/>
              </a:solidFill>
            </a:endParaRPr>
          </a:p>
        </p:txBody>
      </p:sp>
      <p:pic>
        <p:nvPicPr>
          <p:cNvPr id="5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51" y="5847874"/>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6" name="角丸四角形吹き出し 55"/>
          <p:cNvSpPr/>
          <p:nvPr/>
        </p:nvSpPr>
        <p:spPr>
          <a:xfrm>
            <a:off x="1261949" y="5925824"/>
            <a:ext cx="5185697" cy="823123"/>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成立手続を既に行いましたが審査終了通知はまだ受けておりません。</a:t>
            </a:r>
            <a:endParaRPr lang="en-US" altLang="ja-JP" sz="1200" dirty="0">
              <a:solidFill>
                <a:schemeClr val="tx1"/>
              </a:solidFill>
            </a:endParaRPr>
          </a:p>
          <a:p>
            <a:r>
              <a:rPr kumimoji="1" lang="ja-JP" altLang="en-US" sz="1200" dirty="0">
                <a:solidFill>
                  <a:schemeClr val="tx1"/>
                </a:solidFill>
              </a:rPr>
              <a:t>本日、法定納期であるため先に概算保険料申告を電子申請したいのですがシステム上可能でしょうか？</a:t>
            </a:r>
            <a:endParaRPr kumimoji="1" lang="en-US" altLang="ja-JP" sz="1200" dirty="0">
              <a:solidFill>
                <a:schemeClr val="tx1"/>
              </a:solidFill>
            </a:endParaRPr>
          </a:p>
          <a:p>
            <a:r>
              <a:rPr lang="en-US" altLang="ja-JP" sz="1000" dirty="0">
                <a:solidFill>
                  <a:schemeClr val="tx1"/>
                </a:solidFill>
              </a:rPr>
              <a:t>【</a:t>
            </a:r>
            <a:r>
              <a:rPr lang="ja-JP" altLang="en-US" sz="1000" dirty="0">
                <a:solidFill>
                  <a:schemeClr val="tx1"/>
                </a:solidFill>
              </a:rPr>
              <a:t>参考</a:t>
            </a:r>
            <a:r>
              <a:rPr lang="en-US" altLang="ja-JP" sz="1000" dirty="0">
                <a:solidFill>
                  <a:schemeClr val="tx1"/>
                </a:solidFill>
              </a:rPr>
              <a:t>】</a:t>
            </a:r>
            <a:r>
              <a:rPr lang="ja-JP" altLang="en-US" sz="1000" dirty="0">
                <a:solidFill>
                  <a:schemeClr val="tx1"/>
                </a:solidFill>
              </a:rPr>
              <a:t>　概算保険料申告の電子申請可能期間　Ｑ２５　Ｐ</a:t>
            </a:r>
            <a:r>
              <a:rPr lang="en-US" altLang="ja-JP" sz="1000" dirty="0">
                <a:solidFill>
                  <a:schemeClr val="tx1"/>
                </a:solidFill>
              </a:rPr>
              <a:t>17</a:t>
            </a:r>
            <a:endParaRPr kumimoji="1" lang="ja-JP" altLang="en-US" sz="1000" dirty="0">
              <a:solidFill>
                <a:schemeClr val="tx1"/>
              </a:solidFill>
            </a:endParaRPr>
          </a:p>
        </p:txBody>
      </p:sp>
      <p:sp>
        <p:nvSpPr>
          <p:cNvPr id="57" name="円形吹き出し 56"/>
          <p:cNvSpPr/>
          <p:nvPr/>
        </p:nvSpPr>
        <p:spPr>
          <a:xfrm>
            <a:off x="539518" y="5353968"/>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Ｑ２６</a:t>
            </a:r>
          </a:p>
        </p:txBody>
      </p:sp>
      <p:sp>
        <p:nvSpPr>
          <p:cNvPr id="58" name="正方形/長方形 57"/>
          <p:cNvSpPr/>
          <p:nvPr/>
        </p:nvSpPr>
        <p:spPr>
          <a:xfrm>
            <a:off x="539103" y="6865262"/>
            <a:ext cx="5908127" cy="254947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可能です。</a:t>
            </a:r>
            <a:endParaRPr lang="en-US" altLang="ja-JP" sz="1200" dirty="0">
              <a:solidFill>
                <a:schemeClr val="tx1"/>
              </a:solidFill>
            </a:endParaRPr>
          </a:p>
          <a:p>
            <a:r>
              <a:rPr kumimoji="1" lang="ja-JP" altLang="en-US" sz="1200" dirty="0">
                <a:solidFill>
                  <a:schemeClr val="tx1"/>
                </a:solidFill>
              </a:rPr>
              <a:t>　</a:t>
            </a:r>
            <a:r>
              <a:rPr lang="ja-JP" altLang="en-US" sz="1200" dirty="0">
                <a:solidFill>
                  <a:schemeClr val="tx1"/>
                </a:solidFill>
              </a:rPr>
              <a:t>システム上は下記のように基幹番号全てに「１」を入力することで申請可能ですが、処理誤りの原因になる恐れがありますので、原則、振り出された労働保険番号を入力するようにしてください。</a:t>
            </a:r>
            <a:endParaRPr lang="en-US" altLang="ja-JP" sz="1200" dirty="0">
              <a:solidFill>
                <a:schemeClr val="tx1"/>
              </a:solidFill>
            </a:endParaRPr>
          </a:p>
          <a:p>
            <a:endParaRPr lang="en-US" altLang="ja-JP" sz="1200" dirty="0">
              <a:solidFill>
                <a:schemeClr val="tx1"/>
              </a:solidFill>
            </a:endParaRPr>
          </a:p>
          <a:p>
            <a:endParaRPr lang="ja-JP" altLang="en-US"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rgbClr val="FF0000"/>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59" name="正方形/長方形 58"/>
          <p:cNvSpPr/>
          <p:nvPr/>
        </p:nvSpPr>
        <p:spPr>
          <a:xfrm>
            <a:off x="87976" y="666738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18" name="図 17"/>
          <p:cNvPicPr>
            <a:picLocks noChangeAspect="1"/>
          </p:cNvPicPr>
          <p:nvPr/>
        </p:nvPicPr>
        <p:blipFill rotWithShape="1">
          <a:blip r:embed="rId6">
            <a:extLst>
              <a:ext uri="{28A0092B-C50C-407E-A947-70E740481C1C}">
                <a14:useLocalDpi xmlns:a14="http://schemas.microsoft.com/office/drawing/2010/main" val="0"/>
              </a:ext>
            </a:extLst>
          </a:blip>
          <a:srcRect l="2120" t="9129" r="6680" b="20082"/>
          <a:stretch/>
        </p:blipFill>
        <p:spPr>
          <a:xfrm>
            <a:off x="2302116" y="7708447"/>
            <a:ext cx="4002928" cy="1082759"/>
          </a:xfrm>
          <a:prstGeom prst="rect">
            <a:avLst/>
          </a:prstGeom>
        </p:spPr>
      </p:pic>
      <p:sp>
        <p:nvSpPr>
          <p:cNvPr id="73" name="円形吹き出し 72"/>
          <p:cNvSpPr/>
          <p:nvPr/>
        </p:nvSpPr>
        <p:spPr>
          <a:xfrm>
            <a:off x="673493" y="7910772"/>
            <a:ext cx="1486437" cy="1033556"/>
          </a:xfrm>
          <a:prstGeom prst="wedgeEllipseCallout">
            <a:avLst>
              <a:gd name="adj1" fmla="val 62537"/>
              <a:gd name="adj2" fmla="val 134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dirty="0">
                <a:solidFill>
                  <a:schemeClr val="tx1"/>
                </a:solidFill>
              </a:rPr>
              <a:t>基幹番号を「</a:t>
            </a:r>
            <a:r>
              <a:rPr lang="en-US" altLang="ja-JP" sz="1000" dirty="0">
                <a:solidFill>
                  <a:schemeClr val="tx1"/>
                </a:solidFill>
              </a:rPr>
              <a:t>000000</a:t>
            </a:r>
            <a:r>
              <a:rPr lang="ja-JP" altLang="en-US" sz="1000" dirty="0">
                <a:solidFill>
                  <a:schemeClr val="tx1"/>
                </a:solidFill>
              </a:rPr>
              <a:t>」と入力するとシステム上エラーになります。</a:t>
            </a:r>
            <a:endParaRPr kumimoji="1" lang="ja-JP" altLang="en-US" sz="1000" dirty="0">
              <a:solidFill>
                <a:schemeClr val="tx1"/>
              </a:solidFill>
            </a:endParaRPr>
          </a:p>
        </p:txBody>
      </p:sp>
      <p:cxnSp>
        <p:nvCxnSpPr>
          <p:cNvPr id="74" name="直線コネクタ 73"/>
          <p:cNvCxnSpPr/>
          <p:nvPr/>
        </p:nvCxnSpPr>
        <p:spPr>
          <a:xfrm flipH="1">
            <a:off x="2560320" y="8534400"/>
            <a:ext cx="1497875" cy="87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1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申請過程</a:t>
            </a:r>
            <a:r>
              <a:rPr lang="ja-JP" altLang="en-US" sz="1200" dirty="0">
                <a:solidFill>
                  <a:schemeClr val="tx1"/>
                </a:solidFill>
              </a:rPr>
              <a:t>における</a:t>
            </a:r>
            <a:r>
              <a:rPr kumimoji="1" lang="ja-JP" altLang="en-US" sz="1200" dirty="0">
                <a:solidFill>
                  <a:schemeClr val="tx1"/>
                </a:solidFill>
              </a:rPr>
              <a:t>電子納付の選択の必要性について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18</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３　労働保険概算保険料申告書に関すること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71126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保険料申告の電子申請時に電子納付を選択する場面が出てくるが、電子納付でなく紙媒体の納付書を使用して納付予定です。</a:t>
            </a:r>
            <a:endParaRPr kumimoji="1" lang="en-US" altLang="ja-JP" sz="1200" dirty="0">
              <a:solidFill>
                <a:schemeClr val="tx1"/>
              </a:solidFill>
            </a:endParaRPr>
          </a:p>
          <a:p>
            <a:r>
              <a:rPr lang="ja-JP" altLang="en-US" sz="1200" dirty="0">
                <a:solidFill>
                  <a:schemeClr val="tx1"/>
                </a:solidFill>
              </a:rPr>
              <a:t>この選択は必要でしょうか？</a:t>
            </a:r>
            <a:endParaRPr kumimoji="1" lang="ja-JP" altLang="en-US" sz="1200" dirty="0">
              <a:solidFill>
                <a:schemeClr val="tx1"/>
              </a:solidFill>
            </a:endParaRP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Ｑ２７</a:t>
            </a:r>
          </a:p>
        </p:txBody>
      </p:sp>
      <p:sp>
        <p:nvSpPr>
          <p:cNvPr id="11" name="正方形/長方形 10"/>
          <p:cNvSpPr/>
          <p:nvPr/>
        </p:nvSpPr>
        <p:spPr>
          <a:xfrm>
            <a:off x="527729" y="2245092"/>
            <a:ext cx="5908127" cy="440852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電子申請システムのシステム上、電子納付を選択する仕様となっています。</a:t>
            </a:r>
            <a:endParaRPr lang="en-US" altLang="ja-JP" sz="1200" dirty="0">
              <a:solidFill>
                <a:schemeClr val="tx1"/>
              </a:solidFill>
            </a:endParaRPr>
          </a:p>
          <a:p>
            <a:r>
              <a:rPr kumimoji="1" lang="ja-JP" altLang="en-US" sz="1200" dirty="0">
                <a:solidFill>
                  <a:schemeClr val="tx1"/>
                </a:solidFill>
              </a:rPr>
              <a:t>　電子納付でなくとも電子納付を選択いただいて問題ありません。</a:t>
            </a:r>
            <a:endParaRPr lang="en-US" altLang="ja-JP" sz="1200" dirty="0">
              <a:solidFill>
                <a:schemeClr val="tx1"/>
              </a:solidFill>
            </a:endParaRPr>
          </a:p>
          <a:p>
            <a:r>
              <a:rPr kumimoji="1" lang="ja-JP" altLang="en-US" sz="1200" dirty="0">
                <a:solidFill>
                  <a:schemeClr val="tx1"/>
                </a:solidFill>
              </a:rPr>
              <a:t>　以下の厚生労働省の電子申請マニュアルからの抜粋をご参考ください。</a:t>
            </a:r>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2" name="正方形/長方形 1"/>
          <p:cNvSpPr/>
          <p:nvPr/>
        </p:nvSpPr>
        <p:spPr>
          <a:xfrm>
            <a:off x="98561" y="2032237"/>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45" name="正方形/長方形 44"/>
          <p:cNvSpPr/>
          <p:nvPr/>
        </p:nvSpPr>
        <p:spPr>
          <a:xfrm>
            <a:off x="1178107" y="6968828"/>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電子納付の振込者氏名について</a:t>
            </a:r>
            <a:endParaRPr kumimoji="1" lang="ja-JP" altLang="en-US" sz="1200" dirty="0">
              <a:solidFill>
                <a:schemeClr val="tx1"/>
              </a:solidFill>
            </a:endParaRPr>
          </a:p>
        </p:txBody>
      </p:sp>
      <p:pic>
        <p:nvPicPr>
          <p:cNvPr id="4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7334330"/>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7" name="角丸四角形吹き出し 46"/>
          <p:cNvSpPr/>
          <p:nvPr/>
        </p:nvSpPr>
        <p:spPr>
          <a:xfrm>
            <a:off x="1250159" y="7412281"/>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申請過程における電子納付の振込者氏名は社労士名で良いですか？</a:t>
            </a:r>
            <a:endParaRPr kumimoji="1" lang="en-US" altLang="ja-JP" sz="1200" dirty="0">
              <a:solidFill>
                <a:schemeClr val="tx1"/>
              </a:solidFill>
            </a:endParaRPr>
          </a:p>
          <a:p>
            <a:r>
              <a:rPr lang="ja-JP" altLang="en-US" sz="1200" dirty="0">
                <a:solidFill>
                  <a:schemeClr val="tx1"/>
                </a:solidFill>
              </a:rPr>
              <a:t>それとも顧問先事業主名でしょうか</a:t>
            </a:r>
            <a:endParaRPr kumimoji="1" lang="ja-JP" altLang="en-US" sz="1200" dirty="0">
              <a:solidFill>
                <a:schemeClr val="tx1"/>
              </a:solidFill>
            </a:endParaRPr>
          </a:p>
        </p:txBody>
      </p:sp>
      <p:sp>
        <p:nvSpPr>
          <p:cNvPr id="48" name="円形吹き出し 47"/>
          <p:cNvSpPr/>
          <p:nvPr/>
        </p:nvSpPr>
        <p:spPr>
          <a:xfrm>
            <a:off x="527728" y="6840424"/>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Ｑ２８</a:t>
            </a:r>
          </a:p>
        </p:txBody>
      </p:sp>
      <p:sp>
        <p:nvSpPr>
          <p:cNvPr id="49" name="正方形/長方形 48"/>
          <p:cNvSpPr/>
          <p:nvPr/>
        </p:nvSpPr>
        <p:spPr>
          <a:xfrm>
            <a:off x="527728" y="8166948"/>
            <a:ext cx="5908127" cy="4294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顧問先事業主名を入力ください。</a:t>
            </a:r>
            <a:endParaRPr kumimoji="1" lang="en-US" altLang="ja-JP" sz="1200" dirty="0">
              <a:solidFill>
                <a:schemeClr val="tx1"/>
              </a:solidFill>
            </a:endParaRPr>
          </a:p>
        </p:txBody>
      </p:sp>
      <p:sp>
        <p:nvSpPr>
          <p:cNvPr id="50" name="正方形/長方形 49"/>
          <p:cNvSpPr/>
          <p:nvPr/>
        </p:nvSpPr>
        <p:spPr>
          <a:xfrm>
            <a:off x="76601" y="802457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299" t="1717" r="2534" b="-17"/>
          <a:stretch/>
        </p:blipFill>
        <p:spPr>
          <a:xfrm>
            <a:off x="744892" y="2879112"/>
            <a:ext cx="5112000" cy="3708000"/>
          </a:xfrm>
          <a:prstGeom prst="rect">
            <a:avLst/>
          </a:prstGeom>
        </p:spPr>
      </p:pic>
      <p:sp>
        <p:nvSpPr>
          <p:cNvPr id="9" name="正方形/長方形 8"/>
          <p:cNvSpPr/>
          <p:nvPr/>
        </p:nvSpPr>
        <p:spPr>
          <a:xfrm>
            <a:off x="3757613" y="6172200"/>
            <a:ext cx="2572242"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Ｑ</a:t>
            </a:r>
            <a:r>
              <a:rPr kumimoji="1" lang="en-US" altLang="ja-JP" sz="1050" dirty="0">
                <a:solidFill>
                  <a:schemeClr val="tx1"/>
                </a:solidFill>
              </a:rPr>
              <a:t>29 </a:t>
            </a:r>
            <a:r>
              <a:rPr kumimoji="1" lang="ja-JP" altLang="en-US" sz="1050" dirty="0">
                <a:solidFill>
                  <a:schemeClr val="tx1"/>
                </a:solidFill>
              </a:rPr>
              <a:t>電子納付の必要性について Ｐ</a:t>
            </a:r>
            <a:r>
              <a:rPr kumimoji="1" lang="en-US" altLang="ja-JP" sz="1050" dirty="0">
                <a:solidFill>
                  <a:schemeClr val="tx1"/>
                </a:solidFill>
              </a:rPr>
              <a:t>19</a:t>
            </a:r>
            <a:r>
              <a:rPr kumimoji="1" lang="ja-JP" altLang="en-US" sz="1050" dirty="0">
                <a:solidFill>
                  <a:schemeClr val="tx1"/>
                </a:solidFill>
              </a:rPr>
              <a:t>参照</a:t>
            </a:r>
          </a:p>
        </p:txBody>
      </p:sp>
    </p:spTree>
    <p:extLst>
      <p:ext uri="{BB962C8B-B14F-4D97-AF65-F5344CB8AC3E}">
        <p14:creationId xmlns:p14="http://schemas.microsoft.com/office/powerpoint/2010/main" val="226805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559676" y="247784"/>
            <a:ext cx="5738648" cy="461665"/>
          </a:xfrm>
          <a:prstGeom prst="rect">
            <a:avLst/>
          </a:prstGeom>
          <a:noFill/>
        </p:spPr>
        <p:txBody>
          <a:bodyPr wrap="square" rtlCol="0">
            <a:spAutoFit/>
          </a:bodyPr>
          <a:lstStyle/>
          <a:p>
            <a:r>
              <a:rPr kumimoji="1" lang="ja-JP" altLang="en-US" sz="2400" dirty="0"/>
              <a:t>はじめに</a:t>
            </a:r>
          </a:p>
        </p:txBody>
      </p:sp>
      <p:cxnSp>
        <p:nvCxnSpPr>
          <p:cNvPr id="7" name="直線コネクタ 6"/>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59676" y="1198179"/>
            <a:ext cx="5770179" cy="3046988"/>
          </a:xfrm>
          <a:prstGeom prst="rect">
            <a:avLst/>
          </a:prstGeom>
          <a:noFill/>
        </p:spPr>
        <p:txBody>
          <a:bodyPr wrap="square" rtlCol="0">
            <a:spAutoFit/>
          </a:bodyPr>
          <a:lstStyle/>
          <a:p>
            <a:r>
              <a:rPr kumimoji="1" lang="ja-JP" altLang="en-US" sz="1200" dirty="0"/>
              <a:t>　電子申請とは情報通信技術による産業・社会構造の変革に取組み、その恩恵をすべての国民が享受でき、国際的に競争力のある「ＩＴ立国」の形成を目指し、</a:t>
            </a:r>
            <a:r>
              <a:rPr kumimoji="1" lang="en-US" altLang="ja-JP" sz="1200" dirty="0"/>
              <a:t>2000</a:t>
            </a:r>
            <a:r>
              <a:rPr kumimoji="1" lang="ja-JP" altLang="en-US" sz="1200" dirty="0"/>
              <a:t>年</a:t>
            </a:r>
            <a:r>
              <a:rPr kumimoji="1" lang="en-US" altLang="ja-JP" sz="1200" dirty="0"/>
              <a:t>11</a:t>
            </a:r>
            <a:r>
              <a:rPr kumimoji="1" lang="ja-JP" altLang="en-US" sz="1200" dirty="0"/>
              <a:t>月にＩＴ基本戦略が取りまとめられ、その後の電子政府構築のためのアクションプランの策定によって</a:t>
            </a:r>
            <a:r>
              <a:rPr kumimoji="1" lang="en-US" altLang="ja-JP" sz="1200" dirty="0"/>
              <a:t>2003</a:t>
            </a:r>
            <a:r>
              <a:rPr kumimoji="1" lang="ja-JP" altLang="en-US" sz="1200" dirty="0"/>
              <a:t>年度より電子申請が実現されました。</a:t>
            </a:r>
            <a:endParaRPr kumimoji="1" lang="en-US" altLang="ja-JP" sz="1200" dirty="0"/>
          </a:p>
          <a:p>
            <a:r>
              <a:rPr lang="ja-JP" altLang="en-US" sz="1200" dirty="0"/>
              <a:t>　電子申請を利用する申請者は年々増加しており、電子申請の利用方法に関する疑義も多種多様となってきております。</a:t>
            </a:r>
            <a:endParaRPr kumimoji="1" lang="en-US" altLang="ja-JP" sz="1200" dirty="0"/>
          </a:p>
          <a:p>
            <a:r>
              <a:rPr lang="ja-JP" altLang="en-US" sz="1200" dirty="0"/>
              <a:t>　</a:t>
            </a:r>
            <a:endParaRPr lang="en-US" altLang="ja-JP" sz="1200" dirty="0"/>
          </a:p>
          <a:p>
            <a:r>
              <a:rPr kumimoji="1" lang="ja-JP" altLang="en-US" sz="1200" dirty="0"/>
              <a:t>　本Ｑ＆Ａは、社会保険労務士の方が労働保険適用徴収手続を電子申請で行う際に生じる疑義内容をまとめたものです。</a:t>
            </a:r>
            <a:endParaRPr kumimoji="1" lang="en-US" altLang="ja-JP" sz="1200" dirty="0"/>
          </a:p>
          <a:p>
            <a:r>
              <a:rPr lang="ja-JP" altLang="en-US" sz="1200" dirty="0"/>
              <a:t>　本Ｑ＆Ａが労働保険適用徴収に係る電子申請の普及と関係者の実務の一助となることを心から願うものであります。</a:t>
            </a:r>
            <a:endParaRPr lang="en-US" altLang="ja-JP" sz="1200" dirty="0"/>
          </a:p>
          <a:p>
            <a:endParaRPr kumimoji="1" lang="en-US" altLang="ja-JP" sz="1200" dirty="0"/>
          </a:p>
          <a:p>
            <a:r>
              <a:rPr lang="ja-JP" altLang="en-US" sz="1200" dirty="0"/>
              <a:t>　なお、本Ｑ＆Ａの記述は本書作成日である令和５年１月時点の「</a:t>
            </a:r>
            <a:r>
              <a:rPr lang="en-US" altLang="ja-JP" sz="1200" dirty="0"/>
              <a:t>e-</a:t>
            </a:r>
            <a:r>
              <a:rPr lang="en-US" altLang="ja-JP" sz="1200" dirty="0" err="1"/>
              <a:t>Gov</a:t>
            </a:r>
            <a:r>
              <a:rPr lang="ja-JP" altLang="en-US" sz="1200" dirty="0"/>
              <a:t>電子申請システム」及び京都労働局が使用する審査システム「労働保険適用徴収システム」の仕様に基づくものであるため、システムの改修に伴い本書の記述が変更されることがありますので、あらかじめ御了承願います。</a:t>
            </a:r>
            <a:endParaRPr kumimoji="1" lang="ja-JP" altLang="en-US" sz="1200" dirty="0"/>
          </a:p>
        </p:txBody>
      </p:sp>
      <p:sp>
        <p:nvSpPr>
          <p:cNvPr id="9" name="テキスト ボックス 8"/>
          <p:cNvSpPr txBox="1"/>
          <p:nvPr/>
        </p:nvSpPr>
        <p:spPr>
          <a:xfrm>
            <a:off x="780393" y="7362497"/>
            <a:ext cx="2824198" cy="954107"/>
          </a:xfrm>
          <a:prstGeom prst="rect">
            <a:avLst/>
          </a:prstGeom>
          <a:noFill/>
        </p:spPr>
        <p:txBody>
          <a:bodyPr wrap="square" rtlCol="0">
            <a:spAutoFit/>
          </a:bodyPr>
          <a:lstStyle/>
          <a:p>
            <a:r>
              <a:rPr kumimoji="1" lang="ja-JP" altLang="en-US" sz="1400" dirty="0"/>
              <a:t>平成３０年　３月初版</a:t>
            </a:r>
            <a:endParaRPr kumimoji="1" lang="en-US" altLang="ja-JP" sz="1400" dirty="0"/>
          </a:p>
          <a:p>
            <a:r>
              <a:rPr lang="ja-JP" altLang="en-US" sz="1400" dirty="0"/>
              <a:t>平成３０年　９月改訂第１版</a:t>
            </a:r>
            <a:endParaRPr lang="en-US" altLang="ja-JP" sz="1400" dirty="0"/>
          </a:p>
          <a:p>
            <a:r>
              <a:rPr kumimoji="1" lang="ja-JP" altLang="en-US" sz="1400" dirty="0"/>
              <a:t>令和</a:t>
            </a:r>
            <a:r>
              <a:rPr lang="ja-JP" altLang="en-US" sz="1400" dirty="0"/>
              <a:t>　２年１０月改訂第２版</a:t>
            </a:r>
            <a:endParaRPr lang="en-US" altLang="ja-JP" sz="1400" dirty="0"/>
          </a:p>
          <a:p>
            <a:r>
              <a:rPr kumimoji="1" lang="ja-JP" altLang="en-US" sz="1400" dirty="0"/>
              <a:t>令和　５年　１月改訂第３版</a:t>
            </a:r>
          </a:p>
        </p:txBody>
      </p:sp>
      <p:sp>
        <p:nvSpPr>
          <p:cNvPr id="10" name="テキスト ボックス 9"/>
          <p:cNvSpPr txBox="1"/>
          <p:nvPr/>
        </p:nvSpPr>
        <p:spPr>
          <a:xfrm>
            <a:off x="4288221" y="8342451"/>
            <a:ext cx="2041634" cy="523220"/>
          </a:xfrm>
          <a:prstGeom prst="rect">
            <a:avLst/>
          </a:prstGeom>
          <a:noFill/>
        </p:spPr>
        <p:txBody>
          <a:bodyPr wrap="square" rtlCol="0">
            <a:spAutoFit/>
          </a:bodyPr>
          <a:lstStyle/>
          <a:p>
            <a:r>
              <a:rPr lang="ja-JP" altLang="en-US" sz="1400" dirty="0"/>
              <a:t>京都労働局総務部</a:t>
            </a:r>
            <a:endParaRPr lang="en-US" altLang="ja-JP" sz="1400" dirty="0"/>
          </a:p>
          <a:p>
            <a:r>
              <a:rPr kumimoji="1" lang="ja-JP" altLang="en-US" sz="1400" dirty="0"/>
              <a:t>　　労働保険徴収課</a:t>
            </a:r>
          </a:p>
        </p:txBody>
      </p:sp>
    </p:spTree>
    <p:extLst>
      <p:ext uri="{BB962C8B-B14F-4D97-AF65-F5344CB8AC3E}">
        <p14:creationId xmlns:p14="http://schemas.microsoft.com/office/powerpoint/2010/main" val="257172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電子納付の必要性</a:t>
            </a:r>
            <a:r>
              <a:rPr kumimoji="1" lang="ja-JP" altLang="en-US" sz="1200" dirty="0">
                <a:solidFill>
                  <a:schemeClr val="tx1"/>
                </a:solidFill>
              </a:rPr>
              <a:t>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19</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３　労働保険概算保険料申告書に関すること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33324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概算保険料申告後、電子納付の案内がきましたが保険料の納付は電子納付でないといけませんか？</a:t>
            </a:r>
          </a:p>
        </p:txBody>
      </p: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Ｑ２９</a:t>
            </a:r>
          </a:p>
        </p:txBody>
      </p:sp>
      <p:sp>
        <p:nvSpPr>
          <p:cNvPr id="11" name="正方形/長方形 10"/>
          <p:cNvSpPr/>
          <p:nvPr/>
        </p:nvSpPr>
        <p:spPr>
          <a:xfrm>
            <a:off x="528144" y="2165865"/>
            <a:ext cx="5908127" cy="82961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システム上、電子納付の案内が自動的にされる仕様となっています。</a:t>
            </a:r>
            <a:endParaRPr lang="en-US" altLang="ja-JP" sz="1200" dirty="0">
              <a:solidFill>
                <a:schemeClr val="tx1"/>
              </a:solidFill>
            </a:endParaRPr>
          </a:p>
          <a:p>
            <a:r>
              <a:rPr lang="ja-JP" altLang="en-US" sz="1200" dirty="0">
                <a:solidFill>
                  <a:schemeClr val="tx1"/>
                </a:solidFill>
              </a:rPr>
              <a:t>　紙媒体の「領収済通知書（納付書）」で納付される場合は、電子納付の案内を気にしていただく必要はありません。</a:t>
            </a:r>
            <a:endParaRPr lang="en-US" altLang="ja-JP" sz="1200" dirty="0">
              <a:solidFill>
                <a:schemeClr val="tx1"/>
              </a:solidFill>
            </a:endParaRPr>
          </a:p>
        </p:txBody>
      </p:sp>
      <p:sp>
        <p:nvSpPr>
          <p:cNvPr id="2" name="正方形/長方形 1"/>
          <p:cNvSpPr/>
          <p:nvPr/>
        </p:nvSpPr>
        <p:spPr>
          <a:xfrm>
            <a:off x="77017" y="202349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6" name="正方形/長方形 25"/>
          <p:cNvSpPr/>
          <p:nvPr/>
        </p:nvSpPr>
        <p:spPr>
          <a:xfrm>
            <a:off x="1178108" y="3360066"/>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電子申請時の納付書の取扱</a:t>
            </a:r>
            <a:r>
              <a:rPr kumimoji="1" lang="ja-JP" altLang="en-US" sz="1200" dirty="0">
                <a:solidFill>
                  <a:schemeClr val="tx1"/>
                </a:solidFill>
              </a:rPr>
              <a:t>について</a:t>
            </a:r>
          </a:p>
        </p:txBody>
      </p:sp>
      <p:pic>
        <p:nvPicPr>
          <p:cNvPr id="2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3725568"/>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 name="角丸四角形吹き出し 27"/>
          <p:cNvSpPr/>
          <p:nvPr/>
        </p:nvSpPr>
        <p:spPr>
          <a:xfrm>
            <a:off x="1250160" y="3803518"/>
            <a:ext cx="5185697" cy="612293"/>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概算保険料申告を電子申請で行いましたが、電子納付ではなく紙媒体の納付書で行いたいのですが、納付書は送られてきますか？</a:t>
            </a:r>
          </a:p>
        </p:txBody>
      </p:sp>
      <p:sp>
        <p:nvSpPr>
          <p:cNvPr id="35" name="円形吹き出し 34"/>
          <p:cNvSpPr/>
          <p:nvPr/>
        </p:nvSpPr>
        <p:spPr>
          <a:xfrm>
            <a:off x="527729" y="3231662"/>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Ｑ３０</a:t>
            </a:r>
          </a:p>
        </p:txBody>
      </p:sp>
      <p:sp>
        <p:nvSpPr>
          <p:cNvPr id="36" name="正方形/長方形 35"/>
          <p:cNvSpPr/>
          <p:nvPr/>
        </p:nvSpPr>
        <p:spPr>
          <a:xfrm>
            <a:off x="527729" y="4684294"/>
            <a:ext cx="5908127" cy="126993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電子申請された概算保険料申告に基づく概算保険料の納付を紙媒体の「領収済通知書（納付書）」で行う場合は、別途入手いただく必要があります。</a:t>
            </a:r>
            <a:endParaRPr lang="en-US" altLang="ja-JP" sz="1200" dirty="0">
              <a:solidFill>
                <a:schemeClr val="tx1"/>
              </a:solidFill>
            </a:endParaRPr>
          </a:p>
          <a:p>
            <a:r>
              <a:rPr kumimoji="1" lang="ja-JP" altLang="en-US" sz="1200" dirty="0">
                <a:solidFill>
                  <a:schemeClr val="tx1"/>
                </a:solidFill>
              </a:rPr>
              <a:t>　</a:t>
            </a:r>
            <a:r>
              <a:rPr lang="ja-JP" altLang="en-US" sz="1200" dirty="0">
                <a:solidFill>
                  <a:schemeClr val="tx1"/>
                </a:solidFill>
              </a:rPr>
              <a:t>申請者に対し当課より納付書を一律的に送付することは行っていませんのでご注意ください。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納付書は各都道府県労働局に対応したものを入手いただく必要があります。</a:t>
            </a:r>
            <a:endParaRPr kumimoji="1" lang="en-US" altLang="ja-JP" sz="1200" dirty="0">
              <a:solidFill>
                <a:schemeClr val="tx1"/>
              </a:solidFill>
            </a:endParaRPr>
          </a:p>
        </p:txBody>
      </p:sp>
      <p:sp>
        <p:nvSpPr>
          <p:cNvPr id="38" name="正方形/長方形 37"/>
          <p:cNvSpPr/>
          <p:nvPr/>
        </p:nvSpPr>
        <p:spPr>
          <a:xfrm>
            <a:off x="76602" y="4415812"/>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374025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申請メニューの選び方</a:t>
            </a:r>
            <a:r>
              <a:rPr kumimoji="1" lang="ja-JP" altLang="en-US" sz="1200" dirty="0">
                <a:solidFill>
                  <a:schemeClr val="tx1"/>
                </a:solidFill>
              </a:rPr>
              <a:t>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20</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４　労働保険確定保険料申告書に関すること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Ｑ３１</a:t>
            </a:r>
          </a:p>
        </p:txBody>
      </p:sp>
      <p:sp>
        <p:nvSpPr>
          <p:cNvPr id="26" name="正方形/長方形 25"/>
          <p:cNvSpPr/>
          <p:nvPr/>
        </p:nvSpPr>
        <p:spPr>
          <a:xfrm>
            <a:off x="1178108" y="5214836"/>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確定保険料申告の電子申請が可能な範囲について</a:t>
            </a:r>
          </a:p>
        </p:txBody>
      </p:sp>
      <p:pic>
        <p:nvPicPr>
          <p:cNvPr id="2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47" y="5663968"/>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 name="角丸四角形吹き出し 27"/>
          <p:cNvSpPr/>
          <p:nvPr/>
        </p:nvSpPr>
        <p:spPr>
          <a:xfrm>
            <a:off x="1249745" y="5741918"/>
            <a:ext cx="5185697" cy="612293"/>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確定保険料申告を電子申請で行う場合、事業場の保険料精算を行う以外はできないと聞きましたが、本当ですか？</a:t>
            </a:r>
          </a:p>
        </p:txBody>
      </p:sp>
      <p:sp>
        <p:nvSpPr>
          <p:cNvPr id="35" name="円形吹き出し 34"/>
          <p:cNvSpPr/>
          <p:nvPr/>
        </p:nvSpPr>
        <p:spPr>
          <a:xfrm>
            <a:off x="527729" y="5086432"/>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Ｑ３２</a:t>
            </a:r>
          </a:p>
        </p:txBody>
      </p:sp>
      <p:sp>
        <p:nvSpPr>
          <p:cNvPr id="36" name="正方形/長方形 35"/>
          <p:cNvSpPr/>
          <p:nvPr/>
        </p:nvSpPr>
        <p:spPr>
          <a:xfrm>
            <a:off x="527729" y="6655927"/>
            <a:ext cx="5908127" cy="280140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以下のように労働保険番号を廃止するような保険料精算が伴う手続のみ電子申請可能です。</a:t>
            </a:r>
            <a:endParaRPr lang="en-US" altLang="ja-JP" sz="1200" dirty="0">
              <a:solidFill>
                <a:schemeClr val="tx1"/>
              </a:solidFill>
            </a:endParaRPr>
          </a:p>
          <a:p>
            <a:r>
              <a:rPr kumimoji="1" lang="ja-JP" altLang="en-US" sz="1200" dirty="0">
                <a:solidFill>
                  <a:schemeClr val="tx1"/>
                </a:solidFill>
              </a:rPr>
              <a:t>　・事業場を廃止する場合</a:t>
            </a:r>
            <a:endParaRPr kumimoji="1" lang="en-US" altLang="ja-JP" sz="1200" dirty="0">
              <a:solidFill>
                <a:schemeClr val="tx1"/>
              </a:solidFill>
            </a:endParaRPr>
          </a:p>
          <a:p>
            <a:r>
              <a:rPr lang="ja-JP" altLang="en-US" sz="1200" dirty="0">
                <a:solidFill>
                  <a:schemeClr val="tx1"/>
                </a:solidFill>
              </a:rPr>
              <a:t>　・継続一括被一括事業場となる場合</a:t>
            </a:r>
            <a:endParaRPr lang="en-US" altLang="ja-JP" sz="1200" dirty="0">
              <a:solidFill>
                <a:schemeClr val="tx1"/>
              </a:solidFill>
            </a:endParaRPr>
          </a:p>
          <a:p>
            <a:r>
              <a:rPr kumimoji="1" lang="ja-JP" altLang="en-US" sz="1200" dirty="0">
                <a:solidFill>
                  <a:schemeClr val="tx1"/>
                </a:solidFill>
              </a:rPr>
              <a:t>　・労働保険事務組合に委託する場合</a:t>
            </a:r>
            <a:endParaRPr kumimoji="1" lang="en-US" altLang="ja-JP" sz="1200" dirty="0">
              <a:solidFill>
                <a:schemeClr val="tx1"/>
              </a:solidFill>
            </a:endParaRPr>
          </a:p>
          <a:p>
            <a:endParaRPr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電子申請入力画面は以下の</a:t>
            </a:r>
            <a:r>
              <a:rPr lang="ja-JP" altLang="en-US" sz="1200" dirty="0">
                <a:solidFill>
                  <a:schemeClr val="tx1"/>
                </a:solidFill>
              </a:rPr>
              <a:t>とおり廃止日等の入力が必須となっています。</a:t>
            </a:r>
            <a:endParaRPr lang="en-US" altLang="ja-JP" sz="1200" dirty="0">
              <a:solidFill>
                <a:schemeClr val="tx1"/>
              </a:solidFill>
            </a:endParaRPr>
          </a:p>
          <a:p>
            <a:r>
              <a:rPr kumimoji="1" lang="ja-JP" altLang="en-US" sz="1200" dirty="0">
                <a:solidFill>
                  <a:schemeClr val="tx1"/>
                </a:solidFill>
              </a:rPr>
              <a:t>　　そのため、継続中の事業場に係る前年度の確定保険料申告を行うことなどは</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できません。</a:t>
            </a:r>
            <a:endParaRPr kumimoji="1" lang="en-US" altLang="ja-JP" sz="1200" dirty="0">
              <a:solidFill>
                <a:schemeClr val="tx1"/>
              </a:solidFill>
            </a:endParaRPr>
          </a:p>
        </p:txBody>
      </p:sp>
      <p:sp>
        <p:nvSpPr>
          <p:cNvPr id="38" name="正方形/長方形 37"/>
          <p:cNvSpPr/>
          <p:nvPr/>
        </p:nvSpPr>
        <p:spPr>
          <a:xfrm>
            <a:off x="76602" y="6387445"/>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確定保険料申告書を電子申請したいのですが、申請メニューのうち、どれを選べば良いですか？</a:t>
            </a:r>
            <a:endParaRPr kumimoji="1" lang="ja-JP" altLang="en-US" sz="1200" dirty="0">
              <a:solidFill>
                <a:schemeClr val="tx1"/>
              </a:solidFill>
            </a:endParaRPr>
          </a:p>
        </p:txBody>
      </p:sp>
      <p:sp>
        <p:nvSpPr>
          <p:cNvPr id="19" name="正方形/長方形 18"/>
          <p:cNvSpPr/>
          <p:nvPr/>
        </p:nvSpPr>
        <p:spPr>
          <a:xfrm>
            <a:off x="527729" y="2313134"/>
            <a:ext cx="5908127" cy="257042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以下の中から該当するメニューを選択ください。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22" name="表 21"/>
          <p:cNvGraphicFramePr>
            <a:graphicFrameLocks noGrp="1"/>
          </p:cNvGraphicFramePr>
          <p:nvPr>
            <p:extLst>
              <p:ext uri="{D42A27DB-BD31-4B8C-83A1-F6EECF244321}">
                <p14:modId xmlns:p14="http://schemas.microsoft.com/office/powerpoint/2010/main" val="2014698929"/>
              </p:ext>
            </p:extLst>
          </p:nvPr>
        </p:nvGraphicFramePr>
        <p:xfrm>
          <a:off x="722932" y="2584926"/>
          <a:ext cx="5606507" cy="2184393"/>
        </p:xfrm>
        <a:graphic>
          <a:graphicData uri="http://schemas.openxmlformats.org/drawingml/2006/table">
            <a:tbl>
              <a:tblPr firstRow="1" bandRow="1">
                <a:tableStyleId>{5C22544A-7EE6-4342-B048-85BDC9FD1C3A}</a:tableStyleId>
              </a:tblPr>
              <a:tblGrid>
                <a:gridCol w="2286082">
                  <a:extLst>
                    <a:ext uri="{9D8B030D-6E8A-4147-A177-3AD203B41FA5}">
                      <a16:colId xmlns:a16="http://schemas.microsoft.com/office/drawing/2014/main" val="20000"/>
                    </a:ext>
                  </a:extLst>
                </a:gridCol>
                <a:gridCol w="3320425">
                  <a:extLst>
                    <a:ext uri="{9D8B030D-6E8A-4147-A177-3AD203B41FA5}">
                      <a16:colId xmlns:a16="http://schemas.microsoft.com/office/drawing/2014/main" val="20001"/>
                    </a:ext>
                  </a:extLst>
                </a:gridCol>
              </a:tblGrid>
              <a:tr h="264153">
                <a:tc>
                  <a:txBody>
                    <a:bodyPr/>
                    <a:lstStyle/>
                    <a:p>
                      <a:pPr algn="ctr"/>
                      <a:r>
                        <a:rPr kumimoji="1" lang="ja-JP" altLang="en-US" sz="1050" dirty="0"/>
                        <a:t>申請メニュー名</a:t>
                      </a:r>
                    </a:p>
                  </a:txBody>
                  <a:tcPr/>
                </a:tc>
                <a:tc>
                  <a:txBody>
                    <a:bodyPr/>
                    <a:lstStyle/>
                    <a:p>
                      <a:pPr algn="ctr"/>
                      <a:r>
                        <a:rPr kumimoji="1" lang="ja-JP" altLang="en-US" sz="1050" dirty="0"/>
                        <a:t>該当する手続</a:t>
                      </a:r>
                    </a:p>
                  </a:txBody>
                  <a:tcPr/>
                </a:tc>
                <a:extLst>
                  <a:ext uri="{0D108BD9-81ED-4DB2-BD59-A6C34878D82A}">
                    <a16:rowId xmlns:a16="http://schemas.microsoft.com/office/drawing/2014/main" val="10000"/>
                  </a:ext>
                </a:extLst>
              </a:tr>
              <a:tr h="0">
                <a:tc>
                  <a:txBody>
                    <a:bodyPr/>
                    <a:lstStyle/>
                    <a:p>
                      <a:r>
                        <a:rPr kumimoji="1" lang="ja-JP" altLang="en-US" sz="900" dirty="0"/>
                        <a:t>労働保険確定保険料申告（継続）</a:t>
                      </a:r>
                    </a:p>
                  </a:txBody>
                  <a:tcPr/>
                </a:tc>
                <a:tc>
                  <a:txBody>
                    <a:bodyPr/>
                    <a:lstStyle/>
                    <a:p>
                      <a:r>
                        <a:rPr kumimoji="1" lang="ja-JP" altLang="en-US" sz="900" dirty="0"/>
                        <a:t>継続事業の確定保険料申告手続全般</a:t>
                      </a:r>
                      <a:endParaRPr kumimoji="1" lang="en-US" altLang="ja-JP" sz="900" dirty="0"/>
                    </a:p>
                  </a:txBody>
                  <a:tcPr/>
                </a:tc>
                <a:extLst>
                  <a:ext uri="{0D108BD9-81ED-4DB2-BD59-A6C34878D82A}">
                    <a16:rowId xmlns:a16="http://schemas.microsoft.com/office/drawing/2014/main" val="10001"/>
                  </a:ext>
                </a:extLst>
              </a:tr>
              <a:tr h="0">
                <a:tc>
                  <a:txBody>
                    <a:bodyPr/>
                    <a:lstStyle/>
                    <a:p>
                      <a:r>
                        <a:rPr kumimoji="1" lang="ja-JP" altLang="en-US" sz="900" dirty="0"/>
                        <a:t>労働保険確定保険料申告（建設の事業）</a:t>
                      </a:r>
                    </a:p>
                  </a:txBody>
                  <a:tcPr/>
                </a:tc>
                <a:tc>
                  <a:txBody>
                    <a:bodyPr/>
                    <a:lstStyle/>
                    <a:p>
                      <a:r>
                        <a:rPr kumimoji="1" lang="ja-JP" altLang="en-US" sz="900" dirty="0"/>
                        <a:t>建設事業（一括有期事業）の確定保険料申告</a:t>
                      </a:r>
                    </a:p>
                  </a:txBody>
                  <a:tcPr anchor="ctr"/>
                </a:tc>
                <a:extLst>
                  <a:ext uri="{0D108BD9-81ED-4DB2-BD59-A6C34878D82A}">
                    <a16:rowId xmlns:a16="http://schemas.microsoft.com/office/drawing/2014/main" val="10002"/>
                  </a:ext>
                </a:extLst>
              </a:tr>
              <a:tr h="2971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労働保険確定保険料申告（立木の伐採の事業）</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立木の伐採事業（一括有期事業）の確定保険料申告</a:t>
                      </a:r>
                    </a:p>
                  </a:txBody>
                  <a:tcPr anchor="ctr"/>
                </a:tc>
                <a:extLst>
                  <a:ext uri="{0D108BD9-81ED-4DB2-BD59-A6C34878D82A}">
                    <a16:rowId xmlns:a16="http://schemas.microsoft.com/office/drawing/2014/main" val="10003"/>
                  </a:ext>
                </a:extLst>
              </a:tr>
              <a:tr h="21945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労働保険確定保険料申告（一人親方等団体）</a:t>
                      </a:r>
                    </a:p>
                  </a:txBody>
                  <a:tcPr/>
                </a:tc>
                <a:tc>
                  <a:txBody>
                    <a:bodyPr/>
                    <a:lstStyle/>
                    <a:p>
                      <a:r>
                        <a:rPr kumimoji="1" lang="ja-JP" altLang="en-US" sz="900" dirty="0"/>
                        <a:t>一人親方等団体に係る確定保険料申告</a:t>
                      </a:r>
                    </a:p>
                  </a:txBody>
                  <a:tcPr/>
                </a:tc>
                <a:extLst>
                  <a:ext uri="{0D108BD9-81ED-4DB2-BD59-A6C34878D82A}">
                    <a16:rowId xmlns:a16="http://schemas.microsoft.com/office/drawing/2014/main" val="10004"/>
                  </a:ext>
                </a:extLst>
              </a:tr>
              <a:tr h="146304">
                <a:tc>
                  <a:txBody>
                    <a:bodyPr/>
                    <a:lstStyle/>
                    <a:p>
                      <a:r>
                        <a:rPr kumimoji="1" lang="ja-JP" altLang="en-US" sz="900" dirty="0"/>
                        <a:t>労働保険確定保険料申告（海外派遣特別加入）</a:t>
                      </a:r>
                    </a:p>
                  </a:txBody>
                  <a:tcPr/>
                </a:tc>
                <a:tc>
                  <a:txBody>
                    <a:bodyPr/>
                    <a:lstStyle/>
                    <a:p>
                      <a:r>
                        <a:rPr kumimoji="1" lang="ja-JP" altLang="en-US" sz="900" dirty="0"/>
                        <a:t>海外派遣特別加入を行っている事業場の確定保険料申告</a:t>
                      </a:r>
                    </a:p>
                  </a:txBody>
                  <a:tcPr/>
                </a:tc>
                <a:extLst>
                  <a:ext uri="{0D108BD9-81ED-4DB2-BD59-A6C34878D82A}">
                    <a16:rowId xmlns:a16="http://schemas.microsoft.com/office/drawing/2014/main" val="10005"/>
                  </a:ext>
                </a:extLst>
              </a:tr>
              <a:tr h="0">
                <a:tc>
                  <a:txBody>
                    <a:bodyPr/>
                    <a:lstStyle/>
                    <a:p>
                      <a:r>
                        <a:rPr kumimoji="1" lang="ja-JP" altLang="en-US" sz="900" dirty="0"/>
                        <a:t>労働保険確定保険料申告（事務組合末尾</a:t>
                      </a:r>
                      <a:r>
                        <a:rPr kumimoji="1" lang="en-US" altLang="ja-JP" sz="900" dirty="0"/>
                        <a:t>0</a:t>
                      </a:r>
                      <a:r>
                        <a:rPr kumimoji="1" lang="ja-JP" altLang="en-US" sz="900" dirty="0"/>
                        <a:t>～</a:t>
                      </a:r>
                      <a:r>
                        <a:rPr kumimoji="1" lang="en-US" altLang="ja-JP" sz="900" dirty="0"/>
                        <a:t>3</a:t>
                      </a:r>
                      <a:r>
                        <a:rPr kumimoji="1" lang="ja-JP" altLang="en-US" sz="900" dirty="0" err="1"/>
                        <a:t>、</a:t>
                      </a:r>
                      <a:r>
                        <a:rPr kumimoji="1" lang="en-US" altLang="ja-JP" sz="900" dirty="0"/>
                        <a:t>6</a:t>
                      </a:r>
                      <a:r>
                        <a:rPr kumimoji="1" lang="ja-JP" altLang="en-US" sz="900" dirty="0"/>
                        <a:t>～</a:t>
                      </a:r>
                      <a:r>
                        <a:rPr kumimoji="1" lang="en-US" altLang="ja-JP" sz="900" dirty="0"/>
                        <a:t>7</a:t>
                      </a:r>
                      <a:r>
                        <a:rPr kumimoji="1" lang="ja-JP" altLang="en-US" sz="900" dirty="0"/>
                        <a:t>）、（</a:t>
                      </a:r>
                      <a:r>
                        <a:rPr kumimoji="1" lang="en-US" altLang="ja-JP" sz="900" dirty="0"/>
                        <a:t>4</a:t>
                      </a:r>
                      <a:r>
                        <a:rPr kumimoji="1" lang="ja-JP" altLang="en-US" sz="900" dirty="0"/>
                        <a:t>）、（</a:t>
                      </a:r>
                      <a:r>
                        <a:rPr kumimoji="1" lang="en-US" altLang="ja-JP" sz="900" dirty="0"/>
                        <a:t>5</a:t>
                      </a:r>
                      <a:r>
                        <a:rPr kumimoji="1" lang="ja-JP" altLang="en-US" sz="900" dirty="0"/>
                        <a:t>）、（</a:t>
                      </a:r>
                      <a:r>
                        <a:rPr kumimoji="1" lang="en-US" altLang="ja-JP" sz="900" dirty="0"/>
                        <a:t>8</a:t>
                      </a:r>
                      <a:r>
                        <a:rPr kumimoji="1" lang="ja-JP" altLang="en-US" sz="900" dirty="0"/>
                        <a:t>）</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労働保険事務組合が行う確定保険料申告（労働保険事務組合が行う手続のため使用いただくことはありません。）</a:t>
                      </a:r>
                    </a:p>
                  </a:txBody>
                  <a:tcPr/>
                </a:tc>
                <a:extLst>
                  <a:ext uri="{0D108BD9-81ED-4DB2-BD59-A6C34878D82A}">
                    <a16:rowId xmlns:a16="http://schemas.microsoft.com/office/drawing/2014/main" val="10006"/>
                  </a:ext>
                </a:extLst>
              </a:tr>
            </a:tbl>
          </a:graphicData>
        </a:graphic>
      </p:graphicFrame>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20387" b="-1719"/>
          <a:stretch/>
        </p:blipFill>
        <p:spPr>
          <a:xfrm>
            <a:off x="827828" y="8609610"/>
            <a:ext cx="2943225" cy="612000"/>
          </a:xfrm>
          <a:prstGeom prst="rect">
            <a:avLst/>
          </a:prstGeom>
          <a:ln>
            <a:solidFill>
              <a:srgbClr val="00B0F0"/>
            </a:solidFill>
          </a:ln>
        </p:spPr>
      </p:pic>
      <p:sp>
        <p:nvSpPr>
          <p:cNvPr id="23" name="円形吹き出し 22"/>
          <p:cNvSpPr/>
          <p:nvPr/>
        </p:nvSpPr>
        <p:spPr>
          <a:xfrm>
            <a:off x="4222180" y="8569779"/>
            <a:ext cx="877860" cy="691662"/>
          </a:xfrm>
          <a:prstGeom prst="wedgeEllipseCallout">
            <a:avLst>
              <a:gd name="adj1" fmla="val -64757"/>
              <a:gd name="adj2" fmla="val -4384"/>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rgbClr val="FF0000"/>
                </a:solidFill>
              </a:rPr>
              <a:t>入力が必須です</a:t>
            </a:r>
            <a:r>
              <a:rPr kumimoji="1" lang="ja-JP" altLang="en-US" sz="900" dirty="0">
                <a:solidFill>
                  <a:srgbClr val="FF0000"/>
                </a:solidFill>
              </a:rPr>
              <a:t>。</a:t>
            </a:r>
          </a:p>
        </p:txBody>
      </p:sp>
    </p:spTree>
    <p:extLst>
      <p:ext uri="{BB962C8B-B14F-4D97-AF65-F5344CB8AC3E}">
        <p14:creationId xmlns:p14="http://schemas.microsoft.com/office/powerpoint/2010/main" val="282698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口座振替との関係性について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21</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４　労働保険確定保険料申告書に関すること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Ｑ３３</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確定保険料申告で保険料清算する際の確定不足額や一般拠出金について、口座振替対象事業場ですが、口座振替となりますか？</a:t>
            </a:r>
          </a:p>
        </p:txBody>
      </p:sp>
      <p:sp>
        <p:nvSpPr>
          <p:cNvPr id="19" name="正方形/長方形 18"/>
          <p:cNvSpPr/>
          <p:nvPr/>
        </p:nvSpPr>
        <p:spPr>
          <a:xfrm>
            <a:off x="527729" y="2313135"/>
            <a:ext cx="5908127" cy="805672"/>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電子申請に関わらず、確定保険料精算に伴う確定不足額や一般拠出金は口座振替対象ではありません。</a:t>
            </a:r>
            <a:endParaRPr lang="en-US" altLang="ja-JP" sz="1200" dirty="0">
              <a:solidFill>
                <a:schemeClr val="tx1"/>
              </a:solidFill>
            </a:endParaRPr>
          </a:p>
          <a:p>
            <a:r>
              <a:rPr kumimoji="1" lang="ja-JP" altLang="en-US" sz="1200" dirty="0">
                <a:solidFill>
                  <a:schemeClr val="tx1"/>
                </a:solidFill>
              </a:rPr>
              <a:t>　そのため、別途納付いただく必要があります。</a:t>
            </a:r>
            <a:r>
              <a:rPr lang="ja-JP" altLang="en-US" sz="1200" dirty="0">
                <a:solidFill>
                  <a:schemeClr val="tx1"/>
                </a:solidFill>
              </a:rPr>
              <a:t>　</a:t>
            </a:r>
            <a:endParaRPr kumimoji="1"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78522" y="350733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還付額が生じる場合の申請に</a:t>
            </a:r>
            <a:r>
              <a:rPr kumimoji="1" lang="ja-JP" altLang="en-US" sz="1200" dirty="0">
                <a:solidFill>
                  <a:schemeClr val="tx1"/>
                </a:solidFill>
              </a:rPr>
              <a:t>ついて</a:t>
            </a:r>
          </a:p>
        </p:txBody>
      </p:sp>
      <p:sp>
        <p:nvSpPr>
          <p:cNvPr id="25" name="円形吹き出し 24"/>
          <p:cNvSpPr/>
          <p:nvPr/>
        </p:nvSpPr>
        <p:spPr>
          <a:xfrm>
            <a:off x="528143" y="337893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Ｑ３４</a:t>
            </a: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402010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59" y="4004798"/>
            <a:ext cx="5185697" cy="823220"/>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確定保険料申告を行ったところ、還付額が生じました。</a:t>
            </a:r>
            <a:endParaRPr kumimoji="1" lang="en-US" altLang="ja-JP" sz="1200" dirty="0">
              <a:solidFill>
                <a:schemeClr val="tx1"/>
              </a:solidFill>
            </a:endParaRPr>
          </a:p>
          <a:p>
            <a:r>
              <a:rPr lang="ja-JP" altLang="en-US" sz="1200" dirty="0">
                <a:solidFill>
                  <a:schemeClr val="tx1"/>
                </a:solidFill>
              </a:rPr>
              <a:t>還付請求は電子申請可能ですか？</a:t>
            </a:r>
            <a:endParaRPr lang="en-US" altLang="ja-JP" sz="1200" dirty="0">
              <a:solidFill>
                <a:schemeClr val="tx1"/>
              </a:solidFill>
            </a:endParaRPr>
          </a:p>
          <a:p>
            <a:r>
              <a:rPr kumimoji="1" lang="ja-JP" altLang="en-US" sz="1200" dirty="0">
                <a:solidFill>
                  <a:schemeClr val="tx1"/>
                </a:solidFill>
              </a:rPr>
              <a:t>また、可能ならば確定保険料申告の審査終了前に送信可能ですか？</a:t>
            </a:r>
          </a:p>
        </p:txBody>
      </p:sp>
      <p:sp>
        <p:nvSpPr>
          <p:cNvPr id="31" name="正方形/長方形 30"/>
          <p:cNvSpPr/>
          <p:nvPr/>
        </p:nvSpPr>
        <p:spPr>
          <a:xfrm>
            <a:off x="527729" y="5018404"/>
            <a:ext cx="5908127" cy="59023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労働保険料還付請求は電子申請可能です。</a:t>
            </a:r>
            <a:endParaRPr lang="en-US" altLang="ja-JP" sz="1200" dirty="0">
              <a:solidFill>
                <a:schemeClr val="tx1"/>
              </a:solidFill>
            </a:endParaRPr>
          </a:p>
          <a:p>
            <a:r>
              <a:rPr kumimoji="1" lang="ja-JP" altLang="en-US" sz="1200" dirty="0">
                <a:solidFill>
                  <a:schemeClr val="tx1"/>
                </a:solidFill>
              </a:rPr>
              <a:t>　また、確定保険料申告の審査終了前に電子申請いただいて差し支えありません。</a:t>
            </a:r>
            <a:endParaRPr kumimoji="1" lang="en-US" altLang="ja-JP" sz="1200" dirty="0">
              <a:solidFill>
                <a:schemeClr val="tx1"/>
              </a:solidFill>
            </a:endParaRPr>
          </a:p>
        </p:txBody>
      </p:sp>
      <p:sp>
        <p:nvSpPr>
          <p:cNvPr id="32" name="正方形/長方形 31"/>
          <p:cNvSpPr/>
          <p:nvPr/>
        </p:nvSpPr>
        <p:spPr>
          <a:xfrm>
            <a:off x="76602" y="487603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33" name="正方形/長方形 32"/>
          <p:cNvSpPr/>
          <p:nvPr/>
        </p:nvSpPr>
        <p:spPr>
          <a:xfrm>
            <a:off x="1178522" y="6120163"/>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確定保険料申告時の算定基礎賃金集計表の取扱に</a:t>
            </a:r>
            <a:r>
              <a:rPr kumimoji="1" lang="ja-JP" altLang="en-US" sz="1200" dirty="0">
                <a:solidFill>
                  <a:schemeClr val="tx1"/>
                </a:solidFill>
              </a:rPr>
              <a:t>ついて</a:t>
            </a:r>
          </a:p>
        </p:txBody>
      </p:sp>
      <p:sp>
        <p:nvSpPr>
          <p:cNvPr id="34" name="円形吹き出し 33"/>
          <p:cNvSpPr/>
          <p:nvPr/>
        </p:nvSpPr>
        <p:spPr>
          <a:xfrm>
            <a:off x="528143" y="5991759"/>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Ｑ３５</a:t>
            </a:r>
          </a:p>
        </p:txBody>
      </p:sp>
      <p:pic>
        <p:nvPicPr>
          <p:cNvPr id="3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6632934"/>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9" name="角丸四角形吹き出し 38"/>
          <p:cNvSpPr/>
          <p:nvPr/>
        </p:nvSpPr>
        <p:spPr>
          <a:xfrm>
            <a:off x="1250159" y="6617626"/>
            <a:ext cx="5185697" cy="823220"/>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確定保険料申告に算定基礎賃金集計表の添付は必要ですか？</a:t>
            </a:r>
            <a:endParaRPr kumimoji="1" lang="en-US" altLang="ja-JP" sz="1200" dirty="0">
              <a:solidFill>
                <a:schemeClr val="tx1"/>
              </a:solidFill>
            </a:endParaRPr>
          </a:p>
          <a:p>
            <a:r>
              <a:rPr lang="ja-JP" altLang="en-US" sz="1200" dirty="0">
                <a:solidFill>
                  <a:schemeClr val="tx1"/>
                </a:solidFill>
              </a:rPr>
              <a:t>また、添付した場合は算定基礎賃金集計表を受付したことがわかるものを公文書として交付されますか？</a:t>
            </a:r>
            <a:endParaRPr kumimoji="1" lang="ja-JP" altLang="en-US" sz="1200" dirty="0">
              <a:solidFill>
                <a:schemeClr val="tx1"/>
              </a:solidFill>
            </a:endParaRPr>
          </a:p>
        </p:txBody>
      </p:sp>
      <p:sp>
        <p:nvSpPr>
          <p:cNvPr id="40" name="正方形/長方形 39"/>
          <p:cNvSpPr/>
          <p:nvPr/>
        </p:nvSpPr>
        <p:spPr>
          <a:xfrm>
            <a:off x="527729" y="7631232"/>
            <a:ext cx="5908127" cy="122568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現在、確定保険料申告時において算定基礎賃金集計表の添付は必須ではありません。</a:t>
            </a:r>
            <a:endParaRPr lang="en-US" altLang="ja-JP" sz="1200" dirty="0">
              <a:solidFill>
                <a:schemeClr val="tx1"/>
              </a:solidFill>
            </a:endParaRPr>
          </a:p>
          <a:p>
            <a:r>
              <a:rPr kumimoji="1" lang="ja-JP" altLang="en-US" sz="1200" dirty="0">
                <a:solidFill>
                  <a:schemeClr val="tx1"/>
                </a:solidFill>
              </a:rPr>
              <a:t>　また、確定保険料申告の電子申請時に算定基礎賃金集計表を添付いただいても、公文書として交付されるのは受付が記された「労働保険確定保険料申告書」のＰＤＦのみとなります。</a:t>
            </a:r>
            <a:endParaRPr kumimoji="1" lang="en-US" altLang="ja-JP" sz="1200" dirty="0">
              <a:solidFill>
                <a:schemeClr val="tx1"/>
              </a:solidFill>
            </a:endParaRPr>
          </a:p>
        </p:txBody>
      </p:sp>
      <p:sp>
        <p:nvSpPr>
          <p:cNvPr id="41" name="正方形/長方形 40"/>
          <p:cNvSpPr/>
          <p:nvPr/>
        </p:nvSpPr>
        <p:spPr>
          <a:xfrm>
            <a:off x="76602" y="748885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149167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申請メニューの選び方</a:t>
            </a:r>
            <a:r>
              <a:rPr kumimoji="1" lang="ja-JP" altLang="en-US" sz="1200" dirty="0">
                <a:solidFill>
                  <a:schemeClr val="tx1"/>
                </a:solidFill>
              </a:rPr>
              <a:t>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22</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a:t>
            </a:r>
            <a:r>
              <a:rPr lang="ja-JP" altLang="en-US" sz="1600" b="1" dirty="0"/>
              <a:t>６</a:t>
            </a:r>
            <a:endParaRPr kumimoji="1" lang="ja-JP" altLang="en-US" sz="1600" b="1" dirty="0"/>
          </a:p>
        </p:txBody>
      </p:sp>
      <p:sp>
        <p:nvSpPr>
          <p:cNvPr id="26" name="正方形/長方形 25"/>
          <p:cNvSpPr/>
          <p:nvPr/>
        </p:nvSpPr>
        <p:spPr>
          <a:xfrm>
            <a:off x="1178108" y="542520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提出代行に関する証明書の扱いについて</a:t>
            </a:r>
          </a:p>
        </p:txBody>
      </p:sp>
      <p:pic>
        <p:nvPicPr>
          <p:cNvPr id="2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47" y="587433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 name="角丸四角形吹き出し 27"/>
          <p:cNvSpPr/>
          <p:nvPr/>
        </p:nvSpPr>
        <p:spPr>
          <a:xfrm>
            <a:off x="1249745" y="5952287"/>
            <a:ext cx="5185697" cy="612293"/>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年度更新手続を電子申請で行う場合は、「提出代行に関する証明書」が不要と聞きましたが、正しいですか？</a:t>
            </a:r>
          </a:p>
        </p:txBody>
      </p:sp>
      <p:sp>
        <p:nvSpPr>
          <p:cNvPr id="35" name="円形吹き出し 34"/>
          <p:cNvSpPr/>
          <p:nvPr/>
        </p:nvSpPr>
        <p:spPr>
          <a:xfrm>
            <a:off x="527729" y="529680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Ｑ３７</a:t>
            </a:r>
          </a:p>
        </p:txBody>
      </p:sp>
      <p:sp>
        <p:nvSpPr>
          <p:cNvPr id="36" name="正方形/長方形 35"/>
          <p:cNvSpPr/>
          <p:nvPr/>
        </p:nvSpPr>
        <p:spPr>
          <a:xfrm>
            <a:off x="527729" y="6866296"/>
            <a:ext cx="5908127" cy="1193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正しいです。</a:t>
            </a:r>
            <a:endParaRPr lang="en-US" altLang="ja-JP" sz="1200" dirty="0">
              <a:solidFill>
                <a:schemeClr val="tx1"/>
              </a:solidFill>
            </a:endParaRPr>
          </a:p>
          <a:p>
            <a:r>
              <a:rPr kumimoji="1" lang="ja-JP" altLang="en-US" sz="1200" dirty="0">
                <a:solidFill>
                  <a:schemeClr val="tx1"/>
                </a:solidFill>
              </a:rPr>
              <a:t>　労働保険年度更新手続を社会保険労務士の方が電子申請で提出代行を行う場合、各事業場へ送付する申告書（労働保険概算・増加概算・確定保険料申告書）の右上にあるアクセスコードを入力することにより、事業主の電子署名を省略可能となっています。</a:t>
            </a:r>
            <a:endParaRPr kumimoji="1" lang="en-US" altLang="ja-JP" sz="1200" dirty="0">
              <a:solidFill>
                <a:schemeClr val="tx1"/>
              </a:solidFill>
            </a:endParaRPr>
          </a:p>
        </p:txBody>
      </p:sp>
      <p:sp>
        <p:nvSpPr>
          <p:cNvPr id="38" name="正方形/長方形 37"/>
          <p:cNvSpPr/>
          <p:nvPr/>
        </p:nvSpPr>
        <p:spPr>
          <a:xfrm>
            <a:off x="76602" y="659781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労働保険年度更新申告を電子申請したいのですが、申請メニューのうち、どれを選べば良いですか？</a:t>
            </a:r>
            <a:endParaRPr kumimoji="1" lang="ja-JP" altLang="en-US" sz="1200" dirty="0">
              <a:solidFill>
                <a:schemeClr val="tx1"/>
              </a:solidFill>
            </a:endParaRPr>
          </a:p>
        </p:txBody>
      </p:sp>
      <p:sp>
        <p:nvSpPr>
          <p:cNvPr id="19" name="正方形/長方形 18"/>
          <p:cNvSpPr/>
          <p:nvPr/>
        </p:nvSpPr>
        <p:spPr>
          <a:xfrm>
            <a:off x="527729" y="2313134"/>
            <a:ext cx="5908127" cy="279962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以下の中から該当するメニューを選択ください。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endParaRPr kumimoji="1"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22" name="表 21"/>
          <p:cNvGraphicFramePr>
            <a:graphicFrameLocks noGrp="1"/>
          </p:cNvGraphicFramePr>
          <p:nvPr>
            <p:extLst>
              <p:ext uri="{D42A27DB-BD31-4B8C-83A1-F6EECF244321}">
                <p14:modId xmlns:p14="http://schemas.microsoft.com/office/powerpoint/2010/main" val="4110696417"/>
              </p:ext>
            </p:extLst>
          </p:nvPr>
        </p:nvGraphicFramePr>
        <p:xfrm>
          <a:off x="722933" y="2712936"/>
          <a:ext cx="5606507" cy="2184393"/>
        </p:xfrm>
        <a:graphic>
          <a:graphicData uri="http://schemas.openxmlformats.org/drawingml/2006/table">
            <a:tbl>
              <a:tblPr firstRow="1" bandRow="1">
                <a:tableStyleId>{5C22544A-7EE6-4342-B048-85BDC9FD1C3A}</a:tableStyleId>
              </a:tblPr>
              <a:tblGrid>
                <a:gridCol w="2286082">
                  <a:extLst>
                    <a:ext uri="{9D8B030D-6E8A-4147-A177-3AD203B41FA5}">
                      <a16:colId xmlns:a16="http://schemas.microsoft.com/office/drawing/2014/main" val="20000"/>
                    </a:ext>
                  </a:extLst>
                </a:gridCol>
                <a:gridCol w="3320425">
                  <a:extLst>
                    <a:ext uri="{9D8B030D-6E8A-4147-A177-3AD203B41FA5}">
                      <a16:colId xmlns:a16="http://schemas.microsoft.com/office/drawing/2014/main" val="20001"/>
                    </a:ext>
                  </a:extLst>
                </a:gridCol>
              </a:tblGrid>
              <a:tr h="264153">
                <a:tc>
                  <a:txBody>
                    <a:bodyPr/>
                    <a:lstStyle/>
                    <a:p>
                      <a:pPr algn="ctr"/>
                      <a:r>
                        <a:rPr kumimoji="1" lang="ja-JP" altLang="en-US" sz="1050" dirty="0"/>
                        <a:t>申請メニュー名</a:t>
                      </a:r>
                    </a:p>
                  </a:txBody>
                  <a:tcPr/>
                </a:tc>
                <a:tc>
                  <a:txBody>
                    <a:bodyPr/>
                    <a:lstStyle/>
                    <a:p>
                      <a:pPr algn="ctr"/>
                      <a:r>
                        <a:rPr kumimoji="1" lang="ja-JP" altLang="en-US" sz="1050" dirty="0"/>
                        <a:t>該当する手続</a:t>
                      </a:r>
                    </a:p>
                  </a:txBody>
                  <a:tcPr/>
                </a:tc>
                <a:extLst>
                  <a:ext uri="{0D108BD9-81ED-4DB2-BD59-A6C34878D82A}">
                    <a16:rowId xmlns:a16="http://schemas.microsoft.com/office/drawing/2014/main" val="10000"/>
                  </a:ext>
                </a:extLst>
              </a:tr>
              <a:tr h="0">
                <a:tc>
                  <a:txBody>
                    <a:bodyPr/>
                    <a:lstStyle/>
                    <a:p>
                      <a:r>
                        <a:rPr kumimoji="1" lang="ja-JP" altLang="en-US" sz="900" dirty="0"/>
                        <a:t>労働保険年度</a:t>
                      </a:r>
                      <a:r>
                        <a:rPr kumimoji="1" lang="ja-JP" altLang="en-US" sz="900"/>
                        <a:t>更新申告</a:t>
                      </a:r>
                      <a:endParaRPr kumimoji="1" lang="ja-JP" altLang="en-US" sz="900" dirty="0"/>
                    </a:p>
                  </a:txBody>
                  <a:tcPr/>
                </a:tc>
                <a:tc>
                  <a:txBody>
                    <a:bodyPr/>
                    <a:lstStyle/>
                    <a:p>
                      <a:r>
                        <a:rPr kumimoji="1" lang="ja-JP" altLang="en-US" sz="900" dirty="0"/>
                        <a:t>継続事業の年度更新申告手続全般</a:t>
                      </a:r>
                      <a:endParaRPr kumimoji="1" lang="en-US" altLang="ja-JP" sz="900" dirty="0"/>
                    </a:p>
                  </a:txBody>
                  <a:tcPr/>
                </a:tc>
                <a:extLst>
                  <a:ext uri="{0D108BD9-81ED-4DB2-BD59-A6C34878D82A}">
                    <a16:rowId xmlns:a16="http://schemas.microsoft.com/office/drawing/2014/main" val="10001"/>
                  </a:ext>
                </a:extLst>
              </a:tr>
              <a:tr h="0">
                <a:tc>
                  <a:txBody>
                    <a:bodyPr/>
                    <a:lstStyle/>
                    <a:p>
                      <a:r>
                        <a:rPr kumimoji="1" lang="ja-JP" altLang="en-US" sz="900" dirty="0"/>
                        <a:t>労働保険年度更新申告（建設の事業）</a:t>
                      </a:r>
                    </a:p>
                  </a:txBody>
                  <a:tcPr/>
                </a:tc>
                <a:tc>
                  <a:txBody>
                    <a:bodyPr/>
                    <a:lstStyle/>
                    <a:p>
                      <a:r>
                        <a:rPr kumimoji="1" lang="ja-JP" altLang="en-US" sz="900" dirty="0"/>
                        <a:t>建設事業（一括有期事業）の年度更新申告</a:t>
                      </a:r>
                    </a:p>
                  </a:txBody>
                  <a:tcPr anchor="ctr"/>
                </a:tc>
                <a:extLst>
                  <a:ext uri="{0D108BD9-81ED-4DB2-BD59-A6C34878D82A}">
                    <a16:rowId xmlns:a16="http://schemas.microsoft.com/office/drawing/2014/main" val="10002"/>
                  </a:ext>
                </a:extLst>
              </a:tr>
              <a:tr h="2971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労働保険年度更新申告（立木の伐採の事業）</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立木の伐採事業（一括有期事業）の年度更新申告</a:t>
                      </a:r>
                    </a:p>
                  </a:txBody>
                  <a:tcPr anchor="ctr"/>
                </a:tc>
                <a:extLst>
                  <a:ext uri="{0D108BD9-81ED-4DB2-BD59-A6C34878D82A}">
                    <a16:rowId xmlns:a16="http://schemas.microsoft.com/office/drawing/2014/main" val="10003"/>
                  </a:ext>
                </a:extLst>
              </a:tr>
              <a:tr h="21945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労働保険年度更新申告（一人親方等団体）</a:t>
                      </a:r>
                    </a:p>
                  </a:txBody>
                  <a:tcPr/>
                </a:tc>
                <a:tc>
                  <a:txBody>
                    <a:bodyPr/>
                    <a:lstStyle/>
                    <a:p>
                      <a:r>
                        <a:rPr kumimoji="1" lang="ja-JP" altLang="en-US" sz="900" dirty="0"/>
                        <a:t>一人親方等団体に係る年度更新申告</a:t>
                      </a:r>
                    </a:p>
                  </a:txBody>
                  <a:tcPr/>
                </a:tc>
                <a:extLst>
                  <a:ext uri="{0D108BD9-81ED-4DB2-BD59-A6C34878D82A}">
                    <a16:rowId xmlns:a16="http://schemas.microsoft.com/office/drawing/2014/main" val="10004"/>
                  </a:ext>
                </a:extLst>
              </a:tr>
              <a:tr h="146304">
                <a:tc>
                  <a:txBody>
                    <a:bodyPr/>
                    <a:lstStyle/>
                    <a:p>
                      <a:r>
                        <a:rPr kumimoji="1" lang="ja-JP" altLang="en-US" sz="900" dirty="0"/>
                        <a:t>労働保険年度更新申告（海外派遣特別加入）</a:t>
                      </a:r>
                    </a:p>
                  </a:txBody>
                  <a:tcPr/>
                </a:tc>
                <a:tc>
                  <a:txBody>
                    <a:bodyPr/>
                    <a:lstStyle/>
                    <a:p>
                      <a:r>
                        <a:rPr kumimoji="1" lang="ja-JP" altLang="en-US" sz="900" dirty="0"/>
                        <a:t>海外派遣特別加入を行っている事業場の年度更新申告</a:t>
                      </a:r>
                    </a:p>
                  </a:txBody>
                  <a:tcPr/>
                </a:tc>
                <a:extLst>
                  <a:ext uri="{0D108BD9-81ED-4DB2-BD59-A6C34878D82A}">
                    <a16:rowId xmlns:a16="http://schemas.microsoft.com/office/drawing/2014/main" val="10005"/>
                  </a:ext>
                </a:extLst>
              </a:tr>
              <a:tr h="0">
                <a:tc>
                  <a:txBody>
                    <a:bodyPr/>
                    <a:lstStyle/>
                    <a:p>
                      <a:r>
                        <a:rPr kumimoji="1" lang="ja-JP" altLang="en-US" sz="900" dirty="0"/>
                        <a:t>労働保険年度更新申告（事務組合末尾　</a:t>
                      </a:r>
                      <a:r>
                        <a:rPr kumimoji="1" lang="en-US" altLang="ja-JP" sz="900" dirty="0"/>
                        <a:t>0</a:t>
                      </a:r>
                      <a:r>
                        <a:rPr kumimoji="1" lang="ja-JP" altLang="en-US" sz="900" dirty="0"/>
                        <a:t>～</a:t>
                      </a:r>
                      <a:r>
                        <a:rPr kumimoji="1" lang="en-US" altLang="ja-JP" sz="900" dirty="0"/>
                        <a:t>3</a:t>
                      </a:r>
                      <a:r>
                        <a:rPr kumimoji="1" lang="ja-JP" altLang="en-US" sz="900" dirty="0" err="1"/>
                        <a:t>、</a:t>
                      </a:r>
                      <a:r>
                        <a:rPr kumimoji="1" lang="en-US" altLang="ja-JP" sz="900" dirty="0"/>
                        <a:t>6</a:t>
                      </a:r>
                      <a:r>
                        <a:rPr kumimoji="1" lang="ja-JP" altLang="en-US" sz="900" dirty="0"/>
                        <a:t>～</a:t>
                      </a:r>
                      <a:r>
                        <a:rPr kumimoji="1" lang="en-US" altLang="ja-JP" sz="900" dirty="0"/>
                        <a:t>7</a:t>
                      </a:r>
                      <a:r>
                        <a:rPr kumimoji="1" lang="ja-JP" altLang="en-US" sz="900" dirty="0"/>
                        <a:t>）、（</a:t>
                      </a:r>
                      <a:r>
                        <a:rPr kumimoji="1" lang="en-US" altLang="ja-JP" sz="900" dirty="0"/>
                        <a:t>4</a:t>
                      </a:r>
                      <a:r>
                        <a:rPr kumimoji="1" lang="ja-JP" altLang="en-US" sz="900" dirty="0"/>
                        <a:t>）、（</a:t>
                      </a:r>
                      <a:r>
                        <a:rPr kumimoji="1" lang="en-US" altLang="ja-JP" sz="900" dirty="0"/>
                        <a:t>5</a:t>
                      </a:r>
                      <a:r>
                        <a:rPr kumimoji="1" lang="ja-JP" altLang="en-US" sz="900" dirty="0"/>
                        <a:t>）、（</a:t>
                      </a:r>
                      <a:r>
                        <a:rPr kumimoji="1" lang="en-US" altLang="ja-JP" sz="900" dirty="0"/>
                        <a:t>8</a:t>
                      </a:r>
                      <a:r>
                        <a:rPr kumimoji="1" lang="ja-JP" altLang="en-US" sz="900" dirty="0"/>
                        <a:t>）</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労働保険事務組合が行う年度更新申告（労働保険事務組合が行う手続のため使用いただくことはありません。）</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650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8" descr="C:\Users\kazuaki.kosuge\AppData\Local\Microsoft\Windows\Temporary Internet Files\Content.IE5\OTRC5VU4\lgi01a20140107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59" y="4484967"/>
            <a:ext cx="1281468" cy="11960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kazuaki.kosuge\AppData\Local\Microsoft\Windows\Temporary Internet Files\Content.IE5\D8MOYW3K\MC900428949[1].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5266934" y="4602585"/>
            <a:ext cx="962639" cy="973618"/>
          </a:xfrm>
          <a:prstGeom prst="rect">
            <a:avLst/>
          </a:prstGeom>
          <a:solidFill>
            <a:schemeClr val="bg1"/>
          </a:solidFill>
        </p:spPr>
      </p:pic>
      <p:sp>
        <p:nvSpPr>
          <p:cNvPr id="44" name="角丸四角形吹き出し 43"/>
          <p:cNvSpPr/>
          <p:nvPr/>
        </p:nvSpPr>
        <p:spPr>
          <a:xfrm>
            <a:off x="4288177" y="6561640"/>
            <a:ext cx="2041677" cy="2759334"/>
          </a:xfrm>
          <a:prstGeom prst="wedgeRoundRectCallout">
            <a:avLst>
              <a:gd name="adj1" fmla="val 18396"/>
              <a:gd name="adj2" fmla="val -87089"/>
              <a:gd name="adj3" fmla="val 16667"/>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dirty="0">
                <a:solidFill>
                  <a:schemeClr val="tx1"/>
                </a:solidFill>
              </a:rPr>
              <a:t>＊</a:t>
            </a:r>
            <a:r>
              <a:rPr kumimoji="1" lang="ja-JP" altLang="en-US" sz="1200" u="sng" dirty="0">
                <a:solidFill>
                  <a:srgbClr val="FF0000"/>
                </a:solidFill>
              </a:rPr>
              <a:t>保険料申告に誤りがあった場合の注意</a:t>
            </a:r>
            <a:r>
              <a:rPr kumimoji="1" lang="ja-JP" altLang="en-US" sz="1200" dirty="0">
                <a:solidFill>
                  <a:schemeClr val="tx1"/>
                </a:solidFill>
              </a:rPr>
              <a:t>＊</a:t>
            </a:r>
            <a:endParaRPr kumimoji="1" lang="en-US" altLang="ja-JP" sz="1200" dirty="0">
              <a:solidFill>
                <a:schemeClr val="tx1"/>
              </a:solidFill>
            </a:endParaRPr>
          </a:p>
          <a:p>
            <a:endParaRPr lang="en-US" altLang="ja-JP" sz="1000" dirty="0">
              <a:solidFill>
                <a:schemeClr val="tx1"/>
              </a:solidFill>
            </a:endParaRPr>
          </a:p>
          <a:p>
            <a:r>
              <a:rPr lang="ja-JP" altLang="en-US" sz="1000" dirty="0">
                <a:solidFill>
                  <a:schemeClr val="tx1"/>
                </a:solidFill>
              </a:rPr>
              <a:t>・例えば</a:t>
            </a:r>
            <a:endParaRPr lang="en-US" altLang="ja-JP" sz="1000" dirty="0">
              <a:solidFill>
                <a:schemeClr val="tx1"/>
              </a:solidFill>
            </a:endParaRPr>
          </a:p>
          <a:p>
            <a:r>
              <a:rPr lang="ja-JP" altLang="en-US" sz="1000" dirty="0">
                <a:solidFill>
                  <a:schemeClr val="tx1"/>
                </a:solidFill>
              </a:rPr>
              <a:t>＊労働保険料第</a:t>
            </a:r>
            <a:r>
              <a:rPr lang="en-US" altLang="ja-JP" sz="1000" dirty="0">
                <a:solidFill>
                  <a:schemeClr val="tx1"/>
                </a:solidFill>
              </a:rPr>
              <a:t>1</a:t>
            </a:r>
            <a:r>
              <a:rPr lang="ja-JP" altLang="en-US" sz="1000" dirty="0">
                <a:solidFill>
                  <a:schemeClr val="tx1"/>
                </a:solidFill>
              </a:rPr>
              <a:t>期￥</a:t>
            </a:r>
            <a:r>
              <a:rPr lang="en-US" altLang="ja-JP" sz="1000" dirty="0">
                <a:solidFill>
                  <a:schemeClr val="tx1"/>
                </a:solidFill>
              </a:rPr>
              <a:t>150,000</a:t>
            </a:r>
          </a:p>
          <a:p>
            <a:r>
              <a:rPr lang="ja-JP" altLang="en-US" sz="1000" dirty="0">
                <a:solidFill>
                  <a:schemeClr val="tx1"/>
                </a:solidFill>
              </a:rPr>
              <a:t>＊一般拠出金￥</a:t>
            </a:r>
            <a:r>
              <a:rPr lang="en-US" altLang="ja-JP" sz="1000" dirty="0">
                <a:solidFill>
                  <a:schemeClr val="tx1"/>
                </a:solidFill>
              </a:rPr>
              <a:t>800</a:t>
            </a:r>
          </a:p>
          <a:p>
            <a:r>
              <a:rPr kumimoji="1" lang="ja-JP" altLang="en-US" sz="1000" dirty="0">
                <a:solidFill>
                  <a:schemeClr val="tx1"/>
                </a:solidFill>
              </a:rPr>
              <a:t>が正しかった場合でも、</a:t>
            </a:r>
            <a:r>
              <a:rPr kumimoji="1" lang="en-US" altLang="ja-JP" sz="1000" dirty="0">
                <a:solidFill>
                  <a:schemeClr val="tx1"/>
                </a:solidFill>
              </a:rPr>
              <a:t>e-</a:t>
            </a:r>
            <a:r>
              <a:rPr kumimoji="1" lang="en-US" altLang="ja-JP" sz="1000" dirty="0" err="1">
                <a:solidFill>
                  <a:schemeClr val="tx1"/>
                </a:solidFill>
              </a:rPr>
              <a:t>Gov</a:t>
            </a:r>
            <a:r>
              <a:rPr kumimoji="1" lang="ja-JP" altLang="en-US" sz="1000" dirty="0">
                <a:solidFill>
                  <a:schemeClr val="tx1"/>
                </a:solidFill>
              </a:rPr>
              <a:t>から通知される電子納付の案内金額は申告時の金額</a:t>
            </a:r>
            <a:endParaRPr kumimoji="1" lang="en-US" altLang="ja-JP" sz="1000" dirty="0">
              <a:solidFill>
                <a:schemeClr val="tx1"/>
              </a:solidFill>
            </a:endParaRPr>
          </a:p>
          <a:p>
            <a:r>
              <a:rPr lang="ja-JP" altLang="en-US" sz="1000" dirty="0">
                <a:solidFill>
                  <a:schemeClr val="tx1"/>
                </a:solidFill>
              </a:rPr>
              <a:t>＊労働保険料第</a:t>
            </a:r>
            <a:r>
              <a:rPr lang="en-US" altLang="ja-JP" sz="1000" dirty="0">
                <a:solidFill>
                  <a:schemeClr val="tx1"/>
                </a:solidFill>
              </a:rPr>
              <a:t>1</a:t>
            </a:r>
            <a:r>
              <a:rPr lang="ja-JP" altLang="en-US" sz="1000" dirty="0">
                <a:solidFill>
                  <a:schemeClr val="tx1"/>
                </a:solidFill>
              </a:rPr>
              <a:t>期￥</a:t>
            </a:r>
            <a:r>
              <a:rPr lang="en-US" altLang="ja-JP" sz="1000" dirty="0">
                <a:solidFill>
                  <a:schemeClr val="tx1"/>
                </a:solidFill>
              </a:rPr>
              <a:t>200,000</a:t>
            </a:r>
          </a:p>
          <a:p>
            <a:r>
              <a:rPr lang="ja-JP" altLang="en-US" sz="1000" dirty="0">
                <a:solidFill>
                  <a:schemeClr val="tx1"/>
                </a:solidFill>
              </a:rPr>
              <a:t>＊一般拠出金￥</a:t>
            </a:r>
            <a:r>
              <a:rPr lang="en-US" altLang="ja-JP" sz="1000" dirty="0">
                <a:solidFill>
                  <a:schemeClr val="tx1"/>
                </a:solidFill>
              </a:rPr>
              <a:t>1,000</a:t>
            </a:r>
          </a:p>
          <a:p>
            <a:r>
              <a:rPr lang="ja-JP" altLang="en-US" sz="1000" dirty="0">
                <a:solidFill>
                  <a:schemeClr val="tx1"/>
                </a:solidFill>
              </a:rPr>
              <a:t>のままとなります。</a:t>
            </a:r>
            <a:endParaRPr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　正しい金額で電子納付を希望する場合は、再度正しい金額で電子申請が必要です。</a:t>
            </a:r>
            <a:endParaRPr lang="en-US" altLang="ja-JP" sz="1000" dirty="0">
              <a:solidFill>
                <a:schemeClr val="tx1"/>
              </a:solidFill>
            </a:endParaRPr>
          </a:p>
        </p:txBody>
      </p:sp>
      <p:sp>
        <p:nvSpPr>
          <p:cNvPr id="46" name="角丸四角形吹き出し 45"/>
          <p:cNvSpPr/>
          <p:nvPr/>
        </p:nvSpPr>
        <p:spPr>
          <a:xfrm>
            <a:off x="3764014" y="5722252"/>
            <a:ext cx="1441113" cy="583738"/>
          </a:xfrm>
          <a:prstGeom prst="wedgeRoundRectCallout">
            <a:avLst>
              <a:gd name="adj1" fmla="val -61577"/>
              <a:gd name="adj2" fmla="val -138065"/>
              <a:gd name="adj3" fmla="val 16667"/>
            </a:avLst>
          </a:prstGeom>
          <a:solidFill>
            <a:schemeClr val="bg1"/>
          </a:solid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a:t>
            </a:r>
            <a:r>
              <a:rPr lang="en-US" altLang="ja-JP" sz="800" dirty="0">
                <a:solidFill>
                  <a:schemeClr val="tx1"/>
                </a:solidFill>
              </a:rPr>
              <a:t>e-</a:t>
            </a:r>
            <a:r>
              <a:rPr lang="en-US" altLang="ja-JP" sz="800" dirty="0" err="1">
                <a:solidFill>
                  <a:schemeClr val="tx1"/>
                </a:solidFill>
              </a:rPr>
              <a:t>Gov</a:t>
            </a:r>
            <a:r>
              <a:rPr lang="ja-JP" altLang="en-US" sz="800" dirty="0">
                <a:solidFill>
                  <a:schemeClr val="tx1"/>
                </a:solidFill>
              </a:rPr>
              <a:t>上でも納付状況が確認できますが、電子納付した場合だけ納付状況に反映されます。</a:t>
            </a:r>
            <a:endParaRPr kumimoji="1" lang="ja-JP" altLang="en-US" sz="800" dirty="0">
              <a:solidFill>
                <a:schemeClr val="tx1"/>
              </a:solidFill>
            </a:endParaRPr>
          </a:p>
        </p:txBody>
      </p:sp>
      <p:sp>
        <p:nvSpPr>
          <p:cNvPr id="43" name="左矢印 42"/>
          <p:cNvSpPr/>
          <p:nvPr/>
        </p:nvSpPr>
        <p:spPr>
          <a:xfrm>
            <a:off x="1921250" y="4998885"/>
            <a:ext cx="1195117" cy="293321"/>
          </a:xfrm>
          <a:prstGeom prst="leftArrow">
            <a:avLst/>
          </a:prstGeom>
          <a:solidFill>
            <a:srgbClr val="FFB7FA"/>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②　</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23</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178522" y="1112980"/>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電子申請で年度更新した際の流れ</a:t>
            </a:r>
            <a:r>
              <a:rPr kumimoji="1" lang="ja-JP" altLang="en-US" sz="1200" dirty="0">
                <a:solidFill>
                  <a:schemeClr val="tx1"/>
                </a:solidFill>
              </a:rPr>
              <a:t>について</a:t>
            </a:r>
          </a:p>
        </p:txBody>
      </p:sp>
      <p:pic>
        <p:nvPicPr>
          <p:cNvPr id="2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61" y="1562112"/>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 name="角丸四角形吹き出し 27"/>
          <p:cNvSpPr/>
          <p:nvPr/>
        </p:nvSpPr>
        <p:spPr>
          <a:xfrm>
            <a:off x="1250159" y="1640062"/>
            <a:ext cx="5185697" cy="612293"/>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今回初めて電子申請で年度更新申告を行おうと思いますが、電子申請で申請した場合の流れを教えてください。</a:t>
            </a:r>
          </a:p>
        </p:txBody>
      </p:sp>
      <p:sp>
        <p:nvSpPr>
          <p:cNvPr id="35" name="円形吹き出し 34"/>
          <p:cNvSpPr/>
          <p:nvPr/>
        </p:nvSpPr>
        <p:spPr>
          <a:xfrm>
            <a:off x="528143" y="984576"/>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Ｑ３８</a:t>
            </a:r>
          </a:p>
        </p:txBody>
      </p:sp>
      <p:sp>
        <p:nvSpPr>
          <p:cNvPr id="36" name="正方形/長方形 35"/>
          <p:cNvSpPr/>
          <p:nvPr/>
        </p:nvSpPr>
        <p:spPr>
          <a:xfrm>
            <a:off x="527729" y="2472363"/>
            <a:ext cx="5908127" cy="6984972"/>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　電子申請で労働保険年度更新申告をいただく場合は以下の流れとなります。</a:t>
            </a:r>
            <a:endParaRPr kumimoji="1" lang="en-US" altLang="ja-JP" sz="1200" dirty="0">
              <a:solidFill>
                <a:schemeClr val="tx1"/>
              </a:solidFill>
            </a:endParaRPr>
          </a:p>
        </p:txBody>
      </p:sp>
      <p:sp>
        <p:nvSpPr>
          <p:cNvPr id="38" name="正方形/長方形 37"/>
          <p:cNvSpPr/>
          <p:nvPr/>
        </p:nvSpPr>
        <p:spPr>
          <a:xfrm>
            <a:off x="156227" y="2389032"/>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角丸四角形吹き出し 23"/>
          <p:cNvSpPr/>
          <p:nvPr/>
        </p:nvSpPr>
        <p:spPr>
          <a:xfrm>
            <a:off x="4396854" y="3402423"/>
            <a:ext cx="1935675" cy="1076167"/>
          </a:xfrm>
          <a:prstGeom prst="wedgeRoundRectCallout">
            <a:avLst>
              <a:gd name="adj1" fmla="val 20426"/>
              <a:gd name="adj2" fmla="val 69598"/>
              <a:gd name="adj3" fmla="val 16667"/>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③申告内容を審査のうえ</a:t>
            </a:r>
            <a:endParaRPr kumimoji="1" lang="en-US" altLang="ja-JP" sz="1050" dirty="0">
              <a:solidFill>
                <a:schemeClr val="tx1"/>
              </a:solidFill>
            </a:endParaRPr>
          </a:p>
          <a:p>
            <a:r>
              <a:rPr lang="ja-JP" altLang="en-US" sz="1050" dirty="0">
                <a:solidFill>
                  <a:schemeClr val="tx1"/>
                </a:solidFill>
              </a:rPr>
              <a:t>　電子公文書（申告書事業主控）を申請者へ通知。</a:t>
            </a:r>
            <a:endParaRPr lang="en-US" altLang="ja-JP" sz="1050" dirty="0">
              <a:solidFill>
                <a:schemeClr val="tx1"/>
              </a:solidFill>
            </a:endParaRPr>
          </a:p>
          <a:p>
            <a:r>
              <a:rPr kumimoji="1" lang="en-US" altLang="ja-JP" sz="1050" dirty="0">
                <a:solidFill>
                  <a:schemeClr val="tx1"/>
                </a:solidFill>
              </a:rPr>
              <a:t>※</a:t>
            </a:r>
            <a:r>
              <a:rPr kumimoji="1" lang="ja-JP" altLang="en-US" sz="1050" dirty="0">
                <a:solidFill>
                  <a:schemeClr val="tx1"/>
                </a:solidFill>
              </a:rPr>
              <a:t>紙媒体の「領収済通知書（納付書）」は申請者や事業場へは送付しません。</a:t>
            </a:r>
          </a:p>
        </p:txBody>
      </p:sp>
      <p:sp>
        <p:nvSpPr>
          <p:cNvPr id="25" name="左矢印 24"/>
          <p:cNvSpPr/>
          <p:nvPr/>
        </p:nvSpPr>
        <p:spPr>
          <a:xfrm>
            <a:off x="1930927" y="5358558"/>
            <a:ext cx="3310359" cy="305808"/>
          </a:xfrm>
          <a:prstGeom prst="leftArrow">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HGP創英角ｺﾞｼｯｸUB" panose="020B0900000000000000" pitchFamily="50" charset="-128"/>
                <a:ea typeface="HGP創英角ｺﾞｼｯｸUB" panose="020B0900000000000000" pitchFamily="50" charset="-128"/>
              </a:rPr>
              <a:t>　　　　　　　　　　　　　　　　　　　　　　　③</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1" name="右矢印 30"/>
          <p:cNvSpPr/>
          <p:nvPr/>
        </p:nvSpPr>
        <p:spPr>
          <a:xfrm>
            <a:off x="1933603" y="4578697"/>
            <a:ext cx="3310359" cy="316661"/>
          </a:xfrm>
          <a:prstGeom prst="rightArrow">
            <a:avLst>
              <a:gd name="adj1" fmla="val 50000"/>
              <a:gd name="adj2" fmla="val 84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100" dirty="0">
                <a:latin typeface="HGP創英角ｺﾞｼｯｸUB" panose="020B0900000000000000" pitchFamily="50" charset="-128"/>
                <a:ea typeface="HGP創英角ｺﾞｼｯｸUB" panose="020B0900000000000000" pitchFamily="50" charset="-128"/>
              </a:rPr>
              <a:t>　　　　　 </a:t>
            </a:r>
            <a:r>
              <a:rPr kumimoji="1" lang="ja-JP" altLang="en-US" sz="1200" dirty="0">
                <a:latin typeface="HGP創英角ｺﾞｼｯｸUB" panose="020B0900000000000000" pitchFamily="50" charset="-128"/>
                <a:ea typeface="HGP創英角ｺﾞｼｯｸUB" panose="020B0900000000000000" pitchFamily="50" charset="-128"/>
              </a:rPr>
              <a:t>①</a:t>
            </a:r>
          </a:p>
        </p:txBody>
      </p:sp>
      <p:sp>
        <p:nvSpPr>
          <p:cNvPr id="33" name="テキスト ボックス 32"/>
          <p:cNvSpPr txBox="1"/>
          <p:nvPr/>
        </p:nvSpPr>
        <p:spPr>
          <a:xfrm>
            <a:off x="802558" y="5709539"/>
            <a:ext cx="1211822" cy="415498"/>
          </a:xfrm>
          <a:prstGeom prst="rect">
            <a:avLst/>
          </a:prstGeom>
          <a:noFill/>
          <a:ln>
            <a:solidFill>
              <a:schemeClr val="tx1"/>
            </a:solidFill>
          </a:ln>
        </p:spPr>
        <p:txBody>
          <a:bodyPr wrap="square" rtlCol="0" anchor="ctr" anchorCtr="0">
            <a:spAutoFit/>
          </a:bodyPr>
          <a:lstStyle/>
          <a:p>
            <a:pPr algn="ctr"/>
            <a:r>
              <a:rPr kumimoji="1" lang="ja-JP" altLang="en-US" sz="1200" dirty="0"/>
              <a:t>申請者</a:t>
            </a:r>
            <a:endParaRPr kumimoji="1" lang="en-US" altLang="ja-JP" sz="1200" dirty="0"/>
          </a:p>
          <a:p>
            <a:pPr algn="ctr"/>
            <a:r>
              <a:rPr lang="ja-JP" altLang="en-US" sz="900" dirty="0"/>
              <a:t>（社会保険労務士）</a:t>
            </a:r>
            <a:endParaRPr kumimoji="1" lang="ja-JP" altLang="en-US" sz="900" dirty="0"/>
          </a:p>
        </p:txBody>
      </p:sp>
      <p:sp>
        <p:nvSpPr>
          <p:cNvPr id="34" name="テキスト ボックス 33"/>
          <p:cNvSpPr txBox="1"/>
          <p:nvPr/>
        </p:nvSpPr>
        <p:spPr>
          <a:xfrm>
            <a:off x="5241287" y="5704028"/>
            <a:ext cx="988286" cy="276999"/>
          </a:xfrm>
          <a:prstGeom prst="rect">
            <a:avLst/>
          </a:prstGeom>
          <a:solidFill>
            <a:schemeClr val="lt1"/>
          </a:solidFill>
          <a:ln>
            <a:solidFill>
              <a:schemeClr val="tx1"/>
            </a:solidFill>
          </a:ln>
        </p:spPr>
        <p:txBody>
          <a:bodyPr wrap="square" rtlCol="0" anchor="ctr" anchorCtr="0">
            <a:spAutoFit/>
          </a:bodyPr>
          <a:lstStyle/>
          <a:p>
            <a:pPr algn="ctr"/>
            <a:r>
              <a:rPr lang="ja-JP" altLang="en-US" sz="1200" dirty="0"/>
              <a:t>労働局</a:t>
            </a:r>
            <a:endParaRPr kumimoji="1" lang="ja-JP" altLang="en-US" sz="1200" dirty="0"/>
          </a:p>
        </p:txBody>
      </p:sp>
      <p:pic>
        <p:nvPicPr>
          <p:cNvPr id="37" name="Picture 3" descr="C:\Users\kei.fujita\AppData\Local\Microsoft\Windows\Temporary Internet Files\Content.IE5\K1ZGNOSH\MC900434845[2].png"/>
          <p:cNvPicPr>
            <a:picLocks noChangeAspect="1" noChangeArrowheads="1"/>
          </p:cNvPicPr>
          <p:nvPr/>
        </p:nvPicPr>
        <p:blipFill>
          <a:blip r:embed="rId5" cstate="print"/>
          <a:srcRect/>
          <a:stretch>
            <a:fillRect/>
          </a:stretch>
        </p:blipFill>
        <p:spPr bwMode="auto">
          <a:xfrm>
            <a:off x="3023237" y="4631093"/>
            <a:ext cx="777139" cy="1082675"/>
          </a:xfrm>
          <a:prstGeom prst="rect">
            <a:avLst/>
          </a:prstGeom>
          <a:noFill/>
          <a:ln w="9525">
            <a:noFill/>
            <a:miter lim="800000"/>
            <a:headEnd/>
            <a:tailEnd/>
          </a:ln>
        </p:spPr>
      </p:pic>
      <p:sp>
        <p:nvSpPr>
          <p:cNvPr id="39" name="テキスト ボックス 38"/>
          <p:cNvSpPr txBox="1"/>
          <p:nvPr/>
        </p:nvSpPr>
        <p:spPr>
          <a:xfrm>
            <a:off x="3023237" y="5713443"/>
            <a:ext cx="704618" cy="276999"/>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lang="en-US" altLang="ja-JP" sz="1200" dirty="0"/>
              <a:t>e-</a:t>
            </a:r>
            <a:r>
              <a:rPr lang="en-US" altLang="ja-JP" sz="1200" dirty="0" err="1"/>
              <a:t>Gov</a:t>
            </a:r>
            <a:endParaRPr kumimoji="1" lang="ja-JP" altLang="en-US" sz="1200" dirty="0"/>
          </a:p>
        </p:txBody>
      </p:sp>
      <p:sp>
        <p:nvSpPr>
          <p:cNvPr id="41" name="角丸四角形吹き出し 40"/>
          <p:cNvSpPr/>
          <p:nvPr/>
        </p:nvSpPr>
        <p:spPr>
          <a:xfrm>
            <a:off x="611735" y="3356786"/>
            <a:ext cx="1774400" cy="956302"/>
          </a:xfrm>
          <a:prstGeom prst="wedgeRoundRectCallout">
            <a:avLst>
              <a:gd name="adj1" fmla="val 8101"/>
              <a:gd name="adj2" fmla="val 95041"/>
              <a:gd name="adj3" fmla="val 16667"/>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dirty="0">
                <a:solidFill>
                  <a:schemeClr val="tx1"/>
                </a:solidFill>
              </a:rPr>
              <a:t>①</a:t>
            </a:r>
            <a:r>
              <a:rPr kumimoji="1" lang="ja-JP" altLang="en-US" sz="1050" dirty="0">
                <a:solidFill>
                  <a:schemeClr val="tx1"/>
                </a:solidFill>
              </a:rPr>
              <a:t>年度更新申告を送信</a:t>
            </a:r>
            <a:endParaRPr kumimoji="1" lang="en-US" altLang="ja-JP" sz="1050" dirty="0">
              <a:solidFill>
                <a:schemeClr val="tx1"/>
              </a:solidFill>
            </a:endParaRPr>
          </a:p>
          <a:p>
            <a:endParaRPr lang="en-US" altLang="ja-JP" sz="800" dirty="0">
              <a:solidFill>
                <a:schemeClr val="tx1"/>
              </a:solidFill>
            </a:endParaRPr>
          </a:p>
          <a:p>
            <a:r>
              <a:rPr lang="ja-JP" altLang="en-US" sz="900" dirty="0">
                <a:solidFill>
                  <a:schemeClr val="tx1"/>
                </a:solidFill>
              </a:rPr>
              <a:t>＊労働保険料第１期￥</a:t>
            </a:r>
            <a:r>
              <a:rPr lang="en-US" altLang="ja-JP" sz="900" dirty="0">
                <a:solidFill>
                  <a:schemeClr val="tx1"/>
                </a:solidFill>
              </a:rPr>
              <a:t>200,000</a:t>
            </a:r>
          </a:p>
          <a:p>
            <a:r>
              <a:rPr kumimoji="1" lang="ja-JP" altLang="en-US" sz="900" dirty="0">
                <a:solidFill>
                  <a:schemeClr val="tx1"/>
                </a:solidFill>
              </a:rPr>
              <a:t>　　　　　　第２期￥</a:t>
            </a:r>
            <a:r>
              <a:rPr kumimoji="1" lang="en-US" altLang="ja-JP" sz="900" dirty="0">
                <a:solidFill>
                  <a:schemeClr val="tx1"/>
                </a:solidFill>
              </a:rPr>
              <a:t>300,000</a:t>
            </a:r>
          </a:p>
          <a:p>
            <a:r>
              <a:rPr lang="ja-JP" altLang="en-US" sz="900" dirty="0">
                <a:solidFill>
                  <a:schemeClr val="tx1"/>
                </a:solidFill>
              </a:rPr>
              <a:t>　　　　　　第３期￥</a:t>
            </a:r>
            <a:r>
              <a:rPr lang="en-US" altLang="ja-JP" sz="900" dirty="0">
                <a:solidFill>
                  <a:schemeClr val="tx1"/>
                </a:solidFill>
              </a:rPr>
              <a:t>300,000</a:t>
            </a:r>
          </a:p>
          <a:p>
            <a:r>
              <a:rPr lang="ja-JP" altLang="en-US" sz="900" dirty="0">
                <a:solidFill>
                  <a:schemeClr val="tx1"/>
                </a:solidFill>
              </a:rPr>
              <a:t>＊</a:t>
            </a:r>
            <a:r>
              <a:rPr kumimoji="1" lang="ja-JP" altLang="en-US" sz="900" dirty="0">
                <a:solidFill>
                  <a:schemeClr val="tx1"/>
                </a:solidFill>
              </a:rPr>
              <a:t>一般拠出金　　　￥</a:t>
            </a:r>
            <a:r>
              <a:rPr kumimoji="1" lang="en-US" altLang="ja-JP" sz="900" dirty="0">
                <a:solidFill>
                  <a:schemeClr val="tx1"/>
                </a:solidFill>
              </a:rPr>
              <a:t>1,000</a:t>
            </a:r>
          </a:p>
        </p:txBody>
      </p:sp>
      <p:sp>
        <p:nvSpPr>
          <p:cNvPr id="42" name="角丸四角形吹き出し 41"/>
          <p:cNvSpPr/>
          <p:nvPr/>
        </p:nvSpPr>
        <p:spPr>
          <a:xfrm>
            <a:off x="2460239" y="3361040"/>
            <a:ext cx="1830613" cy="1093855"/>
          </a:xfrm>
          <a:prstGeom prst="wedgeRoundRectCallout">
            <a:avLst>
              <a:gd name="adj1" fmla="val -8095"/>
              <a:gd name="adj2" fmla="val 63252"/>
              <a:gd name="adj3" fmla="val 16667"/>
            </a:avLst>
          </a:prstGeom>
          <a:solidFill>
            <a:schemeClr val="bg1"/>
          </a:solid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②申告額に基づき電子納付の案内を申請者（社会保険労務士）へ自動送信。</a:t>
            </a:r>
            <a:endParaRPr kumimoji="1" lang="en-US" altLang="ja-JP" sz="1050" dirty="0">
              <a:solidFill>
                <a:schemeClr val="tx1"/>
              </a:solidFill>
            </a:endParaRPr>
          </a:p>
          <a:p>
            <a:r>
              <a:rPr lang="ja-JP" altLang="en-US" sz="1050" dirty="0">
                <a:solidFill>
                  <a:schemeClr val="tx1"/>
                </a:solidFill>
              </a:rPr>
              <a:t>　電子納付に必要な納付番号等を通知。　</a:t>
            </a:r>
            <a:endParaRPr kumimoji="1" lang="ja-JP" altLang="en-US" sz="1050" dirty="0">
              <a:solidFill>
                <a:schemeClr val="tx1"/>
              </a:solidFill>
            </a:endParaRPr>
          </a:p>
        </p:txBody>
      </p:sp>
      <p:sp>
        <p:nvSpPr>
          <p:cNvPr id="45" name="角丸四角形吹き出し 44"/>
          <p:cNvSpPr/>
          <p:nvPr/>
        </p:nvSpPr>
        <p:spPr>
          <a:xfrm>
            <a:off x="649459" y="6370854"/>
            <a:ext cx="3454708" cy="2970165"/>
          </a:xfrm>
          <a:prstGeom prst="wedgeRoundRectCallout">
            <a:avLst>
              <a:gd name="adj1" fmla="val -27142"/>
              <a:gd name="adj2" fmla="val -58920"/>
              <a:gd name="adj3" fmla="val 16667"/>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rPr>
              <a:t>④事業場への納付案内</a:t>
            </a:r>
            <a:endParaRPr kumimoji="1" lang="en-US" altLang="ja-JP" sz="1050" dirty="0">
              <a:solidFill>
                <a:schemeClr val="tx1"/>
              </a:solidFill>
            </a:endParaRPr>
          </a:p>
          <a:p>
            <a:r>
              <a:rPr lang="en-US" altLang="ja-JP" sz="1050" dirty="0">
                <a:solidFill>
                  <a:schemeClr val="tx1"/>
                </a:solidFill>
              </a:rPr>
              <a:t>A: </a:t>
            </a:r>
            <a:r>
              <a:rPr lang="ja-JP" altLang="en-US" sz="1050" dirty="0">
                <a:solidFill>
                  <a:schemeClr val="tx1"/>
                </a:solidFill>
              </a:rPr>
              <a:t>事業場が電子納付による納付を希望される場合</a:t>
            </a:r>
            <a:endParaRPr lang="en-US" altLang="ja-JP" sz="1050" dirty="0">
              <a:solidFill>
                <a:schemeClr val="tx1"/>
              </a:solidFill>
            </a:endParaRPr>
          </a:p>
          <a:p>
            <a:r>
              <a:rPr lang="ja-JP" altLang="en-US" sz="1050" dirty="0">
                <a:solidFill>
                  <a:schemeClr val="tx1"/>
                </a:solidFill>
              </a:rPr>
              <a:t>・・・</a:t>
            </a:r>
            <a:r>
              <a:rPr lang="en-US" altLang="ja-JP" sz="1050" dirty="0">
                <a:solidFill>
                  <a:schemeClr val="tx1"/>
                </a:solidFill>
              </a:rPr>
              <a:t>e-</a:t>
            </a:r>
            <a:r>
              <a:rPr lang="en-US" altLang="ja-JP" sz="1050" dirty="0" err="1">
                <a:solidFill>
                  <a:schemeClr val="tx1"/>
                </a:solidFill>
              </a:rPr>
              <a:t>Gov</a:t>
            </a:r>
            <a:r>
              <a:rPr lang="ja-JP" altLang="en-US" sz="1050" dirty="0">
                <a:solidFill>
                  <a:schemeClr val="tx1"/>
                </a:solidFill>
              </a:rPr>
              <a:t>から通知される収納機関番号や納付</a:t>
            </a:r>
            <a:endParaRPr lang="en-US" altLang="ja-JP" sz="1050" dirty="0">
              <a:solidFill>
                <a:schemeClr val="tx1"/>
              </a:solidFill>
            </a:endParaRPr>
          </a:p>
          <a:p>
            <a:r>
              <a:rPr lang="ja-JP" altLang="en-US" sz="1050" dirty="0">
                <a:solidFill>
                  <a:schemeClr val="tx1"/>
                </a:solidFill>
              </a:rPr>
              <a:t>　　　番号等を事業場へ通知いただく。</a:t>
            </a:r>
            <a:endParaRPr lang="en-US" altLang="ja-JP" sz="1050" dirty="0">
              <a:solidFill>
                <a:schemeClr val="tx1"/>
              </a:solidFill>
            </a:endParaRPr>
          </a:p>
          <a:p>
            <a:endParaRPr lang="en-US" altLang="ja-JP" sz="1050" dirty="0">
              <a:solidFill>
                <a:schemeClr val="tx1"/>
              </a:solidFill>
            </a:endParaRPr>
          </a:p>
          <a:p>
            <a:r>
              <a:rPr lang="ja-JP" altLang="en-US" sz="1050" dirty="0">
                <a:solidFill>
                  <a:schemeClr val="tx1"/>
                </a:solidFill>
              </a:rPr>
              <a:t>Ｂ：事業場が紙媒体の領収済通知書（納付書）で</a:t>
            </a:r>
            <a:endParaRPr lang="en-US" altLang="ja-JP" sz="1050" dirty="0">
              <a:solidFill>
                <a:schemeClr val="tx1"/>
              </a:solidFill>
            </a:endParaRPr>
          </a:p>
          <a:p>
            <a:r>
              <a:rPr lang="ja-JP" altLang="en-US" sz="1050" dirty="0">
                <a:solidFill>
                  <a:schemeClr val="tx1"/>
                </a:solidFill>
              </a:rPr>
              <a:t>　　の納付を希望される場合</a:t>
            </a:r>
            <a:endParaRPr lang="en-US" altLang="ja-JP" sz="1050" dirty="0">
              <a:solidFill>
                <a:schemeClr val="tx1"/>
              </a:solidFill>
            </a:endParaRPr>
          </a:p>
          <a:p>
            <a:r>
              <a:rPr lang="ja-JP" altLang="en-US" sz="1050" dirty="0">
                <a:solidFill>
                  <a:schemeClr val="tx1"/>
                </a:solidFill>
              </a:rPr>
              <a:t>・・・紙媒体の領収済通知書（納付書）を入手し、</a:t>
            </a:r>
            <a:endParaRPr lang="en-US" altLang="ja-JP" sz="1050" dirty="0">
              <a:solidFill>
                <a:schemeClr val="tx1"/>
              </a:solidFill>
            </a:endParaRPr>
          </a:p>
          <a:p>
            <a:r>
              <a:rPr lang="ja-JP" altLang="en-US" sz="1050" dirty="0">
                <a:solidFill>
                  <a:schemeClr val="tx1"/>
                </a:solidFill>
              </a:rPr>
              <a:t>　　　事業場へ交付いただく。</a:t>
            </a:r>
            <a:endParaRPr lang="en-US" altLang="ja-JP" sz="1050" dirty="0">
              <a:solidFill>
                <a:schemeClr val="tx1"/>
              </a:solidFill>
            </a:endParaRPr>
          </a:p>
          <a:p>
            <a:endParaRPr lang="en-US" altLang="ja-JP" sz="1050" dirty="0">
              <a:solidFill>
                <a:schemeClr val="tx1"/>
              </a:solidFill>
            </a:endParaRPr>
          </a:p>
          <a:p>
            <a:r>
              <a:rPr lang="ja-JP" altLang="en-US" sz="1050" dirty="0">
                <a:solidFill>
                  <a:schemeClr val="tx1"/>
                </a:solidFill>
              </a:rPr>
              <a:t>Ｃ：年度更新で事業場が口座振替をいただく場合</a:t>
            </a:r>
            <a:endParaRPr lang="en-US" altLang="ja-JP" sz="1050" dirty="0">
              <a:solidFill>
                <a:schemeClr val="tx1"/>
              </a:solidFill>
            </a:endParaRPr>
          </a:p>
          <a:p>
            <a:r>
              <a:rPr lang="ja-JP" altLang="en-US" sz="1050" dirty="0">
                <a:solidFill>
                  <a:schemeClr val="tx1"/>
                </a:solidFill>
              </a:rPr>
              <a:t>・・・納付の案内は不要。</a:t>
            </a:r>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r>
              <a:rPr lang="en-US" altLang="ja-JP" sz="1050" dirty="0">
                <a:solidFill>
                  <a:schemeClr val="tx1"/>
                </a:solidFill>
              </a:rPr>
              <a:t>※2</a:t>
            </a:r>
            <a:r>
              <a:rPr lang="ja-JP" altLang="en-US" sz="1050" dirty="0">
                <a:solidFill>
                  <a:schemeClr val="tx1"/>
                </a:solidFill>
              </a:rPr>
              <a:t>期分、</a:t>
            </a:r>
            <a:r>
              <a:rPr lang="en-US" altLang="ja-JP" sz="1050" dirty="0">
                <a:solidFill>
                  <a:schemeClr val="tx1"/>
                </a:solidFill>
              </a:rPr>
              <a:t>3</a:t>
            </a:r>
            <a:r>
              <a:rPr lang="ja-JP" altLang="en-US" sz="1050" dirty="0">
                <a:solidFill>
                  <a:schemeClr val="tx1"/>
                </a:solidFill>
              </a:rPr>
              <a:t>期分は厚生労働省から郵送で事業場へ</a:t>
            </a:r>
            <a:endParaRPr lang="en-US" altLang="ja-JP" sz="1050" dirty="0">
              <a:solidFill>
                <a:schemeClr val="tx1"/>
              </a:solidFill>
            </a:endParaRPr>
          </a:p>
          <a:p>
            <a:r>
              <a:rPr lang="ja-JP" altLang="en-US" sz="1050" dirty="0">
                <a:solidFill>
                  <a:schemeClr val="tx1"/>
                </a:solidFill>
              </a:rPr>
              <a:t>　領収済通知書（納付書）が送付されるため、事</a:t>
            </a:r>
            <a:endParaRPr lang="en-US" altLang="ja-JP" sz="1050" dirty="0">
              <a:solidFill>
                <a:schemeClr val="tx1"/>
              </a:solidFill>
            </a:endParaRPr>
          </a:p>
          <a:p>
            <a:r>
              <a:rPr lang="ja-JP" altLang="en-US" sz="1050" dirty="0">
                <a:solidFill>
                  <a:schemeClr val="tx1"/>
                </a:solidFill>
              </a:rPr>
              <a:t>　業場への案内は不要。</a:t>
            </a:r>
            <a:endParaRPr lang="en-US" altLang="ja-JP" sz="1050" dirty="0">
              <a:solidFill>
                <a:schemeClr val="tx1"/>
              </a:solidFill>
            </a:endParaRPr>
          </a:p>
        </p:txBody>
      </p:sp>
    </p:spTree>
    <p:extLst>
      <p:ext uri="{BB962C8B-B14F-4D97-AF65-F5344CB8AC3E}">
        <p14:creationId xmlns:p14="http://schemas.microsoft.com/office/powerpoint/2010/main" val="3382805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アクセスコードとは</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24</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a:t>
            </a:r>
            <a:r>
              <a:rPr lang="ja-JP" altLang="en-US" sz="1600" b="1" dirty="0"/>
              <a:t>９</a:t>
            </a:r>
            <a:endParaRPr kumimoji="1" lang="ja-JP" altLang="en-US" sz="1600" b="1" dirty="0"/>
          </a:p>
        </p:txBody>
      </p:sp>
      <p:sp>
        <p:nvSpPr>
          <p:cNvPr id="26" name="正方形/長方形 25"/>
          <p:cNvSpPr/>
          <p:nvPr/>
        </p:nvSpPr>
        <p:spPr>
          <a:xfrm>
            <a:off x="1178523" y="5844480"/>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kumimoji="1" lang="ja-JP" altLang="en-US" sz="1200" dirty="0">
                <a:solidFill>
                  <a:schemeClr val="tx1"/>
                </a:solidFill>
              </a:rPr>
              <a:t>ＡＰＩ対応ソフトを利用して年度更新申告する場合の留意点</a:t>
            </a:r>
          </a:p>
        </p:txBody>
      </p:sp>
      <p:pic>
        <p:nvPicPr>
          <p:cNvPr id="2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6293612"/>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 name="角丸四角形吹き出し 27"/>
          <p:cNvSpPr/>
          <p:nvPr/>
        </p:nvSpPr>
        <p:spPr>
          <a:xfrm>
            <a:off x="1250160" y="6371562"/>
            <a:ext cx="5185697" cy="779512"/>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労働保険年度更新手続を</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電子申請システムのブラウザ入力でなく、ＡＰＩ対応ソフトを利用して行う場合に気をつけなければならないことがあると聞きました。</a:t>
            </a:r>
            <a:r>
              <a:rPr kumimoji="1" lang="ja-JP" altLang="en-US" sz="1200" dirty="0">
                <a:solidFill>
                  <a:schemeClr val="tx1"/>
                </a:solidFill>
              </a:rPr>
              <a:t>それは何ですか？</a:t>
            </a:r>
          </a:p>
        </p:txBody>
      </p:sp>
      <p:sp>
        <p:nvSpPr>
          <p:cNvPr id="35" name="円形吹き出し 34"/>
          <p:cNvSpPr/>
          <p:nvPr/>
        </p:nvSpPr>
        <p:spPr>
          <a:xfrm>
            <a:off x="528144" y="5716076"/>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Ｑ４０</a:t>
            </a:r>
          </a:p>
        </p:txBody>
      </p:sp>
      <p:sp>
        <p:nvSpPr>
          <p:cNvPr id="36" name="正方形/長方形 35"/>
          <p:cNvSpPr/>
          <p:nvPr/>
        </p:nvSpPr>
        <p:spPr>
          <a:xfrm>
            <a:off x="527729" y="7421526"/>
            <a:ext cx="5908127" cy="203580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ＡＰＩ（</a:t>
            </a:r>
            <a:r>
              <a:rPr lang="en-US" altLang="ja-JP" sz="1200" dirty="0">
                <a:solidFill>
                  <a:schemeClr val="tx1"/>
                </a:solidFill>
              </a:rPr>
              <a:t>Application Program Interface</a:t>
            </a:r>
            <a:r>
              <a:rPr lang="ja-JP" altLang="en-US" sz="1200" dirty="0">
                <a:solidFill>
                  <a:schemeClr val="tx1"/>
                </a:solidFill>
              </a:rPr>
              <a:t>）に対応した労務管理ソフトを利用して労働保険年度更新手続を電子申請いただく場合、入力いただいた申告書データが以下の事業場登録データと異なっていたとしても申請可能となっているため、登録データと相違したまま申請いただいた場合に、保険料納付額の修正を要する可能性が高まります。</a:t>
            </a:r>
            <a:endParaRPr lang="en-US" altLang="ja-JP" sz="1200" dirty="0">
              <a:solidFill>
                <a:schemeClr val="tx1"/>
              </a:solidFill>
            </a:endParaRPr>
          </a:p>
          <a:p>
            <a:r>
              <a:rPr lang="ja-JP" altLang="en-US" sz="1200" dirty="0">
                <a:solidFill>
                  <a:schemeClr val="tx1"/>
                </a:solidFill>
              </a:rPr>
              <a:t>（　・申告済概算保険料　・保険料率　・業種コードなど　）</a:t>
            </a:r>
            <a:endParaRPr lang="en-US" altLang="ja-JP" sz="1200" dirty="0">
              <a:solidFill>
                <a:schemeClr val="tx1"/>
              </a:solidFill>
            </a:endParaRPr>
          </a:p>
          <a:p>
            <a:endParaRPr lang="en-US" altLang="ja-JP" sz="1200" dirty="0">
              <a:solidFill>
                <a:schemeClr val="tx1"/>
              </a:solidFill>
            </a:endParaRPr>
          </a:p>
          <a:p>
            <a:r>
              <a:rPr kumimoji="1" lang="ja-JP" altLang="en-US" sz="1200" dirty="0">
                <a:solidFill>
                  <a:schemeClr val="tx1"/>
                </a:solidFill>
              </a:rPr>
              <a:t>　そのため、申請前に各事業場に送付される</a:t>
            </a:r>
            <a:r>
              <a:rPr lang="ja-JP" altLang="en-US" sz="1200" dirty="0">
                <a:solidFill>
                  <a:schemeClr val="tx1"/>
                </a:solidFill>
              </a:rPr>
              <a:t>年度更新手続案内のうち「労働保険概算・増加概算・確定保険料申告書」の内容と入力いただいた申告データとの照合を行っていただきますようお願いいたします。</a:t>
            </a:r>
            <a:endParaRPr kumimoji="1" lang="en-US" altLang="ja-JP" sz="1200" dirty="0">
              <a:solidFill>
                <a:schemeClr val="tx1"/>
              </a:solidFill>
            </a:endParaRPr>
          </a:p>
        </p:txBody>
      </p:sp>
      <p:sp>
        <p:nvSpPr>
          <p:cNvPr id="38" name="正方形/長方形 37"/>
          <p:cNvSpPr/>
          <p:nvPr/>
        </p:nvSpPr>
        <p:spPr>
          <a:xfrm>
            <a:off x="83336" y="7100499"/>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年度更新を電子申請する際に「アクセスコード」の入力を求められます。</a:t>
            </a:r>
            <a:endParaRPr lang="en-US" altLang="ja-JP" sz="1200" dirty="0">
              <a:solidFill>
                <a:schemeClr val="tx1"/>
              </a:solidFill>
            </a:endParaRPr>
          </a:p>
          <a:p>
            <a:r>
              <a:rPr kumimoji="1" lang="ja-JP" altLang="en-US" sz="1200" dirty="0">
                <a:solidFill>
                  <a:schemeClr val="tx1"/>
                </a:solidFill>
              </a:rPr>
              <a:t>「アクセスコード」とは何ですか？</a:t>
            </a:r>
          </a:p>
        </p:txBody>
      </p:sp>
      <p:sp>
        <p:nvSpPr>
          <p:cNvPr id="19" name="正方形/長方形 18"/>
          <p:cNvSpPr/>
          <p:nvPr/>
        </p:nvSpPr>
        <p:spPr>
          <a:xfrm>
            <a:off x="527729" y="2313134"/>
            <a:ext cx="5908127" cy="320006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　アクセスコードとは、労働保険年度更新手続を電子申請でいただくために必要なコードです。</a:t>
            </a:r>
            <a:endParaRPr lang="en-US" altLang="ja-JP" sz="1200" dirty="0">
              <a:solidFill>
                <a:schemeClr val="tx1"/>
              </a:solidFill>
            </a:endParaRPr>
          </a:p>
          <a:p>
            <a:r>
              <a:rPr kumimoji="1" lang="ja-JP" altLang="en-US" sz="1200" dirty="0">
                <a:solidFill>
                  <a:schemeClr val="tx1"/>
                </a:solidFill>
              </a:rPr>
              <a:t>　各事業場に送付される年度更新手続案内のうち「労働保険概算・増加概算・確定保険料申告書」の右上にアルファベットと数字で構成された８桁のコードがありますので、そちらを入力ください。</a:t>
            </a:r>
            <a:endParaRPr kumimoji="1"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2" name="図 1"/>
          <p:cNvPicPr>
            <a:picLocks noChangeAspect="1"/>
          </p:cNvPicPr>
          <p:nvPr/>
        </p:nvPicPr>
        <p:blipFill rotWithShape="1">
          <a:blip r:embed="rId3"/>
          <a:srcRect l="784" r="287" b="8178"/>
          <a:stretch/>
        </p:blipFill>
        <p:spPr>
          <a:xfrm>
            <a:off x="3568701" y="4839143"/>
            <a:ext cx="2761153" cy="544314"/>
          </a:xfrm>
          <a:prstGeom prst="rect">
            <a:avLst/>
          </a:prstGeom>
          <a:ln>
            <a:solidFill>
              <a:schemeClr val="accent2">
                <a:lumMod val="60000"/>
                <a:lumOff val="40000"/>
              </a:schemeClr>
            </a:solidFill>
          </a:ln>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31" y="3544875"/>
            <a:ext cx="2695951" cy="1838582"/>
          </a:xfrm>
          <a:prstGeom prst="rect">
            <a:avLst/>
          </a:prstGeom>
          <a:ln>
            <a:solidFill>
              <a:schemeClr val="accent2">
                <a:lumMod val="60000"/>
                <a:lumOff val="40000"/>
              </a:schemeClr>
            </a:solidFill>
          </a:ln>
        </p:spPr>
      </p:pic>
      <p:sp>
        <p:nvSpPr>
          <p:cNvPr id="9" name="正方形/長方形 8"/>
          <p:cNvSpPr/>
          <p:nvPr/>
        </p:nvSpPr>
        <p:spPr>
          <a:xfrm>
            <a:off x="3547625" y="3951005"/>
            <a:ext cx="2682887" cy="72146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FF0000"/>
                </a:solidFill>
              </a:rPr>
              <a:t>アクセスコードの英数字には大文字と小文字の区別がありますので入力時はご注意ください。</a:t>
            </a:r>
            <a:endParaRPr kumimoji="1" lang="ja-JP" altLang="en-US" sz="1200" dirty="0">
              <a:solidFill>
                <a:srgbClr val="FF0000"/>
              </a:solidFill>
            </a:endParaRPr>
          </a:p>
        </p:txBody>
      </p:sp>
    </p:spTree>
    <p:extLst>
      <p:ext uri="{BB962C8B-B14F-4D97-AF65-F5344CB8AC3E}">
        <p14:creationId xmlns:p14="http://schemas.microsoft.com/office/powerpoint/2010/main" val="1007823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監督署への送信について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25</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Ｑ４１</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年度更新手続の宛先選択時に監督署を選択できません。</a:t>
            </a:r>
          </a:p>
        </p:txBody>
      </p:sp>
      <p:sp>
        <p:nvSpPr>
          <p:cNvPr id="19" name="正方形/長方形 18"/>
          <p:cNvSpPr/>
          <p:nvPr/>
        </p:nvSpPr>
        <p:spPr>
          <a:xfrm>
            <a:off x="527729" y="2313134"/>
            <a:ext cx="5908127" cy="147205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年度更新申告は労働局を提出先として</a:t>
            </a:r>
            <a:endParaRPr lang="en-US" altLang="ja-JP" sz="1200" dirty="0">
              <a:solidFill>
                <a:schemeClr val="tx1"/>
              </a:solidFill>
            </a:endParaRPr>
          </a:p>
          <a:p>
            <a:r>
              <a:rPr lang="ja-JP" altLang="en-US" sz="1200" dirty="0">
                <a:solidFill>
                  <a:schemeClr val="tx1"/>
                </a:solidFill>
              </a:rPr>
              <a:t>ください。</a:t>
            </a:r>
            <a:endParaRPr lang="en-US" altLang="ja-JP" sz="1200" dirty="0">
              <a:solidFill>
                <a:schemeClr val="tx1"/>
              </a:solidFill>
            </a:endParaRPr>
          </a:p>
          <a:p>
            <a:r>
              <a:rPr lang="ja-JP" altLang="en-US" sz="1200" dirty="0">
                <a:solidFill>
                  <a:schemeClr val="tx1"/>
                </a:solidFill>
              </a:rPr>
              <a:t>　選択時は大分類のみの選択とし、</a:t>
            </a:r>
            <a:endParaRPr lang="en-US" altLang="ja-JP" sz="1200" dirty="0">
              <a:solidFill>
                <a:schemeClr val="tx1"/>
              </a:solidFill>
            </a:endParaRPr>
          </a:p>
          <a:p>
            <a:r>
              <a:rPr lang="ja-JP" altLang="en-US" sz="1200" dirty="0">
                <a:solidFill>
                  <a:schemeClr val="tx1"/>
                </a:solidFill>
              </a:rPr>
              <a:t>中分類、小分類は空白としてください。</a:t>
            </a:r>
            <a:endParaRPr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22" name="図 21"/>
          <p:cNvPicPr>
            <a:picLocks noChangeAspect="1"/>
          </p:cNvPicPr>
          <p:nvPr/>
        </p:nvPicPr>
        <p:blipFill rotWithShape="1">
          <a:blip r:embed="rId3">
            <a:extLst>
              <a:ext uri="{28A0092B-C50C-407E-A947-70E740481C1C}">
                <a14:useLocalDpi xmlns:a14="http://schemas.microsoft.com/office/drawing/2010/main" val="0"/>
              </a:ext>
            </a:extLst>
          </a:blip>
          <a:srcRect l="2793" t="32884" r="2513" b="9850"/>
          <a:stretch/>
        </p:blipFill>
        <p:spPr>
          <a:xfrm>
            <a:off x="3587932" y="2466535"/>
            <a:ext cx="2741923" cy="1188000"/>
          </a:xfrm>
          <a:prstGeom prst="rect">
            <a:avLst/>
          </a:prstGeom>
        </p:spPr>
      </p:pic>
      <p:sp>
        <p:nvSpPr>
          <p:cNvPr id="23" name="円形吹き出し 22"/>
          <p:cNvSpPr/>
          <p:nvPr/>
        </p:nvSpPr>
        <p:spPr>
          <a:xfrm>
            <a:off x="5259756" y="2983342"/>
            <a:ext cx="877860" cy="691662"/>
          </a:xfrm>
          <a:prstGeom prst="wedgeEllipseCallout">
            <a:avLst>
              <a:gd name="adj1" fmla="val -64757"/>
              <a:gd name="adj2" fmla="val -3666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rgbClr val="FF0000"/>
                </a:solidFill>
              </a:rPr>
              <a:t>中分類、小分類は空白。</a:t>
            </a:r>
          </a:p>
        </p:txBody>
      </p:sp>
      <p:sp>
        <p:nvSpPr>
          <p:cNvPr id="24" name="正方形/長方形 23"/>
          <p:cNvSpPr/>
          <p:nvPr/>
        </p:nvSpPr>
        <p:spPr>
          <a:xfrm>
            <a:off x="1178523" y="4148460"/>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口座振替対象事業場の電子納付について</a:t>
            </a:r>
            <a:endParaRPr kumimoji="1" lang="ja-JP" altLang="en-US" sz="1200" dirty="0">
              <a:solidFill>
                <a:schemeClr val="tx1"/>
              </a:solidFill>
            </a:endParaRPr>
          </a:p>
        </p:txBody>
      </p:sp>
      <p:sp>
        <p:nvSpPr>
          <p:cNvPr id="25" name="円形吹き出し 24"/>
          <p:cNvSpPr/>
          <p:nvPr/>
        </p:nvSpPr>
        <p:spPr>
          <a:xfrm>
            <a:off x="528144" y="4020056"/>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Ｑ４２</a:t>
            </a: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4661231"/>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60" y="4739182"/>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事業場が口座振替にも関わらず、申請時に電子納付を求められます。</a:t>
            </a:r>
            <a:endParaRPr lang="en-US" altLang="ja-JP" sz="1200" dirty="0">
              <a:solidFill>
                <a:schemeClr val="tx1"/>
              </a:solidFill>
            </a:endParaRPr>
          </a:p>
          <a:p>
            <a:r>
              <a:rPr lang="ja-JP" altLang="en-US" sz="1200" dirty="0">
                <a:solidFill>
                  <a:schemeClr val="tx1"/>
                </a:solidFill>
              </a:rPr>
              <a:t>電子申請だと口座振替が出来ないのですか？</a:t>
            </a:r>
          </a:p>
        </p:txBody>
      </p:sp>
      <p:sp>
        <p:nvSpPr>
          <p:cNvPr id="31" name="正方形/長方形 30"/>
          <p:cNvSpPr/>
          <p:nvPr/>
        </p:nvSpPr>
        <p:spPr>
          <a:xfrm>
            <a:off x="527729" y="5530543"/>
            <a:ext cx="5908127" cy="109497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口座振替であってもシステムの仕様により電子納付の入力手順が生じます。</a:t>
            </a:r>
            <a:endParaRPr lang="en-US" altLang="ja-JP" sz="1200" dirty="0">
              <a:solidFill>
                <a:schemeClr val="tx1"/>
              </a:solidFill>
            </a:endParaRPr>
          </a:p>
          <a:p>
            <a:r>
              <a:rPr lang="ja-JP" altLang="en-US" sz="1200" dirty="0">
                <a:solidFill>
                  <a:schemeClr val="tx1"/>
                </a:solidFill>
              </a:rPr>
              <a:t>　電子納付でなくとも電子納付を選択いただいて問題ありません。</a:t>
            </a:r>
            <a:endParaRPr lang="en-US" altLang="ja-JP" sz="1200" dirty="0">
              <a:solidFill>
                <a:schemeClr val="tx1"/>
              </a:solidFill>
            </a:endParaRPr>
          </a:p>
          <a:p>
            <a:r>
              <a:rPr lang="ja-JP" altLang="en-US" sz="1200" dirty="0">
                <a:solidFill>
                  <a:schemeClr val="tx1"/>
                </a:solidFill>
              </a:rPr>
              <a:t>　また、電子申請であっても口座振替処理は実施されます。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参考</a:t>
            </a:r>
            <a:r>
              <a:rPr lang="en-US" altLang="ja-JP" sz="1200" dirty="0">
                <a:solidFill>
                  <a:schemeClr val="tx1"/>
                </a:solidFill>
              </a:rPr>
              <a:t>】</a:t>
            </a:r>
            <a:r>
              <a:rPr lang="ja-JP" altLang="en-US" sz="1200" dirty="0">
                <a:solidFill>
                  <a:schemeClr val="tx1"/>
                </a:solidFill>
              </a:rPr>
              <a:t>Ｑ</a:t>
            </a:r>
            <a:r>
              <a:rPr lang="en-US" altLang="ja-JP" sz="1200" dirty="0">
                <a:solidFill>
                  <a:schemeClr val="tx1"/>
                </a:solidFill>
              </a:rPr>
              <a:t>27</a:t>
            </a:r>
            <a:r>
              <a:rPr lang="ja-JP" altLang="en-US" sz="1000" dirty="0">
                <a:solidFill>
                  <a:schemeClr val="tx1"/>
                </a:solidFill>
              </a:rPr>
              <a:t>申請過程における電子納付の選択の必要性について</a:t>
            </a:r>
            <a:r>
              <a:rPr lang="ja-JP" altLang="en-US" sz="1200" dirty="0">
                <a:solidFill>
                  <a:schemeClr val="tx1"/>
                </a:solidFill>
              </a:rPr>
              <a:t>　Ｐ</a:t>
            </a:r>
            <a:r>
              <a:rPr lang="en-US" altLang="ja-JP" sz="1200" dirty="0">
                <a:solidFill>
                  <a:schemeClr val="tx1"/>
                </a:solidFill>
              </a:rPr>
              <a:t>18</a:t>
            </a:r>
          </a:p>
        </p:txBody>
      </p:sp>
      <p:sp>
        <p:nvSpPr>
          <p:cNvPr id="32" name="正方形/長方形 31"/>
          <p:cNvSpPr/>
          <p:nvPr/>
        </p:nvSpPr>
        <p:spPr>
          <a:xfrm>
            <a:off x="76602" y="539461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37" name="正方形/長方形 36"/>
          <p:cNvSpPr/>
          <p:nvPr/>
        </p:nvSpPr>
        <p:spPr>
          <a:xfrm>
            <a:off x="1178523" y="690916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納付書の取扱について</a:t>
            </a:r>
            <a:endParaRPr kumimoji="1" lang="ja-JP" altLang="en-US" sz="1200" dirty="0">
              <a:solidFill>
                <a:schemeClr val="tx1"/>
              </a:solidFill>
            </a:endParaRPr>
          </a:p>
        </p:txBody>
      </p:sp>
      <p:sp>
        <p:nvSpPr>
          <p:cNvPr id="39" name="円形吹き出し 38"/>
          <p:cNvSpPr/>
          <p:nvPr/>
        </p:nvSpPr>
        <p:spPr>
          <a:xfrm>
            <a:off x="528144" y="6780765"/>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Ｑ４３</a:t>
            </a:r>
          </a:p>
        </p:txBody>
      </p:sp>
      <p:pic>
        <p:nvPicPr>
          <p:cNvPr id="4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7421940"/>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 name="角丸四角形吹き出し 40"/>
          <p:cNvSpPr/>
          <p:nvPr/>
        </p:nvSpPr>
        <p:spPr>
          <a:xfrm>
            <a:off x="1250160" y="7499891"/>
            <a:ext cx="5185697" cy="65542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年度更新手続の電子申請後、電子納付の案内がきました。</a:t>
            </a:r>
            <a:endParaRPr lang="en-US" altLang="ja-JP" sz="1200" dirty="0">
              <a:solidFill>
                <a:schemeClr val="tx1"/>
              </a:solidFill>
            </a:endParaRPr>
          </a:p>
          <a:p>
            <a:r>
              <a:rPr lang="ja-JP" altLang="en-US" sz="1200" dirty="0">
                <a:solidFill>
                  <a:schemeClr val="tx1"/>
                </a:solidFill>
              </a:rPr>
              <a:t>紙媒体の納付書で納付することはできませんか？</a:t>
            </a:r>
          </a:p>
        </p:txBody>
      </p:sp>
      <p:sp>
        <p:nvSpPr>
          <p:cNvPr id="42" name="正方形/長方形 41"/>
          <p:cNvSpPr/>
          <p:nvPr/>
        </p:nvSpPr>
        <p:spPr>
          <a:xfrm>
            <a:off x="527729" y="8394886"/>
            <a:ext cx="5908127" cy="94613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電子納付のご案内はシステムの仕様により自動的に行われています。</a:t>
            </a:r>
            <a:endParaRPr lang="en-US" altLang="ja-JP" sz="1200" dirty="0">
              <a:solidFill>
                <a:schemeClr val="tx1"/>
              </a:solidFill>
            </a:endParaRPr>
          </a:p>
          <a:p>
            <a:r>
              <a:rPr lang="ja-JP" altLang="en-US" sz="1200" dirty="0">
                <a:solidFill>
                  <a:schemeClr val="tx1"/>
                </a:solidFill>
              </a:rPr>
              <a:t>　紙媒体の「領収済通知書（納付書）」で納付を希望される場合は、各事業場に送付されている年度更新手続案内のうち「労働保険概算・増加概算・確定保険料申告書」に付属している領収済通知書（納付書）を御利用ください。</a:t>
            </a:r>
            <a:endParaRPr lang="en-US" altLang="ja-JP" sz="1200" dirty="0">
              <a:solidFill>
                <a:schemeClr val="tx1"/>
              </a:solidFill>
            </a:endParaRPr>
          </a:p>
        </p:txBody>
      </p:sp>
      <p:sp>
        <p:nvSpPr>
          <p:cNvPr id="43" name="正方形/長方形 42"/>
          <p:cNvSpPr/>
          <p:nvPr/>
        </p:nvSpPr>
        <p:spPr>
          <a:xfrm>
            <a:off x="76602" y="8155319"/>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380061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審査終了後に再度電子申請したい場合について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26</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Ｑ４４</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71527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既に審査終了通知を受けた年度更新手続について、内容に誤りがあることがわかりました。</a:t>
            </a:r>
            <a:endParaRPr lang="en-US" altLang="ja-JP" sz="1200" dirty="0">
              <a:solidFill>
                <a:schemeClr val="tx1"/>
              </a:solidFill>
            </a:endParaRPr>
          </a:p>
          <a:p>
            <a:r>
              <a:rPr kumimoji="1" lang="ja-JP" altLang="en-US" sz="1200" dirty="0">
                <a:solidFill>
                  <a:schemeClr val="tx1"/>
                </a:solidFill>
              </a:rPr>
              <a:t>正しい金額で再度申請することは可能でしょうか？</a:t>
            </a:r>
          </a:p>
        </p:txBody>
      </p:sp>
      <p:sp>
        <p:nvSpPr>
          <p:cNvPr id="19" name="正方形/長方形 18"/>
          <p:cNvSpPr/>
          <p:nvPr/>
        </p:nvSpPr>
        <p:spPr>
          <a:xfrm>
            <a:off x="527729" y="2441077"/>
            <a:ext cx="5908127" cy="121366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対象事業場の労働保険番号から内容を確認しますので、まずは労働局へ御連絡ください。</a:t>
            </a:r>
            <a:endParaRPr lang="en-US" altLang="ja-JP" sz="1200" dirty="0">
              <a:solidFill>
                <a:schemeClr val="tx1"/>
              </a:solidFill>
            </a:endParaRPr>
          </a:p>
          <a:p>
            <a:r>
              <a:rPr lang="ja-JP" altLang="en-US" sz="1200" dirty="0">
                <a:solidFill>
                  <a:schemeClr val="tx1"/>
                </a:solidFill>
              </a:rPr>
              <a:t>　なお、再度申請いただくこととなった場合は、電子申請可能期間が定まっていますので、当該期間内に再度申請ください。</a:t>
            </a:r>
            <a:endParaRPr lang="en-US" altLang="ja-JP" sz="1200" dirty="0">
              <a:solidFill>
                <a:schemeClr val="tx1"/>
              </a:solidFill>
            </a:endParaRPr>
          </a:p>
          <a:p>
            <a:r>
              <a:rPr lang="ja-JP" altLang="en-US" sz="1200" dirty="0">
                <a:solidFill>
                  <a:schemeClr val="tx1"/>
                </a:solidFill>
              </a:rPr>
              <a:t>　（通常、毎年６月１日～７月１０日までが電子申請可能期間となっています。）</a:t>
            </a:r>
            <a:endParaRPr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78523" y="402271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申告額が誤っていた場合の電子納付について</a:t>
            </a:r>
            <a:endParaRPr kumimoji="1" lang="ja-JP" altLang="en-US" sz="1200" dirty="0">
              <a:solidFill>
                <a:schemeClr val="tx1"/>
              </a:solidFill>
            </a:endParaRPr>
          </a:p>
        </p:txBody>
      </p:sp>
      <p:sp>
        <p:nvSpPr>
          <p:cNvPr id="25" name="円形吹き出し 24"/>
          <p:cNvSpPr/>
          <p:nvPr/>
        </p:nvSpPr>
        <p:spPr>
          <a:xfrm>
            <a:off x="528144" y="389431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Ｑ４５</a:t>
            </a: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453548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60" y="461343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申請後に申告額が誤っていたことがわかりました。</a:t>
            </a:r>
            <a:endParaRPr lang="en-US" altLang="ja-JP" sz="1200" dirty="0">
              <a:solidFill>
                <a:schemeClr val="tx1"/>
              </a:solidFill>
            </a:endParaRPr>
          </a:p>
          <a:p>
            <a:r>
              <a:rPr lang="ja-JP" altLang="en-US" sz="1200" dirty="0">
                <a:solidFill>
                  <a:schemeClr val="tx1"/>
                </a:solidFill>
              </a:rPr>
              <a:t>電子納付を予定していますが、電子納付額も修正されますか？</a:t>
            </a:r>
          </a:p>
        </p:txBody>
      </p:sp>
      <p:sp>
        <p:nvSpPr>
          <p:cNvPr id="31" name="正方形/長方形 30"/>
          <p:cNvSpPr/>
          <p:nvPr/>
        </p:nvSpPr>
        <p:spPr>
          <a:xfrm>
            <a:off x="527729" y="5404798"/>
            <a:ext cx="5908127" cy="109497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電子納付額は電子申請時における申告額で案内されています。</a:t>
            </a:r>
            <a:endParaRPr lang="en-US" altLang="ja-JP" sz="1200" dirty="0">
              <a:solidFill>
                <a:schemeClr val="tx1"/>
              </a:solidFill>
            </a:endParaRPr>
          </a:p>
          <a:p>
            <a:r>
              <a:rPr lang="ja-JP" altLang="en-US" sz="1200" dirty="0">
                <a:solidFill>
                  <a:schemeClr val="tx1"/>
                </a:solidFill>
              </a:rPr>
              <a:t>　労働局で申告額を修正しても電子納付額は変更されません。</a:t>
            </a:r>
            <a:endParaRPr lang="en-US" altLang="ja-JP" sz="1200" dirty="0">
              <a:solidFill>
                <a:schemeClr val="tx1"/>
              </a:solidFill>
            </a:endParaRPr>
          </a:p>
          <a:p>
            <a:r>
              <a:rPr lang="ja-JP" altLang="en-US" sz="1200" dirty="0">
                <a:solidFill>
                  <a:schemeClr val="tx1"/>
                </a:solidFill>
              </a:rPr>
              <a:t>　既に電子納付済である場合は差額について、不足ならば不足額を領収済通知書（納付書）で納付いただき、過納であれば、過誤納金還付請求手続をご案内いたしますので、詳細は労働局へお問い合わせください。</a:t>
            </a:r>
            <a:endParaRPr lang="en-US" altLang="ja-JP" sz="1200" dirty="0">
              <a:solidFill>
                <a:schemeClr val="tx1"/>
              </a:solidFill>
            </a:endParaRPr>
          </a:p>
        </p:txBody>
      </p:sp>
      <p:sp>
        <p:nvSpPr>
          <p:cNvPr id="32" name="正方形/長方形 31"/>
          <p:cNvSpPr/>
          <p:nvPr/>
        </p:nvSpPr>
        <p:spPr>
          <a:xfrm>
            <a:off x="76602" y="5268865"/>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37" name="正方形/長方形 36"/>
          <p:cNvSpPr/>
          <p:nvPr/>
        </p:nvSpPr>
        <p:spPr>
          <a:xfrm>
            <a:off x="1178523" y="690916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電子納付額を修正したい場合について</a:t>
            </a:r>
            <a:endParaRPr kumimoji="1" lang="ja-JP" altLang="en-US" sz="1200" dirty="0">
              <a:solidFill>
                <a:schemeClr val="tx1"/>
              </a:solidFill>
            </a:endParaRPr>
          </a:p>
        </p:txBody>
      </p:sp>
      <p:sp>
        <p:nvSpPr>
          <p:cNvPr id="39" name="円形吹き出し 38"/>
          <p:cNvSpPr/>
          <p:nvPr/>
        </p:nvSpPr>
        <p:spPr>
          <a:xfrm>
            <a:off x="528144" y="6780765"/>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Ｑ４６</a:t>
            </a:r>
          </a:p>
        </p:txBody>
      </p:sp>
      <p:pic>
        <p:nvPicPr>
          <p:cNvPr id="4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7421940"/>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 name="角丸四角形吹き出し 40"/>
          <p:cNvSpPr/>
          <p:nvPr/>
        </p:nvSpPr>
        <p:spPr>
          <a:xfrm>
            <a:off x="1250160" y="7499891"/>
            <a:ext cx="5185697" cy="65542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労働局から申告額に誤りがあった旨の連絡がありました。</a:t>
            </a:r>
            <a:endParaRPr lang="en-US" altLang="ja-JP" sz="1200" dirty="0">
              <a:solidFill>
                <a:schemeClr val="tx1"/>
              </a:solidFill>
            </a:endParaRPr>
          </a:p>
          <a:p>
            <a:r>
              <a:rPr lang="ja-JP" altLang="en-US" sz="1200" dirty="0">
                <a:solidFill>
                  <a:schemeClr val="tx1"/>
                </a:solidFill>
              </a:rPr>
              <a:t>事業場は電子納付を希望していますが、どうすれば良いですか？</a:t>
            </a:r>
          </a:p>
        </p:txBody>
      </p:sp>
      <p:sp>
        <p:nvSpPr>
          <p:cNvPr id="42" name="正方形/長方形 41"/>
          <p:cNvSpPr/>
          <p:nvPr/>
        </p:nvSpPr>
        <p:spPr>
          <a:xfrm>
            <a:off x="527729" y="8394886"/>
            <a:ext cx="5908127" cy="94613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今回の申請を不受理として返戻しますので、再度、正しい金額で労働保険年度更新手続を電子申請可能期間中に申請ください。</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参考</a:t>
            </a:r>
            <a:r>
              <a:rPr lang="en-US" altLang="ja-JP" sz="1200" dirty="0">
                <a:solidFill>
                  <a:schemeClr val="tx1"/>
                </a:solidFill>
              </a:rPr>
              <a:t>】</a:t>
            </a:r>
            <a:r>
              <a:rPr lang="ja-JP" altLang="en-US" sz="1200" dirty="0">
                <a:solidFill>
                  <a:schemeClr val="tx1"/>
                </a:solidFill>
              </a:rPr>
              <a:t>　Ｑ</a:t>
            </a:r>
            <a:r>
              <a:rPr lang="en-US" altLang="ja-JP" sz="1200" dirty="0">
                <a:solidFill>
                  <a:schemeClr val="tx1"/>
                </a:solidFill>
              </a:rPr>
              <a:t>44 </a:t>
            </a:r>
            <a:r>
              <a:rPr lang="ja-JP" altLang="en-US" sz="1000" dirty="0">
                <a:solidFill>
                  <a:schemeClr val="tx1"/>
                </a:solidFill>
              </a:rPr>
              <a:t>審査終了後に再度電子申請したい場合について　</a:t>
            </a:r>
            <a:r>
              <a:rPr lang="ja-JP" altLang="en-US" sz="1200" dirty="0">
                <a:solidFill>
                  <a:schemeClr val="tx1"/>
                </a:solidFill>
              </a:rPr>
              <a:t>Ｐ</a:t>
            </a:r>
            <a:r>
              <a:rPr lang="en-US" altLang="ja-JP" sz="1200" dirty="0">
                <a:solidFill>
                  <a:schemeClr val="tx1"/>
                </a:solidFill>
              </a:rPr>
              <a:t>26</a:t>
            </a:r>
          </a:p>
        </p:txBody>
      </p:sp>
      <p:sp>
        <p:nvSpPr>
          <p:cNvPr id="43" name="正方形/長方形 42"/>
          <p:cNvSpPr/>
          <p:nvPr/>
        </p:nvSpPr>
        <p:spPr>
          <a:xfrm>
            <a:off x="76602" y="8155319"/>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103981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申告書の期間が正しく表示されない場合について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27</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５　労働保険年度更新申告に関すること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Ｑ４７</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101836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年度更新申告の申請書入力画面を開くと、保険料年度が平成</a:t>
            </a:r>
            <a:r>
              <a:rPr kumimoji="1" lang="en-US" altLang="ja-JP" sz="1200" dirty="0">
                <a:solidFill>
                  <a:schemeClr val="tx1"/>
                </a:solidFill>
              </a:rPr>
              <a:t>20</a:t>
            </a:r>
            <a:r>
              <a:rPr kumimoji="1" lang="ja-JP" altLang="en-US" sz="1200" dirty="0">
                <a:solidFill>
                  <a:schemeClr val="tx1"/>
                </a:solidFill>
              </a:rPr>
              <a:t>年</a:t>
            </a:r>
            <a:r>
              <a:rPr kumimoji="1" lang="en-US" altLang="ja-JP" sz="1200" dirty="0">
                <a:solidFill>
                  <a:schemeClr val="tx1"/>
                </a:solidFill>
              </a:rPr>
              <a:t>4</a:t>
            </a:r>
            <a:r>
              <a:rPr kumimoji="1" lang="ja-JP" altLang="en-US" sz="1200" dirty="0">
                <a:solidFill>
                  <a:schemeClr val="tx1"/>
                </a:solidFill>
              </a:rPr>
              <a:t>月</a:t>
            </a:r>
            <a:r>
              <a:rPr kumimoji="1" lang="en-US" altLang="ja-JP" sz="1200" dirty="0">
                <a:solidFill>
                  <a:schemeClr val="tx1"/>
                </a:solidFill>
              </a:rPr>
              <a:t>1</a:t>
            </a:r>
            <a:r>
              <a:rPr kumimoji="1" lang="ja-JP" altLang="en-US" sz="1200" dirty="0">
                <a:solidFill>
                  <a:schemeClr val="tx1"/>
                </a:solidFill>
              </a:rPr>
              <a:t>日～平成</a:t>
            </a:r>
            <a:r>
              <a:rPr kumimoji="1" lang="en-US" altLang="ja-JP" sz="1200" dirty="0">
                <a:solidFill>
                  <a:schemeClr val="tx1"/>
                </a:solidFill>
              </a:rPr>
              <a:t>21</a:t>
            </a:r>
            <a:r>
              <a:rPr kumimoji="1" lang="ja-JP" altLang="en-US" sz="1200" dirty="0">
                <a:solidFill>
                  <a:schemeClr val="tx1"/>
                </a:solidFill>
              </a:rPr>
              <a:t>年</a:t>
            </a:r>
            <a:r>
              <a:rPr kumimoji="1" lang="en-US" altLang="ja-JP" sz="1200" dirty="0">
                <a:solidFill>
                  <a:schemeClr val="tx1"/>
                </a:solidFill>
              </a:rPr>
              <a:t>3</a:t>
            </a:r>
            <a:r>
              <a:rPr kumimoji="1" lang="ja-JP" altLang="en-US" sz="1200" dirty="0">
                <a:solidFill>
                  <a:schemeClr val="tx1"/>
                </a:solidFill>
              </a:rPr>
              <a:t>月</a:t>
            </a:r>
            <a:r>
              <a:rPr kumimoji="1" lang="en-US" altLang="ja-JP" sz="1200" dirty="0">
                <a:solidFill>
                  <a:schemeClr val="tx1"/>
                </a:solidFill>
              </a:rPr>
              <a:t>31</a:t>
            </a:r>
            <a:r>
              <a:rPr kumimoji="1" lang="ja-JP" altLang="en-US" sz="1200" dirty="0">
                <a:solidFill>
                  <a:schemeClr val="tx1"/>
                </a:solidFill>
              </a:rPr>
              <a:t>日までとなっており、正しい期間が表示されません。</a:t>
            </a:r>
            <a:endParaRPr kumimoji="1" lang="en-US" altLang="ja-JP" sz="1200" dirty="0">
              <a:solidFill>
                <a:schemeClr val="tx1"/>
              </a:solidFill>
            </a:endParaRPr>
          </a:p>
          <a:p>
            <a:r>
              <a:rPr lang="ja-JP" altLang="en-US" sz="1200" dirty="0">
                <a:solidFill>
                  <a:schemeClr val="tx1"/>
                </a:solidFill>
              </a:rPr>
              <a:t>また、保険料率なども正しく反映されていません。</a:t>
            </a:r>
            <a:endParaRPr lang="en-US" altLang="ja-JP" sz="1200" dirty="0">
              <a:solidFill>
                <a:schemeClr val="tx1"/>
              </a:solidFill>
            </a:endParaRPr>
          </a:p>
          <a:p>
            <a:r>
              <a:rPr lang="ja-JP" altLang="en-US" sz="1200" dirty="0">
                <a:solidFill>
                  <a:schemeClr val="tx1"/>
                </a:solidFill>
              </a:rPr>
              <a:t>なお、</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電子申請システムのブラウザ入力で、アクセスコードも問題なく入力できています。</a:t>
            </a:r>
            <a:endParaRPr kumimoji="1" lang="ja-JP" altLang="en-US" sz="1200" dirty="0">
              <a:solidFill>
                <a:schemeClr val="tx1"/>
              </a:solidFill>
            </a:endParaRPr>
          </a:p>
        </p:txBody>
      </p:sp>
      <p:sp>
        <p:nvSpPr>
          <p:cNvPr id="19" name="正方形/長方形 18"/>
          <p:cNvSpPr/>
          <p:nvPr/>
        </p:nvSpPr>
        <p:spPr>
          <a:xfrm>
            <a:off x="511449" y="2801378"/>
            <a:ext cx="5908127" cy="78540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Ｊａｖａが正しく機能していないことが原因と思われます。</a:t>
            </a:r>
            <a:endParaRPr lang="en-US" altLang="ja-JP" sz="1200" dirty="0">
              <a:solidFill>
                <a:schemeClr val="tx1"/>
              </a:solidFill>
            </a:endParaRPr>
          </a:p>
          <a:p>
            <a:r>
              <a:rPr lang="ja-JP" altLang="en-US" sz="1200" dirty="0">
                <a:solidFill>
                  <a:schemeClr val="tx1"/>
                </a:solidFill>
              </a:rPr>
              <a:t>　申請画面表示の際、Ｊａｖａの実行ボタンをクリックしてください。</a:t>
            </a:r>
            <a:endParaRPr lang="en-US" altLang="ja-JP" sz="1200" dirty="0">
              <a:solidFill>
                <a:schemeClr val="tx1"/>
              </a:solidFill>
            </a:endParaRPr>
          </a:p>
          <a:p>
            <a:r>
              <a:rPr lang="ja-JP" altLang="en-US" sz="1200" dirty="0">
                <a:solidFill>
                  <a:schemeClr val="tx1"/>
                </a:solidFill>
              </a:rPr>
              <a:t>　また、Ｊａｖａが最新であるかも御確認ください。</a:t>
            </a:r>
            <a:endParaRPr lang="en-US" altLang="ja-JP" sz="1200" dirty="0">
              <a:solidFill>
                <a:schemeClr val="tx1"/>
              </a:solidFill>
            </a:endParaRPr>
          </a:p>
        </p:txBody>
      </p:sp>
      <p:sp>
        <p:nvSpPr>
          <p:cNvPr id="21" name="正方形/長方形 20"/>
          <p:cNvSpPr/>
          <p:nvPr/>
        </p:nvSpPr>
        <p:spPr>
          <a:xfrm>
            <a:off x="60322" y="25310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78523" y="395824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年度更新の算定基礎賃金集計表の取扱について</a:t>
            </a:r>
            <a:endParaRPr kumimoji="1" lang="ja-JP" altLang="en-US" sz="1200" dirty="0">
              <a:solidFill>
                <a:schemeClr val="tx1"/>
              </a:solidFill>
            </a:endParaRPr>
          </a:p>
        </p:txBody>
      </p:sp>
      <p:sp>
        <p:nvSpPr>
          <p:cNvPr id="25" name="円形吹き出し 24"/>
          <p:cNvSpPr/>
          <p:nvPr/>
        </p:nvSpPr>
        <p:spPr>
          <a:xfrm>
            <a:off x="528144" y="3829845"/>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Ｑ４８</a:t>
            </a: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453548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60" y="4412203"/>
            <a:ext cx="5185697" cy="807107"/>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年度更新申告に算定基礎賃金集計表の添付は必要ですか？</a:t>
            </a:r>
            <a:endParaRPr lang="en-US" altLang="ja-JP" sz="1200" dirty="0">
              <a:solidFill>
                <a:schemeClr val="tx1"/>
              </a:solidFill>
            </a:endParaRPr>
          </a:p>
          <a:p>
            <a:r>
              <a:rPr lang="ja-JP" altLang="en-US" sz="1200" dirty="0">
                <a:solidFill>
                  <a:schemeClr val="tx1"/>
                </a:solidFill>
              </a:rPr>
              <a:t>また、添付した場合は算定基礎賃金集計表を受付したことがわかるものを公文書として交付されますか？</a:t>
            </a:r>
          </a:p>
        </p:txBody>
      </p:sp>
      <p:sp>
        <p:nvSpPr>
          <p:cNvPr id="31" name="正方形/長方形 30"/>
          <p:cNvSpPr/>
          <p:nvPr/>
        </p:nvSpPr>
        <p:spPr>
          <a:xfrm>
            <a:off x="527729" y="5446219"/>
            <a:ext cx="5908127" cy="109497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現在、年度更新申告時において算定基礎賃金集計表の添付は必須ではありません。</a:t>
            </a:r>
            <a:endParaRPr lang="en-US" altLang="ja-JP" sz="1200" dirty="0">
              <a:solidFill>
                <a:schemeClr val="tx1"/>
              </a:solidFill>
            </a:endParaRPr>
          </a:p>
          <a:p>
            <a:r>
              <a:rPr lang="ja-JP" altLang="en-US" sz="1200" dirty="0">
                <a:solidFill>
                  <a:schemeClr val="tx1"/>
                </a:solidFill>
              </a:rPr>
              <a:t>　また、年度更新申告の電子申請時に算定基礎賃金集計表を添付いただいても、公文書として交付されるのは受付が記された「労働保険年度更新申告書」のＰＤＦのみとなります。</a:t>
            </a:r>
            <a:endParaRPr lang="en-US" altLang="ja-JP" sz="1200" dirty="0">
              <a:solidFill>
                <a:schemeClr val="tx1"/>
              </a:solidFill>
            </a:endParaRPr>
          </a:p>
        </p:txBody>
      </p:sp>
      <p:sp>
        <p:nvSpPr>
          <p:cNvPr id="32" name="正方形/長方形 31"/>
          <p:cNvSpPr/>
          <p:nvPr/>
        </p:nvSpPr>
        <p:spPr>
          <a:xfrm>
            <a:off x="76602" y="5310286"/>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1387866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電子納付の方法について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28</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６　電子納付に関すること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Ｑ４９</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60" y="1558467"/>
            <a:ext cx="5185697" cy="677540"/>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顧問先へ電子納付を案内することとなりました。</a:t>
            </a:r>
            <a:endParaRPr kumimoji="1" lang="en-US" altLang="ja-JP" sz="1200" dirty="0">
              <a:solidFill>
                <a:schemeClr val="tx1"/>
              </a:solidFill>
            </a:endParaRPr>
          </a:p>
          <a:p>
            <a:r>
              <a:rPr lang="ja-JP" altLang="en-US" sz="1200" dirty="0">
                <a:solidFill>
                  <a:schemeClr val="tx1"/>
                </a:solidFill>
              </a:rPr>
              <a:t>どのような方法がありますか？</a:t>
            </a:r>
            <a:endParaRPr kumimoji="1" lang="ja-JP" altLang="en-US" sz="1200" dirty="0">
              <a:solidFill>
                <a:schemeClr val="tx1"/>
              </a:solidFill>
            </a:endParaRPr>
          </a:p>
        </p:txBody>
      </p:sp>
      <p:sp>
        <p:nvSpPr>
          <p:cNvPr id="19" name="正方形/長方形 18"/>
          <p:cNvSpPr/>
          <p:nvPr/>
        </p:nvSpPr>
        <p:spPr>
          <a:xfrm>
            <a:off x="511449" y="2462916"/>
            <a:ext cx="5908127" cy="418531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電子納付の方法として、以下の３通りとなります。</a:t>
            </a:r>
            <a:endParaRPr lang="en-US" altLang="ja-JP" sz="1200" dirty="0">
              <a:solidFill>
                <a:schemeClr val="tx1"/>
              </a:solidFill>
            </a:endParaRPr>
          </a:p>
        </p:txBody>
      </p:sp>
      <p:sp>
        <p:nvSpPr>
          <p:cNvPr id="21" name="正方形/長方形 20"/>
          <p:cNvSpPr/>
          <p:nvPr/>
        </p:nvSpPr>
        <p:spPr>
          <a:xfrm>
            <a:off x="98561" y="2316037"/>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200482" y="6930484"/>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電子納付の案内について</a:t>
            </a:r>
            <a:endParaRPr kumimoji="1" lang="ja-JP" altLang="en-US" sz="1200" dirty="0">
              <a:solidFill>
                <a:schemeClr val="tx1"/>
              </a:solidFill>
            </a:endParaRPr>
          </a:p>
        </p:txBody>
      </p:sp>
      <p:sp>
        <p:nvSpPr>
          <p:cNvPr id="25" name="円形吹き出し 24"/>
          <p:cNvSpPr/>
          <p:nvPr/>
        </p:nvSpPr>
        <p:spPr>
          <a:xfrm>
            <a:off x="550103" y="6802080"/>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Ｑ５０</a:t>
            </a:r>
          </a:p>
        </p:txBody>
      </p:sp>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21" y="7507721"/>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72119" y="7384438"/>
            <a:ext cx="5185697" cy="807107"/>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保険料申告の電子申請後、</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のコメントに電子納付の案内がありました。</a:t>
            </a:r>
            <a:endParaRPr lang="en-US" altLang="ja-JP" sz="1200" dirty="0">
              <a:solidFill>
                <a:schemeClr val="tx1"/>
              </a:solidFill>
            </a:endParaRPr>
          </a:p>
          <a:p>
            <a:r>
              <a:rPr lang="ja-JP" altLang="en-US" sz="1200" dirty="0">
                <a:solidFill>
                  <a:schemeClr val="tx1"/>
                </a:solidFill>
              </a:rPr>
              <a:t>こちらは顧問先事業場へ通知する必要がありますか？</a:t>
            </a:r>
          </a:p>
        </p:txBody>
      </p:sp>
      <p:sp>
        <p:nvSpPr>
          <p:cNvPr id="31" name="正方形/長方形 30"/>
          <p:cNvSpPr/>
          <p:nvPr/>
        </p:nvSpPr>
        <p:spPr>
          <a:xfrm>
            <a:off x="549688" y="8418454"/>
            <a:ext cx="5908127" cy="109497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保険料申告を電子申請で行った場合、システム上、電子納付の案内がされます。</a:t>
            </a:r>
            <a:endParaRPr lang="en-US" altLang="ja-JP" sz="1200" dirty="0">
              <a:solidFill>
                <a:schemeClr val="tx1"/>
              </a:solidFill>
            </a:endParaRPr>
          </a:p>
          <a:p>
            <a:r>
              <a:rPr lang="ja-JP" altLang="en-US" sz="1200" dirty="0">
                <a:solidFill>
                  <a:schemeClr val="tx1"/>
                </a:solidFill>
              </a:rPr>
              <a:t>　顧問先事業場が電子納付を希望される場合は、通知される収納機関番号、納付番号、確認番号、金額をお伝えください。</a:t>
            </a:r>
            <a:endParaRPr lang="en-US" altLang="ja-JP" sz="1200" dirty="0">
              <a:solidFill>
                <a:schemeClr val="tx1"/>
              </a:solidFill>
            </a:endParaRPr>
          </a:p>
          <a:p>
            <a:r>
              <a:rPr lang="ja-JP" altLang="en-US" sz="1200" dirty="0">
                <a:solidFill>
                  <a:schemeClr val="tx1"/>
                </a:solidFill>
              </a:rPr>
              <a:t>　紙媒体の領収済通知書（納付書）で納付する場合や、年度更新に係る保険料の口座振替対象事業場の場合はお伝えいただく必要はありません。</a:t>
            </a:r>
            <a:endParaRPr lang="en-US" altLang="ja-JP" sz="1200" dirty="0">
              <a:solidFill>
                <a:schemeClr val="tx1"/>
              </a:solidFill>
            </a:endParaRPr>
          </a:p>
        </p:txBody>
      </p:sp>
      <p:sp>
        <p:nvSpPr>
          <p:cNvPr id="32" name="正方形/長方形 31"/>
          <p:cNvSpPr/>
          <p:nvPr/>
        </p:nvSpPr>
        <p:spPr>
          <a:xfrm>
            <a:off x="98561" y="828252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2" name="円/楕円 21"/>
          <p:cNvSpPr/>
          <p:nvPr/>
        </p:nvSpPr>
        <p:spPr>
          <a:xfrm>
            <a:off x="701719" y="2954253"/>
            <a:ext cx="288098" cy="2798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3" name="テキスト ボックス 22"/>
          <p:cNvSpPr txBox="1"/>
          <p:nvPr/>
        </p:nvSpPr>
        <p:spPr>
          <a:xfrm>
            <a:off x="1030889" y="2953512"/>
            <a:ext cx="5068616" cy="276999"/>
          </a:xfrm>
          <a:prstGeom prst="rect">
            <a:avLst/>
          </a:prstGeom>
          <a:noFill/>
        </p:spPr>
        <p:txBody>
          <a:bodyPr wrap="square" rtlCol="0">
            <a:spAutoFit/>
          </a:bodyPr>
          <a:lstStyle/>
          <a:p>
            <a:r>
              <a:rPr kumimoji="1" lang="ja-JP" altLang="en-US" sz="1200" dirty="0"/>
              <a:t>ＰＣや携帯電話からインターネット・モバイルバンキングで納付する。</a:t>
            </a:r>
          </a:p>
        </p:txBody>
      </p:sp>
      <p:sp>
        <p:nvSpPr>
          <p:cNvPr id="26" name="テキスト ボックス 25"/>
          <p:cNvSpPr txBox="1"/>
          <p:nvPr/>
        </p:nvSpPr>
        <p:spPr>
          <a:xfrm>
            <a:off x="1030889" y="3232060"/>
            <a:ext cx="5404968" cy="738664"/>
          </a:xfrm>
          <a:prstGeom prst="rect">
            <a:avLst/>
          </a:prstGeom>
          <a:noFill/>
        </p:spPr>
        <p:txBody>
          <a:bodyPr wrap="square" rtlCol="0">
            <a:spAutoFit/>
          </a:bodyPr>
          <a:lstStyle/>
          <a:p>
            <a:r>
              <a:rPr kumimoji="1" lang="ja-JP" altLang="en-US" sz="1050" dirty="0"/>
              <a:t>金融機関とインターネット・モバイルバンキングの契約する必要があります。</a:t>
            </a:r>
            <a:endParaRPr kumimoji="1" lang="en-US" altLang="ja-JP" sz="1050" dirty="0"/>
          </a:p>
          <a:p>
            <a:r>
              <a:rPr lang="ja-JP" altLang="en-US" sz="1050" dirty="0"/>
              <a:t>また、ペイジーに対応している必要があります。</a:t>
            </a:r>
            <a:endParaRPr lang="en-US" altLang="ja-JP" sz="1050" dirty="0"/>
          </a:p>
          <a:p>
            <a:r>
              <a:rPr kumimoji="1" lang="ja-JP" altLang="en-US" sz="1050" dirty="0"/>
              <a:t>入力時には、収納機関番号</a:t>
            </a:r>
            <a:r>
              <a:rPr lang="ja-JP" altLang="en-US" sz="1050" dirty="0"/>
              <a:t>、納付番号、確認番号が必要です。</a:t>
            </a:r>
            <a:endParaRPr lang="en-US" altLang="ja-JP" sz="1050" dirty="0"/>
          </a:p>
          <a:p>
            <a:r>
              <a:rPr kumimoji="1" lang="en-US" altLang="ja-JP" sz="1050" dirty="0"/>
              <a:t>※</a:t>
            </a:r>
            <a:r>
              <a:rPr kumimoji="1" lang="ja-JP" altLang="en-US" sz="1050" dirty="0"/>
              <a:t>厚生労働省に割り振られている収納機関番号は「</a:t>
            </a:r>
            <a:r>
              <a:rPr kumimoji="1" lang="en-US" altLang="ja-JP" sz="1050" dirty="0"/>
              <a:t>00400</a:t>
            </a:r>
            <a:r>
              <a:rPr kumimoji="1" lang="ja-JP" altLang="en-US" sz="1050" dirty="0"/>
              <a:t>」です。</a:t>
            </a:r>
          </a:p>
        </p:txBody>
      </p:sp>
      <p:sp>
        <p:nvSpPr>
          <p:cNvPr id="27" name="円/楕円 26"/>
          <p:cNvSpPr/>
          <p:nvPr/>
        </p:nvSpPr>
        <p:spPr>
          <a:xfrm>
            <a:off x="694009" y="4008832"/>
            <a:ext cx="288098" cy="279813"/>
          </a:xfrm>
          <a:prstGeom prst="ellipse">
            <a:avLst/>
          </a:prstGeom>
          <a:solidFill>
            <a:srgbClr val="FF3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8" name="テキスト ボックス 27"/>
          <p:cNvSpPr txBox="1"/>
          <p:nvPr/>
        </p:nvSpPr>
        <p:spPr>
          <a:xfrm>
            <a:off x="1030889" y="4011646"/>
            <a:ext cx="2347717" cy="276999"/>
          </a:xfrm>
          <a:prstGeom prst="rect">
            <a:avLst/>
          </a:prstGeom>
          <a:noFill/>
        </p:spPr>
        <p:txBody>
          <a:bodyPr wrap="square" rtlCol="0">
            <a:spAutoFit/>
          </a:bodyPr>
          <a:lstStyle/>
          <a:p>
            <a:r>
              <a:rPr lang="ja-JP" altLang="en-US" sz="1200" dirty="0"/>
              <a:t>ＡＴＭ</a:t>
            </a:r>
            <a:r>
              <a:rPr kumimoji="1" lang="ja-JP" altLang="en-US" sz="1200" dirty="0"/>
              <a:t>から納付する。</a:t>
            </a:r>
          </a:p>
        </p:txBody>
      </p:sp>
      <p:sp>
        <p:nvSpPr>
          <p:cNvPr id="33" name="テキスト ボックス 32"/>
          <p:cNvSpPr txBox="1"/>
          <p:nvPr/>
        </p:nvSpPr>
        <p:spPr>
          <a:xfrm>
            <a:off x="1023179" y="4280108"/>
            <a:ext cx="4542725" cy="577081"/>
          </a:xfrm>
          <a:prstGeom prst="rect">
            <a:avLst/>
          </a:prstGeom>
          <a:noFill/>
        </p:spPr>
        <p:txBody>
          <a:bodyPr wrap="square" rtlCol="0">
            <a:spAutoFit/>
          </a:bodyPr>
          <a:lstStyle/>
          <a:p>
            <a:r>
              <a:rPr lang="ja-JP" altLang="en-US" sz="1050" dirty="0"/>
              <a:t>現金またはキャッシュカードによる納付が可能です。</a:t>
            </a:r>
            <a:endParaRPr kumimoji="1" lang="en-US" altLang="ja-JP" sz="1050" dirty="0"/>
          </a:p>
          <a:p>
            <a:r>
              <a:rPr lang="ja-JP" altLang="en-US" sz="1050" dirty="0"/>
              <a:t>また、ペイジーに対応しているＡＴＭである必要があります。</a:t>
            </a:r>
            <a:endParaRPr lang="en-US" altLang="ja-JP" sz="1050" dirty="0"/>
          </a:p>
          <a:p>
            <a:r>
              <a:rPr kumimoji="1" lang="ja-JP" altLang="en-US" sz="1050" dirty="0"/>
              <a:t>入力時には、収納機関番号</a:t>
            </a:r>
            <a:r>
              <a:rPr lang="ja-JP" altLang="en-US" sz="1050" dirty="0"/>
              <a:t>、納付番号、確認番号が必要です。</a:t>
            </a:r>
            <a:endParaRPr lang="en-US" altLang="ja-JP" sz="1050" dirty="0"/>
          </a:p>
        </p:txBody>
      </p:sp>
      <p:sp>
        <p:nvSpPr>
          <p:cNvPr id="34" name="円/楕円 33"/>
          <p:cNvSpPr/>
          <p:nvPr/>
        </p:nvSpPr>
        <p:spPr>
          <a:xfrm>
            <a:off x="690237" y="5013294"/>
            <a:ext cx="288098" cy="2798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テキスト ボックス 34"/>
          <p:cNvSpPr txBox="1"/>
          <p:nvPr/>
        </p:nvSpPr>
        <p:spPr>
          <a:xfrm>
            <a:off x="1023179" y="5017896"/>
            <a:ext cx="4872796" cy="415498"/>
          </a:xfrm>
          <a:prstGeom prst="rect">
            <a:avLst/>
          </a:prstGeom>
          <a:noFill/>
        </p:spPr>
        <p:txBody>
          <a:bodyPr wrap="square" rtlCol="0">
            <a:spAutoFit/>
          </a:bodyPr>
          <a:lstStyle/>
          <a:p>
            <a:r>
              <a:rPr lang="en-US" altLang="ja-JP" sz="1200" dirty="0"/>
              <a:t>e-</a:t>
            </a:r>
            <a:r>
              <a:rPr lang="en-US" altLang="ja-JP" sz="1200" dirty="0" err="1"/>
              <a:t>Gov</a:t>
            </a:r>
            <a:r>
              <a:rPr lang="ja-JP" altLang="en-US" sz="1200" dirty="0"/>
              <a:t>電子申請システムのウェブページから納付する。</a:t>
            </a:r>
            <a:endParaRPr lang="en-US" altLang="ja-JP" sz="1200" dirty="0"/>
          </a:p>
          <a:p>
            <a:r>
              <a:rPr lang="en-US" altLang="ja-JP" sz="900" dirty="0">
                <a:solidFill>
                  <a:srgbClr val="FF0000"/>
                </a:solidFill>
              </a:rPr>
              <a:t>※</a:t>
            </a:r>
            <a:r>
              <a:rPr lang="ja-JP" altLang="en-US" sz="900" dirty="0">
                <a:solidFill>
                  <a:srgbClr val="FF0000"/>
                </a:solidFill>
              </a:rPr>
              <a:t>こちらの方法は顧問先事業場において</a:t>
            </a:r>
            <a:r>
              <a:rPr lang="en-US" altLang="ja-JP" sz="900" dirty="0">
                <a:solidFill>
                  <a:srgbClr val="FF0000"/>
                </a:solidFill>
              </a:rPr>
              <a:t>e-</a:t>
            </a:r>
            <a:r>
              <a:rPr lang="en-US" altLang="ja-JP" sz="900" dirty="0" err="1">
                <a:solidFill>
                  <a:srgbClr val="FF0000"/>
                </a:solidFill>
              </a:rPr>
              <a:t>Gov</a:t>
            </a:r>
            <a:r>
              <a:rPr lang="ja-JP" altLang="en-US" sz="900" dirty="0">
                <a:solidFill>
                  <a:srgbClr val="FF0000"/>
                </a:solidFill>
              </a:rPr>
              <a:t>電子申請システムの初期設定が必要です。</a:t>
            </a:r>
            <a:endParaRPr kumimoji="1" lang="ja-JP" altLang="en-US" sz="900" dirty="0">
              <a:solidFill>
                <a:srgbClr val="FF0000"/>
              </a:solidFill>
            </a:endParaRPr>
          </a:p>
        </p:txBody>
      </p:sp>
      <p:sp>
        <p:nvSpPr>
          <p:cNvPr id="36" name="テキスト ボックス 35"/>
          <p:cNvSpPr txBox="1"/>
          <p:nvPr/>
        </p:nvSpPr>
        <p:spPr>
          <a:xfrm>
            <a:off x="726510" y="5453695"/>
            <a:ext cx="5531414" cy="1200329"/>
          </a:xfrm>
          <a:prstGeom prst="rect">
            <a:avLst/>
          </a:prstGeom>
          <a:noFill/>
        </p:spPr>
        <p:txBody>
          <a:bodyPr wrap="square" rtlCol="0">
            <a:spAutoFit/>
          </a:bodyPr>
          <a:lstStyle/>
          <a:p>
            <a:r>
              <a:rPr lang="en-US" altLang="ja-JP" sz="900" dirty="0"/>
              <a:t>e-</a:t>
            </a:r>
            <a:r>
              <a:rPr lang="en-US" altLang="ja-JP" sz="900" dirty="0" err="1"/>
              <a:t>Gov</a:t>
            </a:r>
            <a:r>
              <a:rPr lang="ja-JP" altLang="en-US" sz="900" dirty="0"/>
              <a:t>電子申請システムの「状況照会」→「状況確認」画面の「納付情報一覧」ボタンから納付情報一覧を開き、「電子納付する」ボタンから納付が可能です。</a:t>
            </a:r>
            <a:endParaRPr lang="en-US" altLang="ja-JP" sz="900" dirty="0"/>
          </a:p>
          <a:p>
            <a:r>
              <a:rPr kumimoji="1" lang="ja-JP" altLang="en-US" sz="900" dirty="0"/>
              <a:t>取引先金融機関情報を入力すると、取引先金融機関のインターネットバンキングにジャンプします。</a:t>
            </a:r>
            <a:endParaRPr kumimoji="1" lang="en-US" altLang="ja-JP" sz="900" dirty="0"/>
          </a:p>
          <a:p>
            <a:r>
              <a:rPr lang="en-US" altLang="ja-JP" sz="900" dirty="0"/>
              <a:t>※</a:t>
            </a:r>
            <a:r>
              <a:rPr lang="ja-JP" altLang="en-US" sz="900" dirty="0"/>
              <a:t>この場合は各官庁からのダイレクト方式による電子納付となり、金融機関とのインターネットバンキング契約は不要です。</a:t>
            </a:r>
            <a:endParaRPr lang="en-US" altLang="ja-JP" sz="900" dirty="0"/>
          </a:p>
          <a:p>
            <a:r>
              <a:rPr lang="ja-JP" altLang="en-US" sz="900" dirty="0"/>
              <a:t>　官庁と金融機関との間で口座振替契約がされていない場合は</a:t>
            </a:r>
            <a:r>
              <a:rPr lang="en-US" altLang="ja-JP" sz="900" dirty="0"/>
              <a:t>e-</a:t>
            </a:r>
            <a:r>
              <a:rPr lang="en-US" altLang="ja-JP" sz="900" dirty="0" err="1"/>
              <a:t>Gov</a:t>
            </a:r>
            <a:r>
              <a:rPr lang="ja-JP" altLang="en-US" sz="900" dirty="0"/>
              <a:t>から電子納付を行うことはできません。</a:t>
            </a:r>
            <a:endParaRPr lang="en-US" altLang="ja-JP" sz="900" dirty="0"/>
          </a:p>
          <a:p>
            <a:r>
              <a:rPr kumimoji="1" lang="ja-JP" altLang="en-US" sz="900" dirty="0"/>
              <a:t>　</a:t>
            </a:r>
            <a:endParaRPr kumimoji="1" lang="en-US" altLang="ja-JP" sz="900" dirty="0"/>
          </a:p>
        </p:txBody>
      </p:sp>
      <p:pic>
        <p:nvPicPr>
          <p:cNvPr id="40" name="図 39"/>
          <p:cNvPicPr>
            <a:picLocks noChangeAspect="1"/>
          </p:cNvPicPr>
          <p:nvPr/>
        </p:nvPicPr>
        <p:blipFill>
          <a:blip r:embed="rId3"/>
          <a:stretch>
            <a:fillRect/>
          </a:stretch>
        </p:blipFill>
        <p:spPr>
          <a:xfrm>
            <a:off x="5155048" y="3433319"/>
            <a:ext cx="725173" cy="537405"/>
          </a:xfrm>
          <a:prstGeom prst="rect">
            <a:avLst/>
          </a:prstGeom>
        </p:spPr>
      </p:pic>
      <p:pic>
        <p:nvPicPr>
          <p:cNvPr id="42" name="図 41"/>
          <p:cNvPicPr>
            <a:picLocks noChangeAspect="1"/>
          </p:cNvPicPr>
          <p:nvPr/>
        </p:nvPicPr>
        <p:blipFill>
          <a:blip r:embed="rId3"/>
          <a:stretch>
            <a:fillRect/>
          </a:stretch>
        </p:blipFill>
        <p:spPr>
          <a:xfrm>
            <a:off x="5151799" y="4245402"/>
            <a:ext cx="725173" cy="537405"/>
          </a:xfrm>
          <a:prstGeom prst="rect">
            <a:avLst/>
          </a:prstGeom>
        </p:spPr>
      </p:pic>
    </p:spTree>
    <p:extLst>
      <p:ext uri="{BB962C8B-B14F-4D97-AF65-F5344CB8AC3E}">
        <p14:creationId xmlns:p14="http://schemas.microsoft.com/office/powerpoint/2010/main" val="119457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5747907" y="8931366"/>
            <a:ext cx="384479" cy="527403"/>
          </a:xfrm>
        </p:spPr>
        <p:txBody>
          <a:bodyPr/>
          <a:lstStyle/>
          <a:p>
            <a:fld id="{103B52A3-DD8A-40E3-92C3-217AE7AF3770}" type="slidenum">
              <a:rPr kumimoji="1" lang="ja-JP" altLang="en-US" sz="1200" smtClean="0"/>
              <a:t>2</a:t>
            </a:fld>
            <a:endParaRPr kumimoji="1" lang="ja-JP" altLang="en-US" sz="1200"/>
          </a:p>
        </p:txBody>
      </p:sp>
      <p:sp>
        <p:nvSpPr>
          <p:cNvPr id="5" name="テキスト ボックス 4"/>
          <p:cNvSpPr txBox="1"/>
          <p:nvPr/>
        </p:nvSpPr>
        <p:spPr>
          <a:xfrm>
            <a:off x="559676" y="247784"/>
            <a:ext cx="5738648" cy="461665"/>
          </a:xfrm>
          <a:prstGeom prst="rect">
            <a:avLst/>
          </a:prstGeom>
          <a:noFill/>
        </p:spPr>
        <p:txBody>
          <a:bodyPr wrap="square" rtlCol="0">
            <a:spAutoFit/>
          </a:bodyPr>
          <a:lstStyle/>
          <a:p>
            <a:r>
              <a:rPr lang="ja-JP" altLang="en-US" sz="2400" dirty="0"/>
              <a:t>目次</a:t>
            </a:r>
            <a:endParaRPr kumimoji="1" lang="ja-JP" altLang="en-US" sz="24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1207" y="1254432"/>
            <a:ext cx="5738648" cy="7386638"/>
          </a:xfrm>
          <a:prstGeom prst="rect">
            <a:avLst/>
          </a:prstGeom>
          <a:noFill/>
        </p:spPr>
        <p:txBody>
          <a:bodyPr wrap="square" rtlCol="0">
            <a:spAutoFit/>
          </a:bodyPr>
          <a:lstStyle/>
          <a:p>
            <a:r>
              <a:rPr kumimoji="1" lang="ja-JP" altLang="en-US" sz="1400" dirty="0"/>
              <a:t>　１　電子申請の始め方や</a:t>
            </a:r>
            <a:r>
              <a:rPr lang="en-US" altLang="ja-JP" sz="1400" dirty="0"/>
              <a:t>e-</a:t>
            </a:r>
            <a:r>
              <a:rPr lang="en-US" altLang="ja-JP" sz="1400" dirty="0" err="1"/>
              <a:t>Gov</a:t>
            </a:r>
            <a:r>
              <a:rPr lang="ja-JP" altLang="en-US" sz="1400" dirty="0"/>
              <a:t>電子申請システム</a:t>
            </a:r>
            <a:r>
              <a:rPr kumimoji="1" lang="ja-JP" altLang="en-US" sz="1400" dirty="0"/>
              <a:t>に関すること</a:t>
            </a:r>
            <a:endParaRPr kumimoji="1" lang="en-US" altLang="ja-JP" sz="1400" dirty="0"/>
          </a:p>
          <a:p>
            <a:endParaRPr lang="en-US" altLang="ja-JP" sz="1200" dirty="0"/>
          </a:p>
          <a:p>
            <a:r>
              <a:rPr lang="ja-JP" altLang="en-US" sz="1200" dirty="0"/>
              <a:t>　　Ｑ　１　電子申請の始め方について・・・・・・・・・・・・・・・・Ｐ</a:t>
            </a:r>
            <a:r>
              <a:rPr lang="en-US" altLang="ja-JP" sz="1200" dirty="0"/>
              <a:t>5</a:t>
            </a:r>
          </a:p>
          <a:p>
            <a:r>
              <a:rPr lang="ja-JP" altLang="en-US" sz="1200" dirty="0"/>
              <a:t>　　Ｑ　２　提出代行に関する証明書の取扱について・・・・・・・・・・Ｐ</a:t>
            </a:r>
            <a:r>
              <a:rPr lang="en-US" altLang="ja-JP" sz="1200" dirty="0"/>
              <a:t>5</a:t>
            </a:r>
          </a:p>
          <a:p>
            <a:r>
              <a:rPr lang="ja-JP" altLang="en-US" sz="1200" dirty="0"/>
              <a:t>　　Ｑ　３　電子申請（</a:t>
            </a:r>
            <a:r>
              <a:rPr lang="en-US" altLang="ja-JP" sz="1240" dirty="0"/>
              <a:t>e-</a:t>
            </a:r>
            <a:r>
              <a:rPr lang="en-US" altLang="ja-JP" sz="1240" dirty="0" err="1"/>
              <a:t>Gov</a:t>
            </a:r>
            <a:r>
              <a:rPr lang="ja-JP" altLang="en-US" sz="1200" dirty="0"/>
              <a:t>電子申請システム）の流れについて・・・・</a:t>
            </a:r>
            <a:r>
              <a:rPr lang="en-US" altLang="ja-JP" sz="1200" dirty="0"/>
              <a:t> </a:t>
            </a:r>
            <a:r>
              <a:rPr lang="ja-JP" altLang="en-US" sz="1200" dirty="0"/>
              <a:t>Ｐ</a:t>
            </a:r>
            <a:r>
              <a:rPr lang="en-US" altLang="ja-JP" sz="1200" dirty="0"/>
              <a:t>6</a:t>
            </a:r>
          </a:p>
          <a:p>
            <a:r>
              <a:rPr lang="ja-JP" altLang="en-US" sz="1200" dirty="0"/>
              <a:t>　　Ｑ　４　送信後の電子申請審査の流れについて・・・・・・・・・・・Ｐ</a:t>
            </a:r>
            <a:r>
              <a:rPr lang="en-US" altLang="ja-JP" sz="1200" dirty="0"/>
              <a:t>7</a:t>
            </a:r>
          </a:p>
          <a:p>
            <a:r>
              <a:rPr lang="ja-JP" altLang="en-US" sz="1200" dirty="0"/>
              <a:t>　　Ｑ　５　</a:t>
            </a:r>
            <a:r>
              <a:rPr lang="en-US" altLang="ja-JP" sz="1240" dirty="0"/>
              <a:t>e-</a:t>
            </a:r>
            <a:r>
              <a:rPr lang="en-US" altLang="ja-JP" sz="1240" dirty="0" err="1"/>
              <a:t>Gov</a:t>
            </a:r>
            <a:r>
              <a:rPr lang="ja-JP" altLang="en-US" sz="1200" dirty="0"/>
              <a:t>電子申請システムの入力手順について・・・・・・・・ Ｐ</a:t>
            </a:r>
            <a:r>
              <a:rPr lang="en-US" altLang="ja-JP" sz="1200" dirty="0"/>
              <a:t>8</a:t>
            </a:r>
          </a:p>
          <a:p>
            <a:r>
              <a:rPr lang="ja-JP" altLang="en-US" sz="1200" dirty="0"/>
              <a:t>　　Ｑ　６　申請メニュー検索で該当しない場合について・・・・・・・・Ｐ</a:t>
            </a:r>
            <a:r>
              <a:rPr lang="en-US" altLang="ja-JP" sz="1200" dirty="0"/>
              <a:t>8</a:t>
            </a:r>
          </a:p>
          <a:p>
            <a:r>
              <a:rPr lang="ja-JP" altLang="en-US" sz="1200" dirty="0"/>
              <a:t>　　Ｑ　７　申請取下げ方法について・・・・・・・・・・・・・・・・・Ｐ</a:t>
            </a:r>
            <a:r>
              <a:rPr lang="en-US" altLang="ja-JP" sz="1200" dirty="0"/>
              <a:t>9</a:t>
            </a:r>
          </a:p>
          <a:p>
            <a:r>
              <a:rPr lang="ja-JP" altLang="en-US" sz="1200" dirty="0"/>
              <a:t>　　Ｑ　８　公文書の印刷が必要であるかどうかについて・・・・・・・・Ｐ</a:t>
            </a:r>
            <a:r>
              <a:rPr lang="en-US" altLang="ja-JP" sz="1200" dirty="0"/>
              <a:t>9</a:t>
            </a:r>
          </a:p>
          <a:p>
            <a:r>
              <a:rPr lang="ja-JP" altLang="en-US" sz="1200" dirty="0"/>
              <a:t>　　Ｑ　９　入力できない文字について・・・・・・・・・・・・・・・・Ｐ</a:t>
            </a:r>
            <a:r>
              <a:rPr lang="en-US" altLang="ja-JP" sz="1200" dirty="0"/>
              <a:t>10</a:t>
            </a:r>
          </a:p>
          <a:p>
            <a:r>
              <a:rPr lang="ja-JP" altLang="en-US" sz="1200" dirty="0"/>
              <a:t>　　Ｑ１０　問合番号が不明である場合・・・・・・・・・・・・・・・・Ｐ</a:t>
            </a:r>
            <a:r>
              <a:rPr lang="en-US" altLang="ja-JP" sz="1200" dirty="0"/>
              <a:t>10</a:t>
            </a:r>
          </a:p>
          <a:p>
            <a:r>
              <a:rPr lang="ja-JP" altLang="en-US" sz="1200" dirty="0"/>
              <a:t>　　Ｑ１１　ボタンをクリックしても画面が変わらない場合について・・・Ｐ</a:t>
            </a:r>
            <a:r>
              <a:rPr lang="en-US" altLang="ja-JP" sz="1200" dirty="0"/>
              <a:t>10</a:t>
            </a:r>
          </a:p>
          <a:p>
            <a:r>
              <a:rPr lang="ja-JP" altLang="en-US" sz="1200" dirty="0"/>
              <a:t>　　Ｑ１２　送信先を誤った場合について・・・・・・・・・・・・・・・Ｐ</a:t>
            </a:r>
            <a:r>
              <a:rPr lang="en-US" altLang="ja-JP" sz="1200" dirty="0"/>
              <a:t>11</a:t>
            </a:r>
          </a:p>
          <a:p>
            <a:r>
              <a:rPr lang="ja-JP" altLang="en-US" sz="1200" dirty="0"/>
              <a:t>　　Ｑ１３　ダウンロード期限に関するメールについて・・・・・・・・・Ｐ</a:t>
            </a:r>
            <a:r>
              <a:rPr lang="en-US" altLang="ja-JP" sz="1200" dirty="0"/>
              <a:t>11</a:t>
            </a:r>
          </a:p>
          <a:p>
            <a:r>
              <a:rPr lang="ja-JP" altLang="en-US" sz="1200" dirty="0"/>
              <a:t>　　Ｑ１４　郵送添付について・・・・・・・・・・・・・・・・・・・・Ｐ</a:t>
            </a:r>
            <a:r>
              <a:rPr lang="en-US" altLang="ja-JP" sz="1200" dirty="0"/>
              <a:t>11</a:t>
            </a:r>
          </a:p>
          <a:p>
            <a:r>
              <a:rPr lang="ja-JP" altLang="en-US" sz="1200" dirty="0"/>
              <a:t>　　Ｑ１５　複数のデータを添付する場合について・・・・・・・・・・・Ｐ</a:t>
            </a:r>
            <a:r>
              <a:rPr lang="en-US" altLang="ja-JP" sz="1200" dirty="0"/>
              <a:t>12</a:t>
            </a:r>
          </a:p>
          <a:p>
            <a:r>
              <a:rPr lang="ja-JP" altLang="en-US" sz="1200" dirty="0"/>
              <a:t>　</a:t>
            </a:r>
            <a:endParaRPr lang="en-US" altLang="ja-JP" sz="1200" dirty="0"/>
          </a:p>
          <a:p>
            <a:r>
              <a:rPr lang="ja-JP" altLang="en-US" sz="1400" dirty="0"/>
              <a:t>　２　労働</a:t>
            </a:r>
            <a:r>
              <a:rPr lang="ja-JP" altLang="en-US" sz="1400" dirty="0" err="1"/>
              <a:t>保険保険</a:t>
            </a:r>
            <a:r>
              <a:rPr lang="ja-JP" altLang="en-US" sz="1400" dirty="0"/>
              <a:t>関係成立届に関すること</a:t>
            </a:r>
            <a:endParaRPr lang="en-US" altLang="ja-JP" sz="1400" dirty="0"/>
          </a:p>
          <a:p>
            <a:endParaRPr kumimoji="1" lang="en-US" altLang="ja-JP" sz="1200" dirty="0"/>
          </a:p>
          <a:p>
            <a:r>
              <a:rPr kumimoji="1" lang="ja-JP" altLang="en-US" sz="1200" dirty="0"/>
              <a:t>　　Ｑ１６　申請メニューの選び方について・・・・・・・・・・・・・・Ｐ</a:t>
            </a:r>
            <a:r>
              <a:rPr kumimoji="1" lang="en-US" altLang="ja-JP" sz="1200" dirty="0"/>
              <a:t>13</a:t>
            </a:r>
          </a:p>
          <a:p>
            <a:r>
              <a:rPr lang="ja-JP" altLang="en-US" sz="1200" dirty="0"/>
              <a:t>　　Ｑ１７　成立（継続）の事業主、事業、事業所欄の入力項目について・Ｐ</a:t>
            </a:r>
            <a:r>
              <a:rPr lang="en-US" altLang="ja-JP" sz="1200" dirty="0"/>
              <a:t>13</a:t>
            </a:r>
          </a:p>
          <a:p>
            <a:r>
              <a:rPr kumimoji="1" lang="ja-JP" altLang="en-US" sz="1200" dirty="0"/>
              <a:t>　　Ｑ１８　継続一括予定の被一括事業場に係る入力方法について・・・・Ｐ</a:t>
            </a:r>
            <a:r>
              <a:rPr kumimoji="1" lang="en-US" altLang="ja-JP" sz="1200" dirty="0"/>
              <a:t>14</a:t>
            </a:r>
          </a:p>
          <a:p>
            <a:r>
              <a:rPr lang="ja-JP" altLang="en-US" sz="1200" dirty="0"/>
              <a:t>　　Ｑ１９　遡って成立する場合について・・・・・・・・・・・・・・・Ｐ</a:t>
            </a:r>
            <a:r>
              <a:rPr lang="en-US" altLang="ja-JP" sz="1200" dirty="0"/>
              <a:t>15</a:t>
            </a:r>
          </a:p>
          <a:p>
            <a:r>
              <a:rPr kumimoji="1" lang="ja-JP" altLang="en-US" sz="1200" dirty="0"/>
              <a:t>　　Ｑ２０　メリット対象事業場の事業分割後の成立について・・・・・・Ｐ</a:t>
            </a:r>
            <a:r>
              <a:rPr kumimoji="1" lang="en-US" altLang="ja-JP" sz="1200" dirty="0"/>
              <a:t>15</a:t>
            </a:r>
          </a:p>
          <a:p>
            <a:r>
              <a:rPr lang="ja-JP" altLang="en-US" sz="1200" dirty="0"/>
              <a:t>　</a:t>
            </a:r>
            <a:r>
              <a:rPr kumimoji="1" lang="ja-JP" altLang="en-US" sz="1200" dirty="0"/>
              <a:t>　Ｑ２１　公文書の返戻される時期について・・・・・・・・・・・・・Ｐ</a:t>
            </a:r>
            <a:r>
              <a:rPr kumimoji="1" lang="en-US" altLang="ja-JP" sz="1200" dirty="0"/>
              <a:t>15</a:t>
            </a:r>
          </a:p>
          <a:p>
            <a:endParaRPr lang="en-US" altLang="ja-JP" sz="1200" dirty="0"/>
          </a:p>
          <a:p>
            <a:r>
              <a:rPr lang="ja-JP" altLang="en-US" sz="1400" dirty="0"/>
              <a:t>　３　労働保険概算保険料申告書に関すること</a:t>
            </a:r>
            <a:endParaRPr lang="en-US" altLang="ja-JP" sz="1400" dirty="0"/>
          </a:p>
          <a:p>
            <a:endParaRPr lang="en-US" altLang="ja-JP" sz="1200" dirty="0"/>
          </a:p>
          <a:p>
            <a:r>
              <a:rPr lang="ja-JP" altLang="en-US" sz="1200" dirty="0"/>
              <a:t>　　Ｑ２２　申請メニューの選び方について・・・・・・・・・・・・・・Ｐ</a:t>
            </a:r>
            <a:r>
              <a:rPr lang="en-US" altLang="ja-JP" sz="1200" dirty="0"/>
              <a:t>16</a:t>
            </a:r>
          </a:p>
          <a:p>
            <a:r>
              <a:rPr lang="ja-JP" altLang="en-US" sz="1200" dirty="0"/>
              <a:t>　　Ｑ２３　所掌「３」の概算保険料申告書の提出先について・・・・・・Ｐ</a:t>
            </a:r>
            <a:r>
              <a:rPr lang="en-US" altLang="ja-JP" sz="1200" dirty="0"/>
              <a:t>16</a:t>
            </a:r>
          </a:p>
          <a:p>
            <a:r>
              <a:rPr lang="ja-JP" altLang="en-US" sz="1200" dirty="0"/>
              <a:t>　　Ｑ２４　申告書提出先を労働局にする場合について・・・・・・・・・Ｐ</a:t>
            </a:r>
            <a:r>
              <a:rPr lang="en-US" altLang="ja-JP" sz="1200" dirty="0"/>
              <a:t>16</a:t>
            </a:r>
          </a:p>
          <a:p>
            <a:r>
              <a:rPr lang="ja-JP" altLang="en-US" sz="1200" dirty="0"/>
              <a:t>　　Ｑ２５　概算保険料申告書の電子申請可能期間について・・・・・・・Ｐ</a:t>
            </a:r>
            <a:r>
              <a:rPr lang="en-US" altLang="ja-JP" sz="1200" dirty="0"/>
              <a:t>17</a:t>
            </a:r>
          </a:p>
          <a:p>
            <a:r>
              <a:rPr lang="ja-JP" altLang="en-US" sz="1200" dirty="0"/>
              <a:t>　　Ｑ２６　成立処理前に概算保険料申告書を電子申請する場合について・Ｐ</a:t>
            </a:r>
            <a:r>
              <a:rPr lang="en-US" altLang="ja-JP" sz="1200" dirty="0"/>
              <a:t>17</a:t>
            </a:r>
          </a:p>
          <a:p>
            <a:r>
              <a:rPr lang="ja-JP" altLang="en-US" sz="1200" dirty="0"/>
              <a:t>　　Ｑ２７　申請過程における電子納付の選択の必要性について・・・・・Ｐ</a:t>
            </a:r>
            <a:r>
              <a:rPr lang="en-US" altLang="ja-JP" sz="1200" dirty="0"/>
              <a:t>18</a:t>
            </a:r>
          </a:p>
          <a:p>
            <a:r>
              <a:rPr lang="ja-JP" altLang="en-US" sz="1200" dirty="0"/>
              <a:t>　　Ｑ２８　電子納付の振込者氏名について・・・・・・・・・・・・・・Ｐ</a:t>
            </a:r>
            <a:r>
              <a:rPr lang="en-US" altLang="ja-JP" sz="1200" dirty="0"/>
              <a:t>18</a:t>
            </a:r>
          </a:p>
          <a:p>
            <a:r>
              <a:rPr lang="ja-JP" altLang="en-US" sz="1200" dirty="0"/>
              <a:t>　　Ｑ２９　電子納付の必要性について・・・・・・・・・・・・・・・・Ｐ</a:t>
            </a:r>
            <a:r>
              <a:rPr lang="en-US" altLang="ja-JP" sz="1200" dirty="0"/>
              <a:t>19</a:t>
            </a:r>
          </a:p>
          <a:p>
            <a:r>
              <a:rPr lang="ja-JP" altLang="en-US" sz="1200" dirty="0"/>
              <a:t>　　Ｑ３０　電子申請時の納付書の取扱について・・・・・・・・・・・・Ｐ</a:t>
            </a:r>
            <a:r>
              <a:rPr lang="en-US" altLang="ja-JP" sz="1200" dirty="0"/>
              <a:t>19</a:t>
            </a:r>
          </a:p>
        </p:txBody>
      </p:sp>
    </p:spTree>
    <p:extLst>
      <p:ext uri="{BB962C8B-B14F-4D97-AF65-F5344CB8AC3E}">
        <p14:creationId xmlns:p14="http://schemas.microsoft.com/office/powerpoint/2010/main" val="3620652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55" y="5870121"/>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電子申請システムの納付状況について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29</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６　電子納付に関すること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Ｑ５１</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19" y="1446318"/>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8517" y="1446318"/>
            <a:ext cx="5185697" cy="729961"/>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保険料申告後、</a:t>
            </a:r>
            <a:r>
              <a:rPr kumimoji="1" lang="en-US" altLang="ja-JP" sz="1200" dirty="0">
                <a:solidFill>
                  <a:schemeClr val="tx1"/>
                </a:solidFill>
              </a:rPr>
              <a:t>e-</a:t>
            </a:r>
            <a:r>
              <a:rPr kumimoji="1" lang="en-US" altLang="ja-JP" sz="1200" dirty="0" err="1">
                <a:solidFill>
                  <a:schemeClr val="tx1"/>
                </a:solidFill>
              </a:rPr>
              <a:t>Gov</a:t>
            </a:r>
            <a:r>
              <a:rPr kumimoji="1" lang="ja-JP" altLang="en-US" sz="1200" dirty="0">
                <a:solidFill>
                  <a:schemeClr val="tx1"/>
                </a:solidFill>
              </a:rPr>
              <a:t>電子申請システムで申請後の状況確認を行ったところ、「納付待ち」となっています。</a:t>
            </a:r>
            <a:endParaRPr kumimoji="1" lang="en-US" altLang="ja-JP" sz="1200" dirty="0">
              <a:solidFill>
                <a:schemeClr val="tx1"/>
              </a:solidFill>
            </a:endParaRPr>
          </a:p>
          <a:p>
            <a:r>
              <a:rPr lang="ja-JP" altLang="en-US" sz="1200" dirty="0">
                <a:solidFill>
                  <a:schemeClr val="tx1"/>
                </a:solidFill>
              </a:rPr>
              <a:t>金融機関に納付を行ったはずですが、反映されないのでしょうか？</a:t>
            </a:r>
            <a:endParaRPr kumimoji="1" lang="en-US" altLang="ja-JP" sz="1200" dirty="0">
              <a:solidFill>
                <a:schemeClr val="tx1"/>
              </a:solidFill>
            </a:endParaRPr>
          </a:p>
        </p:txBody>
      </p:sp>
      <p:sp>
        <p:nvSpPr>
          <p:cNvPr id="19" name="正方形/長方形 18"/>
          <p:cNvSpPr/>
          <p:nvPr/>
        </p:nvSpPr>
        <p:spPr>
          <a:xfrm>
            <a:off x="519806" y="2363241"/>
            <a:ext cx="5908127" cy="290036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電子申請システムの納付状況は電子納付にのみ対応しています。</a:t>
            </a:r>
            <a:endParaRPr lang="en-US" altLang="ja-JP" sz="1200" dirty="0">
              <a:solidFill>
                <a:schemeClr val="tx1"/>
              </a:solidFill>
            </a:endParaRPr>
          </a:p>
          <a:p>
            <a:r>
              <a:rPr lang="ja-JP" altLang="en-US" sz="1200" dirty="0">
                <a:solidFill>
                  <a:schemeClr val="tx1"/>
                </a:solidFill>
              </a:rPr>
              <a:t>　そのため、紙媒体の領収済通知書（納付書）による納付や、年度更新申告による口座振替による納付は反映されません。</a:t>
            </a:r>
            <a:endParaRPr lang="en-US" altLang="ja-JP" sz="1200" dirty="0">
              <a:solidFill>
                <a:schemeClr val="tx1"/>
              </a:solidFill>
            </a:endParaRPr>
          </a:p>
          <a:p>
            <a:r>
              <a:rPr lang="ja-JP" altLang="en-US" sz="1200" dirty="0">
                <a:solidFill>
                  <a:schemeClr val="tx1"/>
                </a:solidFill>
              </a:rPr>
              <a:t>　以下の厚生労働省の電子申請マニュアルからの抜粋をご参考ください。</a:t>
            </a:r>
            <a:endParaRPr lang="en-US" altLang="ja-JP" sz="1200" dirty="0">
              <a:solidFill>
                <a:schemeClr val="tx1"/>
              </a:solidFill>
            </a:endParaRPr>
          </a:p>
          <a:p>
            <a:endParaRPr lang="en-US" altLang="ja-JP" sz="1200" dirty="0">
              <a:solidFill>
                <a:schemeClr val="tx1"/>
              </a:solidFill>
            </a:endParaRPr>
          </a:p>
        </p:txBody>
      </p:sp>
      <p:sp>
        <p:nvSpPr>
          <p:cNvPr id="21" name="正方形/長方形 20"/>
          <p:cNvSpPr/>
          <p:nvPr/>
        </p:nvSpPr>
        <p:spPr>
          <a:xfrm>
            <a:off x="106918" y="221636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61828" y="5504223"/>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電子申請でない保険料申告に係る電子納付について</a:t>
            </a:r>
            <a:endParaRPr kumimoji="1" lang="ja-JP" altLang="en-US" sz="1200" dirty="0">
              <a:solidFill>
                <a:schemeClr val="tx1"/>
              </a:solidFill>
            </a:endParaRPr>
          </a:p>
        </p:txBody>
      </p:sp>
      <p:sp>
        <p:nvSpPr>
          <p:cNvPr id="25" name="円形吹き出し 24"/>
          <p:cNvSpPr/>
          <p:nvPr/>
        </p:nvSpPr>
        <p:spPr>
          <a:xfrm>
            <a:off x="511449" y="5375819"/>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Ｑ５２</a:t>
            </a:r>
          </a:p>
        </p:txBody>
      </p:sp>
      <p:sp>
        <p:nvSpPr>
          <p:cNvPr id="30" name="角丸四角形吹き出し 29"/>
          <p:cNvSpPr/>
          <p:nvPr/>
        </p:nvSpPr>
        <p:spPr>
          <a:xfrm>
            <a:off x="1222698" y="6003602"/>
            <a:ext cx="5185697" cy="379401"/>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紙媒体の申告書により手続したのですが、電子納付は可能ですか？</a:t>
            </a:r>
          </a:p>
        </p:txBody>
      </p:sp>
      <p:sp>
        <p:nvSpPr>
          <p:cNvPr id="31" name="正方形/長方形 30"/>
          <p:cNvSpPr/>
          <p:nvPr/>
        </p:nvSpPr>
        <p:spPr>
          <a:xfrm>
            <a:off x="536501" y="6668257"/>
            <a:ext cx="5908127" cy="72795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保険料申告手続を電子申請でいただいた場合でなければ電子納付はできません。</a:t>
            </a:r>
            <a:endParaRPr lang="en-US" altLang="ja-JP" sz="1200" dirty="0">
              <a:solidFill>
                <a:schemeClr val="tx1"/>
              </a:solidFill>
            </a:endParaRPr>
          </a:p>
          <a:p>
            <a:r>
              <a:rPr lang="ja-JP" altLang="en-US" sz="1200" dirty="0">
                <a:solidFill>
                  <a:schemeClr val="tx1"/>
                </a:solidFill>
              </a:rPr>
              <a:t>　なお、概算保険料を延納した場合は、２期以降の保険料については電子納付は可能です。</a:t>
            </a:r>
            <a:endParaRPr lang="en-US" altLang="ja-JP" sz="1200" dirty="0">
              <a:solidFill>
                <a:schemeClr val="tx1"/>
              </a:solidFill>
            </a:endParaRPr>
          </a:p>
        </p:txBody>
      </p:sp>
      <p:sp>
        <p:nvSpPr>
          <p:cNvPr id="32" name="正方形/長方形 31"/>
          <p:cNvSpPr/>
          <p:nvPr/>
        </p:nvSpPr>
        <p:spPr>
          <a:xfrm>
            <a:off x="73509" y="664578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2361" b="4091"/>
          <a:stretch/>
        </p:blipFill>
        <p:spPr>
          <a:xfrm>
            <a:off x="753249" y="3194663"/>
            <a:ext cx="5088900" cy="1985157"/>
          </a:xfrm>
          <a:prstGeom prst="rect">
            <a:avLst/>
          </a:prstGeom>
          <a:ln>
            <a:solidFill>
              <a:schemeClr val="accent2">
                <a:lumMod val="60000"/>
                <a:lumOff val="40000"/>
              </a:schemeClr>
            </a:solidFill>
          </a:ln>
        </p:spPr>
      </p:pic>
      <p:pic>
        <p:nvPicPr>
          <p:cNvPr id="4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28" y="8002725"/>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6" name="正方形/長方形 45"/>
          <p:cNvSpPr/>
          <p:nvPr/>
        </p:nvSpPr>
        <p:spPr>
          <a:xfrm>
            <a:off x="1171701" y="7636827"/>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ＡＴＭの払込限度額との兼ね合いについて</a:t>
            </a:r>
            <a:endParaRPr kumimoji="1" lang="ja-JP" altLang="en-US" sz="1200" dirty="0">
              <a:solidFill>
                <a:schemeClr val="tx1"/>
              </a:solidFill>
            </a:endParaRPr>
          </a:p>
        </p:txBody>
      </p:sp>
      <p:sp>
        <p:nvSpPr>
          <p:cNvPr id="47" name="円形吹き出し 46"/>
          <p:cNvSpPr/>
          <p:nvPr/>
        </p:nvSpPr>
        <p:spPr>
          <a:xfrm>
            <a:off x="521322" y="7508423"/>
            <a:ext cx="880327" cy="551794"/>
          </a:xfrm>
          <a:prstGeom prst="wedgeEllipseCallout">
            <a:avLst>
              <a:gd name="adj1" fmla="val 26915"/>
              <a:gd name="adj2" fmla="val -684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Ｑ５３</a:t>
            </a:r>
          </a:p>
        </p:txBody>
      </p:sp>
      <p:sp>
        <p:nvSpPr>
          <p:cNvPr id="48" name="角丸四角形吹き出し 47"/>
          <p:cNvSpPr/>
          <p:nvPr/>
        </p:nvSpPr>
        <p:spPr>
          <a:xfrm>
            <a:off x="1232571" y="8072306"/>
            <a:ext cx="5185697" cy="528069"/>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振込額が１０万円を超えると、ＡＴＭでの現金振込ができなくなるとききましたが本当ですか？</a:t>
            </a:r>
          </a:p>
        </p:txBody>
      </p:sp>
      <p:sp>
        <p:nvSpPr>
          <p:cNvPr id="49" name="正方形/長方形 48"/>
          <p:cNvSpPr/>
          <p:nvPr/>
        </p:nvSpPr>
        <p:spPr>
          <a:xfrm>
            <a:off x="546374" y="8800861"/>
            <a:ext cx="5908127" cy="72795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税金や労働保険料などの納付は、本人確認の対象取引ではありませんので１０万円の制限は発生しません。</a:t>
            </a:r>
            <a:endParaRPr lang="en-US" altLang="ja-JP" sz="1200" dirty="0">
              <a:solidFill>
                <a:schemeClr val="tx1"/>
              </a:solidFill>
            </a:endParaRPr>
          </a:p>
        </p:txBody>
      </p:sp>
      <p:sp>
        <p:nvSpPr>
          <p:cNvPr id="50" name="正方形/長方形 49"/>
          <p:cNvSpPr/>
          <p:nvPr/>
        </p:nvSpPr>
        <p:spPr>
          <a:xfrm>
            <a:off x="83382" y="8778392"/>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384693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08" y="5034233"/>
            <a:ext cx="824481" cy="81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還付請求書の申請可能な手続について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30</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７　労働保険労働保険料還付請求書に関すること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Ｑ５４</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19" y="1446318"/>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8517" y="1446318"/>
            <a:ext cx="5185697" cy="729961"/>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申告額よりも多く納付をした過納額について、還付いただきたいのですが、電子申請可能でしょうか？</a:t>
            </a:r>
            <a:endParaRPr kumimoji="1" lang="en-US" altLang="ja-JP" sz="1200" dirty="0">
              <a:solidFill>
                <a:schemeClr val="tx1"/>
              </a:solidFill>
            </a:endParaRPr>
          </a:p>
        </p:txBody>
      </p:sp>
      <p:sp>
        <p:nvSpPr>
          <p:cNvPr id="19" name="正方形/長方形 18"/>
          <p:cNvSpPr/>
          <p:nvPr/>
        </p:nvSpPr>
        <p:spPr>
          <a:xfrm>
            <a:off x="520908" y="2447798"/>
            <a:ext cx="5908127" cy="190116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当該内容については使用いただけません。</a:t>
            </a:r>
            <a:endParaRPr lang="en-US" altLang="ja-JP" sz="1200" dirty="0">
              <a:solidFill>
                <a:schemeClr val="tx1"/>
              </a:solidFill>
            </a:endParaRPr>
          </a:p>
          <a:p>
            <a:r>
              <a:rPr lang="ja-JP" altLang="en-US" sz="1200" dirty="0">
                <a:solidFill>
                  <a:schemeClr val="tx1"/>
                </a:solidFill>
              </a:rPr>
              <a:t>　申請電子申請メニューにある「労働保険料の還付請求」については、確定保険料申告時や年度更新手続時において申告済概算保険料と確定保険料との精算還付金が発生した場合に使用いただくメニューとなっています。</a:t>
            </a:r>
            <a:endParaRPr lang="en-US" altLang="ja-JP" sz="1200" dirty="0">
              <a:solidFill>
                <a:schemeClr val="tx1"/>
              </a:solidFill>
            </a:endParaRPr>
          </a:p>
          <a:p>
            <a:r>
              <a:rPr lang="ja-JP" altLang="en-US" sz="1200" dirty="0">
                <a:solidFill>
                  <a:schemeClr val="tx1"/>
                </a:solidFill>
              </a:rPr>
              <a:t>　（紙媒体の労働保険料還付請求書についても同様の扱いです。）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過納額に対する還付請求書は、労働局で過納状況を確認後、対象事業場へ「過誤納額還付請求書」を交付することとなりますので、そちらの様式により還付手続をお願いいたします。</a:t>
            </a:r>
            <a:endParaRPr lang="en-US" altLang="ja-JP" sz="1200" dirty="0">
              <a:solidFill>
                <a:schemeClr val="tx1"/>
              </a:solidFill>
            </a:endParaRPr>
          </a:p>
        </p:txBody>
      </p:sp>
      <p:sp>
        <p:nvSpPr>
          <p:cNvPr id="21" name="正方形/長方形 20"/>
          <p:cNvSpPr/>
          <p:nvPr/>
        </p:nvSpPr>
        <p:spPr>
          <a:xfrm>
            <a:off x="106918" y="221636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95237" y="4631320"/>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還付額振込先口座が精算により閉鎖している場合について</a:t>
            </a:r>
            <a:endParaRPr kumimoji="1" lang="ja-JP" altLang="en-US" sz="1200" dirty="0">
              <a:solidFill>
                <a:schemeClr val="tx1"/>
              </a:solidFill>
            </a:endParaRPr>
          </a:p>
        </p:txBody>
      </p:sp>
      <p:sp>
        <p:nvSpPr>
          <p:cNvPr id="25" name="円形吹き出し 24"/>
          <p:cNvSpPr/>
          <p:nvPr/>
        </p:nvSpPr>
        <p:spPr>
          <a:xfrm>
            <a:off x="544858" y="4502916"/>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Ｑ５５</a:t>
            </a:r>
          </a:p>
        </p:txBody>
      </p:sp>
      <p:sp>
        <p:nvSpPr>
          <p:cNvPr id="30" name="角丸四角形吹き出し 29"/>
          <p:cNvSpPr/>
          <p:nvPr/>
        </p:nvSpPr>
        <p:spPr>
          <a:xfrm>
            <a:off x="1256521" y="5138881"/>
            <a:ext cx="5185697" cy="710231"/>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還付額振込先口座について、すでに吸収合併のため事業場の口座を閉鎖しています。</a:t>
            </a:r>
            <a:endParaRPr lang="en-US" altLang="ja-JP" sz="1200" dirty="0">
              <a:solidFill>
                <a:schemeClr val="tx1"/>
              </a:solidFill>
            </a:endParaRPr>
          </a:p>
          <a:p>
            <a:r>
              <a:rPr lang="ja-JP" altLang="en-US" sz="1200" dirty="0">
                <a:solidFill>
                  <a:schemeClr val="tx1"/>
                </a:solidFill>
              </a:rPr>
              <a:t>合併先事業場への振込は可能ですか？</a:t>
            </a:r>
          </a:p>
        </p:txBody>
      </p:sp>
      <p:sp>
        <p:nvSpPr>
          <p:cNvPr id="31" name="正方形/長方形 30"/>
          <p:cNvSpPr/>
          <p:nvPr/>
        </p:nvSpPr>
        <p:spPr>
          <a:xfrm>
            <a:off x="578267" y="6080587"/>
            <a:ext cx="5908127" cy="72341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事業場口座を閉鎖している場合に提出をお願いしている書類がありますので、ご案内のため労働局へ御連絡願います。</a:t>
            </a:r>
            <a:endParaRPr lang="en-US" altLang="ja-JP" sz="1200" dirty="0">
              <a:solidFill>
                <a:schemeClr val="tx1"/>
              </a:solidFill>
            </a:endParaRPr>
          </a:p>
          <a:p>
            <a:r>
              <a:rPr lang="ja-JP" altLang="en-US" sz="1200" dirty="0">
                <a:solidFill>
                  <a:schemeClr val="tx1"/>
                </a:solidFill>
              </a:rPr>
              <a:t>　また、必要な添付書類は電子申請時に添付いただきますようお願いいたします。</a:t>
            </a:r>
            <a:endParaRPr lang="en-US" altLang="ja-JP" sz="1200" dirty="0">
              <a:solidFill>
                <a:schemeClr val="tx1"/>
              </a:solidFill>
            </a:endParaRPr>
          </a:p>
        </p:txBody>
      </p:sp>
      <p:sp>
        <p:nvSpPr>
          <p:cNvPr id="32" name="正方形/長方形 31"/>
          <p:cNvSpPr/>
          <p:nvPr/>
        </p:nvSpPr>
        <p:spPr>
          <a:xfrm>
            <a:off x="169300" y="5893546"/>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4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98" y="7553759"/>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6" name="正方形/長方形 45"/>
          <p:cNvSpPr/>
          <p:nvPr/>
        </p:nvSpPr>
        <p:spPr>
          <a:xfrm>
            <a:off x="1195237" y="7103862"/>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有期事業におけるメリット還付金の電子申請について</a:t>
            </a:r>
            <a:endParaRPr kumimoji="1" lang="ja-JP" altLang="en-US" sz="1200" dirty="0">
              <a:solidFill>
                <a:schemeClr val="tx1"/>
              </a:solidFill>
            </a:endParaRPr>
          </a:p>
        </p:txBody>
      </p:sp>
      <p:sp>
        <p:nvSpPr>
          <p:cNvPr id="47" name="円形吹き出し 46"/>
          <p:cNvSpPr/>
          <p:nvPr/>
        </p:nvSpPr>
        <p:spPr>
          <a:xfrm>
            <a:off x="544858" y="6975458"/>
            <a:ext cx="880327" cy="551794"/>
          </a:xfrm>
          <a:prstGeom prst="wedgeEllipseCallout">
            <a:avLst>
              <a:gd name="adj1" fmla="val 26915"/>
              <a:gd name="adj2" fmla="val -684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Ｑ５６</a:t>
            </a:r>
          </a:p>
        </p:txBody>
      </p:sp>
      <p:sp>
        <p:nvSpPr>
          <p:cNvPr id="48" name="角丸四角形吹き出し 47"/>
          <p:cNvSpPr/>
          <p:nvPr/>
        </p:nvSpPr>
        <p:spPr>
          <a:xfrm>
            <a:off x="1256107" y="7539341"/>
            <a:ext cx="5185697" cy="752342"/>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今般、京都労働局より過去の工事（有期事業）に係るメリット適用による還付金の労働保険料還付請求書が郵送により送付されてきました。</a:t>
            </a:r>
            <a:endParaRPr lang="en-US" altLang="ja-JP" sz="1200" dirty="0">
              <a:solidFill>
                <a:schemeClr val="tx1"/>
              </a:solidFill>
            </a:endParaRPr>
          </a:p>
          <a:p>
            <a:r>
              <a:rPr lang="ja-JP" altLang="en-US" sz="1200" dirty="0">
                <a:solidFill>
                  <a:schemeClr val="tx1"/>
                </a:solidFill>
              </a:rPr>
              <a:t>こちらは電子申請で申請可能でしょうか？</a:t>
            </a:r>
          </a:p>
        </p:txBody>
      </p:sp>
      <p:sp>
        <p:nvSpPr>
          <p:cNvPr id="49" name="正方形/長方形 48"/>
          <p:cNvSpPr/>
          <p:nvPr/>
        </p:nvSpPr>
        <p:spPr>
          <a:xfrm>
            <a:off x="578267" y="8495439"/>
            <a:ext cx="5908127" cy="9283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電子申請可能です。</a:t>
            </a:r>
            <a:endParaRPr lang="en-US" altLang="ja-JP" sz="1200" dirty="0">
              <a:solidFill>
                <a:schemeClr val="tx1"/>
              </a:solidFill>
            </a:endParaRPr>
          </a:p>
          <a:p>
            <a:r>
              <a:rPr lang="ja-JP" altLang="en-US" sz="1200" dirty="0">
                <a:solidFill>
                  <a:schemeClr val="tx1"/>
                </a:solidFill>
              </a:rPr>
              <a:t>　京都労働局から発送しているメリット還付金に係る労働保険料還付請求書には整理番号を記載していますので、そちらの請求書の画像データを添付いただくなど、整理番号がわかるような形で電子申請願います。</a:t>
            </a:r>
            <a:endParaRPr lang="en-US" altLang="ja-JP" sz="1200" dirty="0">
              <a:solidFill>
                <a:schemeClr val="tx1"/>
              </a:solidFill>
            </a:endParaRPr>
          </a:p>
        </p:txBody>
      </p:sp>
      <p:sp>
        <p:nvSpPr>
          <p:cNvPr id="50" name="正方形/長方形 49"/>
          <p:cNvSpPr/>
          <p:nvPr/>
        </p:nvSpPr>
        <p:spPr>
          <a:xfrm>
            <a:off x="169300" y="8438675"/>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2375233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34" y="4792643"/>
            <a:ext cx="3944817" cy="4416480"/>
          </a:xfrm>
          <a:prstGeom prst="rect">
            <a:avLst/>
          </a:prstGeom>
        </p:spPr>
      </p:pic>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名称、所在地等変更届</a:t>
            </a:r>
            <a:r>
              <a:rPr kumimoji="1" lang="ja-JP" altLang="en-US" sz="1200" dirty="0">
                <a:solidFill>
                  <a:schemeClr val="tx1"/>
                </a:solidFill>
              </a:rPr>
              <a:t>について</a:t>
            </a: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31</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８　労働保険名称、所在地等変更届に関すること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Ｑ５７</a:t>
            </a:r>
          </a:p>
        </p:txBody>
      </p:sp>
      <p:pic>
        <p:nvPicPr>
          <p:cNvPr id="1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59" y="1480895"/>
            <a:ext cx="5185697" cy="680595"/>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成立届や保険料申告など申請メニューが多岐に分かれている手続に比べ申請メニューの検索結果が一つだけでした。</a:t>
            </a:r>
            <a:endParaRPr lang="en-US" altLang="ja-JP" sz="1200" dirty="0">
              <a:solidFill>
                <a:schemeClr val="tx1"/>
              </a:solidFill>
            </a:endParaRPr>
          </a:p>
          <a:p>
            <a:r>
              <a:rPr kumimoji="1" lang="ja-JP" altLang="en-US" sz="1200" dirty="0">
                <a:solidFill>
                  <a:schemeClr val="tx1"/>
                </a:solidFill>
              </a:rPr>
              <a:t>同一のメニューで継続事業も有期事業も問題なく電子申請出来ますか？</a:t>
            </a:r>
          </a:p>
        </p:txBody>
      </p:sp>
      <p:sp>
        <p:nvSpPr>
          <p:cNvPr id="19" name="正方形/長方形 18"/>
          <p:cNvSpPr/>
          <p:nvPr/>
        </p:nvSpPr>
        <p:spPr>
          <a:xfrm>
            <a:off x="527729" y="2429447"/>
            <a:ext cx="5908127" cy="38764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問題ありません。</a:t>
            </a:r>
            <a:endParaRPr kumimoji="1" lang="en-US" altLang="ja-JP" sz="1200" dirty="0">
              <a:solidFill>
                <a:schemeClr val="tx1"/>
              </a:solidFill>
            </a:endParaRPr>
          </a:p>
        </p:txBody>
      </p:sp>
      <p:sp>
        <p:nvSpPr>
          <p:cNvPr id="21" name="正方形/長方形 20"/>
          <p:cNvSpPr/>
          <p:nvPr/>
        </p:nvSpPr>
        <p:spPr>
          <a:xfrm>
            <a:off x="76602" y="217076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4" name="正方形/長方形 23"/>
          <p:cNvSpPr/>
          <p:nvPr/>
        </p:nvSpPr>
        <p:spPr>
          <a:xfrm>
            <a:off x="1178522" y="315923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変更項目の入力方法に</a:t>
            </a:r>
            <a:r>
              <a:rPr kumimoji="1" lang="ja-JP" altLang="en-US" sz="1200" dirty="0">
                <a:solidFill>
                  <a:schemeClr val="tx1"/>
                </a:solidFill>
              </a:rPr>
              <a:t>ついて</a:t>
            </a:r>
          </a:p>
        </p:txBody>
      </p:sp>
      <p:sp>
        <p:nvSpPr>
          <p:cNvPr id="25" name="円形吹き出し 24"/>
          <p:cNvSpPr/>
          <p:nvPr/>
        </p:nvSpPr>
        <p:spPr>
          <a:xfrm>
            <a:off x="528143" y="303083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Ｑ５８</a:t>
            </a:r>
          </a:p>
        </p:txBody>
      </p:sp>
      <p:pic>
        <p:nvPicPr>
          <p:cNvPr id="2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61" y="367200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 name="角丸四角形吹き出し 29"/>
          <p:cNvSpPr/>
          <p:nvPr/>
        </p:nvSpPr>
        <p:spPr>
          <a:xfrm>
            <a:off x="1250159" y="3758050"/>
            <a:ext cx="5185697" cy="529508"/>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変更箇所だけ入力すれば良いと聞いていますが、具体的な事例を教えてください。</a:t>
            </a:r>
            <a:endParaRPr kumimoji="1" lang="ja-JP" altLang="en-US" sz="1200" dirty="0">
              <a:solidFill>
                <a:schemeClr val="tx1"/>
              </a:solidFill>
            </a:endParaRPr>
          </a:p>
        </p:txBody>
      </p:sp>
      <p:sp>
        <p:nvSpPr>
          <p:cNvPr id="31" name="正方形/長方形 30"/>
          <p:cNvSpPr/>
          <p:nvPr/>
        </p:nvSpPr>
        <p:spPr>
          <a:xfrm>
            <a:off x="561273" y="4462808"/>
            <a:ext cx="5908127" cy="498785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法人の「主たる事務所＝事業場」の所在地が移転する場合</a:t>
            </a:r>
            <a:endParaRPr kumimoji="1" lang="en-US" altLang="ja-JP" sz="1200" dirty="0">
              <a:solidFill>
                <a:schemeClr val="tx1"/>
              </a:solidFill>
            </a:endParaRPr>
          </a:p>
        </p:txBody>
      </p:sp>
      <p:sp>
        <p:nvSpPr>
          <p:cNvPr id="32" name="正方形/長方形 31"/>
          <p:cNvSpPr/>
          <p:nvPr/>
        </p:nvSpPr>
        <p:spPr>
          <a:xfrm>
            <a:off x="98561" y="446947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6" name="線吹き出し 2 (枠付き) 25"/>
          <p:cNvSpPr/>
          <p:nvPr/>
        </p:nvSpPr>
        <p:spPr>
          <a:xfrm>
            <a:off x="1485900" y="5459171"/>
            <a:ext cx="2557753" cy="3475823"/>
          </a:xfrm>
          <a:prstGeom prst="borderCallout2">
            <a:avLst>
              <a:gd name="adj1" fmla="val 43464"/>
              <a:gd name="adj2" fmla="val -20"/>
              <a:gd name="adj3" fmla="val 43449"/>
              <a:gd name="adj4" fmla="val -24057"/>
              <a:gd name="adj5" fmla="val 49453"/>
              <a:gd name="adj6" fmla="val -242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74963" y="7272255"/>
            <a:ext cx="824700" cy="1057588"/>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「事業所」欄</a:t>
            </a:r>
            <a:endParaRPr kumimoji="1" lang="en-US" altLang="ja-JP" sz="800" dirty="0"/>
          </a:p>
          <a:p>
            <a:r>
              <a:rPr lang="ja-JP" altLang="en-US" sz="800" dirty="0"/>
              <a:t>主たる事務所が変更であれば、</a:t>
            </a:r>
            <a:endParaRPr lang="en-US" altLang="ja-JP" sz="800" dirty="0"/>
          </a:p>
          <a:p>
            <a:r>
              <a:rPr lang="ja-JP" altLang="en-US" sz="800" dirty="0"/>
              <a:t>変更後の内容を入力。</a:t>
            </a:r>
            <a:endParaRPr lang="en-US" altLang="ja-JP" sz="800" dirty="0"/>
          </a:p>
          <a:p>
            <a:r>
              <a:rPr lang="en-US" altLang="ja-JP" sz="800" dirty="0"/>
              <a:t>※</a:t>
            </a:r>
            <a:r>
              <a:rPr lang="ja-JP" altLang="en-US" sz="800" dirty="0"/>
              <a:t>労働保険案内書類の新郵送先となります。</a:t>
            </a:r>
            <a:endParaRPr lang="en-US" altLang="ja-JP" sz="800" dirty="0"/>
          </a:p>
        </p:txBody>
      </p:sp>
      <p:sp>
        <p:nvSpPr>
          <p:cNvPr id="43" name="線吹き出し 2 (枠付き) 42"/>
          <p:cNvSpPr/>
          <p:nvPr/>
        </p:nvSpPr>
        <p:spPr>
          <a:xfrm>
            <a:off x="4186488" y="4968262"/>
            <a:ext cx="1164963" cy="490909"/>
          </a:xfrm>
          <a:prstGeom prst="borderCallout2">
            <a:avLst>
              <a:gd name="adj1" fmla="val 1698"/>
              <a:gd name="adj2" fmla="val 100177"/>
              <a:gd name="adj3" fmla="val 1698"/>
              <a:gd name="adj4" fmla="val 122340"/>
              <a:gd name="adj5" fmla="val 29359"/>
              <a:gd name="adj6" fmla="val 122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線吹き出し 2 (枠付き) 43"/>
          <p:cNvSpPr/>
          <p:nvPr/>
        </p:nvSpPr>
        <p:spPr>
          <a:xfrm>
            <a:off x="4186488" y="5487601"/>
            <a:ext cx="1164963" cy="643233"/>
          </a:xfrm>
          <a:prstGeom prst="borderCallout2">
            <a:avLst>
              <a:gd name="adj1" fmla="val 39940"/>
              <a:gd name="adj2" fmla="val 100858"/>
              <a:gd name="adj3" fmla="val 39643"/>
              <a:gd name="adj4" fmla="val 141000"/>
              <a:gd name="adj5" fmla="val 71562"/>
              <a:gd name="adj6" fmla="val 14095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415020" y="5124267"/>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r>
              <a:rPr lang="ja-JP" altLang="en-US" sz="800" dirty="0"/>
              <a:t>主たる事務所の変更前所在地を入力。</a:t>
            </a:r>
            <a:endParaRPr lang="en-US" altLang="ja-JP" sz="800" dirty="0"/>
          </a:p>
        </p:txBody>
      </p:sp>
      <p:sp>
        <p:nvSpPr>
          <p:cNvPr id="46" name="テキスト ボックス 45"/>
          <p:cNvSpPr txBox="1"/>
          <p:nvPr/>
        </p:nvSpPr>
        <p:spPr>
          <a:xfrm>
            <a:off x="5433566" y="5955807"/>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r>
              <a:rPr lang="ja-JP" altLang="en-US" sz="800" dirty="0"/>
              <a:t>事業場の変更前所在地を入力。</a:t>
            </a:r>
            <a:endParaRPr lang="en-US" altLang="ja-JP" sz="800" dirty="0"/>
          </a:p>
        </p:txBody>
      </p:sp>
      <p:sp>
        <p:nvSpPr>
          <p:cNvPr id="47" name="線吹き出し 2 (枠付き) 46"/>
          <p:cNvSpPr/>
          <p:nvPr/>
        </p:nvSpPr>
        <p:spPr>
          <a:xfrm>
            <a:off x="4186488" y="6130834"/>
            <a:ext cx="1164964" cy="714103"/>
          </a:xfrm>
          <a:prstGeom prst="borderCallout2">
            <a:avLst>
              <a:gd name="adj1" fmla="val 63225"/>
              <a:gd name="adj2" fmla="val 100858"/>
              <a:gd name="adj3" fmla="val 62928"/>
              <a:gd name="adj4" fmla="val 142496"/>
              <a:gd name="adj5" fmla="val 82632"/>
              <a:gd name="adj6" fmla="val 1424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433565" y="6742388"/>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「事業所」欄</a:t>
            </a:r>
            <a:endParaRPr kumimoji="1" lang="en-US" altLang="ja-JP" sz="800" dirty="0"/>
          </a:p>
          <a:p>
            <a:r>
              <a:rPr lang="ja-JP" altLang="en-US" sz="800" dirty="0"/>
              <a:t>主たる事務所の変更前所在地を入力。</a:t>
            </a:r>
            <a:endParaRPr lang="en-US" altLang="ja-JP" sz="800" dirty="0"/>
          </a:p>
        </p:txBody>
      </p:sp>
      <p:sp>
        <p:nvSpPr>
          <p:cNvPr id="49" name="線吹き出し 2 (枠付き) 48"/>
          <p:cNvSpPr/>
          <p:nvPr/>
        </p:nvSpPr>
        <p:spPr>
          <a:xfrm>
            <a:off x="4186488" y="7312195"/>
            <a:ext cx="1164963" cy="490909"/>
          </a:xfrm>
          <a:prstGeom prst="borderCallout2">
            <a:avLst>
              <a:gd name="adj1" fmla="val 22985"/>
              <a:gd name="adj2" fmla="val 100981"/>
              <a:gd name="adj3" fmla="val 24760"/>
              <a:gd name="adj4" fmla="val 144885"/>
              <a:gd name="adj5" fmla="val 52420"/>
              <a:gd name="adj6" fmla="val 1446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415020" y="7577730"/>
            <a:ext cx="896914"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r>
              <a:rPr lang="ja-JP" altLang="en-US" sz="800" dirty="0"/>
              <a:t>主たる事務所の変更後所在地を入力。</a:t>
            </a:r>
            <a:endParaRPr lang="en-US" altLang="ja-JP" sz="800" dirty="0"/>
          </a:p>
        </p:txBody>
      </p:sp>
      <p:sp>
        <p:nvSpPr>
          <p:cNvPr id="51" name="線吹き出し 2 (枠付き) 50"/>
          <p:cNvSpPr/>
          <p:nvPr/>
        </p:nvSpPr>
        <p:spPr>
          <a:xfrm>
            <a:off x="4193459" y="7798747"/>
            <a:ext cx="1164963" cy="631150"/>
          </a:xfrm>
          <a:prstGeom prst="borderCallout2">
            <a:avLst>
              <a:gd name="adj1" fmla="val 46441"/>
              <a:gd name="adj2" fmla="val 99486"/>
              <a:gd name="adj3" fmla="val 46837"/>
              <a:gd name="adj4" fmla="val 145633"/>
              <a:gd name="adj5" fmla="val 57939"/>
              <a:gd name="adj6" fmla="val 1454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406059" y="8164784"/>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r>
              <a:rPr lang="ja-JP" altLang="en-US" sz="800" dirty="0"/>
              <a:t>事業場の変更後所在地を入力。</a:t>
            </a:r>
            <a:endParaRPr lang="en-US" altLang="ja-JP" sz="800" dirty="0"/>
          </a:p>
        </p:txBody>
      </p:sp>
      <p:sp>
        <p:nvSpPr>
          <p:cNvPr id="53" name="線吹き出し 2 (枠付き) 52"/>
          <p:cNvSpPr/>
          <p:nvPr/>
        </p:nvSpPr>
        <p:spPr>
          <a:xfrm>
            <a:off x="4122913" y="8629178"/>
            <a:ext cx="1164963" cy="305816"/>
          </a:xfrm>
          <a:prstGeom prst="borderCallout2">
            <a:avLst>
              <a:gd name="adj1" fmla="val 46441"/>
              <a:gd name="adj2" fmla="val 99486"/>
              <a:gd name="adj3" fmla="val 46837"/>
              <a:gd name="adj4" fmla="val 112741"/>
              <a:gd name="adj5" fmla="val 46549"/>
              <a:gd name="adj6" fmla="val 1095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5415020" y="8771537"/>
            <a:ext cx="914835" cy="318924"/>
          </a:xfrm>
          <a:prstGeom prst="rect">
            <a:avLst/>
          </a:prstGeom>
          <a:noFill/>
          <a:ln w="19050">
            <a:solidFill>
              <a:srgbClr val="FF0000"/>
            </a:solidFill>
          </a:ln>
        </p:spPr>
        <p:txBody>
          <a:bodyPr wrap="square" lIns="36000" tIns="36000" rIns="36000" bIns="36000" rtlCol="0">
            <a:spAutoFit/>
          </a:bodyPr>
          <a:lstStyle/>
          <a:p>
            <a:r>
              <a:rPr kumimoji="1" lang="ja-JP" altLang="en-US" sz="800" dirty="0"/>
              <a:t>「</a:t>
            </a:r>
            <a:r>
              <a:rPr lang="ja-JP" altLang="en-US" sz="800" dirty="0"/>
              <a:t>変更理由</a:t>
            </a:r>
            <a:r>
              <a:rPr kumimoji="1" lang="ja-JP" altLang="en-US" sz="800" dirty="0"/>
              <a:t>」欄</a:t>
            </a:r>
            <a:endParaRPr kumimoji="1" lang="en-US" altLang="ja-JP" sz="800" dirty="0"/>
          </a:p>
          <a:p>
            <a:r>
              <a:rPr lang="ja-JP" altLang="en-US" sz="800" dirty="0"/>
              <a:t>変更内容を入力。</a:t>
            </a:r>
            <a:endParaRPr lang="en-US" altLang="ja-JP" sz="800" dirty="0"/>
          </a:p>
        </p:txBody>
      </p:sp>
      <p:sp>
        <p:nvSpPr>
          <p:cNvPr id="55" name="線吹き出し 2 (枠付き) 54"/>
          <p:cNvSpPr/>
          <p:nvPr/>
        </p:nvSpPr>
        <p:spPr>
          <a:xfrm>
            <a:off x="3481792" y="8937553"/>
            <a:ext cx="1407222" cy="271570"/>
          </a:xfrm>
          <a:prstGeom prst="borderCallout2">
            <a:avLst>
              <a:gd name="adj1" fmla="val 40028"/>
              <a:gd name="adj2" fmla="val 470"/>
              <a:gd name="adj3" fmla="val 40423"/>
              <a:gd name="adj4" fmla="val -45684"/>
              <a:gd name="adj5" fmla="val 56169"/>
              <a:gd name="adj6" fmla="val -457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116798" y="9099078"/>
            <a:ext cx="1133638" cy="318924"/>
          </a:xfrm>
          <a:prstGeom prst="rect">
            <a:avLst/>
          </a:prstGeom>
          <a:noFill/>
          <a:ln w="19050">
            <a:solidFill>
              <a:srgbClr val="FF0000"/>
            </a:solidFill>
          </a:ln>
        </p:spPr>
        <p:txBody>
          <a:bodyPr wrap="square" lIns="36000" tIns="36000" rIns="36000" bIns="36000" rtlCol="0">
            <a:spAutoFit/>
          </a:bodyPr>
          <a:lstStyle/>
          <a:p>
            <a:r>
              <a:rPr lang="ja-JP" altLang="en-US" sz="800" dirty="0"/>
              <a:t>「変更年月日欄」</a:t>
            </a:r>
            <a:endParaRPr lang="en-US" altLang="ja-JP" sz="800" dirty="0"/>
          </a:p>
          <a:p>
            <a:r>
              <a:rPr lang="ja-JP" altLang="en-US" sz="800" dirty="0"/>
              <a:t>所在地変更日を入力</a:t>
            </a:r>
            <a:endParaRPr lang="en-US" altLang="ja-JP" sz="800" dirty="0"/>
          </a:p>
        </p:txBody>
      </p:sp>
    </p:spTree>
    <p:extLst>
      <p:ext uri="{BB962C8B-B14F-4D97-AF65-F5344CB8AC3E}">
        <p14:creationId xmlns:p14="http://schemas.microsoft.com/office/powerpoint/2010/main" val="59691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図 34"/>
          <p:cNvPicPr>
            <a:picLocks noChangeAspect="1"/>
          </p:cNvPicPr>
          <p:nvPr/>
        </p:nvPicPr>
        <p:blipFill rotWithShape="1">
          <a:blip r:embed="rId2">
            <a:extLst>
              <a:ext uri="{28A0092B-C50C-407E-A947-70E740481C1C}">
                <a14:useLocalDpi xmlns:a14="http://schemas.microsoft.com/office/drawing/2010/main" val="0"/>
              </a:ext>
            </a:extLst>
          </a:blip>
          <a:srcRect t="93666" b="-1002"/>
          <a:stretch/>
        </p:blipFill>
        <p:spPr>
          <a:xfrm>
            <a:off x="1592238" y="6580932"/>
            <a:ext cx="3944817" cy="324000"/>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1" y="2614200"/>
            <a:ext cx="3888481" cy="3952408"/>
          </a:xfrm>
          <a:prstGeom prst="rect">
            <a:avLst/>
          </a:prstGeom>
        </p:spPr>
      </p:pic>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32</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８　労働保険名称、所在地等変更届に関すること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61273" y="1578328"/>
            <a:ext cx="5908127" cy="639577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法人の主たる事務所（労働保険書類の郵送先）のみ移転する場合</a:t>
            </a:r>
            <a:endParaRPr lang="en-US" altLang="ja-JP" sz="1200" dirty="0">
              <a:solidFill>
                <a:schemeClr val="tx1"/>
              </a:solidFill>
            </a:endParaRPr>
          </a:p>
          <a:p>
            <a:r>
              <a:rPr kumimoji="1" lang="ja-JP" altLang="en-US" sz="1200" dirty="0">
                <a:solidFill>
                  <a:schemeClr val="tx1"/>
                </a:solidFill>
              </a:rPr>
              <a:t>　（事業場の所在地は変わらない場合）</a:t>
            </a:r>
            <a:endParaRPr kumimoji="1" lang="en-US" altLang="ja-JP" sz="1200" dirty="0">
              <a:solidFill>
                <a:schemeClr val="tx1"/>
              </a:solidFill>
            </a:endParaRPr>
          </a:p>
        </p:txBody>
      </p:sp>
      <p:sp>
        <p:nvSpPr>
          <p:cNvPr id="26" name="線吹き出し 2 (枠付き) 25"/>
          <p:cNvSpPr/>
          <p:nvPr/>
        </p:nvSpPr>
        <p:spPr>
          <a:xfrm>
            <a:off x="1573772" y="3090785"/>
            <a:ext cx="2557753" cy="3475823"/>
          </a:xfrm>
          <a:prstGeom prst="borderCallout2">
            <a:avLst>
              <a:gd name="adj1" fmla="val 43464"/>
              <a:gd name="adj2" fmla="val -20"/>
              <a:gd name="adj3" fmla="val 43449"/>
              <a:gd name="adj4" fmla="val -24057"/>
              <a:gd name="adj5" fmla="val 49453"/>
              <a:gd name="adj6" fmla="val -242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72931" y="4828696"/>
            <a:ext cx="824700" cy="934478"/>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「事業所」欄</a:t>
            </a:r>
            <a:endParaRPr kumimoji="1" lang="en-US" altLang="ja-JP" sz="800" dirty="0"/>
          </a:p>
          <a:p>
            <a:r>
              <a:rPr lang="ja-JP" altLang="en-US" sz="800" dirty="0"/>
              <a:t>主たる事務所の変更後の内容を入力。</a:t>
            </a:r>
            <a:endParaRPr lang="en-US" altLang="ja-JP" sz="800" dirty="0"/>
          </a:p>
          <a:p>
            <a:r>
              <a:rPr lang="en-US" altLang="ja-JP" sz="800" dirty="0"/>
              <a:t>※</a:t>
            </a:r>
            <a:r>
              <a:rPr lang="ja-JP" altLang="en-US" sz="800" dirty="0"/>
              <a:t>労働保険案内書類の新郵送先となります。</a:t>
            </a:r>
            <a:endParaRPr lang="en-US" altLang="ja-JP" sz="800" dirty="0"/>
          </a:p>
        </p:txBody>
      </p:sp>
      <p:sp>
        <p:nvSpPr>
          <p:cNvPr id="43" name="線吹き出し 2 (枠付き) 42"/>
          <p:cNvSpPr/>
          <p:nvPr/>
        </p:nvSpPr>
        <p:spPr>
          <a:xfrm>
            <a:off x="4274360" y="2599876"/>
            <a:ext cx="1164963" cy="490909"/>
          </a:xfrm>
          <a:prstGeom prst="borderCallout2">
            <a:avLst>
              <a:gd name="adj1" fmla="val 1698"/>
              <a:gd name="adj2" fmla="val 100177"/>
              <a:gd name="adj3" fmla="val 1698"/>
              <a:gd name="adj4" fmla="val 122340"/>
              <a:gd name="adj5" fmla="val 29359"/>
              <a:gd name="adj6" fmla="val 122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502892" y="2755881"/>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r>
              <a:rPr lang="ja-JP" altLang="en-US" sz="800" dirty="0"/>
              <a:t>主たる事務所の変更前所在地を入力。</a:t>
            </a:r>
            <a:endParaRPr lang="en-US" altLang="ja-JP" sz="800" dirty="0"/>
          </a:p>
        </p:txBody>
      </p:sp>
      <p:sp>
        <p:nvSpPr>
          <p:cNvPr id="47" name="線吹き出し 2 (枠付き) 46"/>
          <p:cNvSpPr/>
          <p:nvPr/>
        </p:nvSpPr>
        <p:spPr>
          <a:xfrm>
            <a:off x="4274360" y="3762448"/>
            <a:ext cx="1164964" cy="714103"/>
          </a:xfrm>
          <a:prstGeom prst="borderCallout2">
            <a:avLst>
              <a:gd name="adj1" fmla="val 63225"/>
              <a:gd name="adj2" fmla="val 100858"/>
              <a:gd name="adj3" fmla="val 62928"/>
              <a:gd name="adj4" fmla="val 142496"/>
              <a:gd name="adj5" fmla="val 82632"/>
              <a:gd name="adj6" fmla="val 1424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521437" y="4374002"/>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「事業所」欄</a:t>
            </a:r>
            <a:endParaRPr kumimoji="1" lang="en-US" altLang="ja-JP" sz="800" dirty="0"/>
          </a:p>
          <a:p>
            <a:r>
              <a:rPr lang="ja-JP" altLang="en-US" sz="800" dirty="0"/>
              <a:t>主たる事務所の変更前所在地を入力。</a:t>
            </a:r>
            <a:endParaRPr lang="en-US" altLang="ja-JP" sz="800" dirty="0"/>
          </a:p>
        </p:txBody>
      </p:sp>
      <p:sp>
        <p:nvSpPr>
          <p:cNvPr id="49" name="線吹き出し 2 (枠付き) 48"/>
          <p:cNvSpPr/>
          <p:nvPr/>
        </p:nvSpPr>
        <p:spPr>
          <a:xfrm>
            <a:off x="4274360" y="4943809"/>
            <a:ext cx="1164963" cy="490909"/>
          </a:xfrm>
          <a:prstGeom prst="borderCallout2">
            <a:avLst>
              <a:gd name="adj1" fmla="val 22985"/>
              <a:gd name="adj2" fmla="val 100981"/>
              <a:gd name="adj3" fmla="val 24760"/>
              <a:gd name="adj4" fmla="val 144885"/>
              <a:gd name="adj5" fmla="val 52420"/>
              <a:gd name="adj6" fmla="val 1446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502892" y="5209344"/>
            <a:ext cx="896914"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「事業主」欄</a:t>
            </a:r>
            <a:endParaRPr kumimoji="1" lang="en-US" altLang="ja-JP" sz="800" dirty="0"/>
          </a:p>
          <a:p>
            <a:r>
              <a:rPr lang="ja-JP" altLang="en-US" sz="800" dirty="0"/>
              <a:t>主たる事務所の変更後所在地を入力。</a:t>
            </a:r>
            <a:endParaRPr lang="en-US" altLang="ja-JP" sz="800" dirty="0"/>
          </a:p>
        </p:txBody>
      </p:sp>
      <p:sp>
        <p:nvSpPr>
          <p:cNvPr id="53" name="線吹き出し 2 (枠付き) 52"/>
          <p:cNvSpPr/>
          <p:nvPr/>
        </p:nvSpPr>
        <p:spPr>
          <a:xfrm>
            <a:off x="4210785" y="6260792"/>
            <a:ext cx="1164963" cy="305816"/>
          </a:xfrm>
          <a:prstGeom prst="borderCallout2">
            <a:avLst>
              <a:gd name="adj1" fmla="val 46441"/>
              <a:gd name="adj2" fmla="val 99486"/>
              <a:gd name="adj3" fmla="val 46837"/>
              <a:gd name="adj4" fmla="val 112741"/>
              <a:gd name="adj5" fmla="val 46549"/>
              <a:gd name="adj6" fmla="val 1095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5502892" y="6403151"/>
            <a:ext cx="914835" cy="318924"/>
          </a:xfrm>
          <a:prstGeom prst="rect">
            <a:avLst/>
          </a:prstGeom>
          <a:noFill/>
          <a:ln w="19050">
            <a:solidFill>
              <a:srgbClr val="FF0000"/>
            </a:solidFill>
          </a:ln>
        </p:spPr>
        <p:txBody>
          <a:bodyPr wrap="square" lIns="36000" tIns="36000" rIns="36000" bIns="36000" rtlCol="0">
            <a:spAutoFit/>
          </a:bodyPr>
          <a:lstStyle/>
          <a:p>
            <a:r>
              <a:rPr kumimoji="1" lang="ja-JP" altLang="en-US" sz="800" dirty="0"/>
              <a:t>「</a:t>
            </a:r>
            <a:r>
              <a:rPr lang="ja-JP" altLang="en-US" sz="800" dirty="0"/>
              <a:t>変更理由</a:t>
            </a:r>
            <a:r>
              <a:rPr kumimoji="1" lang="ja-JP" altLang="en-US" sz="800" dirty="0"/>
              <a:t>」欄</a:t>
            </a:r>
            <a:endParaRPr kumimoji="1" lang="en-US" altLang="ja-JP" sz="800" dirty="0"/>
          </a:p>
          <a:p>
            <a:r>
              <a:rPr lang="ja-JP" altLang="en-US" sz="800" dirty="0"/>
              <a:t>変更内容を入力。</a:t>
            </a:r>
            <a:endParaRPr lang="en-US" altLang="ja-JP" sz="800" dirty="0"/>
          </a:p>
        </p:txBody>
      </p:sp>
      <p:sp>
        <p:nvSpPr>
          <p:cNvPr id="55" name="線吹き出し 2 (枠付き) 54"/>
          <p:cNvSpPr/>
          <p:nvPr/>
        </p:nvSpPr>
        <p:spPr>
          <a:xfrm>
            <a:off x="3569664" y="6569167"/>
            <a:ext cx="1407222" cy="271570"/>
          </a:xfrm>
          <a:prstGeom prst="borderCallout2">
            <a:avLst>
              <a:gd name="adj1" fmla="val 40028"/>
              <a:gd name="adj2" fmla="val 470"/>
              <a:gd name="adj3" fmla="val 40423"/>
              <a:gd name="adj4" fmla="val -45684"/>
              <a:gd name="adj5" fmla="val 133131"/>
              <a:gd name="adj6" fmla="val -464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285829" y="6932260"/>
            <a:ext cx="1133638" cy="318924"/>
          </a:xfrm>
          <a:prstGeom prst="rect">
            <a:avLst/>
          </a:prstGeom>
          <a:noFill/>
          <a:ln w="19050">
            <a:solidFill>
              <a:srgbClr val="FF0000"/>
            </a:solidFill>
          </a:ln>
        </p:spPr>
        <p:txBody>
          <a:bodyPr wrap="square" lIns="36000" tIns="36000" rIns="36000" bIns="36000" rtlCol="0">
            <a:spAutoFit/>
          </a:bodyPr>
          <a:lstStyle/>
          <a:p>
            <a:r>
              <a:rPr lang="ja-JP" altLang="en-US" sz="800" dirty="0"/>
              <a:t>「変更年月日欄」</a:t>
            </a:r>
            <a:endParaRPr lang="en-US" altLang="ja-JP" sz="800" dirty="0"/>
          </a:p>
          <a:p>
            <a:r>
              <a:rPr lang="ja-JP" altLang="en-US" sz="800" dirty="0"/>
              <a:t>所在地変更日を入力</a:t>
            </a:r>
            <a:endParaRPr lang="en-US" altLang="ja-JP" sz="8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299" y="2648337"/>
            <a:ext cx="703174" cy="107544"/>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299" y="4984118"/>
            <a:ext cx="731043" cy="87725"/>
          </a:xfrm>
          <a:prstGeom prst="rect">
            <a:avLst/>
          </a:prstGeom>
        </p:spPr>
      </p:pic>
      <p:sp>
        <p:nvSpPr>
          <p:cNvPr id="38" name="線吹き出し 2 (枠付き) 37"/>
          <p:cNvSpPr/>
          <p:nvPr/>
        </p:nvSpPr>
        <p:spPr>
          <a:xfrm>
            <a:off x="2285829" y="2599876"/>
            <a:ext cx="1482041" cy="156005"/>
          </a:xfrm>
          <a:prstGeom prst="borderCallout2">
            <a:avLst>
              <a:gd name="adj1" fmla="val 40028"/>
              <a:gd name="adj2" fmla="val 470"/>
              <a:gd name="adj3" fmla="val 34841"/>
              <a:gd name="adj4" fmla="val -82116"/>
              <a:gd name="adj5" fmla="val 205700"/>
              <a:gd name="adj6" fmla="val -822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10053" y="2945445"/>
            <a:ext cx="781606" cy="688256"/>
          </a:xfrm>
          <a:prstGeom prst="rect">
            <a:avLst/>
          </a:prstGeom>
          <a:noFill/>
          <a:ln w="19050">
            <a:solidFill>
              <a:srgbClr val="FF0000"/>
            </a:solidFill>
          </a:ln>
        </p:spPr>
        <p:txBody>
          <a:bodyPr wrap="square" lIns="36000" tIns="36000" rIns="36000" bIns="36000" rtlCol="0">
            <a:spAutoFit/>
          </a:bodyPr>
          <a:lstStyle/>
          <a:p>
            <a:r>
              <a:rPr lang="ja-JP" altLang="en-US" sz="800" dirty="0"/>
              <a:t>事業場の所在地は変わりませんので、管轄は変わりません。</a:t>
            </a:r>
            <a:endParaRPr lang="en-US" altLang="ja-JP" sz="800" dirty="0"/>
          </a:p>
        </p:txBody>
      </p:sp>
      <p:sp>
        <p:nvSpPr>
          <p:cNvPr id="57" name="正方形/長方形 56"/>
          <p:cNvSpPr/>
          <p:nvPr/>
        </p:nvSpPr>
        <p:spPr>
          <a:xfrm>
            <a:off x="1072521" y="964179"/>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変更項目の入力方法に</a:t>
            </a:r>
            <a:r>
              <a:rPr kumimoji="1" lang="ja-JP" altLang="en-US" sz="1200" dirty="0">
                <a:solidFill>
                  <a:schemeClr val="tx1"/>
                </a:solidFill>
              </a:rPr>
              <a:t>ついて</a:t>
            </a:r>
          </a:p>
        </p:txBody>
      </p:sp>
      <p:sp>
        <p:nvSpPr>
          <p:cNvPr id="58" name="円形吹き出し 57"/>
          <p:cNvSpPr/>
          <p:nvPr/>
        </p:nvSpPr>
        <p:spPr>
          <a:xfrm>
            <a:off x="421727" y="841819"/>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Ｑ５８</a:t>
            </a:r>
          </a:p>
        </p:txBody>
      </p:sp>
    </p:spTree>
    <p:extLst>
      <p:ext uri="{BB962C8B-B14F-4D97-AF65-F5344CB8AC3E}">
        <p14:creationId xmlns:p14="http://schemas.microsoft.com/office/powerpoint/2010/main" val="211256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1460"/>
          <a:stretch/>
        </p:blipFill>
        <p:spPr>
          <a:xfrm>
            <a:off x="1511157" y="2455816"/>
            <a:ext cx="3926662" cy="4428000"/>
          </a:xfrm>
          <a:prstGeom prst="rect">
            <a:avLst/>
          </a:prstGeom>
        </p:spPr>
      </p:pic>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33</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８　労働保険名称、所在地等変更届に関すること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46374" y="1613149"/>
            <a:ext cx="5908127" cy="730442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法人の主たる事務所（労働保険書類の郵送先）は変更ないが、事業場の名称、所在地が変更される場合</a:t>
            </a:r>
            <a:endParaRPr lang="en-US" altLang="ja-JP" sz="1200" dirty="0">
              <a:solidFill>
                <a:schemeClr val="tx1"/>
              </a:solidFill>
            </a:endParaRPr>
          </a:p>
          <a:p>
            <a:r>
              <a:rPr kumimoji="1" lang="ja-JP" altLang="en-US" sz="1200" dirty="0">
                <a:solidFill>
                  <a:schemeClr val="tx1"/>
                </a:solidFill>
              </a:rPr>
              <a:t>　（事業場のみ変更がある場合）</a:t>
            </a:r>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事業場のみの名称、所在地変更を電子申請で行われた場合、届出の受付は行</a:t>
            </a:r>
            <a:r>
              <a:rPr kumimoji="1" lang="ja-JP" altLang="en-US" sz="1200" dirty="0" err="1">
                <a:solidFill>
                  <a:schemeClr val="tx1"/>
                </a:solidFill>
              </a:rPr>
              <a:t>っ</a:t>
            </a:r>
            <a:endParaRPr kumimoji="1" lang="en-US" altLang="ja-JP" sz="1200" dirty="0">
              <a:solidFill>
                <a:schemeClr val="tx1"/>
              </a:solidFill>
            </a:endParaRPr>
          </a:p>
          <a:p>
            <a:r>
              <a:rPr lang="ja-JP" altLang="en-US" sz="1200" dirty="0">
                <a:solidFill>
                  <a:schemeClr val="tx1"/>
                </a:solidFill>
              </a:rPr>
              <a:t>　　</a:t>
            </a:r>
            <a:r>
              <a:rPr kumimoji="1" lang="ja-JP" altLang="en-US" sz="1200" dirty="0" err="1">
                <a:solidFill>
                  <a:schemeClr val="tx1"/>
                </a:solidFill>
              </a:rPr>
              <a:t>て</a:t>
            </a:r>
            <a:r>
              <a:rPr kumimoji="1" lang="ja-JP" altLang="en-US" sz="1200" dirty="0">
                <a:solidFill>
                  <a:schemeClr val="tx1"/>
                </a:solidFill>
              </a:rPr>
              <a:t>おりますが、当課で扱う労働保険適用徴収システムの仕様により、電子申請</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処理</a:t>
            </a:r>
            <a:r>
              <a:rPr lang="ja-JP" altLang="en-US" sz="1200" dirty="0">
                <a:solidFill>
                  <a:schemeClr val="tx1"/>
                </a:solidFill>
              </a:rPr>
              <a:t>を通常どおり行うことが</a:t>
            </a:r>
            <a:r>
              <a:rPr kumimoji="1" lang="ja-JP" altLang="en-US" sz="1200" dirty="0">
                <a:solidFill>
                  <a:schemeClr val="tx1"/>
                </a:solidFill>
              </a:rPr>
              <a:t>出来ません。</a:t>
            </a:r>
            <a:endParaRPr kumimoji="1" lang="en-US" altLang="ja-JP" sz="1200" dirty="0">
              <a:solidFill>
                <a:schemeClr val="tx1"/>
              </a:solidFill>
            </a:endParaRPr>
          </a:p>
          <a:p>
            <a:r>
              <a:rPr kumimoji="1" lang="ja-JP" altLang="en-US" sz="1200" dirty="0">
                <a:solidFill>
                  <a:schemeClr val="tx1"/>
                </a:solidFill>
              </a:rPr>
              <a:t>　　そのため、当該内容の</a:t>
            </a:r>
            <a:r>
              <a:rPr lang="ja-JP" altLang="en-US" sz="1200" dirty="0">
                <a:solidFill>
                  <a:schemeClr val="tx1"/>
                </a:solidFill>
              </a:rPr>
              <a:t>届出が電子申請であった場合に、</a:t>
            </a:r>
            <a:r>
              <a:rPr kumimoji="1" lang="ja-JP" altLang="en-US" sz="1200" dirty="0">
                <a:solidFill>
                  <a:schemeClr val="tx1"/>
                </a:solidFill>
              </a:rPr>
              <a:t>公文書について通常</a:t>
            </a:r>
            <a:endParaRPr kumimoji="1" lang="en-US" altLang="ja-JP" sz="1200" dirty="0">
              <a:solidFill>
                <a:schemeClr val="tx1"/>
              </a:solidFill>
            </a:endParaRPr>
          </a:p>
          <a:p>
            <a:r>
              <a:rPr lang="ja-JP" altLang="en-US" sz="1200" dirty="0">
                <a:solidFill>
                  <a:schemeClr val="tx1"/>
                </a:solidFill>
              </a:rPr>
              <a:t>　　ＰＤＦ媒体のものを交付していますが、印刷物を交付するなど対処させていた</a:t>
            </a:r>
            <a:endParaRPr lang="en-US" altLang="ja-JP" sz="1200" dirty="0">
              <a:solidFill>
                <a:schemeClr val="tx1"/>
              </a:solidFill>
            </a:endParaRPr>
          </a:p>
          <a:p>
            <a:r>
              <a:rPr lang="ja-JP" altLang="en-US" sz="1200" dirty="0">
                <a:solidFill>
                  <a:schemeClr val="tx1"/>
                </a:solidFill>
              </a:rPr>
              <a:t>　　だくこととなります</a:t>
            </a:r>
            <a:r>
              <a:rPr kumimoji="1" lang="ja-JP" altLang="en-US" sz="1200" dirty="0">
                <a:solidFill>
                  <a:schemeClr val="tx1"/>
                </a:solidFill>
              </a:rPr>
              <a:t>。</a:t>
            </a:r>
            <a:endParaRPr kumimoji="1" lang="en-US" altLang="ja-JP" sz="1200" dirty="0">
              <a:solidFill>
                <a:schemeClr val="tx1"/>
              </a:solidFill>
            </a:endParaRPr>
          </a:p>
        </p:txBody>
      </p:sp>
      <p:sp>
        <p:nvSpPr>
          <p:cNvPr id="44" name="線吹き出し 2 (枠付き) 43"/>
          <p:cNvSpPr/>
          <p:nvPr/>
        </p:nvSpPr>
        <p:spPr>
          <a:xfrm>
            <a:off x="4250344" y="3162411"/>
            <a:ext cx="1164963" cy="643233"/>
          </a:xfrm>
          <a:prstGeom prst="borderCallout2">
            <a:avLst>
              <a:gd name="adj1" fmla="val 39940"/>
              <a:gd name="adj2" fmla="val 100858"/>
              <a:gd name="adj3" fmla="val 39643"/>
              <a:gd name="adj4" fmla="val 141000"/>
              <a:gd name="adj5" fmla="val 71562"/>
              <a:gd name="adj6" fmla="val 14095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497422" y="3630617"/>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r>
              <a:rPr lang="ja-JP" altLang="en-US" sz="800" dirty="0"/>
              <a:t>事業場の変更前所在地を入力。</a:t>
            </a:r>
            <a:endParaRPr lang="en-US" altLang="ja-JP" sz="800" dirty="0"/>
          </a:p>
        </p:txBody>
      </p:sp>
      <p:sp>
        <p:nvSpPr>
          <p:cNvPr id="51" name="線吹き出し 2 (枠付き) 50"/>
          <p:cNvSpPr/>
          <p:nvPr/>
        </p:nvSpPr>
        <p:spPr>
          <a:xfrm>
            <a:off x="4257315" y="5473557"/>
            <a:ext cx="1164963" cy="631150"/>
          </a:xfrm>
          <a:prstGeom prst="borderCallout2">
            <a:avLst>
              <a:gd name="adj1" fmla="val 46441"/>
              <a:gd name="adj2" fmla="val 99486"/>
              <a:gd name="adj3" fmla="val 46837"/>
              <a:gd name="adj4" fmla="val 145633"/>
              <a:gd name="adj5" fmla="val 57939"/>
              <a:gd name="adj6" fmla="val 1454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469915" y="5839594"/>
            <a:ext cx="914835" cy="442035"/>
          </a:xfrm>
          <a:prstGeom prst="rect">
            <a:avLst/>
          </a:prstGeom>
          <a:noFill/>
          <a:ln w="19050">
            <a:solidFill>
              <a:srgbClr val="FF0000"/>
            </a:solidFill>
          </a:ln>
        </p:spPr>
        <p:txBody>
          <a:bodyPr wrap="square" lIns="36000" tIns="36000" rIns="36000" bIns="36000" rtlCol="0">
            <a:spAutoFit/>
          </a:bodyPr>
          <a:lstStyle/>
          <a:p>
            <a:r>
              <a:rPr kumimoji="1" lang="ja-JP" altLang="en-US" sz="800" dirty="0"/>
              <a:t>「事業」欄</a:t>
            </a:r>
            <a:endParaRPr kumimoji="1" lang="en-US" altLang="ja-JP" sz="800" dirty="0"/>
          </a:p>
          <a:p>
            <a:r>
              <a:rPr lang="ja-JP" altLang="en-US" sz="800" dirty="0"/>
              <a:t>事業場の変更後所在地を入力。</a:t>
            </a:r>
            <a:endParaRPr lang="en-US" altLang="ja-JP" sz="800" dirty="0"/>
          </a:p>
        </p:txBody>
      </p:sp>
      <p:sp>
        <p:nvSpPr>
          <p:cNvPr id="53" name="線吹き出し 2 (枠付き) 52"/>
          <p:cNvSpPr/>
          <p:nvPr/>
        </p:nvSpPr>
        <p:spPr>
          <a:xfrm>
            <a:off x="4186769" y="6303988"/>
            <a:ext cx="1228538" cy="305816"/>
          </a:xfrm>
          <a:prstGeom prst="borderCallout2">
            <a:avLst>
              <a:gd name="adj1" fmla="val 46441"/>
              <a:gd name="adj2" fmla="val 99486"/>
              <a:gd name="adj3" fmla="val 46837"/>
              <a:gd name="adj4" fmla="val 112741"/>
              <a:gd name="adj5" fmla="val 46549"/>
              <a:gd name="adj6" fmla="val 1095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5478876" y="6446347"/>
            <a:ext cx="914835" cy="318924"/>
          </a:xfrm>
          <a:prstGeom prst="rect">
            <a:avLst/>
          </a:prstGeom>
          <a:noFill/>
          <a:ln w="19050">
            <a:solidFill>
              <a:srgbClr val="FF0000"/>
            </a:solidFill>
          </a:ln>
        </p:spPr>
        <p:txBody>
          <a:bodyPr wrap="square" lIns="36000" tIns="36000" rIns="36000" bIns="36000" rtlCol="0">
            <a:spAutoFit/>
          </a:bodyPr>
          <a:lstStyle/>
          <a:p>
            <a:r>
              <a:rPr kumimoji="1" lang="ja-JP" altLang="en-US" sz="800" dirty="0"/>
              <a:t>「</a:t>
            </a:r>
            <a:r>
              <a:rPr lang="ja-JP" altLang="en-US" sz="800" dirty="0"/>
              <a:t>変更理由</a:t>
            </a:r>
            <a:r>
              <a:rPr kumimoji="1" lang="ja-JP" altLang="en-US" sz="800" dirty="0"/>
              <a:t>」欄</a:t>
            </a:r>
            <a:endParaRPr kumimoji="1" lang="en-US" altLang="ja-JP" sz="800" dirty="0"/>
          </a:p>
          <a:p>
            <a:r>
              <a:rPr lang="ja-JP" altLang="en-US" sz="800" dirty="0"/>
              <a:t>変更内容を入力。</a:t>
            </a:r>
            <a:endParaRPr lang="en-US" altLang="ja-JP" sz="800" dirty="0"/>
          </a:p>
        </p:txBody>
      </p:sp>
      <p:sp>
        <p:nvSpPr>
          <p:cNvPr id="55" name="線吹き出し 2 (枠付き) 54"/>
          <p:cNvSpPr/>
          <p:nvPr/>
        </p:nvSpPr>
        <p:spPr>
          <a:xfrm>
            <a:off x="3545648" y="6612363"/>
            <a:ext cx="1407222" cy="271570"/>
          </a:xfrm>
          <a:prstGeom prst="borderCallout2">
            <a:avLst>
              <a:gd name="adj1" fmla="val 40028"/>
              <a:gd name="adj2" fmla="val 470"/>
              <a:gd name="adj3" fmla="val 40423"/>
              <a:gd name="adj4" fmla="val -45684"/>
              <a:gd name="adj5" fmla="val 120304"/>
              <a:gd name="adj6" fmla="val -457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224039" y="6944153"/>
            <a:ext cx="1133638" cy="318924"/>
          </a:xfrm>
          <a:prstGeom prst="rect">
            <a:avLst/>
          </a:prstGeom>
          <a:noFill/>
          <a:ln w="19050">
            <a:solidFill>
              <a:srgbClr val="FF0000"/>
            </a:solidFill>
          </a:ln>
        </p:spPr>
        <p:txBody>
          <a:bodyPr wrap="square" lIns="36000" tIns="36000" rIns="36000" bIns="36000" rtlCol="0">
            <a:spAutoFit/>
          </a:bodyPr>
          <a:lstStyle/>
          <a:p>
            <a:r>
              <a:rPr lang="ja-JP" altLang="en-US" sz="800" dirty="0"/>
              <a:t>「変更年月日欄」</a:t>
            </a:r>
            <a:endParaRPr lang="en-US" altLang="ja-JP" sz="800" dirty="0"/>
          </a:p>
          <a:p>
            <a:r>
              <a:rPr lang="ja-JP" altLang="en-US" sz="800" dirty="0"/>
              <a:t>所在地変更日を入力</a:t>
            </a:r>
            <a:endParaRPr lang="en-US" altLang="ja-JP" sz="800" dirty="0"/>
          </a:p>
        </p:txBody>
      </p:sp>
      <p:sp>
        <p:nvSpPr>
          <p:cNvPr id="35" name="線吹き出し 2 (枠付き) 34"/>
          <p:cNvSpPr/>
          <p:nvPr/>
        </p:nvSpPr>
        <p:spPr>
          <a:xfrm>
            <a:off x="2273870" y="2651782"/>
            <a:ext cx="1482041" cy="156005"/>
          </a:xfrm>
          <a:prstGeom prst="borderCallout2">
            <a:avLst>
              <a:gd name="adj1" fmla="val 40028"/>
              <a:gd name="adj2" fmla="val 470"/>
              <a:gd name="adj3" fmla="val 34841"/>
              <a:gd name="adj4" fmla="val -82116"/>
              <a:gd name="adj5" fmla="val 205700"/>
              <a:gd name="adj6" fmla="val -822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98094" y="2997351"/>
            <a:ext cx="781606" cy="442035"/>
          </a:xfrm>
          <a:prstGeom prst="rect">
            <a:avLst/>
          </a:prstGeom>
          <a:noFill/>
          <a:ln w="19050">
            <a:solidFill>
              <a:srgbClr val="FF0000"/>
            </a:solidFill>
          </a:ln>
        </p:spPr>
        <p:txBody>
          <a:bodyPr wrap="square" lIns="36000" tIns="36000" rIns="36000" bIns="36000" rtlCol="0">
            <a:spAutoFit/>
          </a:bodyPr>
          <a:lstStyle/>
          <a:p>
            <a:r>
              <a:rPr lang="ja-JP" altLang="en-US" sz="800" dirty="0"/>
              <a:t>事業場の新住所を管轄する宛先を入力。</a:t>
            </a:r>
            <a:endParaRPr lang="en-US" altLang="ja-JP" sz="800" dirty="0"/>
          </a:p>
        </p:txBody>
      </p:sp>
      <p:sp>
        <p:nvSpPr>
          <p:cNvPr id="37" name="正方形/長方形 36"/>
          <p:cNvSpPr/>
          <p:nvPr/>
        </p:nvSpPr>
        <p:spPr>
          <a:xfrm>
            <a:off x="1143092" y="998888"/>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変更項目の入力方法に</a:t>
            </a:r>
            <a:r>
              <a:rPr kumimoji="1" lang="ja-JP" altLang="en-US" sz="1200" dirty="0">
                <a:solidFill>
                  <a:schemeClr val="tx1"/>
                </a:solidFill>
              </a:rPr>
              <a:t>ついて</a:t>
            </a:r>
          </a:p>
        </p:txBody>
      </p:sp>
      <p:sp>
        <p:nvSpPr>
          <p:cNvPr id="38" name="円形吹き出し 37"/>
          <p:cNvSpPr/>
          <p:nvPr/>
        </p:nvSpPr>
        <p:spPr>
          <a:xfrm>
            <a:off x="465595" y="876528"/>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Ｑ５８</a:t>
            </a:r>
          </a:p>
        </p:txBody>
      </p:sp>
    </p:spTree>
    <p:extLst>
      <p:ext uri="{BB962C8B-B14F-4D97-AF65-F5344CB8AC3E}">
        <p14:creationId xmlns:p14="http://schemas.microsoft.com/office/powerpoint/2010/main" val="359847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海外派遣特別加入に係る変更届について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34</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８　労働保険名称、所在地等変更届に関すること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Ｑ５９</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59" y="1480895"/>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海外派遣特別加入に係る労働保険番号の名称、所在地変更を行おうと、申請書の労働保険番号の項目に「</a:t>
            </a:r>
            <a:r>
              <a:rPr kumimoji="1" lang="en-US" altLang="ja-JP" sz="1200" dirty="0">
                <a:solidFill>
                  <a:schemeClr val="tx1"/>
                </a:solidFill>
              </a:rPr>
              <a:t>26</a:t>
            </a:r>
            <a:r>
              <a:rPr lang="en-US" altLang="ja-JP" sz="1200" dirty="0">
                <a:solidFill>
                  <a:schemeClr val="tx1"/>
                </a:solidFill>
              </a:rPr>
              <a:t>1</a:t>
            </a:r>
            <a:r>
              <a:rPr lang="ja-JP" altLang="en-US" sz="1200" dirty="0">
                <a:solidFill>
                  <a:schemeClr val="tx1"/>
                </a:solidFill>
              </a:rPr>
              <a:t>●●</a:t>
            </a:r>
            <a:r>
              <a:rPr lang="en-US" altLang="ja-JP" sz="1200" dirty="0">
                <a:solidFill>
                  <a:schemeClr val="tx1"/>
                </a:solidFill>
              </a:rPr>
              <a:t> </a:t>
            </a:r>
            <a:r>
              <a:rPr lang="ja-JP" altLang="en-US" sz="1200" dirty="0">
                <a:solidFill>
                  <a:schemeClr val="tx1"/>
                </a:solidFill>
              </a:rPr>
              <a:t>●●●●●●</a:t>
            </a:r>
            <a:r>
              <a:rPr lang="ja-JP" altLang="en-US" sz="1200" dirty="0" err="1">
                <a:solidFill>
                  <a:schemeClr val="tx1"/>
                </a:solidFill>
              </a:rPr>
              <a:t>ー</a:t>
            </a:r>
            <a:r>
              <a:rPr lang="en-US" altLang="ja-JP" sz="1200" dirty="0">
                <a:solidFill>
                  <a:schemeClr val="tx1"/>
                </a:solidFill>
              </a:rPr>
              <a:t>30</a:t>
            </a:r>
            <a:r>
              <a:rPr lang="ja-JP" altLang="en-US" sz="1200" dirty="0">
                <a:solidFill>
                  <a:schemeClr val="tx1"/>
                </a:solidFill>
              </a:rPr>
              <a:t>●</a:t>
            </a:r>
            <a:r>
              <a:rPr kumimoji="1" lang="ja-JP" altLang="en-US" sz="1200" dirty="0">
                <a:solidFill>
                  <a:schemeClr val="tx1"/>
                </a:solidFill>
              </a:rPr>
              <a:t>」と入力を進めたところエラーになります。</a:t>
            </a:r>
          </a:p>
        </p:txBody>
      </p:sp>
      <p:sp>
        <p:nvSpPr>
          <p:cNvPr id="19" name="正方形/長方形 18"/>
          <p:cNvSpPr/>
          <p:nvPr/>
        </p:nvSpPr>
        <p:spPr>
          <a:xfrm>
            <a:off x="527729" y="2537149"/>
            <a:ext cx="5908127" cy="85150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海外派遣特別加入の労働保険番号に係る名称、所在地変更手続は必要ありません。</a:t>
            </a:r>
            <a:endParaRPr lang="en-US" altLang="ja-JP" sz="1200" dirty="0">
              <a:solidFill>
                <a:schemeClr val="tx1"/>
              </a:solidFill>
            </a:endParaRPr>
          </a:p>
          <a:p>
            <a:r>
              <a:rPr kumimoji="1" lang="ja-JP" altLang="en-US" sz="1200" dirty="0">
                <a:solidFill>
                  <a:schemeClr val="tx1"/>
                </a:solidFill>
              </a:rPr>
              <a:t>　</a:t>
            </a:r>
            <a:r>
              <a:rPr lang="ja-JP" altLang="en-US" sz="1200" dirty="0">
                <a:solidFill>
                  <a:schemeClr val="tx1"/>
                </a:solidFill>
              </a:rPr>
              <a:t>海外派遣特別加入の元となる労働保険番号に係る名称、所在地変更手続のみ行ってください。</a:t>
            </a:r>
            <a:endParaRPr kumimoji="1" lang="en-US" altLang="ja-JP" sz="1200" dirty="0">
              <a:solidFill>
                <a:schemeClr val="tx1"/>
              </a:solidFill>
            </a:endParaRPr>
          </a:p>
        </p:txBody>
      </p:sp>
      <p:sp>
        <p:nvSpPr>
          <p:cNvPr id="21" name="正方形/長方形 20"/>
          <p:cNvSpPr/>
          <p:nvPr/>
        </p:nvSpPr>
        <p:spPr>
          <a:xfrm>
            <a:off x="76602" y="2278463"/>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40" name="正方形/長方形 39"/>
          <p:cNvSpPr/>
          <p:nvPr/>
        </p:nvSpPr>
        <p:spPr>
          <a:xfrm>
            <a:off x="1178522" y="3726186"/>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他府県からの移転に伴う変更届について</a:t>
            </a:r>
            <a:endParaRPr kumimoji="1" lang="ja-JP" altLang="en-US" sz="1200" dirty="0">
              <a:solidFill>
                <a:schemeClr val="tx1"/>
              </a:solidFill>
            </a:endParaRPr>
          </a:p>
        </p:txBody>
      </p:sp>
      <p:sp>
        <p:nvSpPr>
          <p:cNvPr id="41" name="円形吹き出し 40"/>
          <p:cNvSpPr/>
          <p:nvPr/>
        </p:nvSpPr>
        <p:spPr>
          <a:xfrm>
            <a:off x="528143" y="3597782"/>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Ｑ６０</a:t>
            </a:r>
          </a:p>
        </p:txBody>
      </p:sp>
      <p:pic>
        <p:nvPicPr>
          <p:cNvPr id="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423895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7" name="角丸四角形吹き出し 56"/>
          <p:cNvSpPr/>
          <p:nvPr/>
        </p:nvSpPr>
        <p:spPr>
          <a:xfrm>
            <a:off x="1250158" y="4239336"/>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事業場が他府県から京都府内に移転しました。</a:t>
            </a:r>
            <a:endParaRPr lang="en-US" altLang="ja-JP" sz="1200" dirty="0">
              <a:solidFill>
                <a:schemeClr val="tx1"/>
              </a:solidFill>
            </a:endParaRPr>
          </a:p>
          <a:p>
            <a:r>
              <a:rPr lang="ja-JP" altLang="en-US" sz="1200" dirty="0">
                <a:solidFill>
                  <a:schemeClr val="tx1"/>
                </a:solidFill>
              </a:rPr>
              <a:t>名称、所在地等変更届を電子申請したいのですが、早急に公文書を交付してもらえるのでしょうか？</a:t>
            </a:r>
            <a:endParaRPr kumimoji="1" lang="ja-JP" altLang="en-US" sz="1200" dirty="0">
              <a:solidFill>
                <a:schemeClr val="tx1"/>
              </a:solidFill>
            </a:endParaRPr>
          </a:p>
        </p:txBody>
      </p:sp>
      <p:sp>
        <p:nvSpPr>
          <p:cNvPr id="58" name="正方形/長方形 57"/>
          <p:cNvSpPr/>
          <p:nvPr/>
        </p:nvSpPr>
        <p:spPr>
          <a:xfrm>
            <a:off x="527728" y="5295590"/>
            <a:ext cx="5908127" cy="1065442"/>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移転元労働局へ債権（申告・納付額）の引継処理を行った後に電子公文書を交付することとなりますので、京都府内の移転に比べ電子公文書の交付まで審査期間を要するところです。</a:t>
            </a:r>
            <a:endParaRPr lang="en-US" altLang="ja-JP" sz="1200" dirty="0">
              <a:solidFill>
                <a:schemeClr val="tx1"/>
              </a:solidFill>
            </a:endParaRPr>
          </a:p>
          <a:p>
            <a:r>
              <a:rPr lang="ja-JP" altLang="en-US" sz="1200" dirty="0">
                <a:solidFill>
                  <a:schemeClr val="tx1"/>
                </a:solidFill>
              </a:rPr>
              <a:t>　なお、新労働保険番号については審査中であってもお伝えすることは可能ですので、その場合には別途ご連絡願います。</a:t>
            </a:r>
            <a:endParaRPr lang="en-US" altLang="ja-JP" sz="1200" dirty="0">
              <a:solidFill>
                <a:schemeClr val="tx1"/>
              </a:solidFill>
            </a:endParaRPr>
          </a:p>
        </p:txBody>
      </p:sp>
      <p:sp>
        <p:nvSpPr>
          <p:cNvPr id="59" name="正方形/長方形 58"/>
          <p:cNvSpPr/>
          <p:nvPr/>
        </p:nvSpPr>
        <p:spPr>
          <a:xfrm>
            <a:off x="76601" y="503690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60" name="正方形/長方形 59"/>
          <p:cNvSpPr/>
          <p:nvPr/>
        </p:nvSpPr>
        <p:spPr>
          <a:xfrm>
            <a:off x="1176387" y="6761856"/>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有期事業の工事終了予定日変更に伴う延納回数について</a:t>
            </a:r>
            <a:endParaRPr kumimoji="1" lang="ja-JP" altLang="en-US" sz="1200" dirty="0">
              <a:solidFill>
                <a:schemeClr val="tx1"/>
              </a:solidFill>
            </a:endParaRPr>
          </a:p>
        </p:txBody>
      </p:sp>
      <p:sp>
        <p:nvSpPr>
          <p:cNvPr id="61" name="円形吹き出し 60"/>
          <p:cNvSpPr/>
          <p:nvPr/>
        </p:nvSpPr>
        <p:spPr>
          <a:xfrm>
            <a:off x="526008" y="6633452"/>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Ｑ６１</a:t>
            </a:r>
          </a:p>
        </p:txBody>
      </p:sp>
      <p:pic>
        <p:nvPicPr>
          <p:cNvPr id="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26" y="727462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3" name="角丸四角形吹き出し 62"/>
          <p:cNvSpPr/>
          <p:nvPr/>
        </p:nvSpPr>
        <p:spPr>
          <a:xfrm>
            <a:off x="1248023" y="7275006"/>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有期事業に係る工事終了予定日が延長されることとなった場合、概算保険料の延納回数が変わることがあると聞きました。</a:t>
            </a:r>
            <a:endParaRPr kumimoji="1" lang="en-US" altLang="ja-JP" sz="1200" dirty="0">
              <a:solidFill>
                <a:schemeClr val="tx1"/>
              </a:solidFill>
            </a:endParaRPr>
          </a:p>
          <a:p>
            <a:r>
              <a:rPr lang="ja-JP" altLang="en-US" sz="1200" dirty="0">
                <a:solidFill>
                  <a:schemeClr val="tx1"/>
                </a:solidFill>
              </a:rPr>
              <a:t>電子申請でも同様ですか？</a:t>
            </a:r>
            <a:endParaRPr kumimoji="1" lang="ja-JP" altLang="en-US" sz="1200" dirty="0">
              <a:solidFill>
                <a:schemeClr val="tx1"/>
              </a:solidFill>
            </a:endParaRPr>
          </a:p>
        </p:txBody>
      </p:sp>
      <p:sp>
        <p:nvSpPr>
          <p:cNvPr id="64" name="正方形/長方形 63"/>
          <p:cNvSpPr/>
          <p:nvPr/>
        </p:nvSpPr>
        <p:spPr>
          <a:xfrm>
            <a:off x="525593" y="8331260"/>
            <a:ext cx="5908127" cy="1065442"/>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電子申請も同様に延納回数が変更される可能性があります。</a:t>
            </a:r>
            <a:endParaRPr lang="en-US" altLang="ja-JP" sz="1200" dirty="0">
              <a:solidFill>
                <a:schemeClr val="tx1"/>
              </a:solidFill>
            </a:endParaRPr>
          </a:p>
          <a:p>
            <a:r>
              <a:rPr lang="ja-JP" altLang="en-US" sz="1200" dirty="0">
                <a:solidFill>
                  <a:schemeClr val="tx1"/>
                </a:solidFill>
              </a:rPr>
              <a:t>　有期事業の事業終了予定年月日が延長になることで、次期概算保険料の納付予定がある場合、次期概算保険料額が成立日から新事業終了年月日の期間で再計算されることとなります。</a:t>
            </a:r>
            <a:endParaRPr lang="en-US" altLang="ja-JP" sz="1200" dirty="0">
              <a:solidFill>
                <a:schemeClr val="tx1"/>
              </a:solidFill>
            </a:endParaRPr>
          </a:p>
        </p:txBody>
      </p:sp>
      <p:sp>
        <p:nvSpPr>
          <p:cNvPr id="65" name="正方形/長方形 64"/>
          <p:cNvSpPr/>
          <p:nvPr/>
        </p:nvSpPr>
        <p:spPr>
          <a:xfrm>
            <a:off x="74466" y="807257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163954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申請メニューの選び方について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35</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９　労働保険継続一括認可申請に関すること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Ｑ６２</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59" y="1480895"/>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継続一括認可申請について複数ありますが、どれを選択すれば良いですか？</a:t>
            </a:r>
            <a:endParaRPr kumimoji="1" lang="ja-JP" altLang="en-US" sz="1200" dirty="0">
              <a:solidFill>
                <a:schemeClr val="tx1"/>
              </a:solidFill>
            </a:endParaRPr>
          </a:p>
        </p:txBody>
      </p:sp>
      <p:sp>
        <p:nvSpPr>
          <p:cNvPr id="19" name="正方形/長方形 18"/>
          <p:cNvSpPr/>
          <p:nvPr/>
        </p:nvSpPr>
        <p:spPr>
          <a:xfrm>
            <a:off x="527729" y="2537149"/>
            <a:ext cx="5908127" cy="295028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以下の申請メニューから適切なものを選択ください。</a:t>
            </a:r>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endParaRPr kumimoji="1" lang="en-US" altLang="ja-JP" sz="1200" dirty="0">
              <a:solidFill>
                <a:schemeClr val="tx1"/>
              </a:solidFill>
            </a:endParaRPr>
          </a:p>
          <a:p>
            <a:endParaRPr lang="en-US" altLang="ja-JP" sz="1200" dirty="0">
              <a:solidFill>
                <a:schemeClr val="tx1"/>
              </a:solidFill>
            </a:endParaRPr>
          </a:p>
          <a:p>
            <a:r>
              <a:rPr kumimoji="1" lang="en-US" altLang="ja-JP" sz="1200" dirty="0">
                <a:solidFill>
                  <a:schemeClr val="tx1"/>
                </a:solidFill>
              </a:rPr>
              <a:t>※</a:t>
            </a:r>
            <a:r>
              <a:rPr lang="ja-JP" altLang="en-US" sz="1200" u="sng" dirty="0">
                <a:solidFill>
                  <a:schemeClr val="tx1"/>
                </a:solidFill>
              </a:rPr>
              <a:t>申請メニューのうち、労働保険継続事業一括認可申請「新規」と「追加」について、適切に選択ください。</a:t>
            </a:r>
            <a:endParaRPr lang="en-US" altLang="ja-JP" sz="1200" u="sng" dirty="0">
              <a:solidFill>
                <a:schemeClr val="tx1"/>
              </a:solidFill>
            </a:endParaRPr>
          </a:p>
          <a:p>
            <a:r>
              <a:rPr kumimoji="1" lang="ja-JP" altLang="en-US" sz="1200" u="sng" dirty="0">
                <a:solidFill>
                  <a:schemeClr val="tx1"/>
                </a:solidFill>
              </a:rPr>
              <a:t>　誤って選択された場合は当システムの仕様により処理を行うことが出来ず、再申請をいただくこととなります。　</a:t>
            </a:r>
            <a:endParaRPr kumimoji="1" lang="en-US" altLang="ja-JP" sz="1200" u="sng" dirty="0">
              <a:solidFill>
                <a:schemeClr val="tx1"/>
              </a:solidFill>
            </a:endParaRPr>
          </a:p>
        </p:txBody>
      </p:sp>
      <p:sp>
        <p:nvSpPr>
          <p:cNvPr id="21" name="正方形/長方形 20"/>
          <p:cNvSpPr/>
          <p:nvPr/>
        </p:nvSpPr>
        <p:spPr>
          <a:xfrm>
            <a:off x="76602" y="2278463"/>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60" name="正方形/長方形 59"/>
          <p:cNvSpPr/>
          <p:nvPr/>
        </p:nvSpPr>
        <p:spPr>
          <a:xfrm>
            <a:off x="1178522" y="5964772"/>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継続事業一括認可申請（取消）における留意点について</a:t>
            </a:r>
            <a:endParaRPr kumimoji="1" lang="ja-JP" altLang="en-US" sz="1200" dirty="0">
              <a:solidFill>
                <a:schemeClr val="tx1"/>
              </a:solidFill>
            </a:endParaRPr>
          </a:p>
        </p:txBody>
      </p:sp>
      <p:sp>
        <p:nvSpPr>
          <p:cNvPr id="61" name="円形吹き出し 60"/>
          <p:cNvSpPr/>
          <p:nvPr/>
        </p:nvSpPr>
        <p:spPr>
          <a:xfrm>
            <a:off x="528143" y="5836368"/>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Ｑ６３</a:t>
            </a:r>
          </a:p>
        </p:txBody>
      </p:sp>
      <p:pic>
        <p:nvPicPr>
          <p:cNvPr id="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6477543"/>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3" name="角丸四角形吹き出し 62"/>
          <p:cNvSpPr/>
          <p:nvPr/>
        </p:nvSpPr>
        <p:spPr>
          <a:xfrm>
            <a:off x="1250158" y="6477922"/>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US" altLang="ja-JP" sz="1200" dirty="0">
                <a:solidFill>
                  <a:schemeClr val="tx1"/>
                </a:solidFill>
              </a:rPr>
              <a:t>API</a:t>
            </a:r>
            <a:r>
              <a:rPr lang="ja-JP" altLang="en-US" sz="1200" dirty="0">
                <a:solidFill>
                  <a:schemeClr val="tx1"/>
                </a:solidFill>
              </a:rPr>
              <a:t>対応ソフトを用いて、継続事業一括認可申請（取消）を電子申請する際に、入力項目について留意点があると聞きましたが何でしょうか？</a:t>
            </a:r>
            <a:endParaRPr kumimoji="1" lang="ja-JP" altLang="en-US" sz="1200" dirty="0">
              <a:solidFill>
                <a:schemeClr val="tx1"/>
              </a:solidFill>
            </a:endParaRPr>
          </a:p>
        </p:txBody>
      </p:sp>
      <p:sp>
        <p:nvSpPr>
          <p:cNvPr id="64" name="正方形/長方形 63"/>
          <p:cNvSpPr/>
          <p:nvPr/>
        </p:nvSpPr>
        <p:spPr>
          <a:xfrm>
            <a:off x="527728" y="7534176"/>
            <a:ext cx="5908127" cy="163671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継続事業一括認可申請（取消）を</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電子申請システムを用いずＡＰＩ対応ソフトで電子申請を行う場合は、取消予定の「被一括事業場」の労働保険番号が入力されていない状態かお確かめください。</a:t>
            </a:r>
            <a:endParaRPr lang="en-US" altLang="ja-JP" sz="1200" dirty="0">
              <a:solidFill>
                <a:schemeClr val="tx1"/>
              </a:solidFill>
            </a:endParaRPr>
          </a:p>
          <a:p>
            <a:r>
              <a:rPr lang="ja-JP" altLang="en-US" sz="1200" dirty="0">
                <a:solidFill>
                  <a:schemeClr val="tx1"/>
                </a:solidFill>
              </a:rPr>
              <a:t>　当該項目に労働保険番号が入力されている場合は、当システムで正常に処理を行うことができません。</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電子申請システムのブラウザから入力される場合は当該項目は入力不可となっていますので、問題ありません。</a:t>
            </a:r>
            <a:endParaRPr lang="en-US" altLang="ja-JP" sz="1200" dirty="0">
              <a:solidFill>
                <a:schemeClr val="tx1"/>
              </a:solidFill>
            </a:endParaRPr>
          </a:p>
        </p:txBody>
      </p:sp>
      <p:sp>
        <p:nvSpPr>
          <p:cNvPr id="65" name="正方形/長方形 64"/>
          <p:cNvSpPr/>
          <p:nvPr/>
        </p:nvSpPr>
        <p:spPr>
          <a:xfrm>
            <a:off x="76601" y="7275490"/>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23" name="表 22"/>
          <p:cNvGraphicFramePr>
            <a:graphicFrameLocks noGrp="1"/>
          </p:cNvGraphicFramePr>
          <p:nvPr>
            <p:extLst>
              <p:ext uri="{D42A27DB-BD31-4B8C-83A1-F6EECF244321}">
                <p14:modId xmlns:p14="http://schemas.microsoft.com/office/powerpoint/2010/main" val="3397700237"/>
              </p:ext>
            </p:extLst>
          </p:nvPr>
        </p:nvGraphicFramePr>
        <p:xfrm>
          <a:off x="647324" y="2912258"/>
          <a:ext cx="5606507" cy="1418491"/>
        </p:xfrm>
        <a:graphic>
          <a:graphicData uri="http://schemas.openxmlformats.org/drawingml/2006/table">
            <a:tbl>
              <a:tblPr firstRow="1" bandRow="1">
                <a:tableStyleId>{5C22544A-7EE6-4342-B048-85BDC9FD1C3A}</a:tableStyleId>
              </a:tblPr>
              <a:tblGrid>
                <a:gridCol w="2286082">
                  <a:extLst>
                    <a:ext uri="{9D8B030D-6E8A-4147-A177-3AD203B41FA5}">
                      <a16:colId xmlns:a16="http://schemas.microsoft.com/office/drawing/2014/main" val="20000"/>
                    </a:ext>
                  </a:extLst>
                </a:gridCol>
                <a:gridCol w="3320425">
                  <a:extLst>
                    <a:ext uri="{9D8B030D-6E8A-4147-A177-3AD203B41FA5}">
                      <a16:colId xmlns:a16="http://schemas.microsoft.com/office/drawing/2014/main" val="20001"/>
                    </a:ext>
                  </a:extLst>
                </a:gridCol>
              </a:tblGrid>
              <a:tr h="258731">
                <a:tc>
                  <a:txBody>
                    <a:bodyPr/>
                    <a:lstStyle/>
                    <a:p>
                      <a:pPr algn="ctr"/>
                      <a:r>
                        <a:rPr kumimoji="1" lang="ja-JP" altLang="en-US" sz="1050" dirty="0"/>
                        <a:t>申請メニュー名</a:t>
                      </a:r>
                    </a:p>
                  </a:txBody>
                  <a:tcPr/>
                </a:tc>
                <a:tc>
                  <a:txBody>
                    <a:bodyPr/>
                    <a:lstStyle/>
                    <a:p>
                      <a:pPr algn="ctr"/>
                      <a:r>
                        <a:rPr kumimoji="1" lang="ja-JP" altLang="en-US" sz="1050" dirty="0"/>
                        <a:t>該当する手続</a:t>
                      </a:r>
                    </a:p>
                  </a:txBody>
                  <a:tcPr/>
                </a:tc>
                <a:extLst>
                  <a:ext uri="{0D108BD9-81ED-4DB2-BD59-A6C34878D82A}">
                    <a16:rowId xmlns:a16="http://schemas.microsoft.com/office/drawing/2014/main" val="10000"/>
                  </a:ext>
                </a:extLst>
              </a:tr>
              <a:tr h="273744">
                <a:tc>
                  <a:txBody>
                    <a:bodyPr/>
                    <a:lstStyle/>
                    <a:p>
                      <a:r>
                        <a:rPr kumimoji="1" lang="ja-JP" altLang="en-US" sz="900" dirty="0"/>
                        <a:t>労働保険継続事業一括認可申請（新規）</a:t>
                      </a:r>
                    </a:p>
                  </a:txBody>
                  <a:tcPr anchor="ctr"/>
                </a:tc>
                <a:tc>
                  <a:txBody>
                    <a:bodyPr/>
                    <a:lstStyle/>
                    <a:p>
                      <a:r>
                        <a:rPr kumimoji="1" lang="ja-JP" altLang="en-US" sz="900" dirty="0"/>
                        <a:t>今回の手続で初めて被一括事業場の認可申請を行うことにより、初めて指定事業となる場合。</a:t>
                      </a:r>
                      <a:endParaRPr kumimoji="1" lang="en-US" altLang="ja-JP" sz="900" dirty="0"/>
                    </a:p>
                  </a:txBody>
                  <a:tcPr anchor="ctr"/>
                </a:tc>
                <a:extLst>
                  <a:ext uri="{0D108BD9-81ED-4DB2-BD59-A6C34878D82A}">
                    <a16:rowId xmlns:a16="http://schemas.microsoft.com/office/drawing/2014/main" val="10001"/>
                  </a:ext>
                </a:extLst>
              </a:tr>
              <a:tr h="316105">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労働保険継続事業一括認可申請（追加）</a:t>
                      </a:r>
                    </a:p>
                  </a:txBody>
                  <a:tcPr anchor="ctr"/>
                </a:tc>
                <a:tc>
                  <a:txBody>
                    <a:bodyPr/>
                    <a:lstStyle/>
                    <a:p>
                      <a:r>
                        <a:rPr kumimoji="1" lang="ja-JP" altLang="en-US" sz="900" dirty="0"/>
                        <a:t>過去に被一括事業場として認可されたことがあり、既に指定事業となっている事業場に新たに被一括事業場の認可を行う場合。</a:t>
                      </a:r>
                    </a:p>
                  </a:txBody>
                  <a:tcPr anchor="ctr"/>
                </a:tc>
                <a:extLst>
                  <a:ext uri="{0D108BD9-81ED-4DB2-BD59-A6C34878D82A}">
                    <a16:rowId xmlns:a16="http://schemas.microsoft.com/office/drawing/2014/main" val="10002"/>
                  </a:ext>
                </a:extLst>
              </a:tr>
              <a:tr h="2910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労働保険継続事業一括認可申請（取消）</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dirty="0"/>
                        <a:t>既に被一括事業場として認可されているものを取り消す場合。</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238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複数の被一括事業場の名称所在地等の変更について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36</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１０　労働保険継続一括被一括事業場の変更に関すること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Ｑ６４</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59" y="1480895"/>
            <a:ext cx="5185697" cy="726815"/>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認可されている被一括事業場数件の名称が変更されることとなりました。</a:t>
            </a:r>
            <a:endParaRPr kumimoji="1" lang="en-US" altLang="ja-JP" sz="1200" dirty="0">
              <a:solidFill>
                <a:schemeClr val="tx1"/>
              </a:solidFill>
            </a:endParaRPr>
          </a:p>
          <a:p>
            <a:r>
              <a:rPr lang="ja-JP" altLang="en-US" sz="1200" dirty="0">
                <a:solidFill>
                  <a:schemeClr val="tx1"/>
                </a:solidFill>
              </a:rPr>
              <a:t>手続は１件ごとに行う必要がありますか？</a:t>
            </a:r>
            <a:endParaRPr kumimoji="1" lang="ja-JP" altLang="en-US" sz="1200" dirty="0">
              <a:solidFill>
                <a:schemeClr val="tx1"/>
              </a:solidFill>
            </a:endParaRPr>
          </a:p>
        </p:txBody>
      </p:sp>
      <p:sp>
        <p:nvSpPr>
          <p:cNvPr id="19" name="正方形/長方形 18"/>
          <p:cNvSpPr/>
          <p:nvPr/>
        </p:nvSpPr>
        <p:spPr>
          <a:xfrm>
            <a:off x="527729" y="2416833"/>
            <a:ext cx="5908127" cy="97182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被一括事業場１件ごとに手続いただく必要があります。</a:t>
            </a:r>
            <a:endParaRPr lang="en-US" altLang="ja-JP" sz="1200" dirty="0">
              <a:solidFill>
                <a:schemeClr val="tx1"/>
              </a:solidFill>
            </a:endParaRPr>
          </a:p>
          <a:p>
            <a:r>
              <a:rPr kumimoji="1" lang="ja-JP" altLang="en-US" sz="1200" dirty="0">
                <a:solidFill>
                  <a:schemeClr val="tx1"/>
                </a:solidFill>
              </a:rPr>
              <a:t>　なお、電子申請の申請メニューは「労働保険被一括事業の名称等変更」を選択ください。</a:t>
            </a:r>
            <a:endParaRPr kumimoji="1"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「労働保険名称、所在地等変更」メニューでは変更できません。</a:t>
            </a:r>
            <a:endParaRPr kumimoji="1" lang="en-US" altLang="ja-JP" sz="1200" dirty="0">
              <a:solidFill>
                <a:schemeClr val="tx1"/>
              </a:solidFill>
            </a:endParaRPr>
          </a:p>
        </p:txBody>
      </p:sp>
      <p:sp>
        <p:nvSpPr>
          <p:cNvPr id="21" name="正方形/長方形 20"/>
          <p:cNvSpPr/>
          <p:nvPr/>
        </p:nvSpPr>
        <p:spPr>
          <a:xfrm>
            <a:off x="76602" y="2278463"/>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40" name="正方形/長方形 39"/>
          <p:cNvSpPr/>
          <p:nvPr/>
        </p:nvSpPr>
        <p:spPr>
          <a:xfrm>
            <a:off x="1178522" y="3726186"/>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指定事業と被一括事業場を入れ替える場合について</a:t>
            </a:r>
            <a:endParaRPr kumimoji="1" lang="ja-JP" altLang="en-US" sz="1200" dirty="0">
              <a:solidFill>
                <a:schemeClr val="tx1"/>
              </a:solidFill>
            </a:endParaRPr>
          </a:p>
        </p:txBody>
      </p:sp>
      <p:sp>
        <p:nvSpPr>
          <p:cNvPr id="41" name="円形吹き出し 40"/>
          <p:cNvSpPr/>
          <p:nvPr/>
        </p:nvSpPr>
        <p:spPr>
          <a:xfrm>
            <a:off x="528143" y="3597782"/>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Ｑ６５</a:t>
            </a:r>
          </a:p>
        </p:txBody>
      </p:sp>
      <p:pic>
        <p:nvPicPr>
          <p:cNvPr id="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1" y="4238957"/>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7" name="角丸四角形吹き出し 56"/>
          <p:cNvSpPr/>
          <p:nvPr/>
        </p:nvSpPr>
        <p:spPr>
          <a:xfrm>
            <a:off x="1250158" y="4239336"/>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今回、指定事業となっている事業場と被一括事業場の入替を行いたいのですが、どの申請メニューで手続すれば良いですか？</a:t>
            </a:r>
          </a:p>
        </p:txBody>
      </p:sp>
      <p:sp>
        <p:nvSpPr>
          <p:cNvPr id="58" name="正方形/長方形 57"/>
          <p:cNvSpPr/>
          <p:nvPr/>
        </p:nvSpPr>
        <p:spPr>
          <a:xfrm>
            <a:off x="527728" y="5295590"/>
            <a:ext cx="5908127" cy="416174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入替を行う指定事業と被一括事業場の双方が京都府内の場合、「労働保険指定事業の変更」の申請メニューで申請いただくこととなります。</a:t>
            </a:r>
            <a:endParaRPr lang="en-US" altLang="ja-JP" sz="1200" dirty="0">
              <a:solidFill>
                <a:schemeClr val="tx1"/>
              </a:solidFill>
            </a:endParaRPr>
          </a:p>
          <a:p>
            <a:r>
              <a:rPr lang="ja-JP" altLang="en-US" sz="1200" dirty="0">
                <a:solidFill>
                  <a:schemeClr val="tx1"/>
                </a:solidFill>
              </a:rPr>
              <a:t>　ただし、他府県の指定事業であったものを京都府内の被一括事業場に変更する手続は電子申請で行うことはできません。</a:t>
            </a:r>
            <a:endParaRPr lang="en-US" altLang="ja-JP" sz="1200" dirty="0">
              <a:solidFill>
                <a:schemeClr val="tx1"/>
              </a:solidFill>
            </a:endParaRPr>
          </a:p>
          <a:p>
            <a:endParaRPr lang="en-US" altLang="ja-JP" sz="1200" dirty="0">
              <a:solidFill>
                <a:schemeClr val="tx1"/>
              </a:solidFill>
            </a:endParaRPr>
          </a:p>
        </p:txBody>
      </p:sp>
      <p:sp>
        <p:nvSpPr>
          <p:cNvPr id="59" name="正方形/長方形 58"/>
          <p:cNvSpPr/>
          <p:nvPr/>
        </p:nvSpPr>
        <p:spPr>
          <a:xfrm>
            <a:off x="76601" y="5036904"/>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 name="フローチャート: 代替処理 1"/>
          <p:cNvSpPr/>
          <p:nvPr/>
        </p:nvSpPr>
        <p:spPr>
          <a:xfrm>
            <a:off x="968306" y="7261984"/>
            <a:ext cx="1761564" cy="940721"/>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指定事業：京都</a:t>
            </a:r>
            <a:endParaRPr kumimoji="1" lang="en-US" altLang="ja-JP" sz="1200" dirty="0">
              <a:solidFill>
                <a:schemeClr val="tx1"/>
              </a:solidFill>
            </a:endParaRPr>
          </a:p>
          <a:p>
            <a:pPr algn="ctr"/>
            <a:endParaRPr lang="en-US" altLang="ja-JP" sz="1200" dirty="0">
              <a:solidFill>
                <a:schemeClr val="tx1"/>
              </a:solidFill>
            </a:endParaRPr>
          </a:p>
          <a:p>
            <a:pPr algn="ctr"/>
            <a:r>
              <a:rPr kumimoji="1" lang="ja-JP" altLang="en-US" sz="1200" dirty="0">
                <a:solidFill>
                  <a:schemeClr val="tx1"/>
                </a:solidFill>
              </a:rPr>
              <a:t>Ａ支社</a:t>
            </a:r>
          </a:p>
        </p:txBody>
      </p:sp>
      <p:sp>
        <p:nvSpPr>
          <p:cNvPr id="24" name="フローチャート: 代替処理 23"/>
          <p:cNvSpPr/>
          <p:nvPr/>
        </p:nvSpPr>
        <p:spPr>
          <a:xfrm>
            <a:off x="4127842" y="6914969"/>
            <a:ext cx="1638870" cy="694030"/>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900"/>
              </a:lnSpc>
            </a:pPr>
            <a:r>
              <a:rPr lang="ja-JP" altLang="en-US" sz="1200" dirty="0">
                <a:solidFill>
                  <a:schemeClr val="tx1"/>
                </a:solidFill>
              </a:rPr>
              <a:t>被一括</a:t>
            </a:r>
            <a:r>
              <a:rPr kumimoji="1" lang="ja-JP" altLang="en-US" sz="1200" dirty="0">
                <a:solidFill>
                  <a:schemeClr val="tx1"/>
                </a:solidFill>
              </a:rPr>
              <a:t>事業：</a:t>
            </a:r>
            <a:r>
              <a:rPr kumimoji="1" lang="ja-JP" altLang="en-US" sz="1200" dirty="0">
                <a:solidFill>
                  <a:srgbClr val="00B0F0"/>
                </a:solidFill>
              </a:rPr>
              <a:t>京都</a:t>
            </a:r>
            <a:endParaRPr kumimoji="1" lang="en-US" altLang="ja-JP" sz="1200" dirty="0">
              <a:solidFill>
                <a:srgbClr val="00B0F0"/>
              </a:solidFill>
            </a:endParaRPr>
          </a:p>
          <a:p>
            <a:pPr algn="ctr">
              <a:lnSpc>
                <a:spcPts val="900"/>
              </a:lnSpc>
            </a:pPr>
            <a:endParaRPr lang="en-US" altLang="ja-JP" sz="1200" dirty="0">
              <a:solidFill>
                <a:schemeClr val="tx1"/>
              </a:solidFill>
            </a:endParaRPr>
          </a:p>
          <a:p>
            <a:pPr algn="ctr">
              <a:lnSpc>
                <a:spcPts val="900"/>
              </a:lnSpc>
            </a:pPr>
            <a:r>
              <a:rPr lang="ja-JP" altLang="en-US" sz="1200" dirty="0">
                <a:solidFill>
                  <a:schemeClr val="tx1"/>
                </a:solidFill>
              </a:rPr>
              <a:t>Ｂ営業所</a:t>
            </a:r>
            <a:endParaRPr kumimoji="1" lang="ja-JP" altLang="en-US" sz="1200" dirty="0">
              <a:solidFill>
                <a:schemeClr val="tx1"/>
              </a:solidFill>
            </a:endParaRPr>
          </a:p>
        </p:txBody>
      </p:sp>
      <p:sp>
        <p:nvSpPr>
          <p:cNvPr id="25" name="フローチャート: 代替処理 24"/>
          <p:cNvSpPr/>
          <p:nvPr/>
        </p:nvSpPr>
        <p:spPr>
          <a:xfrm>
            <a:off x="4127842" y="7881419"/>
            <a:ext cx="1638870" cy="694030"/>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900"/>
              </a:lnSpc>
            </a:pPr>
            <a:r>
              <a:rPr lang="ja-JP" altLang="en-US" sz="1200" dirty="0">
                <a:solidFill>
                  <a:schemeClr val="tx1"/>
                </a:solidFill>
              </a:rPr>
              <a:t>被一括</a:t>
            </a:r>
            <a:r>
              <a:rPr kumimoji="1" lang="ja-JP" altLang="en-US" sz="1200" dirty="0">
                <a:solidFill>
                  <a:schemeClr val="tx1"/>
                </a:solidFill>
              </a:rPr>
              <a:t>事業：</a:t>
            </a:r>
            <a:r>
              <a:rPr kumimoji="1" lang="ja-JP" altLang="en-US" sz="1200" dirty="0">
                <a:solidFill>
                  <a:srgbClr val="FF0000"/>
                </a:solidFill>
              </a:rPr>
              <a:t>他府県</a:t>
            </a:r>
            <a:endParaRPr kumimoji="1" lang="en-US" altLang="ja-JP" sz="1200" dirty="0">
              <a:solidFill>
                <a:srgbClr val="FF0000"/>
              </a:solidFill>
            </a:endParaRPr>
          </a:p>
          <a:p>
            <a:pPr algn="ctr">
              <a:lnSpc>
                <a:spcPts val="900"/>
              </a:lnSpc>
            </a:pPr>
            <a:endParaRPr lang="en-US" altLang="ja-JP" sz="1200" dirty="0">
              <a:solidFill>
                <a:schemeClr val="tx1"/>
              </a:solidFill>
            </a:endParaRPr>
          </a:p>
          <a:p>
            <a:pPr algn="ctr">
              <a:lnSpc>
                <a:spcPts val="900"/>
              </a:lnSpc>
            </a:pPr>
            <a:r>
              <a:rPr lang="ja-JP" altLang="en-US" sz="1200" dirty="0">
                <a:solidFill>
                  <a:schemeClr val="tx1"/>
                </a:solidFill>
              </a:rPr>
              <a:t>Ｃ支店</a:t>
            </a:r>
            <a:endParaRPr kumimoji="1" lang="ja-JP" altLang="en-US" sz="1200" dirty="0">
              <a:solidFill>
                <a:schemeClr val="tx1"/>
              </a:solidFill>
            </a:endParaRPr>
          </a:p>
        </p:txBody>
      </p:sp>
      <p:sp>
        <p:nvSpPr>
          <p:cNvPr id="3" name="左右矢印 2"/>
          <p:cNvSpPr/>
          <p:nvPr/>
        </p:nvSpPr>
        <p:spPr>
          <a:xfrm rot="20455418">
            <a:off x="2832463" y="7342358"/>
            <a:ext cx="1094761" cy="2238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rot="1484552">
            <a:off x="2832462" y="7963698"/>
            <a:ext cx="1094761" cy="22383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形吹き出し 27"/>
          <p:cNvSpPr/>
          <p:nvPr/>
        </p:nvSpPr>
        <p:spPr>
          <a:xfrm>
            <a:off x="2398210" y="6277693"/>
            <a:ext cx="981634" cy="825037"/>
          </a:xfrm>
          <a:prstGeom prst="wedgeEllipseCallout">
            <a:avLst>
              <a:gd name="adj1" fmla="val 24087"/>
              <a:gd name="adj2" fmla="val 69494"/>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rgbClr val="FF0000"/>
                </a:solidFill>
              </a:rPr>
              <a:t>電子申請可能</a:t>
            </a:r>
          </a:p>
        </p:txBody>
      </p:sp>
      <p:sp>
        <p:nvSpPr>
          <p:cNvPr id="29" name="円形吹き出し 28"/>
          <p:cNvSpPr/>
          <p:nvPr/>
        </p:nvSpPr>
        <p:spPr>
          <a:xfrm>
            <a:off x="2001078" y="8475125"/>
            <a:ext cx="1446000" cy="865894"/>
          </a:xfrm>
          <a:prstGeom prst="wedgeEllipseCallout">
            <a:avLst>
              <a:gd name="adj1" fmla="val 35046"/>
              <a:gd name="adj2" fmla="val -68665"/>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rgbClr val="FF0000"/>
                </a:solidFill>
              </a:rPr>
              <a:t>Ｃを指定事業に</a:t>
            </a:r>
            <a:r>
              <a:rPr kumimoji="1" lang="ja-JP" altLang="en-US" sz="900">
                <a:solidFill>
                  <a:srgbClr val="FF0000"/>
                </a:solidFill>
              </a:rPr>
              <a:t>変更し、Ａ</a:t>
            </a:r>
            <a:r>
              <a:rPr kumimoji="1" lang="ja-JP" altLang="en-US" sz="900" dirty="0">
                <a:solidFill>
                  <a:srgbClr val="FF0000"/>
                </a:solidFill>
              </a:rPr>
              <a:t>を被一括にする手続きは電子申請不可</a:t>
            </a:r>
          </a:p>
        </p:txBody>
      </p:sp>
      <p:sp>
        <p:nvSpPr>
          <p:cNvPr id="8" name="テキスト ボックス 7"/>
          <p:cNvSpPr txBox="1"/>
          <p:nvPr/>
        </p:nvSpPr>
        <p:spPr>
          <a:xfrm>
            <a:off x="3068559" y="7105911"/>
            <a:ext cx="833719" cy="707886"/>
          </a:xfrm>
          <a:prstGeom prst="rect">
            <a:avLst/>
          </a:prstGeom>
          <a:noFill/>
        </p:spPr>
        <p:txBody>
          <a:bodyPr wrap="square" rtlCol="0">
            <a:spAutoFit/>
          </a:bodyPr>
          <a:lstStyle/>
          <a:p>
            <a:r>
              <a:rPr kumimoji="1" lang="ja-JP" altLang="en-US" sz="4000" b="1" dirty="0">
                <a:solidFill>
                  <a:srgbClr val="00B0F0"/>
                </a:solidFill>
              </a:rPr>
              <a:t>○</a:t>
            </a:r>
            <a:endParaRPr kumimoji="1" lang="ja-JP" altLang="en-US" b="1" dirty="0">
              <a:solidFill>
                <a:srgbClr val="00B0F0"/>
              </a:solidFill>
            </a:endParaRPr>
          </a:p>
        </p:txBody>
      </p:sp>
      <p:sp>
        <p:nvSpPr>
          <p:cNvPr id="31" name="テキスト ボックス 30"/>
          <p:cNvSpPr txBox="1"/>
          <p:nvPr/>
        </p:nvSpPr>
        <p:spPr>
          <a:xfrm>
            <a:off x="3132232" y="7784033"/>
            <a:ext cx="833719" cy="707886"/>
          </a:xfrm>
          <a:prstGeom prst="rect">
            <a:avLst/>
          </a:prstGeom>
          <a:noFill/>
        </p:spPr>
        <p:txBody>
          <a:bodyPr wrap="square" rtlCol="0">
            <a:spAutoFit/>
          </a:bodyPr>
          <a:lstStyle/>
          <a:p>
            <a:r>
              <a:rPr lang="en-US" altLang="ja-JP" sz="4000" dirty="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434733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37</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１０　労働保険継続一括被一括事業場の変更に関すること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1178938" y="955193"/>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合併により指定事業を統合する場合について</a:t>
            </a:r>
            <a:endParaRPr kumimoji="1" lang="ja-JP" altLang="en-US" sz="1200" dirty="0">
              <a:solidFill>
                <a:schemeClr val="tx1"/>
              </a:solidFill>
            </a:endParaRPr>
          </a:p>
        </p:txBody>
      </p:sp>
      <p:sp>
        <p:nvSpPr>
          <p:cNvPr id="41" name="円形吹き出し 40"/>
          <p:cNvSpPr/>
          <p:nvPr/>
        </p:nvSpPr>
        <p:spPr>
          <a:xfrm>
            <a:off x="528559" y="826789"/>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Ｑ６６</a:t>
            </a:r>
          </a:p>
        </p:txBody>
      </p:sp>
      <p:pic>
        <p:nvPicPr>
          <p:cNvPr id="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77" y="1467964"/>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7" name="角丸四角形吹き出し 56"/>
          <p:cNvSpPr/>
          <p:nvPr/>
        </p:nvSpPr>
        <p:spPr>
          <a:xfrm>
            <a:off x="1250574" y="1468342"/>
            <a:ext cx="5185697" cy="970697"/>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Ａ社がＢ社を吸収合併しました。</a:t>
            </a:r>
            <a:endParaRPr kumimoji="1" lang="en-US" altLang="ja-JP" sz="1200" dirty="0">
              <a:solidFill>
                <a:schemeClr val="tx1"/>
              </a:solidFill>
            </a:endParaRPr>
          </a:p>
          <a:p>
            <a:r>
              <a:rPr lang="ja-JP" altLang="en-US" sz="1200" dirty="0">
                <a:solidFill>
                  <a:schemeClr val="tx1"/>
                </a:solidFill>
              </a:rPr>
              <a:t>Ｂ社の保険関係や業種がＡ社と同一であるため、Ａ社に継続一括したいのですが、Ｂ社の被一括事業場も含めて統合する場合、電子申請は可能でしょうか？</a:t>
            </a:r>
            <a:endParaRPr lang="en-US" altLang="ja-JP" sz="1200" dirty="0">
              <a:solidFill>
                <a:schemeClr val="tx1"/>
              </a:solidFill>
            </a:endParaRPr>
          </a:p>
        </p:txBody>
      </p:sp>
      <p:sp>
        <p:nvSpPr>
          <p:cNvPr id="58" name="正方形/長方形 57"/>
          <p:cNvSpPr/>
          <p:nvPr/>
        </p:nvSpPr>
        <p:spPr>
          <a:xfrm>
            <a:off x="511449" y="2570606"/>
            <a:ext cx="5908127" cy="688672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可能です。以下の順序で申請いただくこととなります。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（１）Ｂ社を吸収合併後の名称へ変更します。</a:t>
            </a:r>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（２）指定事業の統合を行います。</a:t>
            </a:r>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u="sng" dirty="0">
                <a:solidFill>
                  <a:schemeClr val="tx1"/>
                </a:solidFill>
              </a:rPr>
              <a:t>統合する場合、どちらも「指定事業」である必要があります。</a:t>
            </a:r>
            <a:endParaRPr lang="en-US" altLang="ja-JP" sz="1200" u="sng" dirty="0">
              <a:solidFill>
                <a:schemeClr val="tx1"/>
              </a:solidFill>
            </a:endParaRPr>
          </a:p>
          <a:p>
            <a:r>
              <a:rPr lang="ja-JP" altLang="en-US" sz="1200" dirty="0">
                <a:solidFill>
                  <a:schemeClr val="tx1"/>
                </a:solidFill>
              </a:rPr>
              <a:t>　　被一括事業場の認可がない事業を統合したい場合は、当該申請メニューでなく、</a:t>
            </a:r>
            <a:endParaRPr lang="en-US" altLang="ja-JP" sz="1200" dirty="0">
              <a:solidFill>
                <a:schemeClr val="tx1"/>
              </a:solidFill>
            </a:endParaRPr>
          </a:p>
          <a:p>
            <a:r>
              <a:rPr lang="ja-JP" altLang="en-US" sz="1200" dirty="0">
                <a:solidFill>
                  <a:schemeClr val="tx1"/>
                </a:solidFill>
              </a:rPr>
              <a:t>　　「労働保険継続事業一括認可申請（新規）または（追加）」で申請ください。</a:t>
            </a:r>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（３）元Ｂ社②の労働保険料を精算します。</a:t>
            </a:r>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（４）旧名称（元Ｂ社）なっている被一括事業場について、新名称（Ａ社）に変更</a:t>
            </a:r>
            <a:endParaRPr lang="en-US" altLang="ja-JP" sz="1200" dirty="0">
              <a:solidFill>
                <a:schemeClr val="tx1"/>
              </a:solidFill>
            </a:endParaRPr>
          </a:p>
          <a:p>
            <a:r>
              <a:rPr lang="ja-JP" altLang="en-US" sz="1200" dirty="0">
                <a:solidFill>
                  <a:schemeClr val="tx1"/>
                </a:solidFill>
              </a:rPr>
              <a:t>　　します。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（１）と同時に申請でも問題ありません。</a:t>
            </a:r>
            <a:endParaRPr lang="en-US" altLang="ja-JP" sz="1200" dirty="0">
              <a:solidFill>
                <a:schemeClr val="tx1"/>
              </a:solidFill>
            </a:endParaRPr>
          </a:p>
        </p:txBody>
      </p:sp>
      <p:sp>
        <p:nvSpPr>
          <p:cNvPr id="59" name="正方形/長方形 58"/>
          <p:cNvSpPr/>
          <p:nvPr/>
        </p:nvSpPr>
        <p:spPr>
          <a:xfrm>
            <a:off x="98561" y="2369273"/>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 name="フローチャート: 代替処理 1"/>
          <p:cNvSpPr/>
          <p:nvPr/>
        </p:nvSpPr>
        <p:spPr>
          <a:xfrm>
            <a:off x="968722" y="3441390"/>
            <a:ext cx="1303831" cy="552281"/>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700"/>
              </a:lnSpc>
            </a:pPr>
            <a:r>
              <a:rPr kumimoji="1" lang="ja-JP" altLang="en-US" sz="1200" dirty="0">
                <a:solidFill>
                  <a:schemeClr val="tx1"/>
                </a:solidFill>
              </a:rPr>
              <a:t>①指定事業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kumimoji="1" lang="ja-JP" altLang="en-US" sz="1200" dirty="0">
                <a:solidFill>
                  <a:schemeClr val="tx1"/>
                </a:solidFill>
              </a:rPr>
              <a:t>Ａ社　</a:t>
            </a:r>
            <a:r>
              <a:rPr kumimoji="1" lang="en-US" altLang="ja-JP" sz="1200" dirty="0">
                <a:solidFill>
                  <a:schemeClr val="tx1"/>
                </a:solidFill>
              </a:rPr>
              <a:t>a</a:t>
            </a:r>
            <a:r>
              <a:rPr lang="ja-JP" altLang="en-US" sz="1200" dirty="0">
                <a:solidFill>
                  <a:schemeClr val="tx1"/>
                </a:solidFill>
              </a:rPr>
              <a:t>支社</a:t>
            </a:r>
            <a:endParaRPr kumimoji="1" lang="ja-JP" altLang="en-US" sz="1200" dirty="0">
              <a:solidFill>
                <a:schemeClr val="tx1"/>
              </a:solidFill>
            </a:endParaRPr>
          </a:p>
        </p:txBody>
      </p:sp>
      <p:sp>
        <p:nvSpPr>
          <p:cNvPr id="24" name="フローチャート: 代替処理 23"/>
          <p:cNvSpPr/>
          <p:nvPr/>
        </p:nvSpPr>
        <p:spPr>
          <a:xfrm>
            <a:off x="816760" y="5048962"/>
            <a:ext cx="1281874" cy="414987"/>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200" dirty="0">
                <a:solidFill>
                  <a:schemeClr val="tx1"/>
                </a:solidFill>
              </a:rPr>
              <a:t>被一括</a:t>
            </a:r>
            <a:r>
              <a:rPr kumimoji="1" lang="ja-JP" altLang="en-US" sz="1200" dirty="0">
                <a:solidFill>
                  <a:schemeClr val="tx1"/>
                </a:solidFill>
              </a:rPr>
              <a:t>事業</a:t>
            </a:r>
            <a:endParaRPr kumimoji="1" lang="en-US" altLang="ja-JP" sz="1200" dirty="0">
              <a:solidFill>
                <a:schemeClr val="tx1"/>
              </a:solidFill>
            </a:endParaRPr>
          </a:p>
          <a:p>
            <a:pPr algn="ctr">
              <a:lnSpc>
                <a:spcPts val="1200"/>
              </a:lnSpc>
            </a:pPr>
            <a:r>
              <a:rPr lang="ja-JP" altLang="en-US" sz="1200" dirty="0">
                <a:solidFill>
                  <a:schemeClr val="tx1"/>
                </a:solidFill>
              </a:rPr>
              <a:t>③～⑩</a:t>
            </a:r>
            <a:endParaRPr kumimoji="1" lang="ja-JP" altLang="en-US" sz="1200" dirty="0">
              <a:solidFill>
                <a:schemeClr val="tx1"/>
              </a:solidFill>
            </a:endParaRPr>
          </a:p>
        </p:txBody>
      </p:sp>
      <p:sp>
        <p:nvSpPr>
          <p:cNvPr id="30" name="フローチャート: 代替処理 29"/>
          <p:cNvSpPr/>
          <p:nvPr/>
        </p:nvSpPr>
        <p:spPr>
          <a:xfrm>
            <a:off x="2638484" y="3447804"/>
            <a:ext cx="1303831" cy="545867"/>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700"/>
              </a:lnSpc>
            </a:pPr>
            <a:r>
              <a:rPr kumimoji="1" lang="ja-JP" altLang="en-US" sz="1200" dirty="0">
                <a:solidFill>
                  <a:schemeClr val="tx1"/>
                </a:solidFill>
              </a:rPr>
              <a:t>②指定事業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lang="ja-JP" altLang="en-US" sz="1200" dirty="0">
                <a:solidFill>
                  <a:schemeClr val="tx1"/>
                </a:solidFill>
              </a:rPr>
              <a:t>Ｂ</a:t>
            </a:r>
            <a:r>
              <a:rPr kumimoji="1" lang="ja-JP" altLang="en-US" sz="1200" dirty="0">
                <a:solidFill>
                  <a:schemeClr val="tx1"/>
                </a:solidFill>
              </a:rPr>
              <a:t>社</a:t>
            </a:r>
          </a:p>
        </p:txBody>
      </p:sp>
      <p:sp>
        <p:nvSpPr>
          <p:cNvPr id="9" name="右矢印 8"/>
          <p:cNvSpPr/>
          <p:nvPr/>
        </p:nvSpPr>
        <p:spPr>
          <a:xfrm>
            <a:off x="4026598" y="3502455"/>
            <a:ext cx="722903" cy="409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代替処理 31"/>
          <p:cNvSpPr/>
          <p:nvPr/>
        </p:nvSpPr>
        <p:spPr>
          <a:xfrm>
            <a:off x="4833784" y="3441960"/>
            <a:ext cx="1303831" cy="551711"/>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700"/>
              </a:lnSpc>
            </a:pPr>
            <a:r>
              <a:rPr kumimoji="1" lang="ja-JP" altLang="en-US" sz="1200" dirty="0">
                <a:solidFill>
                  <a:schemeClr val="tx1"/>
                </a:solidFill>
              </a:rPr>
              <a:t>②指定事業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lang="ja-JP" altLang="en-US" sz="1200" dirty="0">
                <a:solidFill>
                  <a:schemeClr val="tx1"/>
                </a:solidFill>
              </a:rPr>
              <a:t>Ａ</a:t>
            </a:r>
            <a:r>
              <a:rPr kumimoji="1" lang="ja-JP" altLang="en-US" sz="1200" dirty="0">
                <a:solidFill>
                  <a:schemeClr val="tx1"/>
                </a:solidFill>
              </a:rPr>
              <a:t>社　</a:t>
            </a:r>
            <a:r>
              <a:rPr kumimoji="1" lang="ja-JP" altLang="en-US" sz="1200" dirty="0" err="1">
                <a:solidFill>
                  <a:schemeClr val="tx1"/>
                </a:solidFill>
              </a:rPr>
              <a:t>ｂ</a:t>
            </a:r>
            <a:r>
              <a:rPr kumimoji="1" lang="ja-JP" altLang="en-US" sz="1200" dirty="0">
                <a:solidFill>
                  <a:schemeClr val="tx1"/>
                </a:solidFill>
              </a:rPr>
              <a:t>支社</a:t>
            </a:r>
          </a:p>
        </p:txBody>
      </p:sp>
      <p:sp>
        <p:nvSpPr>
          <p:cNvPr id="10" name="テキスト ボックス 9"/>
          <p:cNvSpPr txBox="1"/>
          <p:nvPr/>
        </p:nvSpPr>
        <p:spPr>
          <a:xfrm>
            <a:off x="3793256" y="3123813"/>
            <a:ext cx="2328909" cy="230832"/>
          </a:xfrm>
          <a:prstGeom prst="rect">
            <a:avLst/>
          </a:prstGeom>
          <a:noFill/>
          <a:ln>
            <a:solidFill>
              <a:schemeClr val="tx1"/>
            </a:solidFill>
          </a:ln>
        </p:spPr>
        <p:txBody>
          <a:bodyPr wrap="square" rtlCol="0" anchor="ctr" anchorCtr="0">
            <a:spAutoFit/>
          </a:bodyPr>
          <a:lstStyle/>
          <a:p>
            <a:r>
              <a:rPr lang="ja-JP" altLang="en-US" sz="900" b="1" dirty="0"/>
              <a:t>申請メニュー</a:t>
            </a:r>
            <a:r>
              <a:rPr lang="en-US" altLang="ja-JP" sz="900" b="1" dirty="0"/>
              <a:t>:</a:t>
            </a:r>
            <a:r>
              <a:rPr lang="ja-JP" altLang="en-US" sz="900" b="1" dirty="0"/>
              <a:t>労働保険名称、所在地変更</a:t>
            </a:r>
            <a:endParaRPr lang="en-US" altLang="ja-JP" sz="900" b="1" dirty="0"/>
          </a:p>
        </p:txBody>
      </p:sp>
      <p:sp>
        <p:nvSpPr>
          <p:cNvPr id="33" name="フローチャート: 代替処理 32"/>
          <p:cNvSpPr/>
          <p:nvPr/>
        </p:nvSpPr>
        <p:spPr>
          <a:xfrm>
            <a:off x="728208" y="4579062"/>
            <a:ext cx="1423321" cy="1003608"/>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lnSpc>
                <a:spcPts val="700"/>
              </a:lnSpc>
            </a:pPr>
            <a:r>
              <a:rPr lang="ja-JP" altLang="en-US" sz="1200" dirty="0">
                <a:solidFill>
                  <a:schemeClr val="tx1"/>
                </a:solidFill>
              </a:rPr>
              <a:t>①</a:t>
            </a:r>
            <a:r>
              <a:rPr kumimoji="1" lang="ja-JP" altLang="en-US" sz="1200" dirty="0">
                <a:solidFill>
                  <a:schemeClr val="tx1"/>
                </a:solidFill>
              </a:rPr>
              <a:t>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kumimoji="1" lang="ja-JP" altLang="en-US" sz="1200" dirty="0">
                <a:solidFill>
                  <a:schemeClr val="tx1"/>
                </a:solidFill>
              </a:rPr>
              <a:t>Ａ社　</a:t>
            </a:r>
            <a:r>
              <a:rPr kumimoji="1" lang="en-US" altLang="ja-JP" sz="1200" dirty="0">
                <a:solidFill>
                  <a:schemeClr val="tx1"/>
                </a:solidFill>
              </a:rPr>
              <a:t>a</a:t>
            </a:r>
            <a:r>
              <a:rPr lang="ja-JP" altLang="en-US" sz="1200" dirty="0">
                <a:solidFill>
                  <a:schemeClr val="tx1"/>
                </a:solidFill>
              </a:rPr>
              <a:t>支社</a:t>
            </a:r>
            <a:endParaRPr kumimoji="1" lang="ja-JP" altLang="en-US" sz="1200" dirty="0">
              <a:solidFill>
                <a:schemeClr val="tx1"/>
              </a:solidFill>
            </a:endParaRPr>
          </a:p>
        </p:txBody>
      </p:sp>
      <p:sp>
        <p:nvSpPr>
          <p:cNvPr id="34" name="フローチャート: 代替処理 33"/>
          <p:cNvSpPr/>
          <p:nvPr/>
        </p:nvSpPr>
        <p:spPr>
          <a:xfrm>
            <a:off x="2716306" y="4579062"/>
            <a:ext cx="1452767" cy="1003608"/>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lnSpc>
                <a:spcPts val="700"/>
              </a:lnSpc>
            </a:pPr>
            <a:r>
              <a:rPr kumimoji="1" lang="ja-JP" altLang="en-US" sz="1200" dirty="0">
                <a:solidFill>
                  <a:schemeClr val="tx1"/>
                </a:solidFill>
              </a:rPr>
              <a:t>②指定事業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lang="ja-JP" altLang="en-US" sz="1200" dirty="0">
                <a:solidFill>
                  <a:schemeClr val="tx1"/>
                </a:solidFill>
              </a:rPr>
              <a:t>Ａ</a:t>
            </a:r>
            <a:r>
              <a:rPr kumimoji="1" lang="ja-JP" altLang="en-US" sz="1200" dirty="0">
                <a:solidFill>
                  <a:schemeClr val="tx1"/>
                </a:solidFill>
              </a:rPr>
              <a:t>社　</a:t>
            </a:r>
            <a:r>
              <a:rPr kumimoji="1" lang="ja-JP" altLang="en-US" sz="1200" dirty="0" err="1">
                <a:solidFill>
                  <a:schemeClr val="tx1"/>
                </a:solidFill>
              </a:rPr>
              <a:t>ｂ</a:t>
            </a:r>
            <a:r>
              <a:rPr kumimoji="1" lang="ja-JP" altLang="en-US" sz="1200" dirty="0">
                <a:solidFill>
                  <a:schemeClr val="tx1"/>
                </a:solidFill>
              </a:rPr>
              <a:t>支社</a:t>
            </a:r>
          </a:p>
        </p:txBody>
      </p:sp>
      <p:sp>
        <p:nvSpPr>
          <p:cNvPr id="35" name="フローチャート: 代替処理 34"/>
          <p:cNvSpPr/>
          <p:nvPr/>
        </p:nvSpPr>
        <p:spPr>
          <a:xfrm>
            <a:off x="2777135" y="5048962"/>
            <a:ext cx="1281874" cy="414987"/>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200" dirty="0">
                <a:solidFill>
                  <a:schemeClr val="tx1"/>
                </a:solidFill>
              </a:rPr>
              <a:t>被一括</a:t>
            </a:r>
            <a:r>
              <a:rPr kumimoji="1" lang="ja-JP" altLang="en-US" sz="1200" dirty="0">
                <a:solidFill>
                  <a:schemeClr val="tx1"/>
                </a:solidFill>
              </a:rPr>
              <a:t>事業</a:t>
            </a:r>
            <a:endParaRPr lang="en-US" altLang="ja-JP" sz="1200" dirty="0">
              <a:solidFill>
                <a:schemeClr val="tx1"/>
              </a:solidFill>
            </a:endParaRPr>
          </a:p>
          <a:p>
            <a:pPr algn="ctr">
              <a:lnSpc>
                <a:spcPts val="1200"/>
              </a:lnSpc>
            </a:pPr>
            <a:r>
              <a:rPr kumimoji="1" lang="ja-JP" altLang="en-US" sz="1200" dirty="0">
                <a:solidFill>
                  <a:schemeClr val="tx1"/>
                </a:solidFill>
              </a:rPr>
              <a:t>⑪～⑮</a:t>
            </a:r>
            <a:endParaRPr kumimoji="1" lang="en-US" altLang="ja-JP" sz="1200" dirty="0">
              <a:solidFill>
                <a:schemeClr val="tx1"/>
              </a:solidFill>
            </a:endParaRPr>
          </a:p>
        </p:txBody>
      </p:sp>
      <p:sp>
        <p:nvSpPr>
          <p:cNvPr id="11" name="加算記号 10"/>
          <p:cNvSpPr/>
          <p:nvPr/>
        </p:nvSpPr>
        <p:spPr>
          <a:xfrm>
            <a:off x="2151529" y="4773311"/>
            <a:ext cx="569851" cy="54965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4225550" y="4878382"/>
            <a:ext cx="356411" cy="409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代替処理 36"/>
          <p:cNvSpPr/>
          <p:nvPr/>
        </p:nvSpPr>
        <p:spPr>
          <a:xfrm>
            <a:off x="4638438" y="4598036"/>
            <a:ext cx="1691417" cy="1542162"/>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lnSpc>
                <a:spcPts val="700"/>
              </a:lnSpc>
            </a:pPr>
            <a:r>
              <a:rPr lang="ja-JP" altLang="en-US" sz="1200" dirty="0">
                <a:solidFill>
                  <a:schemeClr val="tx1"/>
                </a:solidFill>
              </a:rPr>
              <a:t>①</a:t>
            </a:r>
            <a:r>
              <a:rPr kumimoji="1" lang="ja-JP" altLang="en-US" sz="1200" dirty="0">
                <a:solidFill>
                  <a:schemeClr val="tx1"/>
                </a:solidFill>
              </a:rPr>
              <a:t>指定事業</a:t>
            </a:r>
            <a:endParaRPr kumimoji="1" lang="en-US" altLang="ja-JP" sz="1200" dirty="0">
              <a:solidFill>
                <a:schemeClr val="tx1"/>
              </a:solidFill>
            </a:endParaRPr>
          </a:p>
          <a:p>
            <a:pPr algn="ctr">
              <a:lnSpc>
                <a:spcPts val="700"/>
              </a:lnSpc>
            </a:pPr>
            <a:endParaRPr lang="en-US" altLang="ja-JP" sz="1200" dirty="0">
              <a:solidFill>
                <a:schemeClr val="tx1"/>
              </a:solidFill>
            </a:endParaRPr>
          </a:p>
          <a:p>
            <a:pPr algn="ctr">
              <a:lnSpc>
                <a:spcPts val="700"/>
              </a:lnSpc>
            </a:pPr>
            <a:r>
              <a:rPr lang="ja-JP" altLang="en-US" sz="1200" dirty="0">
                <a:solidFill>
                  <a:schemeClr val="tx1"/>
                </a:solidFill>
              </a:rPr>
              <a:t>Ａ</a:t>
            </a:r>
            <a:r>
              <a:rPr kumimoji="1" lang="ja-JP" altLang="en-US" sz="1200" dirty="0">
                <a:solidFill>
                  <a:schemeClr val="tx1"/>
                </a:solidFill>
              </a:rPr>
              <a:t>社　</a:t>
            </a:r>
            <a:r>
              <a:rPr lang="en-US" altLang="ja-JP" sz="1200" dirty="0" err="1">
                <a:solidFill>
                  <a:schemeClr val="tx1"/>
                </a:solidFill>
              </a:rPr>
              <a:t>a</a:t>
            </a:r>
            <a:r>
              <a:rPr kumimoji="1" lang="ja-JP" altLang="en-US" sz="1200" dirty="0">
                <a:solidFill>
                  <a:schemeClr val="tx1"/>
                </a:solidFill>
              </a:rPr>
              <a:t>支社</a:t>
            </a:r>
          </a:p>
        </p:txBody>
      </p:sp>
      <p:sp>
        <p:nvSpPr>
          <p:cNvPr id="38" name="フローチャート: 代替処理 37"/>
          <p:cNvSpPr/>
          <p:nvPr/>
        </p:nvSpPr>
        <p:spPr>
          <a:xfrm>
            <a:off x="4699266" y="5067936"/>
            <a:ext cx="1579252" cy="962952"/>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200" dirty="0">
                <a:solidFill>
                  <a:schemeClr val="tx1"/>
                </a:solidFill>
              </a:rPr>
              <a:t>被一括</a:t>
            </a:r>
            <a:r>
              <a:rPr kumimoji="1" lang="ja-JP" altLang="en-US" sz="1200" dirty="0">
                <a:solidFill>
                  <a:schemeClr val="tx1"/>
                </a:solidFill>
              </a:rPr>
              <a:t>事業</a:t>
            </a:r>
            <a:endParaRPr lang="en-US" altLang="ja-JP" sz="1200" dirty="0">
              <a:solidFill>
                <a:schemeClr val="tx1"/>
              </a:solidFill>
            </a:endParaRPr>
          </a:p>
          <a:p>
            <a:pPr algn="ctr">
              <a:lnSpc>
                <a:spcPts val="1200"/>
              </a:lnSpc>
            </a:pPr>
            <a:r>
              <a:rPr lang="ja-JP" altLang="en-US" sz="1200" dirty="0">
                <a:solidFill>
                  <a:schemeClr val="tx1"/>
                </a:solidFill>
              </a:rPr>
              <a:t>③～⑩</a:t>
            </a:r>
            <a:r>
              <a:rPr kumimoji="1" lang="ja-JP" altLang="en-US" sz="1200" dirty="0">
                <a:solidFill>
                  <a:schemeClr val="tx1"/>
                </a:solidFill>
              </a:rPr>
              <a:t>、</a:t>
            </a:r>
            <a:endParaRPr kumimoji="1" lang="en-US" altLang="ja-JP" sz="1200" dirty="0">
              <a:solidFill>
                <a:schemeClr val="tx1"/>
              </a:solidFill>
            </a:endParaRPr>
          </a:p>
          <a:p>
            <a:pPr algn="ctr">
              <a:lnSpc>
                <a:spcPts val="1200"/>
              </a:lnSpc>
            </a:pPr>
            <a:endParaRPr kumimoji="1" lang="en-US" altLang="ja-JP" sz="1200" dirty="0">
              <a:solidFill>
                <a:schemeClr val="tx1"/>
              </a:solidFill>
            </a:endParaRPr>
          </a:p>
          <a:p>
            <a:pPr algn="ctr">
              <a:lnSpc>
                <a:spcPts val="1200"/>
              </a:lnSpc>
            </a:pPr>
            <a:r>
              <a:rPr kumimoji="1" lang="ja-JP" altLang="en-US" sz="1200" dirty="0">
                <a:solidFill>
                  <a:schemeClr val="tx1"/>
                </a:solidFill>
              </a:rPr>
              <a:t>②、⑪～⑮</a:t>
            </a:r>
            <a:endParaRPr kumimoji="1" lang="en-US" altLang="ja-JP" sz="1200" dirty="0">
              <a:solidFill>
                <a:schemeClr val="tx1"/>
              </a:solidFill>
            </a:endParaRPr>
          </a:p>
        </p:txBody>
      </p:sp>
      <p:sp>
        <p:nvSpPr>
          <p:cNvPr id="39" name="テキスト ボックス 38"/>
          <p:cNvSpPr txBox="1"/>
          <p:nvPr/>
        </p:nvSpPr>
        <p:spPr>
          <a:xfrm>
            <a:off x="3418073" y="4258771"/>
            <a:ext cx="2271528" cy="230832"/>
          </a:xfrm>
          <a:prstGeom prst="rect">
            <a:avLst/>
          </a:prstGeom>
          <a:noFill/>
          <a:ln>
            <a:solidFill>
              <a:schemeClr val="tx1"/>
            </a:solidFill>
          </a:ln>
        </p:spPr>
        <p:txBody>
          <a:bodyPr wrap="square" rtlCol="0" anchor="ctr" anchorCtr="0">
            <a:spAutoFit/>
          </a:bodyPr>
          <a:lstStyle/>
          <a:p>
            <a:r>
              <a:rPr lang="ja-JP" altLang="en-US" sz="900" b="1" dirty="0"/>
              <a:t>申請メニュー</a:t>
            </a:r>
            <a:r>
              <a:rPr lang="en-US" altLang="ja-JP" sz="900" b="1" dirty="0"/>
              <a:t>:</a:t>
            </a:r>
            <a:r>
              <a:rPr lang="ja-JP" altLang="en-US" sz="900" b="1" dirty="0"/>
              <a:t>労働保険指定事業の変更</a:t>
            </a:r>
            <a:endParaRPr lang="en-US" altLang="ja-JP" sz="900" b="1" dirty="0"/>
          </a:p>
        </p:txBody>
      </p:sp>
      <p:sp>
        <p:nvSpPr>
          <p:cNvPr id="13" name="正方形/長方形 12"/>
          <p:cNvSpPr/>
          <p:nvPr/>
        </p:nvSpPr>
        <p:spPr>
          <a:xfrm>
            <a:off x="4975413" y="5582670"/>
            <a:ext cx="1021976" cy="293019"/>
          </a:xfrm>
          <a:prstGeom prst="rect">
            <a:avLst/>
          </a:prstGeom>
          <a:noFill/>
          <a:ln>
            <a:solidFill>
              <a:srgbClr val="FF3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728208" y="5700878"/>
            <a:ext cx="3689929" cy="540780"/>
          </a:xfrm>
          <a:prstGeom prst="borderCallout1">
            <a:avLst>
              <a:gd name="adj1" fmla="val 43237"/>
              <a:gd name="adj2" fmla="val 100333"/>
              <a:gd name="adj3" fmla="val 14552"/>
              <a:gd name="adj4" fmla="val 113949"/>
            </a:avLst>
          </a:prstGeom>
          <a:noFill/>
          <a:ln>
            <a:solidFill>
              <a:srgbClr val="FF3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rPr>
              <a:t>統合により元Ｂ社の被一括事業場が指定事業も含めてＡ社の被一括事業場となります。</a:t>
            </a:r>
            <a:endParaRPr lang="en-US" altLang="ja-JP" sz="1050" dirty="0">
              <a:solidFill>
                <a:schemeClr val="tx1"/>
              </a:solidFill>
            </a:endParaRPr>
          </a:p>
        </p:txBody>
      </p:sp>
      <p:sp>
        <p:nvSpPr>
          <p:cNvPr id="43" name="テキスト ボックス 42"/>
          <p:cNvSpPr txBox="1"/>
          <p:nvPr/>
        </p:nvSpPr>
        <p:spPr>
          <a:xfrm>
            <a:off x="3740150" y="7294951"/>
            <a:ext cx="2600157" cy="230832"/>
          </a:xfrm>
          <a:prstGeom prst="rect">
            <a:avLst/>
          </a:prstGeom>
          <a:noFill/>
          <a:ln>
            <a:solidFill>
              <a:schemeClr val="tx1"/>
            </a:solidFill>
          </a:ln>
        </p:spPr>
        <p:txBody>
          <a:bodyPr wrap="square" rtlCol="0" anchor="ctr" anchorCtr="0">
            <a:spAutoFit/>
          </a:bodyPr>
          <a:lstStyle/>
          <a:p>
            <a:r>
              <a:rPr lang="ja-JP" altLang="en-US" sz="900" b="1" dirty="0"/>
              <a:t>申請メニュー</a:t>
            </a:r>
            <a:r>
              <a:rPr lang="en-US" altLang="ja-JP" sz="900" b="1" dirty="0"/>
              <a:t>:</a:t>
            </a:r>
            <a:r>
              <a:rPr lang="ja-JP" altLang="en-US" sz="900" b="1" dirty="0"/>
              <a:t>労働保険確定保険料申告</a:t>
            </a:r>
            <a:r>
              <a:rPr lang="en-US" altLang="ja-JP" sz="900" b="1" dirty="0"/>
              <a:t>(</a:t>
            </a:r>
            <a:r>
              <a:rPr lang="ja-JP" altLang="en-US" sz="900" b="1" dirty="0"/>
              <a:t>継続</a:t>
            </a:r>
            <a:r>
              <a:rPr lang="en-US" altLang="ja-JP" sz="900" b="1" dirty="0"/>
              <a:t>)</a:t>
            </a:r>
          </a:p>
        </p:txBody>
      </p:sp>
      <p:sp>
        <p:nvSpPr>
          <p:cNvPr id="44" name="フローチャート: 代替処理 43"/>
          <p:cNvSpPr/>
          <p:nvPr/>
        </p:nvSpPr>
        <p:spPr>
          <a:xfrm>
            <a:off x="1685894" y="8579076"/>
            <a:ext cx="3612856" cy="819761"/>
          </a:xfrm>
          <a:prstGeom prst="flowChartAlternateProcess">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t" anchorCtr="0"/>
          <a:lstStyle/>
          <a:p>
            <a:pPr algn="ctr">
              <a:lnSpc>
                <a:spcPts val="700"/>
              </a:lnSpc>
            </a:pPr>
            <a:r>
              <a:rPr lang="ja-JP" altLang="en-US" sz="1200" dirty="0">
                <a:solidFill>
                  <a:schemeClr val="tx1"/>
                </a:solidFill>
              </a:rPr>
              <a:t>①</a:t>
            </a:r>
            <a:r>
              <a:rPr kumimoji="1" lang="ja-JP" altLang="en-US" sz="1200" dirty="0">
                <a:solidFill>
                  <a:schemeClr val="tx1"/>
                </a:solidFill>
              </a:rPr>
              <a:t>指定事業　　</a:t>
            </a:r>
            <a:r>
              <a:rPr lang="ja-JP" altLang="en-US" sz="1200" dirty="0">
                <a:solidFill>
                  <a:schemeClr val="tx1"/>
                </a:solidFill>
              </a:rPr>
              <a:t>Ａ</a:t>
            </a:r>
            <a:r>
              <a:rPr kumimoji="1" lang="ja-JP" altLang="en-US" sz="1200" dirty="0">
                <a:solidFill>
                  <a:schemeClr val="tx1"/>
                </a:solidFill>
              </a:rPr>
              <a:t>社　</a:t>
            </a:r>
            <a:r>
              <a:rPr lang="en-US" altLang="ja-JP" sz="1200" dirty="0" err="1">
                <a:solidFill>
                  <a:schemeClr val="tx1"/>
                </a:solidFill>
              </a:rPr>
              <a:t>a</a:t>
            </a:r>
            <a:r>
              <a:rPr kumimoji="1" lang="ja-JP" altLang="en-US" sz="1200" dirty="0">
                <a:solidFill>
                  <a:schemeClr val="tx1"/>
                </a:solidFill>
              </a:rPr>
              <a:t>支社</a:t>
            </a:r>
          </a:p>
        </p:txBody>
      </p:sp>
      <p:sp>
        <p:nvSpPr>
          <p:cNvPr id="45" name="フローチャート: 代替処理 44"/>
          <p:cNvSpPr/>
          <p:nvPr/>
        </p:nvSpPr>
        <p:spPr>
          <a:xfrm>
            <a:off x="1859374" y="8954464"/>
            <a:ext cx="3130093" cy="342913"/>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200" dirty="0">
                <a:solidFill>
                  <a:schemeClr val="tx1"/>
                </a:solidFill>
              </a:rPr>
              <a:t>被一括</a:t>
            </a:r>
            <a:r>
              <a:rPr kumimoji="1" lang="ja-JP" altLang="en-US" sz="1200" dirty="0">
                <a:solidFill>
                  <a:schemeClr val="tx1"/>
                </a:solidFill>
              </a:rPr>
              <a:t>事業　　</a:t>
            </a:r>
            <a:r>
              <a:rPr lang="ja-JP" altLang="en-US" sz="1200" dirty="0">
                <a:solidFill>
                  <a:schemeClr val="tx1"/>
                </a:solidFill>
              </a:rPr>
              <a:t>③～⑩</a:t>
            </a:r>
            <a:r>
              <a:rPr kumimoji="1" lang="ja-JP" altLang="en-US" sz="1200" dirty="0">
                <a:solidFill>
                  <a:schemeClr val="tx1"/>
                </a:solidFill>
              </a:rPr>
              <a:t>、　②、　⑪～⑮　</a:t>
            </a:r>
            <a:endParaRPr kumimoji="1" lang="en-US" altLang="ja-JP" sz="1200" dirty="0">
              <a:solidFill>
                <a:schemeClr val="tx1"/>
              </a:solidFill>
            </a:endParaRPr>
          </a:p>
        </p:txBody>
      </p:sp>
      <p:sp>
        <p:nvSpPr>
          <p:cNvPr id="46" name="正方形/長方形 45"/>
          <p:cNvSpPr/>
          <p:nvPr/>
        </p:nvSpPr>
        <p:spPr>
          <a:xfrm>
            <a:off x="4225549" y="8988749"/>
            <a:ext cx="615999" cy="23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形吹き出し 46"/>
          <p:cNvSpPr/>
          <p:nvPr/>
        </p:nvSpPr>
        <p:spPr>
          <a:xfrm>
            <a:off x="5140531" y="8684238"/>
            <a:ext cx="981634" cy="717188"/>
          </a:xfrm>
          <a:prstGeom prst="wedgeEllipseCallout">
            <a:avLst>
              <a:gd name="adj1" fmla="val -75913"/>
              <a:gd name="adj2" fmla="val 678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rPr>
              <a:t>旧名称のものだけ変更</a:t>
            </a:r>
            <a:endParaRPr kumimoji="1" lang="ja-JP" altLang="en-US" sz="900" dirty="0">
              <a:solidFill>
                <a:schemeClr val="tx1"/>
              </a:solidFill>
            </a:endParaRPr>
          </a:p>
        </p:txBody>
      </p:sp>
      <p:sp>
        <p:nvSpPr>
          <p:cNvPr id="48" name="テキスト ボックス 47"/>
          <p:cNvSpPr txBox="1"/>
          <p:nvPr/>
        </p:nvSpPr>
        <p:spPr>
          <a:xfrm>
            <a:off x="3639285" y="8000150"/>
            <a:ext cx="2672255" cy="230832"/>
          </a:xfrm>
          <a:prstGeom prst="rect">
            <a:avLst/>
          </a:prstGeom>
          <a:noFill/>
          <a:ln>
            <a:solidFill>
              <a:schemeClr val="tx1"/>
            </a:solidFill>
          </a:ln>
        </p:spPr>
        <p:txBody>
          <a:bodyPr wrap="square" rtlCol="0" anchor="ctr" anchorCtr="0">
            <a:spAutoFit/>
          </a:bodyPr>
          <a:lstStyle/>
          <a:p>
            <a:r>
              <a:rPr lang="ja-JP" altLang="en-US" sz="900" b="1" dirty="0"/>
              <a:t>申請メニュー</a:t>
            </a:r>
            <a:r>
              <a:rPr lang="en-US" altLang="ja-JP" sz="900" b="1" dirty="0"/>
              <a:t>:</a:t>
            </a:r>
            <a:r>
              <a:rPr lang="ja-JP" altLang="en-US" sz="900" b="1" dirty="0"/>
              <a:t>労働保険被一括事業の名称変更等</a:t>
            </a:r>
            <a:endParaRPr lang="en-US" altLang="ja-JP" sz="900" b="1" dirty="0"/>
          </a:p>
        </p:txBody>
      </p:sp>
    </p:spTree>
    <p:extLst>
      <p:ext uri="{BB962C8B-B14F-4D97-AF65-F5344CB8AC3E}">
        <p14:creationId xmlns:p14="http://schemas.microsoft.com/office/powerpoint/2010/main" val="384611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選任代理人の印影について</a:t>
            </a:r>
            <a:endParaRPr kumimoji="1" lang="ja-JP" altLang="en-US" sz="1200" dirty="0">
              <a:solidFill>
                <a:schemeClr val="tx1"/>
              </a:solidFill>
            </a:endParaRPr>
          </a:p>
        </p:txBody>
      </p:sp>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38</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１１　労働保険代理人選任・解任届に関すること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円形吹き出し 6"/>
          <p:cNvSpPr/>
          <p:nvPr/>
        </p:nvSpPr>
        <p:spPr>
          <a:xfrm>
            <a:off x="528144" y="839341"/>
            <a:ext cx="880327"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Ｑ６７</a:t>
            </a:r>
          </a:p>
        </p:txBody>
      </p:sp>
      <p:pic>
        <p:nvPicPr>
          <p:cNvPr id="1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62" y="1480516"/>
            <a:ext cx="814797" cy="8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角丸四角形吹き出し 17"/>
          <p:cNvSpPr/>
          <p:nvPr/>
        </p:nvSpPr>
        <p:spPr>
          <a:xfrm>
            <a:off x="1250159" y="1480895"/>
            <a:ext cx="5185697" cy="78383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代理人選任・解任届を電子申請するのですが、「選任代理人が使用する印鑑」欄についてはどのようにすれば良いでしょうか？</a:t>
            </a:r>
            <a:endParaRPr kumimoji="1" lang="ja-JP" altLang="en-US" sz="1200" dirty="0">
              <a:solidFill>
                <a:schemeClr val="tx1"/>
              </a:solidFill>
            </a:endParaRPr>
          </a:p>
        </p:txBody>
      </p:sp>
      <p:sp>
        <p:nvSpPr>
          <p:cNvPr id="19" name="正方形/長方形 18"/>
          <p:cNvSpPr/>
          <p:nvPr/>
        </p:nvSpPr>
        <p:spPr>
          <a:xfrm>
            <a:off x="527729" y="2537149"/>
            <a:ext cx="5908127" cy="157765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　選任代理人が今後行う手続は全て電子申請で行われる場合は印影については不要です。</a:t>
            </a:r>
            <a:endParaRPr lang="en-US" altLang="ja-JP" sz="1200" dirty="0">
              <a:solidFill>
                <a:schemeClr val="tx1"/>
              </a:solidFill>
            </a:endParaRPr>
          </a:p>
          <a:p>
            <a:r>
              <a:rPr kumimoji="1" lang="ja-JP" altLang="en-US" sz="1200" dirty="0">
                <a:solidFill>
                  <a:schemeClr val="tx1"/>
                </a:solidFill>
              </a:rPr>
              <a:t>　ただし、紙媒体の届出書類で手続を行う可能性があれば、その届出時に選任代理人の印影の提出が必要となります。</a:t>
            </a:r>
            <a:endParaRPr kumimoji="1" lang="en-US" altLang="ja-JP" sz="1200" dirty="0">
              <a:solidFill>
                <a:schemeClr val="tx1"/>
              </a:solidFill>
            </a:endParaRPr>
          </a:p>
          <a:p>
            <a:r>
              <a:rPr lang="ja-JP" altLang="en-US" sz="1200" dirty="0">
                <a:solidFill>
                  <a:schemeClr val="tx1"/>
                </a:solidFill>
              </a:rPr>
              <a:t>　なお、選任代理人の印影を届出を行う場合は、印影の画像データを「労働保険代理人選任・解任」の電子申請時に添付いただきますようお願いいたします。</a:t>
            </a:r>
            <a:endParaRPr lang="en-US" altLang="ja-JP" sz="1200" dirty="0">
              <a:solidFill>
                <a:schemeClr val="tx1"/>
              </a:solidFill>
            </a:endParaRPr>
          </a:p>
        </p:txBody>
      </p:sp>
      <p:sp>
        <p:nvSpPr>
          <p:cNvPr id="21" name="正方形/長方形 20"/>
          <p:cNvSpPr/>
          <p:nvPr/>
        </p:nvSpPr>
        <p:spPr>
          <a:xfrm>
            <a:off x="76602" y="2278463"/>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2" name="テキスト ボックス 1"/>
          <p:cNvSpPr txBox="1"/>
          <p:nvPr/>
        </p:nvSpPr>
        <p:spPr>
          <a:xfrm>
            <a:off x="466393" y="4363521"/>
            <a:ext cx="5769819" cy="800219"/>
          </a:xfrm>
          <a:prstGeom prst="rect">
            <a:avLst/>
          </a:prstGeom>
          <a:noFill/>
        </p:spPr>
        <p:txBody>
          <a:bodyPr wrap="square" rtlCol="0">
            <a:spAutoFit/>
          </a:bodyPr>
          <a:lstStyle/>
          <a:p>
            <a:r>
              <a:rPr lang="ja-JP" altLang="en-US" sz="1600" dirty="0"/>
              <a:t>　～電子申請の義務化のお知らせ～</a:t>
            </a:r>
            <a:endParaRPr lang="en-US" altLang="ja-JP" sz="1600" dirty="0"/>
          </a:p>
          <a:p>
            <a:endParaRPr lang="en-US" altLang="ja-JP" sz="1600" dirty="0"/>
          </a:p>
          <a:p>
            <a:r>
              <a:rPr lang="ja-JP" altLang="en-US" sz="1400" dirty="0">
                <a:solidFill>
                  <a:srgbClr val="FF0000"/>
                </a:solidFill>
              </a:rPr>
              <a:t>令和２年４月</a:t>
            </a:r>
            <a:r>
              <a:rPr lang="ja-JP" altLang="en-US" sz="1400" dirty="0"/>
              <a:t>から特定の法人について電子申請が</a:t>
            </a:r>
            <a:r>
              <a:rPr lang="ja-JP" altLang="en-US" sz="1400" dirty="0">
                <a:solidFill>
                  <a:srgbClr val="FF0000"/>
                </a:solidFill>
              </a:rPr>
              <a:t>義務化</a:t>
            </a:r>
            <a:r>
              <a:rPr lang="ja-JP" altLang="en-US" sz="1400" dirty="0"/>
              <a:t>されました。</a:t>
            </a:r>
            <a:endParaRPr lang="en-US" altLang="ja-JP" sz="1400" dirty="0"/>
          </a:p>
        </p:txBody>
      </p:sp>
      <p:cxnSp>
        <p:nvCxnSpPr>
          <p:cNvPr id="12" name="直線コネクタ 11"/>
          <p:cNvCxnSpPr/>
          <p:nvPr/>
        </p:nvCxnSpPr>
        <p:spPr>
          <a:xfrm>
            <a:off x="466393" y="4685291"/>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87997" y="5212662"/>
            <a:ext cx="5726609" cy="1200329"/>
          </a:xfrm>
          <a:prstGeom prst="rect">
            <a:avLst/>
          </a:prstGeom>
          <a:solidFill>
            <a:schemeClr val="accent1">
              <a:lumMod val="20000"/>
              <a:lumOff val="80000"/>
            </a:schemeClr>
          </a:solidFill>
          <a:ln>
            <a:solidFill>
              <a:schemeClr val="accent2">
                <a:lumMod val="40000"/>
                <a:lumOff val="60000"/>
              </a:schemeClr>
            </a:solidFill>
          </a:ln>
        </p:spPr>
        <p:txBody>
          <a:bodyPr wrap="square" rtlCol="0">
            <a:spAutoFit/>
          </a:bodyPr>
          <a:lstStyle/>
          <a:p>
            <a:pPr lvl="0">
              <a:spcAft>
                <a:spcPts val="0"/>
              </a:spcAft>
              <a:tabLst>
                <a:tab pos="457200" algn="l"/>
              </a:tabLst>
            </a:pPr>
            <a:r>
              <a:rPr lang="ja-JP" altLang="en-US" sz="1200" dirty="0">
                <a:solidFill>
                  <a:srgbClr val="000000"/>
                </a:solidFill>
                <a:latin typeface="Trebuchet MS" panose="020B0603020202020204" pitchFamily="34" charset="0"/>
              </a:rPr>
              <a:t>　</a:t>
            </a:r>
            <a:r>
              <a:rPr lang="ja-JP" altLang="ja-JP" sz="1200" dirty="0">
                <a:solidFill>
                  <a:srgbClr val="000000"/>
                </a:solidFill>
                <a:latin typeface="Trebuchet MS" panose="020B0603020202020204" pitchFamily="34" charset="0"/>
              </a:rPr>
              <a:t>現在、政府全体で行政手続コストを削減するため、電子申請の利用促進を図っており、当該取組の一環として、特定の法人が労働保険等に関する一部の手続を行う際は、必ず電子申請で行っていただくこととなりました。</a:t>
            </a:r>
            <a:endParaRPr lang="en-US" altLang="ja-JP" sz="1200" dirty="0">
              <a:solidFill>
                <a:srgbClr val="000000"/>
              </a:solidFill>
              <a:latin typeface="Trebuchet MS" panose="020B0603020202020204" pitchFamily="34" charset="0"/>
            </a:endParaRPr>
          </a:p>
          <a:p>
            <a:pPr lvl="0">
              <a:spcAft>
                <a:spcPts val="0"/>
              </a:spcAft>
              <a:tabLst>
                <a:tab pos="457200" algn="l"/>
              </a:tabLst>
            </a:pPr>
            <a:endParaRPr lang="en-US" altLang="ja-JP" sz="1200" dirty="0">
              <a:latin typeface="ＭＳ Ｐゴシック" panose="020B0600070205080204" pitchFamily="50" charset="-128"/>
            </a:endParaRPr>
          </a:p>
          <a:p>
            <a:pPr lvl="0">
              <a:spcAft>
                <a:spcPts val="0"/>
              </a:spcAft>
              <a:tabLst>
                <a:tab pos="457200" algn="l"/>
              </a:tabLst>
            </a:pPr>
            <a:r>
              <a:rPr lang="ja-JP" altLang="en-US" sz="1200" dirty="0">
                <a:solidFill>
                  <a:srgbClr val="000000"/>
                </a:solidFill>
                <a:latin typeface="ＭＳ Ｐゴシック" panose="020B0600070205080204" pitchFamily="50" charset="-128"/>
              </a:rPr>
              <a:t>　</a:t>
            </a:r>
            <a:r>
              <a:rPr lang="ja-JP" altLang="ja-JP" sz="1200" dirty="0">
                <a:solidFill>
                  <a:srgbClr val="000000"/>
                </a:solidFill>
                <a:latin typeface="Trebuchet MS" panose="020B0603020202020204" pitchFamily="34" charset="0"/>
              </a:rPr>
              <a:t>特定の法人とは・・・資本金、出資金又は銀行等保有株式取得機構に納付する拠出金の額が１億円を超える法人、相互会社、投資法人、特定目的会社。　</a:t>
            </a:r>
            <a:endParaRPr lang="en-US" altLang="ja-JP" sz="1200" dirty="0">
              <a:solidFill>
                <a:srgbClr val="000000"/>
              </a:solidFill>
              <a:latin typeface="Trebuchet MS" panose="020B0603020202020204" pitchFamily="34" charset="0"/>
            </a:endParaRPr>
          </a:p>
        </p:txBody>
      </p:sp>
      <p:sp>
        <p:nvSpPr>
          <p:cNvPr id="9" name="テキスト ボックス 8"/>
          <p:cNvSpPr txBox="1"/>
          <p:nvPr/>
        </p:nvSpPr>
        <p:spPr>
          <a:xfrm>
            <a:off x="487997" y="6613570"/>
            <a:ext cx="5740374" cy="2985433"/>
          </a:xfrm>
          <a:prstGeom prst="rect">
            <a:avLst/>
          </a:prstGeom>
          <a:solidFill>
            <a:schemeClr val="accent1">
              <a:lumMod val="20000"/>
              <a:lumOff val="80000"/>
            </a:schemeClr>
          </a:solidFill>
          <a:ln>
            <a:solidFill>
              <a:schemeClr val="accent2">
                <a:lumMod val="40000"/>
                <a:lumOff val="60000"/>
              </a:schemeClr>
            </a:solidFill>
          </a:ln>
        </p:spPr>
        <p:txBody>
          <a:bodyPr wrap="square" rtlCol="0">
            <a:spAutoFit/>
          </a:bodyPr>
          <a:lstStyle/>
          <a:p>
            <a:pPr lvl="0"/>
            <a:r>
              <a:rPr lang="ja-JP" altLang="ja-JP" sz="1200" dirty="0"/>
              <a:t>義務化対象となる一部の手続</a:t>
            </a:r>
          </a:p>
          <a:p>
            <a:pPr lvl="0"/>
            <a:r>
              <a:rPr lang="ja-JP" altLang="ja-JP" sz="1200" dirty="0"/>
              <a:t>＜継続事業（一括有期事業を含む。）を行う事業主が提出する以下の申告書＞</a:t>
            </a:r>
          </a:p>
          <a:p>
            <a:pPr lvl="0"/>
            <a:r>
              <a:rPr lang="ja-JP" altLang="ja-JP" sz="1200" dirty="0"/>
              <a:t>・年度更新に関する申告書（概算保険料申告書、確定保険料申告書、一般拠出</a:t>
            </a:r>
            <a:r>
              <a:rPr lang="ja-JP" altLang="en-US" sz="1200" dirty="0"/>
              <a:t>金</a:t>
            </a:r>
            <a:endParaRPr lang="en-US" altLang="ja-JP" sz="1200" dirty="0"/>
          </a:p>
          <a:p>
            <a:pPr lvl="0"/>
            <a:r>
              <a:rPr lang="ja-JP" altLang="en-US" sz="1200" dirty="0"/>
              <a:t>　</a:t>
            </a:r>
            <a:r>
              <a:rPr lang="ja-JP" altLang="ja-JP" sz="1200" dirty="0"/>
              <a:t>申告書）</a:t>
            </a:r>
            <a:endParaRPr lang="en-US" altLang="ja-JP" sz="1200" dirty="0"/>
          </a:p>
          <a:p>
            <a:pPr lvl="0"/>
            <a:r>
              <a:rPr lang="ja-JP" altLang="en-US" sz="1200" dirty="0"/>
              <a:t>・</a:t>
            </a:r>
            <a:r>
              <a:rPr lang="ja-JP" altLang="ja-JP" sz="1200" dirty="0"/>
              <a:t>増加概算保険料申告書</a:t>
            </a:r>
            <a:endParaRPr lang="en-US" altLang="ja-JP" sz="1200" dirty="0"/>
          </a:p>
          <a:p>
            <a:pPr lvl="0"/>
            <a:endParaRPr lang="ja-JP" altLang="ja-JP" sz="1200" dirty="0"/>
          </a:p>
          <a:p>
            <a:pPr lvl="0"/>
            <a:r>
              <a:rPr lang="ja-JP" altLang="ja-JP" sz="1200" dirty="0"/>
              <a:t>（注意事項）</a:t>
            </a:r>
          </a:p>
          <a:p>
            <a:pPr lvl="0"/>
            <a:r>
              <a:rPr lang="ja-JP" altLang="ja-JP" sz="1200" dirty="0"/>
              <a:t>・社会保険労務士や社会保険労務士法人が、対象となる特定の法人に代わって手</a:t>
            </a:r>
            <a:endParaRPr lang="en-US" altLang="ja-JP" sz="1200" dirty="0"/>
          </a:p>
          <a:p>
            <a:pPr lvl="0"/>
            <a:r>
              <a:rPr lang="ja-JP" altLang="en-US" sz="1200" dirty="0"/>
              <a:t>　</a:t>
            </a:r>
            <a:r>
              <a:rPr lang="ja-JP" altLang="ja-JP" sz="1200" dirty="0"/>
              <a:t>続を行う場合も含まれます。</a:t>
            </a:r>
            <a:endParaRPr lang="en-US" altLang="ja-JP" sz="1200" dirty="0"/>
          </a:p>
          <a:p>
            <a:pPr lvl="0"/>
            <a:r>
              <a:rPr lang="ja-JP" altLang="en-US" sz="1200" dirty="0"/>
              <a:t>・令和２年４月以降に開始される各法人の事業年度から適用されます。</a:t>
            </a:r>
            <a:endParaRPr lang="en-US" altLang="ja-JP" sz="1200" dirty="0"/>
          </a:p>
          <a:p>
            <a:pPr lvl="0"/>
            <a:r>
              <a:rPr lang="ja-JP" altLang="en-US" sz="1200" dirty="0"/>
              <a:t>・以下に該当する場合は、</a:t>
            </a:r>
            <a:r>
              <a:rPr lang="ja-JP" altLang="en-US" sz="1200" dirty="0">
                <a:solidFill>
                  <a:srgbClr val="FF0000"/>
                </a:solidFill>
              </a:rPr>
              <a:t>義務化の対象外</a:t>
            </a:r>
            <a:r>
              <a:rPr lang="ja-JP" altLang="en-US" sz="1200" dirty="0"/>
              <a:t>となります。</a:t>
            </a:r>
            <a:endParaRPr lang="en-US" altLang="ja-JP" sz="1200" dirty="0"/>
          </a:p>
          <a:p>
            <a:pPr lvl="0"/>
            <a:r>
              <a:rPr lang="ja-JP" altLang="en-US" sz="1200" dirty="0"/>
              <a:t>　</a:t>
            </a:r>
            <a:r>
              <a:rPr lang="ja-JP" altLang="en-US" sz="1100" dirty="0"/>
              <a:t>①電気通信回線の故障や災害などの理由により、電子申請が困難と認められる場合</a:t>
            </a:r>
            <a:endParaRPr lang="en-US" altLang="ja-JP" sz="1100" dirty="0"/>
          </a:p>
          <a:p>
            <a:pPr lvl="0"/>
            <a:r>
              <a:rPr lang="ja-JP" altLang="en-US" sz="1100" dirty="0"/>
              <a:t>　②労働保険事務組合に労働保険事務が委託されている場合</a:t>
            </a:r>
            <a:endParaRPr lang="en-US" altLang="ja-JP" sz="1100" dirty="0"/>
          </a:p>
          <a:p>
            <a:pPr lvl="0"/>
            <a:r>
              <a:rPr lang="ja-JP" altLang="en-US" sz="1100" dirty="0"/>
              <a:t>　③単独有期事業を行う場合</a:t>
            </a:r>
            <a:endParaRPr lang="en-US" altLang="ja-JP" sz="1100" dirty="0"/>
          </a:p>
          <a:p>
            <a:pPr lvl="0"/>
            <a:r>
              <a:rPr lang="ja-JP" altLang="en-US" sz="1100" dirty="0"/>
              <a:t>　④年度途中に保険関係が成立した事業において、保険関係が成立した日から５０日</a:t>
            </a:r>
            <a:endParaRPr lang="en-US" altLang="ja-JP" sz="1100" dirty="0"/>
          </a:p>
          <a:p>
            <a:pPr lvl="0"/>
            <a:r>
              <a:rPr lang="ja-JP" altLang="en-US" sz="1100" dirty="0"/>
              <a:t>　　以内に申告書を提出する場合</a:t>
            </a:r>
            <a:endParaRPr lang="en-US" altLang="ja-JP" sz="1100" dirty="0"/>
          </a:p>
        </p:txBody>
      </p:sp>
    </p:spTree>
    <p:extLst>
      <p:ext uri="{BB962C8B-B14F-4D97-AF65-F5344CB8AC3E}">
        <p14:creationId xmlns:p14="http://schemas.microsoft.com/office/powerpoint/2010/main" val="421620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5747907" y="8931366"/>
            <a:ext cx="384479" cy="527403"/>
          </a:xfrm>
        </p:spPr>
        <p:txBody>
          <a:bodyPr/>
          <a:lstStyle/>
          <a:p>
            <a:fld id="{103B52A3-DD8A-40E3-92C3-217AE7AF3770}" type="slidenum">
              <a:rPr kumimoji="1" lang="ja-JP" altLang="en-US" sz="1200" smtClean="0"/>
              <a:t>3</a:t>
            </a:fld>
            <a:endParaRPr kumimoji="1" lang="ja-JP" altLang="en-US" sz="1200"/>
          </a:p>
        </p:txBody>
      </p:sp>
      <p:sp>
        <p:nvSpPr>
          <p:cNvPr id="5" name="テキスト ボックス 4"/>
          <p:cNvSpPr txBox="1"/>
          <p:nvPr/>
        </p:nvSpPr>
        <p:spPr>
          <a:xfrm>
            <a:off x="559676" y="247784"/>
            <a:ext cx="5738648" cy="461665"/>
          </a:xfrm>
          <a:prstGeom prst="rect">
            <a:avLst/>
          </a:prstGeom>
          <a:noFill/>
        </p:spPr>
        <p:txBody>
          <a:bodyPr wrap="square" rtlCol="0">
            <a:spAutoFit/>
          </a:bodyPr>
          <a:lstStyle/>
          <a:p>
            <a:r>
              <a:rPr lang="ja-JP" altLang="en-US" sz="2400" dirty="0"/>
              <a:t>目次</a:t>
            </a:r>
            <a:endParaRPr kumimoji="1" lang="ja-JP" altLang="en-US" sz="24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1207" y="1254432"/>
            <a:ext cx="5738648" cy="7232749"/>
          </a:xfrm>
          <a:prstGeom prst="rect">
            <a:avLst/>
          </a:prstGeom>
          <a:noFill/>
        </p:spPr>
        <p:txBody>
          <a:bodyPr wrap="square" rtlCol="0">
            <a:spAutoFit/>
          </a:bodyPr>
          <a:lstStyle/>
          <a:p>
            <a:r>
              <a:rPr lang="ja-JP" altLang="en-US" sz="1400" dirty="0"/>
              <a:t>　４　労働保険確定保険料申告書に関すること</a:t>
            </a:r>
            <a:endParaRPr lang="en-US" altLang="ja-JP" sz="1400" dirty="0"/>
          </a:p>
          <a:p>
            <a:endParaRPr lang="en-US" altLang="ja-JP" sz="1200" dirty="0"/>
          </a:p>
          <a:p>
            <a:r>
              <a:rPr lang="ja-JP" altLang="en-US" sz="1200" dirty="0"/>
              <a:t>　　Ｑ３１　申請メニューの選び方について・・・・・・・・・・・・・・Ｐ</a:t>
            </a:r>
            <a:r>
              <a:rPr lang="en-US" altLang="ja-JP" sz="1200" dirty="0"/>
              <a:t>20</a:t>
            </a:r>
          </a:p>
          <a:p>
            <a:r>
              <a:rPr lang="ja-JP" altLang="en-US" sz="1200" dirty="0"/>
              <a:t>　　Ｑ３２　確定保険料申告の電子申請が可能な範囲について・・・・・・Ｐ</a:t>
            </a:r>
            <a:r>
              <a:rPr lang="en-US" altLang="ja-JP" sz="1200" dirty="0"/>
              <a:t>20</a:t>
            </a:r>
          </a:p>
          <a:p>
            <a:r>
              <a:rPr lang="ja-JP" altLang="en-US" sz="1200" dirty="0"/>
              <a:t>　　Ｑ３３　口座振替との関係性について・・・・・・・・・・・・・・・Ｐ</a:t>
            </a:r>
            <a:r>
              <a:rPr lang="en-US" altLang="ja-JP" sz="1200" dirty="0"/>
              <a:t>21</a:t>
            </a:r>
          </a:p>
          <a:p>
            <a:r>
              <a:rPr lang="ja-JP" altLang="en-US" sz="1200" dirty="0"/>
              <a:t>　　Ｑ３４　還付額が生じる場合の申請について・・・・・・・・・・・・Ｐ</a:t>
            </a:r>
            <a:r>
              <a:rPr lang="en-US" altLang="ja-JP" sz="1200" dirty="0"/>
              <a:t>21</a:t>
            </a:r>
          </a:p>
          <a:p>
            <a:r>
              <a:rPr lang="ja-JP" altLang="en-US" sz="1200" dirty="0"/>
              <a:t>　　Ｑ３５　確定保険料申告の算定基礎賃金集計表の取扱について・・・・Ｐ</a:t>
            </a:r>
            <a:r>
              <a:rPr lang="en-US" altLang="ja-JP" sz="1200" dirty="0"/>
              <a:t>21</a:t>
            </a:r>
          </a:p>
          <a:p>
            <a:endParaRPr lang="en-US" altLang="ja-JP" sz="1200" dirty="0"/>
          </a:p>
          <a:p>
            <a:r>
              <a:rPr lang="ja-JP" altLang="en-US" sz="1400" dirty="0"/>
              <a:t>　５　労働保険年度更新申告に関すること</a:t>
            </a:r>
            <a:endParaRPr lang="en-US" altLang="ja-JP" sz="1400" dirty="0"/>
          </a:p>
          <a:p>
            <a:endParaRPr lang="en-US" altLang="ja-JP" sz="1200" dirty="0"/>
          </a:p>
          <a:p>
            <a:r>
              <a:rPr lang="ja-JP" altLang="en-US" sz="1200" dirty="0"/>
              <a:t>　　Ｑ３６　申請メニューの選び方について・・・・・・・・・・・・・・Ｐ</a:t>
            </a:r>
            <a:r>
              <a:rPr lang="en-US" altLang="ja-JP" sz="1200" dirty="0"/>
              <a:t>22</a:t>
            </a:r>
          </a:p>
          <a:p>
            <a:r>
              <a:rPr kumimoji="1" lang="ja-JP" altLang="en-US" sz="1200" dirty="0"/>
              <a:t>　　Ｑ３７　提出代行に関する証明書の扱いについて・・・・・・・・・・Ｐ</a:t>
            </a:r>
            <a:r>
              <a:rPr kumimoji="1" lang="en-US" altLang="ja-JP" sz="1200" dirty="0"/>
              <a:t>22</a:t>
            </a:r>
          </a:p>
          <a:p>
            <a:r>
              <a:rPr lang="ja-JP" altLang="en-US" sz="1200" dirty="0"/>
              <a:t>　　Ｑ３８　電子申請で年度更新した際の流れについて・・・・・・・・・Ｐ</a:t>
            </a:r>
            <a:r>
              <a:rPr lang="en-US" altLang="ja-JP" sz="1200" dirty="0"/>
              <a:t>23</a:t>
            </a:r>
          </a:p>
          <a:p>
            <a:r>
              <a:rPr kumimoji="1" lang="ja-JP" altLang="en-US" sz="1200" dirty="0"/>
              <a:t>　　Ｑ３９　アクセスコードとは・・・・・・・・・・・・・・・・・・・Ｐ</a:t>
            </a:r>
            <a:r>
              <a:rPr kumimoji="1" lang="en-US" altLang="ja-JP" sz="1200" dirty="0"/>
              <a:t>24</a:t>
            </a:r>
          </a:p>
          <a:p>
            <a:r>
              <a:rPr lang="ja-JP" altLang="en-US" sz="1200" dirty="0"/>
              <a:t>　　Ｑ４０　</a:t>
            </a:r>
            <a:r>
              <a:rPr kumimoji="1" lang="ja-JP" altLang="en-US" sz="1200" dirty="0"/>
              <a:t>ＡＰＩ対応ソフトを利用して申告する場合の留意点・・・・・Ｐ</a:t>
            </a:r>
            <a:r>
              <a:rPr kumimoji="1" lang="en-US" altLang="ja-JP" sz="1200" dirty="0"/>
              <a:t>24</a:t>
            </a:r>
          </a:p>
          <a:p>
            <a:r>
              <a:rPr lang="ja-JP" altLang="en-US" sz="1200" dirty="0"/>
              <a:t>　　Ｑ４１　監督署への送信について・・・・・・・・・・・・・・・・・Ｐ</a:t>
            </a:r>
            <a:r>
              <a:rPr lang="en-US" altLang="ja-JP" sz="1200" dirty="0"/>
              <a:t>25</a:t>
            </a:r>
          </a:p>
          <a:p>
            <a:r>
              <a:rPr kumimoji="1" lang="ja-JP" altLang="en-US" sz="1200" dirty="0"/>
              <a:t>　　Ｑ４２　口座振替対象事業場の電子納付について・・・・・・・・・・Ｐ</a:t>
            </a:r>
            <a:r>
              <a:rPr kumimoji="1" lang="en-US" altLang="ja-JP" sz="1200" dirty="0"/>
              <a:t>25</a:t>
            </a:r>
          </a:p>
          <a:p>
            <a:r>
              <a:rPr lang="ja-JP" altLang="en-US" sz="1200" dirty="0"/>
              <a:t>　　Ｑ４３　納付書の取扱について・・・・・・・・・・・・・・・・・・Ｐ</a:t>
            </a:r>
            <a:r>
              <a:rPr lang="en-US" altLang="ja-JP" sz="1200" dirty="0"/>
              <a:t>25</a:t>
            </a:r>
          </a:p>
          <a:p>
            <a:r>
              <a:rPr kumimoji="1" lang="ja-JP" altLang="en-US" sz="1200" dirty="0"/>
              <a:t>　　Ｑ４４　審査終了後に再度電子申請したい場合について・・・・・・・Ｐ</a:t>
            </a:r>
            <a:r>
              <a:rPr kumimoji="1" lang="en-US" altLang="ja-JP" sz="1200" dirty="0"/>
              <a:t>26</a:t>
            </a:r>
          </a:p>
          <a:p>
            <a:r>
              <a:rPr lang="ja-JP" altLang="en-US" sz="1200" dirty="0"/>
              <a:t>　　Ｑ４５　申告額が誤っていた場合の電子納付について・・・・・・・・Ｐ</a:t>
            </a:r>
            <a:r>
              <a:rPr lang="en-US" altLang="ja-JP" sz="1200" dirty="0"/>
              <a:t>26</a:t>
            </a:r>
          </a:p>
          <a:p>
            <a:r>
              <a:rPr kumimoji="1" lang="ja-JP" altLang="en-US" sz="1200" dirty="0"/>
              <a:t>　　Ｑ４６　電子納付額を修正したい場合について・・・・・・・・・・・Ｐ</a:t>
            </a:r>
            <a:r>
              <a:rPr kumimoji="1" lang="en-US" altLang="ja-JP" sz="1200" dirty="0"/>
              <a:t>26</a:t>
            </a:r>
          </a:p>
          <a:p>
            <a:r>
              <a:rPr lang="ja-JP" altLang="en-US" sz="1200" dirty="0"/>
              <a:t>　　Ｑ４７　申告書の期間が正しく表示されない場合について・・・・・・Ｐ</a:t>
            </a:r>
            <a:r>
              <a:rPr lang="en-US" altLang="ja-JP" sz="1200" dirty="0"/>
              <a:t>27</a:t>
            </a:r>
          </a:p>
          <a:p>
            <a:r>
              <a:rPr lang="ja-JP" altLang="en-US" sz="1200" dirty="0"/>
              <a:t>　　Ｑ４８　年度更新の算定基礎賃金集計表の取扱について・・・・・・・Ｐ</a:t>
            </a:r>
            <a:r>
              <a:rPr lang="en-US" altLang="ja-JP" sz="1200" dirty="0"/>
              <a:t>27</a:t>
            </a:r>
          </a:p>
          <a:p>
            <a:endParaRPr lang="en-US" altLang="ja-JP" sz="1200" dirty="0"/>
          </a:p>
          <a:p>
            <a:r>
              <a:rPr lang="ja-JP" altLang="en-US" sz="1400" dirty="0"/>
              <a:t>　６　電子納付に関すること</a:t>
            </a:r>
            <a:endParaRPr lang="en-US" altLang="ja-JP" sz="1400" dirty="0"/>
          </a:p>
          <a:p>
            <a:endParaRPr lang="en-US" altLang="ja-JP" sz="1200" dirty="0"/>
          </a:p>
          <a:p>
            <a:r>
              <a:rPr lang="ja-JP" altLang="en-US" sz="1200" dirty="0"/>
              <a:t>　　Ｑ４９　電子納付の方法について・・・・・・・・・・・・・・・・・Ｐ</a:t>
            </a:r>
            <a:r>
              <a:rPr lang="en-US" altLang="ja-JP" sz="1200" dirty="0"/>
              <a:t>28</a:t>
            </a:r>
          </a:p>
          <a:p>
            <a:r>
              <a:rPr kumimoji="1" lang="ja-JP" altLang="en-US" sz="1200" dirty="0"/>
              <a:t>　　Ｑ５０　電子納付の案内について・・・・・・・・・・・・・・・・・Ｐ</a:t>
            </a:r>
            <a:r>
              <a:rPr kumimoji="1" lang="en-US" altLang="ja-JP" sz="1200" dirty="0"/>
              <a:t>28</a:t>
            </a:r>
          </a:p>
          <a:p>
            <a:r>
              <a:rPr lang="ja-JP" altLang="en-US" sz="1200" dirty="0"/>
              <a:t>　　Ｑ５１　</a:t>
            </a:r>
            <a:r>
              <a:rPr lang="en-US" altLang="ja-JP" sz="1240" dirty="0"/>
              <a:t>e-</a:t>
            </a:r>
            <a:r>
              <a:rPr lang="en-US" altLang="ja-JP" sz="1240" dirty="0" err="1"/>
              <a:t>Gov</a:t>
            </a:r>
            <a:r>
              <a:rPr lang="ja-JP" altLang="en-US" sz="1200" dirty="0"/>
              <a:t>電子申請システムの納付状況について ・・・・・・・・Ｐ</a:t>
            </a:r>
            <a:r>
              <a:rPr lang="en-US" altLang="ja-JP" sz="1200" dirty="0"/>
              <a:t>29</a:t>
            </a:r>
          </a:p>
          <a:p>
            <a:r>
              <a:rPr lang="ja-JP" altLang="en-US" sz="1200" dirty="0"/>
              <a:t>　　Ｑ５２　電子申請でない保険料申告に係る電子納付について・・・・・Ｐ</a:t>
            </a:r>
            <a:r>
              <a:rPr lang="en-US" altLang="ja-JP" sz="1200" dirty="0"/>
              <a:t>29</a:t>
            </a:r>
          </a:p>
          <a:p>
            <a:r>
              <a:rPr lang="ja-JP" altLang="en-US" sz="1200" dirty="0"/>
              <a:t>　　Ｑ５３　ＡＴＭの払込限度額との兼ね合いについて・・・・・・・・・Ｐ</a:t>
            </a:r>
            <a:r>
              <a:rPr lang="en-US" altLang="ja-JP" sz="1200" dirty="0"/>
              <a:t>29</a:t>
            </a:r>
          </a:p>
          <a:p>
            <a:endParaRPr kumimoji="1" lang="en-US" altLang="ja-JP" sz="1200" dirty="0"/>
          </a:p>
          <a:p>
            <a:r>
              <a:rPr lang="ja-JP" altLang="en-US" sz="1400" dirty="0"/>
              <a:t>　７　労働保険労働保険料還付請求書に関すること</a:t>
            </a:r>
            <a:endParaRPr lang="en-US" altLang="ja-JP" sz="1400" dirty="0"/>
          </a:p>
          <a:p>
            <a:endParaRPr lang="en-US" altLang="ja-JP" sz="1200" dirty="0"/>
          </a:p>
          <a:p>
            <a:r>
              <a:rPr lang="ja-JP" altLang="en-US" sz="1200" dirty="0"/>
              <a:t>　　Ｑ５４　還付請求書の申請可能な手続について・・・・・・・・・・・Ｐ</a:t>
            </a:r>
            <a:r>
              <a:rPr lang="en-US" altLang="ja-JP" sz="1200" dirty="0"/>
              <a:t>30</a:t>
            </a:r>
          </a:p>
          <a:p>
            <a:r>
              <a:rPr lang="ja-JP" altLang="en-US" sz="1200" dirty="0"/>
              <a:t>　　Ｑ５５　還付額振込先口座が精算により閉鎖している場合について・・Ｐ</a:t>
            </a:r>
            <a:r>
              <a:rPr lang="en-US" altLang="ja-JP" sz="1200" dirty="0"/>
              <a:t>30</a:t>
            </a:r>
            <a:endParaRPr kumimoji="1" lang="en-US" altLang="ja-JP" sz="1200" dirty="0"/>
          </a:p>
          <a:p>
            <a:r>
              <a:rPr lang="ja-JP" altLang="en-US" sz="1200" dirty="0"/>
              <a:t>　　Ｑ５６　有期事業におけるメリット還付金の電子申請について・・・・Ｐ</a:t>
            </a:r>
            <a:r>
              <a:rPr lang="en-US" altLang="ja-JP" sz="1200" dirty="0"/>
              <a:t>30</a:t>
            </a:r>
            <a:endParaRPr kumimoji="1" lang="ja-JP" altLang="en-US" sz="1200" dirty="0"/>
          </a:p>
        </p:txBody>
      </p:sp>
    </p:spTree>
    <p:extLst>
      <p:ext uri="{BB962C8B-B14F-4D97-AF65-F5344CB8AC3E}">
        <p14:creationId xmlns:p14="http://schemas.microsoft.com/office/powerpoint/2010/main" val="281372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137615" y="9341019"/>
            <a:ext cx="384479" cy="527403"/>
          </a:xfrm>
        </p:spPr>
        <p:txBody>
          <a:bodyPr/>
          <a:lstStyle/>
          <a:p>
            <a:fld id="{103B52A3-DD8A-40E3-92C3-217AE7AF3770}" type="slidenum">
              <a:rPr kumimoji="1" lang="ja-JP" altLang="en-US" sz="1200" smtClean="0"/>
              <a:t>39</a:t>
            </a:fld>
            <a:endParaRPr kumimoji="1" lang="ja-JP" altLang="en-US" sz="1200" dirty="0"/>
          </a:p>
        </p:txBody>
      </p:sp>
      <p:sp>
        <p:nvSpPr>
          <p:cNvPr id="2" name="テキスト ボックス 1"/>
          <p:cNvSpPr txBox="1"/>
          <p:nvPr/>
        </p:nvSpPr>
        <p:spPr>
          <a:xfrm>
            <a:off x="444787" y="306997"/>
            <a:ext cx="5769819" cy="1877437"/>
          </a:xfrm>
          <a:prstGeom prst="rect">
            <a:avLst/>
          </a:prstGeom>
          <a:noFill/>
        </p:spPr>
        <p:txBody>
          <a:bodyPr wrap="square" rtlCol="0">
            <a:spAutoFit/>
          </a:bodyPr>
          <a:lstStyle/>
          <a:p>
            <a:r>
              <a:rPr lang="ja-JP" altLang="en-US" sz="1600" dirty="0"/>
              <a:t>　 ～ＱＡ方式の導入について～</a:t>
            </a:r>
            <a:endParaRPr lang="en-US" altLang="ja-JP" sz="1600" dirty="0"/>
          </a:p>
          <a:p>
            <a:endParaRPr lang="en-US" altLang="ja-JP" sz="1600" dirty="0"/>
          </a:p>
          <a:p>
            <a:r>
              <a:rPr lang="ja-JP" altLang="en-US" sz="1400" dirty="0">
                <a:solidFill>
                  <a:srgbClr val="FF0000"/>
                </a:solidFill>
              </a:rPr>
              <a:t>　令和４年１月</a:t>
            </a:r>
            <a:r>
              <a:rPr lang="ja-JP" altLang="en-US" sz="1400" dirty="0"/>
              <a:t>から継続事業に係る労働保険保険 関係成立、労働保険概算保険料の申告及び労働保険年度更新申告の手続について、従来の申請書形式の電子申請様式に加えて、</a:t>
            </a:r>
            <a:r>
              <a:rPr lang="ja-JP" altLang="en-US" sz="1400" dirty="0">
                <a:solidFill>
                  <a:srgbClr val="FF0000"/>
                </a:solidFill>
              </a:rPr>
              <a:t>一問一答形式の電子申請様式ＱＡ方式を導入し、申請者が使いやすい様式を選択して申請できる</a:t>
            </a:r>
            <a:r>
              <a:rPr lang="ja-JP" altLang="en-US" sz="1400" dirty="0"/>
              <a:t>ようになりました。</a:t>
            </a:r>
            <a:endParaRPr lang="en-US" altLang="ja-JP" sz="1400" dirty="0"/>
          </a:p>
          <a:p>
            <a:r>
              <a:rPr lang="ja-JP" altLang="en-US" sz="1400" dirty="0"/>
              <a:t>　</a:t>
            </a:r>
            <a:endParaRPr lang="en-US" altLang="ja-JP" sz="1400" dirty="0"/>
          </a:p>
        </p:txBody>
      </p:sp>
      <p:cxnSp>
        <p:nvCxnSpPr>
          <p:cNvPr id="12" name="直線コネクタ 11"/>
          <p:cNvCxnSpPr/>
          <p:nvPr/>
        </p:nvCxnSpPr>
        <p:spPr>
          <a:xfrm>
            <a:off x="335905" y="684791"/>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3455" y="1975396"/>
            <a:ext cx="5726609" cy="1938992"/>
          </a:xfrm>
          <a:prstGeom prst="rect">
            <a:avLst/>
          </a:prstGeom>
          <a:solidFill>
            <a:schemeClr val="accent1">
              <a:lumMod val="20000"/>
              <a:lumOff val="80000"/>
            </a:schemeClr>
          </a:solidFill>
          <a:ln>
            <a:solidFill>
              <a:schemeClr val="accent2">
                <a:lumMod val="40000"/>
                <a:lumOff val="60000"/>
              </a:schemeClr>
            </a:solidFill>
          </a:ln>
        </p:spPr>
        <p:txBody>
          <a:bodyPr wrap="square" rtlCol="0">
            <a:spAutoFit/>
          </a:bodyPr>
          <a:lstStyle/>
          <a:p>
            <a:r>
              <a:rPr lang="ja-JP" altLang="en-US" sz="1200" dirty="0"/>
              <a:t>　この他、以下のとおり電子申請に関わる様式が見直されました。</a:t>
            </a:r>
            <a:endParaRPr lang="en-US" altLang="ja-JP" sz="1200" dirty="0"/>
          </a:p>
          <a:p>
            <a:r>
              <a:rPr lang="ja-JP" altLang="en-US" sz="1200" dirty="0"/>
              <a:t>①継続事業一括申請様式の統一</a:t>
            </a:r>
            <a:endParaRPr lang="en-US" altLang="ja-JP" sz="1200" dirty="0"/>
          </a:p>
          <a:p>
            <a:r>
              <a:rPr lang="ja-JP" altLang="en-US" sz="1200" dirty="0"/>
              <a:t>　手続内容（認可、追加又は取消）毎に電子申請様式を設けている、継続事業の一括手続について、入力する様式の取り違えによる再入力や再申請が発生しないよう、</a:t>
            </a:r>
            <a:r>
              <a:rPr lang="ja-JP" altLang="en-US" sz="1200" dirty="0">
                <a:solidFill>
                  <a:srgbClr val="FF0000"/>
                </a:solidFill>
              </a:rPr>
              <a:t>電子申請様式を統一（プルダウンを選択する様式に変更）し、認可、追加又は取消のすべての申請内容に対応できる</a:t>
            </a:r>
            <a:r>
              <a:rPr lang="ja-JP" altLang="en-US" sz="1200" dirty="0"/>
              <a:t>ようになりました。</a:t>
            </a:r>
            <a:endParaRPr lang="en-US" altLang="ja-JP" sz="1200" dirty="0"/>
          </a:p>
          <a:p>
            <a:r>
              <a:rPr lang="ja-JP" altLang="en-US" sz="1200" dirty="0"/>
              <a:t>②コメント機能の追加</a:t>
            </a:r>
            <a:endParaRPr lang="en-US" altLang="ja-JP" sz="1200" dirty="0"/>
          </a:p>
          <a:p>
            <a:r>
              <a:rPr lang="ja-JP" altLang="en-US" sz="1200" dirty="0"/>
              <a:t>　電子申請後の労働局等から申請者への問い合わせを減らすため、すべての電子申請様式に</a:t>
            </a:r>
            <a:r>
              <a:rPr lang="ja-JP" altLang="en-US" sz="1200" dirty="0">
                <a:solidFill>
                  <a:srgbClr val="FF0000"/>
                </a:solidFill>
              </a:rPr>
              <a:t>コメント欄を追加し、申請者が補足したい内容を入力できる</a:t>
            </a:r>
            <a:r>
              <a:rPr lang="ja-JP" altLang="en-US" sz="1200" dirty="0"/>
              <a:t>ようになりました。</a:t>
            </a:r>
            <a:endParaRPr lang="en-US" altLang="ja-JP" sz="1200" dirty="0"/>
          </a:p>
        </p:txBody>
      </p:sp>
      <p:pic>
        <p:nvPicPr>
          <p:cNvPr id="10" name="図 9">
            <a:extLst>
              <a:ext uri="{FF2B5EF4-FFF2-40B4-BE49-F238E27FC236}">
                <a16:creationId xmlns:a16="http://schemas.microsoft.com/office/drawing/2014/main" id="{6895F864-9FE2-4619-82DE-E1EE3203E228}"/>
              </a:ext>
            </a:extLst>
          </p:cNvPr>
          <p:cNvPicPr>
            <a:picLocks noChangeAspect="1"/>
          </p:cNvPicPr>
          <p:nvPr/>
        </p:nvPicPr>
        <p:blipFill>
          <a:blip r:embed="rId2"/>
          <a:stretch>
            <a:fillRect/>
          </a:stretch>
        </p:blipFill>
        <p:spPr>
          <a:xfrm>
            <a:off x="114300" y="4156043"/>
            <a:ext cx="6616700" cy="5184974"/>
          </a:xfrm>
          <a:prstGeom prst="rect">
            <a:avLst/>
          </a:prstGeom>
        </p:spPr>
      </p:pic>
    </p:spTree>
    <p:extLst>
      <p:ext uri="{BB962C8B-B14F-4D97-AF65-F5344CB8AC3E}">
        <p14:creationId xmlns:p14="http://schemas.microsoft.com/office/powerpoint/2010/main" val="463690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188CC38-CCC7-441D-AD1F-81412FE48A55}"/>
              </a:ext>
            </a:extLst>
          </p:cNvPr>
          <p:cNvSpPr>
            <a:spLocks noGrp="1"/>
          </p:cNvSpPr>
          <p:nvPr>
            <p:ph type="sldNum" sz="quarter" idx="12"/>
          </p:nvPr>
        </p:nvSpPr>
        <p:spPr/>
        <p:txBody>
          <a:bodyPr/>
          <a:lstStyle/>
          <a:p>
            <a:fld id="{103B52A3-DD8A-40E3-92C3-217AE7AF3770}" type="slidenum">
              <a:rPr kumimoji="1" lang="ja-JP" altLang="en-US" smtClean="0"/>
              <a:t>40</a:t>
            </a:fld>
            <a:endParaRPr kumimoji="1" lang="ja-JP" altLang="en-US"/>
          </a:p>
        </p:txBody>
      </p:sp>
      <p:pic>
        <p:nvPicPr>
          <p:cNvPr id="6" name="図 5">
            <a:extLst>
              <a:ext uri="{FF2B5EF4-FFF2-40B4-BE49-F238E27FC236}">
                <a16:creationId xmlns:a16="http://schemas.microsoft.com/office/drawing/2014/main" id="{7F797F66-62E2-45BB-AAA0-3B2A5D727590}"/>
              </a:ext>
            </a:extLst>
          </p:cNvPr>
          <p:cNvPicPr>
            <a:picLocks noChangeAspect="1"/>
          </p:cNvPicPr>
          <p:nvPr/>
        </p:nvPicPr>
        <p:blipFill>
          <a:blip r:embed="rId2"/>
          <a:stretch>
            <a:fillRect/>
          </a:stretch>
        </p:blipFill>
        <p:spPr>
          <a:xfrm>
            <a:off x="44450" y="198582"/>
            <a:ext cx="6769100" cy="4335318"/>
          </a:xfrm>
          <a:prstGeom prst="rect">
            <a:avLst/>
          </a:prstGeom>
        </p:spPr>
      </p:pic>
      <p:pic>
        <p:nvPicPr>
          <p:cNvPr id="10" name="図 9">
            <a:extLst>
              <a:ext uri="{FF2B5EF4-FFF2-40B4-BE49-F238E27FC236}">
                <a16:creationId xmlns:a16="http://schemas.microsoft.com/office/drawing/2014/main" id="{6AA4C5E1-0162-402B-B7D0-E9B229529718}"/>
              </a:ext>
            </a:extLst>
          </p:cNvPr>
          <p:cNvPicPr>
            <a:picLocks noChangeAspect="1"/>
          </p:cNvPicPr>
          <p:nvPr/>
        </p:nvPicPr>
        <p:blipFill>
          <a:blip r:embed="rId3"/>
          <a:stretch>
            <a:fillRect/>
          </a:stretch>
        </p:blipFill>
        <p:spPr>
          <a:xfrm>
            <a:off x="35229" y="4851400"/>
            <a:ext cx="6769100" cy="4610100"/>
          </a:xfrm>
          <a:prstGeom prst="rect">
            <a:avLst/>
          </a:prstGeom>
        </p:spPr>
      </p:pic>
      <p:sp>
        <p:nvSpPr>
          <p:cNvPr id="11" name="スライド番号プレースホルダー 3">
            <a:extLst>
              <a:ext uri="{FF2B5EF4-FFF2-40B4-BE49-F238E27FC236}">
                <a16:creationId xmlns:a16="http://schemas.microsoft.com/office/drawing/2014/main" id="{7D5EB0FA-9314-4510-BE15-6402A6ADD821}"/>
              </a:ext>
            </a:extLst>
          </p:cNvPr>
          <p:cNvSpPr txBox="1">
            <a:spLocks/>
          </p:cNvSpPr>
          <p:nvPr/>
        </p:nvSpPr>
        <p:spPr>
          <a:xfrm>
            <a:off x="6137615" y="9341019"/>
            <a:ext cx="384479" cy="527403"/>
          </a:xfrm>
          <a:prstGeom prst="rect">
            <a:avLst/>
          </a:prstGeom>
        </p:spPr>
        <p:txBody>
          <a:bodyPr vert="horz" lIns="91440" tIns="45720" rIns="91440" bIns="45720" rtlCol="0" anchor="ctr"/>
          <a:lstStyle>
            <a:defPPr>
              <a:defRPr lang="ja-JP"/>
            </a:defPPr>
            <a:lvl1pPr marL="0" algn="r" defTabSz="914400" rtl="0" eaLnBrk="1" latinLnBrk="0" hangingPunct="1">
              <a:defRPr kumimoji="1" sz="675"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3B52A3-DD8A-40E3-92C3-217AE7AF3770}" type="slidenum">
              <a:rPr lang="ja-JP" altLang="en-US" sz="1200" smtClean="0"/>
              <a:pPr/>
              <a:t>40</a:t>
            </a:fld>
            <a:endParaRPr lang="ja-JP" altLang="en-US" sz="1200" dirty="0"/>
          </a:p>
        </p:txBody>
      </p:sp>
    </p:spTree>
    <p:extLst>
      <p:ext uri="{BB962C8B-B14F-4D97-AF65-F5344CB8AC3E}">
        <p14:creationId xmlns:p14="http://schemas.microsoft.com/office/powerpoint/2010/main" val="292405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3D7444F-AEE7-484B-9BE1-AC5009D19C71}"/>
              </a:ext>
            </a:extLst>
          </p:cNvPr>
          <p:cNvSpPr>
            <a:spLocks noGrp="1"/>
          </p:cNvSpPr>
          <p:nvPr>
            <p:ph type="sldNum" sz="quarter" idx="12"/>
          </p:nvPr>
        </p:nvSpPr>
        <p:spPr/>
        <p:txBody>
          <a:bodyPr/>
          <a:lstStyle/>
          <a:p>
            <a:fld id="{103B52A3-DD8A-40E3-92C3-217AE7AF3770}" type="slidenum">
              <a:rPr kumimoji="1" lang="ja-JP" altLang="en-US" smtClean="0"/>
              <a:t>41</a:t>
            </a:fld>
            <a:endParaRPr kumimoji="1" lang="ja-JP" altLang="en-US"/>
          </a:p>
        </p:txBody>
      </p:sp>
      <p:pic>
        <p:nvPicPr>
          <p:cNvPr id="6" name="図 5">
            <a:extLst>
              <a:ext uri="{FF2B5EF4-FFF2-40B4-BE49-F238E27FC236}">
                <a16:creationId xmlns:a16="http://schemas.microsoft.com/office/drawing/2014/main" id="{F086717A-628F-417E-90BD-E4E90FF7C12C}"/>
              </a:ext>
            </a:extLst>
          </p:cNvPr>
          <p:cNvPicPr>
            <a:picLocks noChangeAspect="1"/>
          </p:cNvPicPr>
          <p:nvPr/>
        </p:nvPicPr>
        <p:blipFill>
          <a:blip r:embed="rId2"/>
          <a:stretch>
            <a:fillRect/>
          </a:stretch>
        </p:blipFill>
        <p:spPr>
          <a:xfrm>
            <a:off x="0" y="120975"/>
            <a:ext cx="6756400" cy="4336725"/>
          </a:xfrm>
          <a:prstGeom prst="rect">
            <a:avLst/>
          </a:prstGeom>
        </p:spPr>
      </p:pic>
      <p:pic>
        <p:nvPicPr>
          <p:cNvPr id="8" name="図 7">
            <a:extLst>
              <a:ext uri="{FF2B5EF4-FFF2-40B4-BE49-F238E27FC236}">
                <a16:creationId xmlns:a16="http://schemas.microsoft.com/office/drawing/2014/main" id="{65C4C655-FA50-45FC-A81E-1E4424D99E34}"/>
              </a:ext>
            </a:extLst>
          </p:cNvPr>
          <p:cNvPicPr>
            <a:picLocks noChangeAspect="1"/>
          </p:cNvPicPr>
          <p:nvPr/>
        </p:nvPicPr>
        <p:blipFill>
          <a:blip r:embed="rId3"/>
          <a:stretch>
            <a:fillRect/>
          </a:stretch>
        </p:blipFill>
        <p:spPr>
          <a:xfrm>
            <a:off x="101600" y="4457700"/>
            <a:ext cx="6654800" cy="4889500"/>
          </a:xfrm>
          <a:prstGeom prst="rect">
            <a:avLst/>
          </a:prstGeom>
        </p:spPr>
      </p:pic>
      <p:sp>
        <p:nvSpPr>
          <p:cNvPr id="9" name="スライド番号プレースホルダー 3">
            <a:extLst>
              <a:ext uri="{FF2B5EF4-FFF2-40B4-BE49-F238E27FC236}">
                <a16:creationId xmlns:a16="http://schemas.microsoft.com/office/drawing/2014/main" id="{9F9E6E9D-49E4-44B4-819D-A3CDCF49ED91}"/>
              </a:ext>
            </a:extLst>
          </p:cNvPr>
          <p:cNvSpPr txBox="1">
            <a:spLocks/>
          </p:cNvSpPr>
          <p:nvPr/>
        </p:nvSpPr>
        <p:spPr>
          <a:xfrm>
            <a:off x="6137615" y="9341019"/>
            <a:ext cx="384479" cy="527403"/>
          </a:xfrm>
          <a:prstGeom prst="rect">
            <a:avLst/>
          </a:prstGeom>
        </p:spPr>
        <p:txBody>
          <a:bodyPr vert="horz" lIns="91440" tIns="45720" rIns="91440" bIns="45720" rtlCol="0" anchor="ctr"/>
          <a:lstStyle>
            <a:defPPr>
              <a:defRPr lang="ja-JP"/>
            </a:defPPr>
            <a:lvl1pPr marL="0" algn="r" defTabSz="914400" rtl="0" eaLnBrk="1" latinLnBrk="0" hangingPunct="1">
              <a:defRPr kumimoji="1" sz="675"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3B52A3-DD8A-40E3-92C3-217AE7AF3770}" type="slidenum">
              <a:rPr lang="ja-JP" altLang="en-US" sz="1200" smtClean="0"/>
              <a:pPr/>
              <a:t>41</a:t>
            </a:fld>
            <a:endParaRPr lang="ja-JP" altLang="en-US" sz="1200" dirty="0"/>
          </a:p>
        </p:txBody>
      </p:sp>
    </p:spTree>
    <p:extLst>
      <p:ext uri="{BB962C8B-B14F-4D97-AF65-F5344CB8AC3E}">
        <p14:creationId xmlns:p14="http://schemas.microsoft.com/office/powerpoint/2010/main" val="405048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05124" y="3589363"/>
            <a:ext cx="5998693" cy="5786199"/>
          </a:xfrm>
          <a:prstGeom prst="rect">
            <a:avLst/>
          </a:prstGeom>
          <a:noFill/>
        </p:spPr>
        <p:txBody>
          <a:bodyPr wrap="square" rtlCol="0">
            <a:spAutoFit/>
          </a:bodyPr>
          <a:lstStyle/>
          <a:p>
            <a:endParaRPr lang="en-US" altLang="ja-JP" dirty="0"/>
          </a:p>
          <a:p>
            <a:r>
              <a:rPr lang="ja-JP" altLang="en-US" sz="1600" dirty="0"/>
              <a:t>●本Ｑ＆Ａの内容</a:t>
            </a:r>
            <a:endParaRPr lang="en-US" altLang="ja-JP" sz="1600" dirty="0"/>
          </a:p>
          <a:p>
            <a:r>
              <a:rPr lang="ja-JP" altLang="en-US" sz="1600" dirty="0"/>
              <a:t>●労働保険適用徴収手続の制度に関するお問い合わせ先</a:t>
            </a:r>
            <a:endParaRPr lang="en-US" altLang="ja-JP" sz="1600" dirty="0"/>
          </a:p>
          <a:p>
            <a:endParaRPr lang="en-US" altLang="ja-JP" sz="1600" dirty="0"/>
          </a:p>
          <a:p>
            <a:r>
              <a:rPr kumimoji="1" lang="ja-JP" altLang="en-US" sz="1600" dirty="0"/>
              <a:t>　</a:t>
            </a:r>
            <a:endParaRPr kumimoji="1" lang="en-US" altLang="ja-JP" sz="1600" dirty="0"/>
          </a:p>
          <a:p>
            <a:r>
              <a:rPr kumimoji="1" lang="ja-JP" altLang="en-US" sz="1600" dirty="0"/>
              <a:t>　</a:t>
            </a:r>
            <a:r>
              <a:rPr lang="ja-JP" altLang="en-US" sz="1600" dirty="0"/>
              <a:t>京都労働局総務部労働保険徴収課</a:t>
            </a:r>
            <a:endParaRPr lang="en-US" altLang="ja-JP" sz="1600" dirty="0"/>
          </a:p>
          <a:p>
            <a:endParaRPr lang="en-US" altLang="ja-JP" sz="1600" dirty="0"/>
          </a:p>
          <a:p>
            <a:r>
              <a:rPr lang="ja-JP" altLang="en-US" sz="1600" dirty="0"/>
              <a:t>　☎　</a:t>
            </a:r>
            <a:r>
              <a:rPr lang="en-US" altLang="ja-JP" sz="1600" dirty="0"/>
              <a:t>075-241-3213</a:t>
            </a:r>
          </a:p>
          <a:p>
            <a:endParaRPr lang="en-US" altLang="ja-JP" sz="1600" dirty="0"/>
          </a:p>
          <a:p>
            <a:endParaRPr lang="en-US" altLang="ja-JP" sz="1600" dirty="0"/>
          </a:p>
          <a:p>
            <a:endParaRPr lang="en-US" altLang="ja-JP" sz="1600" dirty="0"/>
          </a:p>
          <a:p>
            <a:r>
              <a:rPr lang="ja-JP" altLang="en-US" sz="1600" dirty="0"/>
              <a:t>●</a:t>
            </a:r>
            <a:r>
              <a:rPr lang="en-US" altLang="ja-JP" sz="1600" dirty="0"/>
              <a:t>e-</a:t>
            </a:r>
            <a:r>
              <a:rPr lang="en-US" altLang="ja-JP" sz="1600" dirty="0" err="1"/>
              <a:t>Gov</a:t>
            </a:r>
            <a:r>
              <a:rPr lang="ja-JP" altLang="en-US" sz="1600" dirty="0"/>
              <a:t>電子申請システムの</a:t>
            </a:r>
            <a:endParaRPr lang="en-US" altLang="ja-JP" sz="1600" dirty="0"/>
          </a:p>
          <a:p>
            <a:r>
              <a:rPr lang="ja-JP" altLang="en-US" sz="1600" dirty="0"/>
              <a:t>　入力、操作方法に関するお問い合わせ先</a:t>
            </a:r>
            <a:endParaRPr lang="en-US" altLang="ja-JP" sz="1600" dirty="0"/>
          </a:p>
          <a:p>
            <a:endParaRPr lang="en-US" altLang="ja-JP" sz="1600" dirty="0"/>
          </a:p>
          <a:p>
            <a:r>
              <a:rPr lang="ja-JP" altLang="en-US" sz="1600" dirty="0"/>
              <a:t>　電子政府利用支援センター</a:t>
            </a:r>
            <a:endParaRPr lang="en-US" altLang="ja-JP" sz="1600" dirty="0"/>
          </a:p>
          <a:p>
            <a:endParaRPr lang="en-US" altLang="ja-JP" sz="1600" dirty="0"/>
          </a:p>
          <a:p>
            <a:r>
              <a:rPr lang="ja-JP" altLang="en-US" sz="1600" dirty="0"/>
              <a:t>　☎  </a:t>
            </a:r>
            <a:r>
              <a:rPr lang="en-US" altLang="ja-JP" sz="1600" dirty="0"/>
              <a:t>050-3786-2225</a:t>
            </a:r>
            <a:r>
              <a:rPr lang="ja-JP" altLang="en-US" sz="1600" dirty="0"/>
              <a:t>　　　</a:t>
            </a:r>
            <a:endParaRPr lang="en-US" altLang="ja-JP" sz="1600" dirty="0"/>
          </a:p>
          <a:p>
            <a:endParaRPr lang="en-US" altLang="ja-JP" sz="1600" dirty="0"/>
          </a:p>
          <a:p>
            <a:endParaRPr lang="en-US" altLang="ja-JP" sz="1600" dirty="0"/>
          </a:p>
          <a:p>
            <a:r>
              <a:rPr lang="ja-JP" altLang="en-US" sz="1600" dirty="0"/>
              <a:t>●</a:t>
            </a:r>
            <a:r>
              <a:rPr lang="en-US" altLang="ja-JP" sz="1600" dirty="0"/>
              <a:t>API</a:t>
            </a:r>
            <a:r>
              <a:rPr lang="ja-JP" altLang="en-US" sz="1600" dirty="0"/>
              <a:t>対応ソフトを利用して電子申請を行う場合の操作方法</a:t>
            </a:r>
            <a:endParaRPr lang="en-US" altLang="ja-JP" sz="1600" dirty="0"/>
          </a:p>
          <a:p>
            <a:endParaRPr lang="en-US" altLang="ja-JP" sz="1600" dirty="0"/>
          </a:p>
          <a:p>
            <a:r>
              <a:rPr lang="ja-JP" altLang="en-US" sz="1600" dirty="0"/>
              <a:t>　販売元ソフトウェア会社が提供する質問窓口へお問い合わせください。</a:t>
            </a:r>
            <a:endParaRPr lang="en-US" altLang="ja-JP" sz="1600" dirty="0"/>
          </a:p>
        </p:txBody>
      </p:sp>
      <p:sp>
        <p:nvSpPr>
          <p:cNvPr id="8" name="テキスト ボックス 7"/>
          <p:cNvSpPr txBox="1"/>
          <p:nvPr/>
        </p:nvSpPr>
        <p:spPr>
          <a:xfrm>
            <a:off x="0" y="3066143"/>
            <a:ext cx="5056909" cy="523220"/>
          </a:xfrm>
          <a:prstGeom prst="rect">
            <a:avLst/>
          </a:prstGeom>
          <a:noFill/>
        </p:spPr>
        <p:txBody>
          <a:bodyPr wrap="square" rtlCol="0">
            <a:spAutoFit/>
          </a:bodyPr>
          <a:lstStyle/>
          <a:p>
            <a:r>
              <a:rPr lang="ja-JP" altLang="en-US" sz="2800" dirty="0"/>
              <a:t>　お問い合わせ先</a:t>
            </a:r>
            <a:endParaRPr kumimoji="1" lang="ja-JP" altLang="en-US" sz="2000" dirty="0"/>
          </a:p>
        </p:txBody>
      </p:sp>
      <p:sp>
        <p:nvSpPr>
          <p:cNvPr id="9" name="フローチャート: 処理 8"/>
          <p:cNvSpPr/>
          <p:nvPr/>
        </p:nvSpPr>
        <p:spPr>
          <a:xfrm>
            <a:off x="188260" y="3589363"/>
            <a:ext cx="6115558" cy="2313896"/>
          </a:xfrm>
          <a:prstGeom prst="flowChartProcess">
            <a:avLst/>
          </a:prstGeom>
          <a:noFill/>
          <a:ln w="381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処理 9"/>
          <p:cNvSpPr/>
          <p:nvPr/>
        </p:nvSpPr>
        <p:spPr>
          <a:xfrm>
            <a:off x="188259" y="6135339"/>
            <a:ext cx="6115558" cy="1838767"/>
          </a:xfrm>
          <a:prstGeom prst="flowChartProcess">
            <a:avLst/>
          </a:prstGeom>
          <a:noFill/>
          <a:ln w="317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処理 10"/>
          <p:cNvSpPr/>
          <p:nvPr/>
        </p:nvSpPr>
        <p:spPr>
          <a:xfrm>
            <a:off x="188259" y="8206186"/>
            <a:ext cx="6115558" cy="1285416"/>
          </a:xfrm>
          <a:prstGeom prst="flowChartProcess">
            <a:avLst/>
          </a:prstGeom>
          <a:noFill/>
          <a:ln w="317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63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5747907" y="8931366"/>
            <a:ext cx="384479" cy="527403"/>
          </a:xfrm>
        </p:spPr>
        <p:txBody>
          <a:bodyPr/>
          <a:lstStyle/>
          <a:p>
            <a:fld id="{103B52A3-DD8A-40E3-92C3-217AE7AF3770}" type="slidenum">
              <a:rPr kumimoji="1" lang="ja-JP" altLang="en-US" sz="1200" smtClean="0"/>
              <a:t>4</a:t>
            </a:fld>
            <a:endParaRPr kumimoji="1" lang="ja-JP" altLang="en-US" sz="1200"/>
          </a:p>
        </p:txBody>
      </p:sp>
      <p:sp>
        <p:nvSpPr>
          <p:cNvPr id="5" name="テキスト ボックス 4"/>
          <p:cNvSpPr txBox="1"/>
          <p:nvPr/>
        </p:nvSpPr>
        <p:spPr>
          <a:xfrm>
            <a:off x="559676" y="247784"/>
            <a:ext cx="5738648" cy="461665"/>
          </a:xfrm>
          <a:prstGeom prst="rect">
            <a:avLst/>
          </a:prstGeom>
          <a:noFill/>
        </p:spPr>
        <p:txBody>
          <a:bodyPr wrap="square" rtlCol="0">
            <a:spAutoFit/>
          </a:bodyPr>
          <a:lstStyle/>
          <a:p>
            <a:r>
              <a:rPr lang="ja-JP" altLang="en-US" sz="2400" dirty="0"/>
              <a:t>目次</a:t>
            </a:r>
            <a:endParaRPr kumimoji="1" lang="ja-JP" altLang="en-US" sz="24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1207" y="1254432"/>
            <a:ext cx="5738648" cy="5001369"/>
          </a:xfrm>
          <a:prstGeom prst="rect">
            <a:avLst/>
          </a:prstGeom>
          <a:noFill/>
        </p:spPr>
        <p:txBody>
          <a:bodyPr wrap="square" rtlCol="0">
            <a:spAutoFit/>
          </a:bodyPr>
          <a:lstStyle/>
          <a:p>
            <a:r>
              <a:rPr lang="ja-JP" altLang="en-US" sz="1400" dirty="0"/>
              <a:t>　８　労働保険名称・所在地等変更届に関すること</a:t>
            </a:r>
            <a:endParaRPr lang="en-US" altLang="ja-JP" sz="1400" dirty="0"/>
          </a:p>
          <a:p>
            <a:endParaRPr lang="en-US" altLang="ja-JP" sz="1200" dirty="0"/>
          </a:p>
          <a:p>
            <a:r>
              <a:rPr lang="ja-JP" altLang="en-US" sz="1200" dirty="0"/>
              <a:t>　　Ｑ５７　名称・所在地等変更届について・・・・・・・・・・・・・・Ｐ</a:t>
            </a:r>
            <a:r>
              <a:rPr lang="en-US" altLang="ja-JP" sz="1200" dirty="0"/>
              <a:t>31</a:t>
            </a:r>
          </a:p>
          <a:p>
            <a:r>
              <a:rPr lang="ja-JP" altLang="en-US" sz="1200" dirty="0"/>
              <a:t>　　Ｑ５８　変更項目の入力方法について・・・・・・・・・・・・・・・Ｐ</a:t>
            </a:r>
            <a:r>
              <a:rPr lang="en-US" altLang="ja-JP" sz="1200" dirty="0"/>
              <a:t>31</a:t>
            </a:r>
          </a:p>
          <a:p>
            <a:r>
              <a:rPr lang="ja-JP" altLang="en-US" sz="1200" dirty="0"/>
              <a:t>　　Ｑ５９　海外派遣特別加入に係る変更届について・・・・・・・・・・Ｐ</a:t>
            </a:r>
            <a:r>
              <a:rPr lang="en-US" altLang="ja-JP" sz="1200" dirty="0"/>
              <a:t>34</a:t>
            </a:r>
          </a:p>
          <a:p>
            <a:r>
              <a:rPr lang="ja-JP" altLang="en-US" sz="1200" dirty="0"/>
              <a:t>　　Ｑ６０　他府県からの移転に伴う変更届について・・・・・・・・・・Ｐ</a:t>
            </a:r>
            <a:r>
              <a:rPr lang="en-US" altLang="ja-JP" sz="1200" dirty="0"/>
              <a:t>34</a:t>
            </a:r>
          </a:p>
          <a:p>
            <a:r>
              <a:rPr lang="ja-JP" altLang="en-US" sz="1200" dirty="0"/>
              <a:t>　　Ｑ６１　有期事業の工事終了予定日変更に伴う延納回数について・・・Ｐ</a:t>
            </a:r>
            <a:r>
              <a:rPr lang="en-US" altLang="ja-JP" sz="1200" dirty="0"/>
              <a:t>34</a:t>
            </a:r>
          </a:p>
          <a:p>
            <a:endParaRPr lang="en-US" altLang="ja-JP" sz="1200" dirty="0"/>
          </a:p>
          <a:p>
            <a:r>
              <a:rPr lang="ja-JP" altLang="en-US" sz="1400" dirty="0"/>
              <a:t>　９　労働保険継続一括認可申請に関すること</a:t>
            </a:r>
            <a:endParaRPr lang="en-US" altLang="ja-JP" sz="1400" dirty="0"/>
          </a:p>
          <a:p>
            <a:endParaRPr lang="en-US" altLang="ja-JP" sz="1200" dirty="0"/>
          </a:p>
          <a:p>
            <a:r>
              <a:rPr lang="ja-JP" altLang="en-US" sz="1200" dirty="0"/>
              <a:t>　　Ｑ６２　申請メニューの選び方について・・・・・・・・・・・・・・Ｐ</a:t>
            </a:r>
            <a:r>
              <a:rPr lang="en-US" altLang="ja-JP" sz="1200" dirty="0"/>
              <a:t>35</a:t>
            </a:r>
          </a:p>
          <a:p>
            <a:r>
              <a:rPr lang="ja-JP" altLang="en-US" sz="1200" dirty="0"/>
              <a:t>　　Ｑ６３　継続事業一括認可申請（取消）における留意点について・・・Ｐ</a:t>
            </a:r>
            <a:r>
              <a:rPr lang="en-US" altLang="ja-JP" sz="1200" dirty="0"/>
              <a:t>35</a:t>
            </a:r>
          </a:p>
          <a:p>
            <a:r>
              <a:rPr lang="ja-JP" altLang="en-US" sz="1200" dirty="0"/>
              <a:t>　　</a:t>
            </a:r>
            <a:endParaRPr lang="en-US" altLang="ja-JP" sz="1200" dirty="0"/>
          </a:p>
          <a:p>
            <a:r>
              <a:rPr lang="ja-JP" altLang="en-US" sz="1400" dirty="0"/>
              <a:t>１０　労働保険継続一括被一括事業場の変更に関すること</a:t>
            </a:r>
            <a:endParaRPr lang="en-US" altLang="ja-JP" sz="1400" dirty="0"/>
          </a:p>
          <a:p>
            <a:endParaRPr lang="en-US" altLang="ja-JP" sz="1200" dirty="0"/>
          </a:p>
          <a:p>
            <a:r>
              <a:rPr lang="ja-JP" altLang="en-US" sz="1200" dirty="0"/>
              <a:t>　　Ｑ６４　複数の被一括事業場の名称所在地等の変更について・・・・・Ｐ</a:t>
            </a:r>
            <a:r>
              <a:rPr lang="en-US" altLang="ja-JP" sz="1200" dirty="0"/>
              <a:t>36</a:t>
            </a:r>
          </a:p>
          <a:p>
            <a:r>
              <a:rPr lang="ja-JP" altLang="en-US" sz="1200" dirty="0"/>
              <a:t>　　Ｑ６５　指定事業と被一括事業場を入れ替える場合について・・・・・Ｐ</a:t>
            </a:r>
            <a:r>
              <a:rPr lang="en-US" altLang="ja-JP" sz="1200" dirty="0"/>
              <a:t>36</a:t>
            </a:r>
          </a:p>
          <a:p>
            <a:r>
              <a:rPr lang="ja-JP" altLang="en-US" sz="1200" dirty="0"/>
              <a:t>　　Ｑ６６　合併により指定事業を統合する場合について・・・・・・・・Ｐ</a:t>
            </a:r>
            <a:r>
              <a:rPr lang="en-US" altLang="ja-JP" sz="1200" dirty="0"/>
              <a:t>37</a:t>
            </a:r>
          </a:p>
          <a:p>
            <a:endParaRPr lang="en-US" altLang="ja-JP" sz="1200" dirty="0"/>
          </a:p>
          <a:p>
            <a:r>
              <a:rPr lang="ja-JP" altLang="en-US" sz="1400" dirty="0"/>
              <a:t>１１　選任代理人の届出に関すること</a:t>
            </a:r>
            <a:endParaRPr lang="en-US" altLang="ja-JP" sz="1400" dirty="0"/>
          </a:p>
          <a:p>
            <a:endParaRPr lang="en-US" altLang="ja-JP" sz="1100" dirty="0"/>
          </a:p>
          <a:p>
            <a:r>
              <a:rPr lang="ja-JP" altLang="en-US" sz="1200" dirty="0"/>
              <a:t>　　Ｑ６７　選任代理人の印影について・・・・・・・・・・・・・・・・Ｐ</a:t>
            </a:r>
            <a:r>
              <a:rPr lang="en-US" altLang="ja-JP" sz="1200" dirty="0"/>
              <a:t>38</a:t>
            </a:r>
          </a:p>
          <a:p>
            <a:endParaRPr lang="en-US" altLang="ja-JP" sz="1200" dirty="0"/>
          </a:p>
          <a:p>
            <a:endParaRPr lang="en-US" altLang="ja-JP" sz="1200" dirty="0"/>
          </a:p>
          <a:p>
            <a:endParaRPr lang="en-US" altLang="ja-JP" sz="1200" dirty="0"/>
          </a:p>
        </p:txBody>
      </p:sp>
    </p:spTree>
    <p:extLst>
      <p:ext uri="{BB962C8B-B14F-4D97-AF65-F5344CB8AC3E}">
        <p14:creationId xmlns:p14="http://schemas.microsoft.com/office/powerpoint/2010/main" val="187037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69198" y="6528247"/>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ja-JP" altLang="en-US" sz="1200" dirty="0">
                <a:solidFill>
                  <a:schemeClr val="tx1"/>
                </a:solidFill>
              </a:rPr>
              <a:t>提出代行に関する証明書の取扱</a:t>
            </a:r>
            <a:r>
              <a:rPr kumimoji="1" lang="ja-JP" altLang="en-US" sz="1200" dirty="0">
                <a:solidFill>
                  <a:schemeClr val="tx1"/>
                </a:solidFill>
              </a:rPr>
              <a:t>について</a:t>
            </a:r>
          </a:p>
        </p:txBody>
      </p:sp>
      <p:sp>
        <p:nvSpPr>
          <p:cNvPr id="3" name="正方形/長方形 2"/>
          <p:cNvSpPr/>
          <p:nvPr/>
        </p:nvSpPr>
        <p:spPr>
          <a:xfrm>
            <a:off x="1051442" y="966490"/>
            <a:ext cx="5384830"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kumimoji="1" lang="ja-JP" altLang="en-US" sz="1200" dirty="0">
                <a:solidFill>
                  <a:schemeClr val="tx1"/>
                </a:solidFill>
              </a:rPr>
              <a:t>　電子申請の始め方について</a:t>
            </a:r>
          </a:p>
        </p:txBody>
      </p:sp>
      <p:sp>
        <p:nvSpPr>
          <p:cNvPr id="4" name="スライド番号プレースホルダー 3"/>
          <p:cNvSpPr>
            <a:spLocks noGrp="1"/>
          </p:cNvSpPr>
          <p:nvPr>
            <p:ph type="sldNum" sz="quarter" idx="12"/>
          </p:nvPr>
        </p:nvSpPr>
        <p:spPr>
          <a:xfrm>
            <a:off x="6137615" y="9378597"/>
            <a:ext cx="384479" cy="527403"/>
          </a:xfrm>
        </p:spPr>
        <p:txBody>
          <a:bodyPr/>
          <a:lstStyle/>
          <a:p>
            <a:fld id="{103B52A3-DD8A-40E3-92C3-217AE7AF3770}" type="slidenum">
              <a:rPr kumimoji="1" lang="ja-JP" altLang="en-US" sz="1200" smtClean="0"/>
              <a:t>5</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98" y="1411199"/>
            <a:ext cx="763944" cy="7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社会保険労務士が電子申請を始める際は、どのようにすれば良いですか？</a:t>
            </a:r>
          </a:p>
        </p:txBody>
      </p:sp>
      <p:sp>
        <p:nvSpPr>
          <p:cNvPr id="7" name="円形吹き出し 6"/>
          <p:cNvSpPr/>
          <p:nvPr/>
        </p:nvSpPr>
        <p:spPr>
          <a:xfrm>
            <a:off x="528145" y="839341"/>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Ｑ１</a:t>
            </a:r>
          </a:p>
        </p:txBody>
      </p:sp>
      <p:sp>
        <p:nvSpPr>
          <p:cNvPr id="11" name="正方形/長方形 10"/>
          <p:cNvSpPr/>
          <p:nvPr/>
        </p:nvSpPr>
        <p:spPr>
          <a:xfrm>
            <a:off x="528145" y="2252136"/>
            <a:ext cx="5908127" cy="392506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rPr>
              <a:t>　ご準備いただくものは以下３点です。</a:t>
            </a:r>
            <a:endParaRPr kumimoji="1" lang="en-US" altLang="ja-JP" sz="1200" dirty="0">
              <a:solidFill>
                <a:schemeClr val="tx1"/>
              </a:solidFill>
            </a:endParaRPr>
          </a:p>
          <a:p>
            <a:r>
              <a:rPr lang="ja-JP" altLang="en-US" sz="1200" dirty="0">
                <a:solidFill>
                  <a:schemeClr val="tx1"/>
                </a:solidFill>
              </a:rPr>
              <a:t>①</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電子申請システムが設定されたパソコン</a:t>
            </a:r>
            <a:endParaRPr lang="en-US" altLang="ja-JP" sz="1200" dirty="0">
              <a:solidFill>
                <a:schemeClr val="tx1"/>
              </a:solidFill>
            </a:endParaRPr>
          </a:p>
          <a:p>
            <a:r>
              <a:rPr lang="ja-JP" altLang="en-US" sz="1200" dirty="0">
                <a:solidFill>
                  <a:schemeClr val="tx1"/>
                </a:solidFill>
              </a:rPr>
              <a:t>②申請者の</a:t>
            </a:r>
            <a:r>
              <a:rPr kumimoji="1" lang="ja-JP" altLang="en-US" sz="1200" dirty="0">
                <a:solidFill>
                  <a:schemeClr val="tx1"/>
                </a:solidFill>
              </a:rPr>
              <a:t>電子証明書</a:t>
            </a:r>
            <a:endParaRPr kumimoji="1" lang="en-US" altLang="ja-JP" sz="1200" dirty="0">
              <a:solidFill>
                <a:schemeClr val="tx1"/>
              </a:solidFill>
            </a:endParaRPr>
          </a:p>
          <a:p>
            <a:r>
              <a:rPr lang="ja-JP" altLang="en-US" sz="1200" dirty="0">
                <a:solidFill>
                  <a:schemeClr val="tx1"/>
                </a:solidFill>
              </a:rPr>
              <a:t>③提出代行に関する証明書</a:t>
            </a:r>
            <a:r>
              <a:rPr lang="ja-JP" altLang="en-US" sz="1050" dirty="0">
                <a:solidFill>
                  <a:schemeClr val="tx1"/>
                </a:solidFill>
              </a:rPr>
              <a:t>（顧問先事業主の電子署名が得られる場合は不要）</a:t>
            </a:r>
            <a:endParaRPr lang="en-US" altLang="ja-JP" sz="1050" dirty="0">
              <a:solidFill>
                <a:schemeClr val="tx1"/>
              </a:solidFill>
            </a:endParaRPr>
          </a:p>
          <a:p>
            <a:endParaRPr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①については、</a:t>
            </a:r>
            <a:r>
              <a:rPr lang="ja-JP" altLang="en-US" sz="1200" dirty="0">
                <a:solidFill>
                  <a:schemeClr val="tx1"/>
                </a:solidFill>
              </a:rPr>
              <a:t>厚生労働省作成の「労働保険に関する電子申請の</a:t>
            </a:r>
            <a:endParaRPr lang="en-US" altLang="ja-JP" sz="1200" dirty="0">
              <a:solidFill>
                <a:schemeClr val="tx1"/>
              </a:solidFill>
            </a:endParaRPr>
          </a:p>
          <a:p>
            <a:r>
              <a:rPr lang="ja-JP" altLang="en-US" sz="1200" dirty="0">
                <a:solidFill>
                  <a:schemeClr val="tx1"/>
                </a:solidFill>
              </a:rPr>
              <a:t>　事前準備ガイドＢＯＯＫ」に設定方法が記載されておりますので</a:t>
            </a:r>
            <a:endParaRPr lang="en-US" altLang="ja-JP" sz="1200" dirty="0">
              <a:solidFill>
                <a:schemeClr val="tx1"/>
              </a:solidFill>
            </a:endParaRPr>
          </a:p>
          <a:p>
            <a:r>
              <a:rPr lang="ja-JP" altLang="en-US" sz="1200" dirty="0">
                <a:solidFill>
                  <a:schemeClr val="tx1"/>
                </a:solidFill>
              </a:rPr>
              <a:t>　そちらを御参考ください。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②については、所属の社労士会を通じて「セコムパスポート</a:t>
            </a:r>
            <a:r>
              <a:rPr kumimoji="1" lang="en-US" altLang="ja-JP" sz="1200" dirty="0">
                <a:solidFill>
                  <a:schemeClr val="tx1"/>
                </a:solidFill>
              </a:rPr>
              <a:t>for G-ID</a:t>
            </a:r>
            <a:r>
              <a:rPr kumimoji="1" lang="ja-JP" altLang="en-US" sz="1200" dirty="0">
                <a:solidFill>
                  <a:schemeClr val="tx1"/>
                </a:solidFill>
              </a:rPr>
              <a:t>サービス」の電子証明書の発行申込いただき、申請者様のＰＣに電子証明書</a:t>
            </a:r>
            <a:r>
              <a:rPr lang="ja-JP" altLang="en-US" sz="1200" dirty="0">
                <a:solidFill>
                  <a:schemeClr val="tx1"/>
                </a:solidFill>
              </a:rPr>
              <a:t>をインストールする必要があります。</a:t>
            </a:r>
            <a:endParaRPr lang="en-US" altLang="ja-JP" sz="1200" dirty="0">
              <a:solidFill>
                <a:schemeClr val="tx1"/>
              </a:solidFill>
            </a:endParaRPr>
          </a:p>
          <a:p>
            <a:r>
              <a:rPr lang="ja-JP" altLang="en-US" sz="1200" dirty="0">
                <a:solidFill>
                  <a:schemeClr val="tx1"/>
                </a:solidFill>
              </a:rPr>
              <a:t>　③については、「Ｑ２</a:t>
            </a:r>
            <a:r>
              <a:rPr lang="ja-JP" altLang="en-US" sz="1050" dirty="0">
                <a:solidFill>
                  <a:schemeClr val="tx1"/>
                </a:solidFill>
              </a:rPr>
              <a:t>提出代行に関する証明書の取扱について</a:t>
            </a:r>
            <a:r>
              <a:rPr lang="ja-JP" altLang="en-US" sz="1200" dirty="0">
                <a:solidFill>
                  <a:schemeClr val="tx1"/>
                </a:solidFill>
              </a:rPr>
              <a:t>」をご参照ください。</a:t>
            </a:r>
            <a:endParaRPr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　なお、電子申請利用開始前の届出先部署への事前連絡は不要です。</a:t>
            </a:r>
            <a:endParaRPr lang="en-US" altLang="ja-JP" sz="1200" dirty="0">
              <a:solidFill>
                <a:schemeClr val="tx1"/>
              </a:solidFill>
            </a:endParaRPr>
          </a:p>
          <a:p>
            <a:endParaRPr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a:t>
            </a:r>
            <a:r>
              <a:rPr lang="ja-JP" altLang="en-US" sz="1200" dirty="0">
                <a:solidFill>
                  <a:schemeClr val="tx1"/>
                </a:solidFill>
              </a:rPr>
              <a:t>ただし、</a:t>
            </a:r>
            <a:r>
              <a:rPr kumimoji="1" lang="ja-JP" altLang="en-US" sz="1200" dirty="0">
                <a:solidFill>
                  <a:schemeClr val="tx1"/>
                </a:solidFill>
              </a:rPr>
              <a:t>労働保険適用徴収手続ではありませんが、雇用保険手続を電子申請で</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行う際の添付書類の一部を照合省略するためには事前に「電子申請利用の際の</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確認書類の照合省略に係る申出書」を京都府社会保険労務士会を通じて京都</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労働局職業安定部へ御提出いただく必要があります。</a:t>
            </a:r>
            <a:endParaRPr kumimoji="1" lang="en-US" altLang="ja-JP" sz="1200" dirty="0">
              <a:solidFill>
                <a:schemeClr val="tx1"/>
              </a:solidFill>
            </a:endParaRPr>
          </a:p>
        </p:txBody>
      </p:sp>
      <p:pic>
        <p:nvPicPr>
          <p:cNvPr id="1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70" y="6945959"/>
            <a:ext cx="776672" cy="77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角丸四角形吹き出し 12"/>
          <p:cNvSpPr/>
          <p:nvPr/>
        </p:nvSpPr>
        <p:spPr>
          <a:xfrm>
            <a:off x="1250575" y="7038197"/>
            <a:ext cx="5185697" cy="551794"/>
          </a:xfrm>
          <a:prstGeom prst="wedgeRoundRectCallout">
            <a:avLst>
              <a:gd name="adj1" fmla="val -53375"/>
              <a:gd name="adj2" fmla="val 14867"/>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提出代行に関する証明書とはどのようなものですか？</a:t>
            </a:r>
          </a:p>
        </p:txBody>
      </p:sp>
      <p:sp>
        <p:nvSpPr>
          <p:cNvPr id="14" name="円形吹き出し 13"/>
          <p:cNvSpPr/>
          <p:nvPr/>
        </p:nvSpPr>
        <p:spPr>
          <a:xfrm>
            <a:off x="528145" y="6405888"/>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Ｑ２</a:t>
            </a:r>
          </a:p>
        </p:txBody>
      </p:sp>
      <p:sp>
        <p:nvSpPr>
          <p:cNvPr id="15" name="正方形/長方形 14"/>
          <p:cNvSpPr/>
          <p:nvPr/>
        </p:nvSpPr>
        <p:spPr>
          <a:xfrm>
            <a:off x="541046" y="7764053"/>
            <a:ext cx="5908127" cy="1740621"/>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rPr>
              <a:t>　通常、労働保険適用徴収手続の提出代行時には届出書類に事業主印が必要となるように、電子申請時においても事業主の電子署名が必要となるところですが、電子申請の利用促進の</a:t>
            </a:r>
            <a:r>
              <a:rPr lang="ja-JP" altLang="en-US" sz="1200" dirty="0">
                <a:solidFill>
                  <a:schemeClr val="tx1"/>
                </a:solidFill>
              </a:rPr>
              <a:t>観点から「事業主と社会保険労務士との間に該当手続に係る提出代行関係があることを証明できるもの」の画像データを電子申請時に添付することにより事業主の電子証明書を省略可能となっています。</a:t>
            </a:r>
            <a:endParaRPr lang="en-US" altLang="ja-JP" sz="1200" dirty="0">
              <a:solidFill>
                <a:schemeClr val="tx1"/>
              </a:solidFill>
            </a:endParaRPr>
          </a:p>
          <a:p>
            <a:r>
              <a:rPr kumimoji="1" lang="ja-JP" altLang="en-US" sz="1200" dirty="0">
                <a:solidFill>
                  <a:schemeClr val="tx1"/>
                </a:solidFill>
              </a:rPr>
              <a:t>　この「・・・証明できるもの」の様式は任意様式となっていますが、証明される手続分野を限定された場合、該当手続に係る電子申請のみ事業主電子署名省略可能となりますので、証明内容にはご注意ください。</a:t>
            </a:r>
          </a:p>
        </p:txBody>
      </p:sp>
      <p:sp>
        <p:nvSpPr>
          <p:cNvPr id="16" name="正方形/長方形 15"/>
          <p:cNvSpPr/>
          <p:nvPr/>
        </p:nvSpPr>
        <p:spPr>
          <a:xfrm>
            <a:off x="3608073" y="3727213"/>
            <a:ext cx="1849615" cy="16068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a:solidFill>
                  <a:schemeClr val="tx1">
                    <a:lumMod val="75000"/>
                    <a:lumOff val="25000"/>
                  </a:schemeClr>
                </a:solidFill>
              </a:rPr>
              <a:t>　労働保険　電子申請　事前準備ガイド</a:t>
            </a:r>
          </a:p>
        </p:txBody>
      </p:sp>
      <p:sp>
        <p:nvSpPr>
          <p:cNvPr id="17" name="フローチャート: 処理 16"/>
          <p:cNvSpPr/>
          <p:nvPr/>
        </p:nvSpPr>
        <p:spPr>
          <a:xfrm>
            <a:off x="5265448" y="3727213"/>
            <a:ext cx="225819" cy="161005"/>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dirty="0"/>
              <a:t>検索</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762" y="2991752"/>
            <a:ext cx="690014" cy="900587"/>
          </a:xfrm>
          <a:prstGeom prst="rect">
            <a:avLst/>
          </a:prstGeom>
          <a:ln>
            <a:solidFill>
              <a:schemeClr val="accent1"/>
            </a:solidFill>
          </a:ln>
        </p:spPr>
      </p:pic>
      <p:sp>
        <p:nvSpPr>
          <p:cNvPr id="2" name="正方形/長方形 1"/>
          <p:cNvSpPr/>
          <p:nvPr/>
        </p:nvSpPr>
        <p:spPr>
          <a:xfrm>
            <a:off x="181512" y="205230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19" name="正方形/長方形 18"/>
          <p:cNvSpPr/>
          <p:nvPr/>
        </p:nvSpPr>
        <p:spPr>
          <a:xfrm>
            <a:off x="132058" y="7604085"/>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82195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正方形/長方形 38"/>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kumimoji="1" lang="ja-JP" altLang="en-US" sz="1200" dirty="0">
                <a:solidFill>
                  <a:schemeClr val="tx1"/>
                </a:solidFill>
              </a:rPr>
              <a:t>電子申請（</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a:t>
            </a:r>
            <a:r>
              <a:rPr kumimoji="1" lang="ja-JP" altLang="en-US" sz="1200" dirty="0">
                <a:solidFill>
                  <a:schemeClr val="tx1"/>
                </a:solidFill>
              </a:rPr>
              <a:t>）の流れについて</a:t>
            </a:r>
          </a:p>
        </p:txBody>
      </p:sp>
      <p:sp>
        <p:nvSpPr>
          <p:cNvPr id="4" name="スライド番号プレースホルダー 3"/>
          <p:cNvSpPr>
            <a:spLocks noGrp="1"/>
          </p:cNvSpPr>
          <p:nvPr>
            <p:ph type="sldNum" sz="quarter" idx="12"/>
          </p:nvPr>
        </p:nvSpPr>
        <p:spPr>
          <a:xfrm>
            <a:off x="6051378" y="9182430"/>
            <a:ext cx="384479" cy="527403"/>
          </a:xfrm>
        </p:spPr>
        <p:txBody>
          <a:bodyPr/>
          <a:lstStyle/>
          <a:p>
            <a:fld id="{103B52A3-DD8A-40E3-92C3-217AE7AF3770}" type="slidenum">
              <a:rPr kumimoji="1" lang="ja-JP" altLang="en-US" sz="1200" smtClean="0"/>
              <a:t>6</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12" y="1406364"/>
            <a:ext cx="795747" cy="78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US" altLang="ja-JP" sz="1200" dirty="0">
                <a:solidFill>
                  <a:schemeClr val="tx1"/>
                </a:solidFill>
              </a:rPr>
              <a:t>e-</a:t>
            </a:r>
            <a:r>
              <a:rPr lang="en-US" altLang="ja-JP" sz="1200" dirty="0" err="1">
                <a:solidFill>
                  <a:schemeClr val="tx1"/>
                </a:solidFill>
              </a:rPr>
              <a:t>Gov</a:t>
            </a:r>
            <a:r>
              <a:rPr kumimoji="1" lang="ja-JP" altLang="en-US" sz="1200" dirty="0">
                <a:solidFill>
                  <a:schemeClr val="tx1"/>
                </a:solidFill>
              </a:rPr>
              <a:t>電子申請システムの流れはどのようになっていますか？</a:t>
            </a:r>
          </a:p>
        </p:txBody>
      </p:sp>
      <p:sp>
        <p:nvSpPr>
          <p:cNvPr id="7" name="円形吹き出し 6"/>
          <p:cNvSpPr/>
          <p:nvPr/>
        </p:nvSpPr>
        <p:spPr>
          <a:xfrm>
            <a:off x="528145" y="839341"/>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Ｑ３</a:t>
            </a:r>
          </a:p>
        </p:txBody>
      </p:sp>
      <p:pic>
        <p:nvPicPr>
          <p:cNvPr id="16" name="Picture 8" descr="C:\Users\kazuaki.kosuge\AppData\Local\Microsoft\Windows\Temporary Internet Files\Content.IE5\OTRC5VU4\lgi01a2014010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12" y="5156897"/>
            <a:ext cx="1222145" cy="1296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ei.fujita\AppData\Local\Microsoft\Windows\Temporary Internet Files\Content.IE5\K1ZGNOSH\MC900434845[2].png"/>
          <p:cNvPicPr>
            <a:picLocks noChangeAspect="1" noChangeArrowheads="1"/>
          </p:cNvPicPr>
          <p:nvPr/>
        </p:nvPicPr>
        <p:blipFill>
          <a:blip r:embed="rId4" cstate="print"/>
          <a:srcRect/>
          <a:stretch>
            <a:fillRect/>
          </a:stretch>
        </p:blipFill>
        <p:spPr bwMode="auto">
          <a:xfrm>
            <a:off x="4069547" y="5396784"/>
            <a:ext cx="1028559" cy="1028559"/>
          </a:xfrm>
          <a:prstGeom prst="rect">
            <a:avLst/>
          </a:prstGeom>
          <a:noFill/>
          <a:ln w="9525">
            <a:noFill/>
            <a:miter lim="800000"/>
            <a:headEnd/>
            <a:tailEnd/>
          </a:ln>
        </p:spPr>
      </p:pic>
      <p:pic>
        <p:nvPicPr>
          <p:cNvPr id="20" name="Picture 4" descr="C:\Users\kazuaki.kosuge\AppData\Local\Microsoft\Windows\Temporary Internet Files\Content.IE5\D8MOYW3K\MC90042894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610217" y="5350794"/>
            <a:ext cx="826144" cy="929435"/>
          </a:xfrm>
          <a:prstGeom prst="rect">
            <a:avLst/>
          </a:prstGeom>
          <a:noFill/>
          <a:extLst>
            <a:ext uri="{909E8E84-426E-40DD-AFC4-6F175D3DCCD1}">
              <a14:hiddenFill xmlns:a14="http://schemas.microsoft.com/office/drawing/2010/main">
                <a:solidFill>
                  <a:srgbClr val="FFFFFF"/>
                </a:solidFill>
              </a14:hiddenFill>
            </a:ext>
          </a:extLst>
        </p:spPr>
      </p:pic>
      <p:sp>
        <p:nvSpPr>
          <p:cNvPr id="2" name="下カーブ矢印 1"/>
          <p:cNvSpPr/>
          <p:nvPr/>
        </p:nvSpPr>
        <p:spPr>
          <a:xfrm>
            <a:off x="1176677" y="4230791"/>
            <a:ext cx="3407150" cy="785996"/>
          </a:xfrm>
          <a:prstGeom prst="curvedDownArrow">
            <a:avLst>
              <a:gd name="adj1" fmla="val 10685"/>
              <a:gd name="adj2" fmla="val 50000"/>
              <a:gd name="adj3" fmla="val 15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ストライプ矢印 20"/>
          <p:cNvSpPr/>
          <p:nvPr/>
        </p:nvSpPr>
        <p:spPr>
          <a:xfrm>
            <a:off x="4875264" y="5364337"/>
            <a:ext cx="704850" cy="254136"/>
          </a:xfrm>
          <a:prstGeom prst="stripedRightArrow">
            <a:avLst>
              <a:gd name="adj1" fmla="val 40347"/>
              <a:gd name="adj2" fmla="val 64479"/>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トライプ矢印 21"/>
          <p:cNvSpPr/>
          <p:nvPr/>
        </p:nvSpPr>
        <p:spPr>
          <a:xfrm flipH="1">
            <a:off x="4863985" y="6026093"/>
            <a:ext cx="704850" cy="254136"/>
          </a:xfrm>
          <a:prstGeom prst="stripedRightArrow">
            <a:avLst>
              <a:gd name="adj1" fmla="val 40347"/>
              <a:gd name="adj2" fmla="val 64479"/>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トライプ矢印 23"/>
          <p:cNvSpPr/>
          <p:nvPr/>
        </p:nvSpPr>
        <p:spPr>
          <a:xfrm flipH="1">
            <a:off x="1500491" y="5710731"/>
            <a:ext cx="2627558" cy="244084"/>
          </a:xfrm>
          <a:prstGeom prst="stripedRightArrow">
            <a:avLst>
              <a:gd name="adj1" fmla="val 40347"/>
              <a:gd name="adj2" fmla="val 64479"/>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カーブ矢印 24"/>
          <p:cNvSpPr/>
          <p:nvPr/>
        </p:nvSpPr>
        <p:spPr>
          <a:xfrm flipV="1">
            <a:off x="1132985" y="6753672"/>
            <a:ext cx="3407150" cy="1146848"/>
          </a:xfrm>
          <a:prstGeom prst="curvedDownArrow">
            <a:avLst>
              <a:gd name="adj1" fmla="val 7624"/>
              <a:gd name="adj2" fmla="val 28604"/>
              <a:gd name="adj3" fmla="val 16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242478" y="4832252"/>
            <a:ext cx="919979" cy="369332"/>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kumimoji="1" lang="ja-JP" altLang="en-US" dirty="0"/>
              <a:t>申請者</a:t>
            </a:r>
          </a:p>
        </p:txBody>
      </p:sp>
      <p:sp>
        <p:nvSpPr>
          <p:cNvPr id="28" name="テキスト ボックス 27"/>
          <p:cNvSpPr txBox="1"/>
          <p:nvPr/>
        </p:nvSpPr>
        <p:spPr>
          <a:xfrm>
            <a:off x="4012433" y="5022119"/>
            <a:ext cx="891591" cy="369332"/>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lang="en-US" altLang="ja-JP" dirty="0"/>
              <a:t>e-</a:t>
            </a:r>
            <a:r>
              <a:rPr lang="en-US" altLang="ja-JP" dirty="0" err="1"/>
              <a:t>Gov</a:t>
            </a:r>
            <a:endParaRPr kumimoji="1" lang="ja-JP" altLang="en-US" dirty="0"/>
          </a:p>
        </p:txBody>
      </p:sp>
      <p:sp>
        <p:nvSpPr>
          <p:cNvPr id="29" name="テキスト ボックス 28"/>
          <p:cNvSpPr txBox="1"/>
          <p:nvPr/>
        </p:nvSpPr>
        <p:spPr>
          <a:xfrm>
            <a:off x="5227689" y="4467016"/>
            <a:ext cx="1369845" cy="738664"/>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lang="ja-JP" altLang="en-US" sz="1400" dirty="0"/>
              <a:t>各省庁審査</a:t>
            </a:r>
            <a:endParaRPr lang="en-US" altLang="ja-JP" sz="1400" dirty="0"/>
          </a:p>
          <a:p>
            <a:pPr algn="ctr"/>
            <a:r>
              <a:rPr lang="ja-JP" altLang="en-US" sz="1400" dirty="0"/>
              <a:t>システム</a:t>
            </a:r>
            <a:endParaRPr lang="en-US" altLang="ja-JP" sz="1400" dirty="0"/>
          </a:p>
          <a:p>
            <a:pPr algn="ctr"/>
            <a:r>
              <a:rPr lang="ja-JP" altLang="en-US" sz="1400" dirty="0"/>
              <a:t>（担当部署）</a:t>
            </a:r>
            <a:endParaRPr kumimoji="1" lang="ja-JP" altLang="en-US" sz="1400" dirty="0"/>
          </a:p>
        </p:txBody>
      </p:sp>
      <p:sp>
        <p:nvSpPr>
          <p:cNvPr id="30" name="四角形吹き出し 29"/>
          <p:cNvSpPr/>
          <p:nvPr/>
        </p:nvSpPr>
        <p:spPr>
          <a:xfrm>
            <a:off x="326708" y="2746042"/>
            <a:ext cx="3047840" cy="1441840"/>
          </a:xfrm>
          <a:prstGeom prst="wedgeRectCallout">
            <a:avLst>
              <a:gd name="adj1" fmla="val -25364"/>
              <a:gd name="adj2" fmla="val 84317"/>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①</a:t>
            </a:r>
            <a:r>
              <a:rPr lang="en-US" altLang="ja-JP" sz="1200" dirty="0">
                <a:solidFill>
                  <a:schemeClr val="tx1"/>
                </a:solidFill>
              </a:rPr>
              <a:t>e</a:t>
            </a:r>
            <a:r>
              <a:rPr kumimoji="1" lang="en-US" altLang="ja-JP" sz="1200" dirty="0">
                <a:solidFill>
                  <a:schemeClr val="tx1"/>
                </a:solidFill>
              </a:rPr>
              <a:t>-</a:t>
            </a:r>
            <a:r>
              <a:rPr kumimoji="1" lang="en-US" altLang="ja-JP" sz="1200" dirty="0" err="1">
                <a:solidFill>
                  <a:schemeClr val="tx1"/>
                </a:solidFill>
              </a:rPr>
              <a:t>Gov</a:t>
            </a:r>
            <a:r>
              <a:rPr kumimoji="1" lang="ja-JP" altLang="en-US" sz="1200" dirty="0">
                <a:solidFill>
                  <a:schemeClr val="tx1"/>
                </a:solidFill>
              </a:rPr>
              <a:t>電子申請システムの</a:t>
            </a:r>
            <a:r>
              <a:rPr kumimoji="1" lang="en-US" altLang="ja-JP" sz="1200" dirty="0">
                <a:solidFill>
                  <a:schemeClr val="tx1"/>
                </a:solidFill>
              </a:rPr>
              <a:t>web</a:t>
            </a:r>
            <a:r>
              <a:rPr kumimoji="1" lang="ja-JP" altLang="en-US" sz="1200" dirty="0">
                <a:solidFill>
                  <a:schemeClr val="tx1"/>
                </a:solidFill>
              </a:rPr>
              <a:t>ページで</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申請メニューを検索。</a:t>
            </a:r>
            <a:endParaRPr kumimoji="1"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②申請データを作成。</a:t>
            </a:r>
            <a:endParaRPr lang="en-US" altLang="ja-JP" sz="1200" dirty="0">
              <a:solidFill>
                <a:schemeClr val="tx1"/>
              </a:solidFill>
            </a:endParaRPr>
          </a:p>
          <a:p>
            <a:r>
              <a:rPr lang="ja-JP" altLang="en-US" sz="1200" dirty="0">
                <a:solidFill>
                  <a:schemeClr val="tx1"/>
                </a:solidFill>
              </a:rPr>
              <a:t>　提出先の行政機関（部署）を選択。</a:t>
            </a:r>
            <a:endParaRPr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③電子証明書で電子署名し、送信。</a:t>
            </a:r>
          </a:p>
        </p:txBody>
      </p:sp>
      <p:sp>
        <p:nvSpPr>
          <p:cNvPr id="31" name="四角形吹き出し 30"/>
          <p:cNvSpPr/>
          <p:nvPr/>
        </p:nvSpPr>
        <p:spPr>
          <a:xfrm>
            <a:off x="4319337" y="3424186"/>
            <a:ext cx="2010518" cy="955846"/>
          </a:xfrm>
          <a:prstGeom prst="wedgeRectCallout">
            <a:avLst>
              <a:gd name="adj1" fmla="val -13200"/>
              <a:gd name="adj2" fmla="val 126743"/>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⑤</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が申請データを</a:t>
            </a:r>
            <a:endParaRPr lang="en-US" altLang="ja-JP" sz="1200" dirty="0">
              <a:solidFill>
                <a:schemeClr val="tx1"/>
              </a:solidFill>
            </a:endParaRPr>
          </a:p>
          <a:p>
            <a:r>
              <a:rPr lang="ja-JP" altLang="en-US" sz="1200" dirty="0">
                <a:solidFill>
                  <a:schemeClr val="tx1"/>
                </a:solidFill>
              </a:rPr>
              <a:t>　申請者が選択した部署へ</a:t>
            </a:r>
            <a:endParaRPr lang="en-US" altLang="ja-JP" sz="1200" dirty="0">
              <a:solidFill>
                <a:schemeClr val="tx1"/>
              </a:solidFill>
            </a:endParaRPr>
          </a:p>
          <a:p>
            <a:r>
              <a:rPr lang="ja-JP" altLang="en-US" sz="1200" dirty="0">
                <a:solidFill>
                  <a:schemeClr val="tx1"/>
                </a:solidFill>
              </a:rPr>
              <a:t>　自動送信。</a:t>
            </a:r>
            <a:endParaRPr lang="en-US" altLang="ja-JP" sz="1200" dirty="0">
              <a:solidFill>
                <a:schemeClr val="tx1"/>
              </a:solidFill>
            </a:endParaRPr>
          </a:p>
        </p:txBody>
      </p:sp>
      <p:sp>
        <p:nvSpPr>
          <p:cNvPr id="32" name="四角形吹き出し 31"/>
          <p:cNvSpPr/>
          <p:nvPr/>
        </p:nvSpPr>
        <p:spPr>
          <a:xfrm>
            <a:off x="1968174" y="4576375"/>
            <a:ext cx="1809937" cy="900370"/>
          </a:xfrm>
          <a:prstGeom prst="wedgeRectCallout">
            <a:avLst>
              <a:gd name="adj1" fmla="val 18283"/>
              <a:gd name="adj2" fmla="val 63106"/>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④</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が申請データを受付し、「到達番号」と「問合番号」を申請者へ通知。</a:t>
            </a:r>
            <a:endParaRPr lang="en-US" altLang="ja-JP" sz="1200" dirty="0">
              <a:solidFill>
                <a:schemeClr val="tx1"/>
              </a:solidFill>
            </a:endParaRPr>
          </a:p>
        </p:txBody>
      </p:sp>
      <p:sp>
        <p:nvSpPr>
          <p:cNvPr id="33" name="ストライプ矢印 32"/>
          <p:cNvSpPr/>
          <p:nvPr/>
        </p:nvSpPr>
        <p:spPr>
          <a:xfrm flipH="1">
            <a:off x="1482554" y="6153160"/>
            <a:ext cx="2627559" cy="300865"/>
          </a:xfrm>
          <a:prstGeom prst="stripedRightArrow">
            <a:avLst>
              <a:gd name="adj1" fmla="val 32350"/>
              <a:gd name="adj2" fmla="val 64479"/>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吹き出し 33"/>
          <p:cNvSpPr/>
          <p:nvPr/>
        </p:nvSpPr>
        <p:spPr>
          <a:xfrm>
            <a:off x="4728292" y="6860061"/>
            <a:ext cx="1826504" cy="1616427"/>
          </a:xfrm>
          <a:prstGeom prst="wedgeRectCallout">
            <a:avLst>
              <a:gd name="adj1" fmla="val -17329"/>
              <a:gd name="adj2" fmla="val -70472"/>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⑥審査が終了したことを</a:t>
            </a:r>
            <a:endParaRPr lang="en-US" altLang="ja-JP" sz="1200" dirty="0">
              <a:solidFill>
                <a:schemeClr val="tx1"/>
              </a:solidFill>
            </a:endParaRPr>
          </a:p>
          <a:p>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へ送信。</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公文書が交付される手続であれば、公文書（</a:t>
            </a:r>
            <a:r>
              <a:rPr lang="en-US" altLang="ja-JP" sz="1200" dirty="0">
                <a:solidFill>
                  <a:schemeClr val="tx1"/>
                </a:solidFill>
              </a:rPr>
              <a:t>PDF</a:t>
            </a:r>
            <a:r>
              <a:rPr lang="ja-JP" altLang="en-US" sz="1200" dirty="0">
                <a:solidFill>
                  <a:schemeClr val="tx1"/>
                </a:solidFill>
              </a:rPr>
              <a:t>）を</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へ登録。</a:t>
            </a:r>
            <a:endParaRPr lang="en-US" altLang="ja-JP" sz="1200" dirty="0">
              <a:solidFill>
                <a:schemeClr val="tx1"/>
              </a:solidFill>
            </a:endParaRPr>
          </a:p>
        </p:txBody>
      </p:sp>
      <p:sp>
        <p:nvSpPr>
          <p:cNvPr id="35" name="四角形吹き出し 34"/>
          <p:cNvSpPr/>
          <p:nvPr/>
        </p:nvSpPr>
        <p:spPr>
          <a:xfrm>
            <a:off x="1881765" y="6649202"/>
            <a:ext cx="1830364" cy="799468"/>
          </a:xfrm>
          <a:prstGeom prst="wedgeRectCallout">
            <a:avLst>
              <a:gd name="adj1" fmla="val 39406"/>
              <a:gd name="adj2" fmla="val -84995"/>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⑦審査が終了したことを</a:t>
            </a:r>
            <a:endParaRPr lang="en-US" altLang="ja-JP" sz="1200" dirty="0">
              <a:solidFill>
                <a:schemeClr val="tx1"/>
              </a:solidFill>
            </a:endParaRPr>
          </a:p>
          <a:p>
            <a:r>
              <a:rPr lang="ja-JP" altLang="en-US" sz="1200" dirty="0">
                <a:solidFill>
                  <a:schemeClr val="tx1"/>
                </a:solidFill>
              </a:rPr>
              <a:t>申請者へ通知。（公文書は添付されない。）</a:t>
            </a:r>
            <a:endParaRPr lang="en-US" altLang="ja-JP" sz="1200" dirty="0">
              <a:solidFill>
                <a:schemeClr val="tx1"/>
              </a:solidFill>
            </a:endParaRPr>
          </a:p>
        </p:txBody>
      </p:sp>
      <p:sp>
        <p:nvSpPr>
          <p:cNvPr id="36" name="四角形吹き出し 35"/>
          <p:cNvSpPr/>
          <p:nvPr/>
        </p:nvSpPr>
        <p:spPr>
          <a:xfrm>
            <a:off x="491931" y="8228849"/>
            <a:ext cx="3988533" cy="1113913"/>
          </a:xfrm>
          <a:prstGeom prst="wedgeRectCallout">
            <a:avLst>
              <a:gd name="adj1" fmla="val -26174"/>
              <a:gd name="adj2" fmla="val -91209"/>
            </a:avLst>
          </a:prstGeom>
          <a:solidFill>
            <a:schemeClr val="bg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ja-JP" altLang="en-US" sz="1200" dirty="0">
                <a:solidFill>
                  <a:schemeClr val="tx1"/>
                </a:solidFill>
              </a:rPr>
              <a:t>⑧再度</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電子申請ウェブページへアクセスし、「到達番号」、「問合番号」を入力して公文書をダウンロードし、手続完了。</a:t>
            </a:r>
            <a:endParaRPr lang="en-US" altLang="ja-JP" sz="1200" dirty="0">
              <a:solidFill>
                <a:schemeClr val="tx1"/>
              </a:solidFill>
            </a:endParaRPr>
          </a:p>
          <a:p>
            <a:r>
              <a:rPr lang="ja-JP" altLang="en-US" sz="1200" dirty="0">
                <a:solidFill>
                  <a:schemeClr val="tx1"/>
                </a:solidFill>
              </a:rPr>
              <a:t>（公文書が交付されない手続もある。）</a:t>
            </a:r>
            <a:endParaRPr lang="en-US" altLang="ja-JP" sz="1200" dirty="0">
              <a:solidFill>
                <a:schemeClr val="tx1"/>
              </a:solidFill>
            </a:endParaRPr>
          </a:p>
        </p:txBody>
      </p:sp>
      <p:sp>
        <p:nvSpPr>
          <p:cNvPr id="37" name="正方形/長方形 36"/>
          <p:cNvSpPr/>
          <p:nvPr/>
        </p:nvSpPr>
        <p:spPr>
          <a:xfrm>
            <a:off x="1132985" y="2049976"/>
            <a:ext cx="5464549" cy="49284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rPr>
              <a:t>　　以下のような流れとなります。</a:t>
            </a:r>
          </a:p>
        </p:txBody>
      </p:sp>
      <p:sp>
        <p:nvSpPr>
          <p:cNvPr id="38" name="正方形/長方形 37"/>
          <p:cNvSpPr/>
          <p:nvPr/>
        </p:nvSpPr>
        <p:spPr>
          <a:xfrm>
            <a:off x="701620" y="205209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Tree>
    <p:extLst>
      <p:ext uri="{BB962C8B-B14F-4D97-AF65-F5344CB8AC3E}">
        <p14:creationId xmlns:p14="http://schemas.microsoft.com/office/powerpoint/2010/main" val="369858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正方形/長方形 2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kumimoji="1" lang="ja-JP" altLang="en-US" sz="1200" dirty="0">
                <a:solidFill>
                  <a:schemeClr val="tx1"/>
                </a:solidFill>
              </a:rPr>
              <a:t>送信後の電子申請審査の流れについて</a:t>
            </a:r>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60" y="1381718"/>
            <a:ext cx="804302" cy="7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1" name="Picture 8" descr="C:\Users\kazuaki.kosuge\AppData\Local\Microsoft\Windows\Temporary Internet Files\Content.IE5\OTRC5VU4\lgi01a2014010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38" y="3640938"/>
            <a:ext cx="1088585" cy="1097127"/>
          </a:xfrm>
          <a:prstGeom prst="rect">
            <a:avLst/>
          </a:prstGeom>
          <a:noFill/>
          <a:extLst>
            <a:ext uri="{909E8E84-426E-40DD-AFC4-6F175D3DCCD1}">
              <a14:hiddenFill xmlns:a14="http://schemas.microsoft.com/office/drawing/2010/main">
                <a:solidFill>
                  <a:srgbClr val="FFFFFF"/>
                </a:solidFill>
              </a14:hiddenFill>
            </a:ext>
          </a:extLst>
        </p:spPr>
      </p:pic>
      <p:sp>
        <p:nvSpPr>
          <p:cNvPr id="28" name="下カーブ矢印 27"/>
          <p:cNvSpPr/>
          <p:nvPr/>
        </p:nvSpPr>
        <p:spPr>
          <a:xfrm rot="10601649">
            <a:off x="1049507" y="4178314"/>
            <a:ext cx="3290759" cy="312559"/>
          </a:xfrm>
          <a:prstGeom prst="curvedDownArrow">
            <a:avLst>
              <a:gd name="adj1" fmla="val 35129"/>
              <a:gd name="adj2" fmla="val 68495"/>
              <a:gd name="adj3" fmla="val 15305"/>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051378" y="9378597"/>
            <a:ext cx="384479" cy="527403"/>
          </a:xfrm>
        </p:spPr>
        <p:txBody>
          <a:bodyPr/>
          <a:lstStyle/>
          <a:p>
            <a:fld id="{103B52A3-DD8A-40E3-92C3-217AE7AF3770}" type="slidenum">
              <a:rPr kumimoji="1" lang="ja-JP" altLang="en-US" sz="1200" smtClean="0"/>
              <a:t>7</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586829" y="2252136"/>
            <a:ext cx="5849028" cy="49284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rPr>
              <a:t>　　手続</a:t>
            </a:r>
            <a:r>
              <a:rPr lang="ja-JP" altLang="en-US" sz="1200" dirty="0">
                <a:solidFill>
                  <a:schemeClr val="tx1"/>
                </a:solidFill>
              </a:rPr>
              <a:t>ごとに</a:t>
            </a:r>
            <a:r>
              <a:rPr kumimoji="1" lang="ja-JP" altLang="en-US" sz="1200" dirty="0">
                <a:solidFill>
                  <a:schemeClr val="tx1"/>
                </a:solidFill>
              </a:rPr>
              <a:t>異なり</a:t>
            </a:r>
            <a:r>
              <a:rPr lang="ja-JP" altLang="en-US" sz="1200" dirty="0">
                <a:solidFill>
                  <a:schemeClr val="tx1"/>
                </a:solidFill>
              </a:rPr>
              <a:t>、</a:t>
            </a:r>
            <a:r>
              <a:rPr kumimoji="1" lang="ja-JP" altLang="en-US" sz="1200" dirty="0">
                <a:solidFill>
                  <a:schemeClr val="tx1"/>
                </a:solidFill>
              </a:rPr>
              <a:t>以下のような流れとなります。</a:t>
            </a:r>
          </a:p>
        </p:txBody>
      </p:sp>
      <p:sp>
        <p:nvSpPr>
          <p:cNvPr id="38" name="正方形/長方形 37"/>
          <p:cNvSpPr/>
          <p:nvPr/>
        </p:nvSpPr>
        <p:spPr>
          <a:xfrm>
            <a:off x="269110" y="2081867"/>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graphicFrame>
        <p:nvGraphicFramePr>
          <p:cNvPr id="3" name="表 2"/>
          <p:cNvGraphicFramePr>
            <a:graphicFrameLocks noGrp="1"/>
          </p:cNvGraphicFramePr>
          <p:nvPr>
            <p:extLst>
              <p:ext uri="{D42A27DB-BD31-4B8C-83A1-F6EECF244321}">
                <p14:modId xmlns:p14="http://schemas.microsoft.com/office/powerpoint/2010/main" val="1581083931"/>
              </p:ext>
            </p:extLst>
          </p:nvPr>
        </p:nvGraphicFramePr>
        <p:xfrm>
          <a:off x="317838" y="5503271"/>
          <a:ext cx="6139093" cy="3662680"/>
        </p:xfrm>
        <a:graphic>
          <a:graphicData uri="http://schemas.openxmlformats.org/drawingml/2006/table">
            <a:tbl>
              <a:tblPr firstRow="1" bandRow="1">
                <a:tableStyleId>{5C22544A-7EE6-4342-B048-85BDC9FD1C3A}</a:tableStyleId>
              </a:tblPr>
              <a:tblGrid>
                <a:gridCol w="550842">
                  <a:extLst>
                    <a:ext uri="{9D8B030D-6E8A-4147-A177-3AD203B41FA5}">
                      <a16:colId xmlns:a16="http://schemas.microsoft.com/office/drawing/2014/main" val="20000"/>
                    </a:ext>
                  </a:extLst>
                </a:gridCol>
                <a:gridCol w="2594610">
                  <a:extLst>
                    <a:ext uri="{9D8B030D-6E8A-4147-A177-3AD203B41FA5}">
                      <a16:colId xmlns:a16="http://schemas.microsoft.com/office/drawing/2014/main" val="20001"/>
                    </a:ext>
                  </a:extLst>
                </a:gridCol>
                <a:gridCol w="845820">
                  <a:extLst>
                    <a:ext uri="{9D8B030D-6E8A-4147-A177-3AD203B41FA5}">
                      <a16:colId xmlns:a16="http://schemas.microsoft.com/office/drawing/2014/main" val="20002"/>
                    </a:ext>
                  </a:extLst>
                </a:gridCol>
                <a:gridCol w="799081">
                  <a:extLst>
                    <a:ext uri="{9D8B030D-6E8A-4147-A177-3AD203B41FA5}">
                      <a16:colId xmlns:a16="http://schemas.microsoft.com/office/drawing/2014/main" val="20003"/>
                    </a:ext>
                  </a:extLst>
                </a:gridCol>
                <a:gridCol w="1348740">
                  <a:extLst>
                    <a:ext uri="{9D8B030D-6E8A-4147-A177-3AD203B41FA5}">
                      <a16:colId xmlns:a16="http://schemas.microsoft.com/office/drawing/2014/main" val="20004"/>
                    </a:ext>
                  </a:extLst>
                </a:gridCol>
              </a:tblGrid>
              <a:tr h="370840">
                <a:tc>
                  <a:txBody>
                    <a:bodyPr/>
                    <a:lstStyle/>
                    <a:p>
                      <a:pPr algn="ctr"/>
                      <a:r>
                        <a:rPr kumimoji="1" lang="ja-JP" altLang="en-US" dirty="0"/>
                        <a:t>手続</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dirty="0"/>
                        <a:t>届出名称</a:t>
                      </a:r>
                    </a:p>
                  </a:txBody>
                  <a:tcPr anchor="ctr"/>
                </a:tc>
                <a:tc>
                  <a:txBody>
                    <a:bodyPr/>
                    <a:lstStyle/>
                    <a:p>
                      <a:pPr algn="ctr"/>
                      <a:r>
                        <a:rPr kumimoji="1" lang="ja-JP" altLang="en-US" sz="1200" dirty="0"/>
                        <a:t>１次審査</a:t>
                      </a:r>
                    </a:p>
                  </a:txBody>
                  <a:tcPr anchor="ctr"/>
                </a:tc>
                <a:tc>
                  <a:txBody>
                    <a:bodyPr/>
                    <a:lstStyle/>
                    <a:p>
                      <a:pPr algn="ctr"/>
                      <a:r>
                        <a:rPr kumimoji="1" lang="ja-JP" altLang="en-US" sz="1200" dirty="0"/>
                        <a:t>２次審査</a:t>
                      </a:r>
                    </a:p>
                  </a:txBody>
                  <a:tcPr anchor="ctr"/>
                </a:tc>
                <a:tc>
                  <a:txBody>
                    <a:bodyPr/>
                    <a:lstStyle/>
                    <a:p>
                      <a:pPr algn="ctr"/>
                      <a:r>
                        <a:rPr kumimoji="1" lang="ja-JP" altLang="en-US" dirty="0"/>
                        <a:t>備考</a:t>
                      </a:r>
                    </a:p>
                  </a:txBody>
                  <a:tcPr anchor="ctr"/>
                </a:tc>
                <a:extLst>
                  <a:ext uri="{0D108BD9-81ED-4DB2-BD59-A6C34878D82A}">
                    <a16:rowId xmlns:a16="http://schemas.microsoft.com/office/drawing/2014/main" val="10000"/>
                  </a:ext>
                </a:extLst>
              </a:tr>
              <a:tr h="370840">
                <a:tc>
                  <a:txBody>
                    <a:bodyPr/>
                    <a:lstStyle/>
                    <a:p>
                      <a:pPr algn="ctr"/>
                      <a:r>
                        <a:rPr kumimoji="1" lang="ja-JP" altLang="en-US" sz="1100" dirty="0"/>
                        <a:t>Ａ</a:t>
                      </a:r>
                      <a:endParaRPr kumimoji="1" lang="en-US" altLang="ja-JP" sz="1100" dirty="0"/>
                    </a:p>
                  </a:txBody>
                  <a:tcPr anchor="ctr"/>
                </a:tc>
                <a:tc>
                  <a:txBody>
                    <a:bodyPr/>
                    <a:lstStyle/>
                    <a:p>
                      <a:r>
                        <a:rPr kumimoji="1" lang="ja-JP" altLang="en-US" sz="1100" dirty="0"/>
                        <a:t>・保険関係成立届</a:t>
                      </a:r>
                      <a:endParaRPr kumimoji="1" lang="en-US" altLang="ja-JP" sz="1100" dirty="0"/>
                    </a:p>
                    <a:p>
                      <a:r>
                        <a:rPr kumimoji="1" lang="ja-JP" altLang="en-US" sz="1100" dirty="0"/>
                        <a:t>・労働保険任意加入届</a:t>
                      </a:r>
                      <a:endParaRPr kumimoji="1" lang="en-US" altLang="ja-JP" sz="1100" dirty="0"/>
                    </a:p>
                    <a:p>
                      <a:r>
                        <a:rPr kumimoji="1" lang="ja-JP" altLang="en-US" sz="1100" dirty="0"/>
                        <a:t>・下請人を事業主とする認可申請</a:t>
                      </a:r>
                      <a:endParaRPr kumimoji="1" lang="en-US" altLang="ja-JP" sz="1100" dirty="0"/>
                    </a:p>
                    <a:p>
                      <a:r>
                        <a:rPr kumimoji="1" lang="ja-JP" altLang="en-US" sz="1100" dirty="0"/>
                        <a:t>・名称、所在地等変更届</a:t>
                      </a:r>
                      <a:endParaRPr kumimoji="1" lang="en-US" altLang="ja-JP" sz="1100" dirty="0"/>
                    </a:p>
                    <a:p>
                      <a:r>
                        <a:rPr kumimoji="1" lang="ja-JP" altLang="en-US" sz="1100" dirty="0"/>
                        <a:t>・代理人選任・解任届</a:t>
                      </a:r>
                      <a:endParaRPr kumimoji="1" lang="en-US" altLang="ja-JP" sz="1100" dirty="0"/>
                    </a:p>
                    <a:p>
                      <a:r>
                        <a:rPr kumimoji="1" lang="ja-JP" altLang="en-US" sz="1100" dirty="0"/>
                        <a:t>・労働</a:t>
                      </a:r>
                      <a:r>
                        <a:rPr kumimoji="1" lang="ja-JP" altLang="en-US" sz="1100" dirty="0" err="1"/>
                        <a:t>保険保険</a:t>
                      </a:r>
                      <a:r>
                        <a:rPr kumimoji="1" lang="ja-JP" altLang="en-US" sz="1100" dirty="0"/>
                        <a:t>関係消滅届</a:t>
                      </a:r>
                      <a:endParaRPr kumimoji="1" lang="en-US" altLang="ja-JP" sz="1100" dirty="0"/>
                    </a:p>
                    <a:p>
                      <a:r>
                        <a:rPr kumimoji="1" lang="ja-JP" altLang="en-US" sz="1100" dirty="0"/>
                        <a:t>・継続事業一括認可申請</a:t>
                      </a:r>
                      <a:endParaRPr kumimoji="1" lang="en-US" altLang="ja-JP" sz="1100" dirty="0"/>
                    </a:p>
                    <a:p>
                      <a:r>
                        <a:rPr kumimoji="1" lang="ja-JP" altLang="en-US" sz="1100" dirty="0"/>
                        <a:t>　（新規・追加・取消）</a:t>
                      </a:r>
                      <a:endParaRPr kumimoji="1" lang="en-US" altLang="ja-JP" sz="1100" dirty="0"/>
                    </a:p>
                    <a:p>
                      <a:r>
                        <a:rPr kumimoji="1" lang="ja-JP" altLang="en-US" sz="1100" dirty="0"/>
                        <a:t>・労働保険指定事業の変更届</a:t>
                      </a:r>
                      <a:endParaRPr kumimoji="1" lang="en-US" altLang="ja-JP" sz="1100" dirty="0"/>
                    </a:p>
                    <a:p>
                      <a:r>
                        <a:rPr kumimoji="1" lang="ja-JP" altLang="en-US" sz="1100" dirty="0"/>
                        <a:t>・労働保険被一括事業の名称等変更</a:t>
                      </a:r>
                      <a:endParaRPr kumimoji="1" lang="en-US" altLang="ja-JP" sz="1100" dirty="0"/>
                    </a:p>
                    <a:p>
                      <a:r>
                        <a:rPr kumimoji="1" lang="ja-JP" altLang="en-US" sz="1100" dirty="0"/>
                        <a:t>・労働保険事務処理委託解除</a:t>
                      </a:r>
                      <a:endParaRPr kumimoji="1" lang="en-US" altLang="ja-JP" sz="1100" dirty="0"/>
                    </a:p>
                  </a:txBody>
                  <a:tcPr anchor="ctr"/>
                </a:tc>
                <a:tc>
                  <a:txBody>
                    <a:bodyPr/>
                    <a:lstStyle/>
                    <a:p>
                      <a:pPr algn="ctr"/>
                      <a:r>
                        <a:rPr kumimoji="1" lang="ja-JP" altLang="en-US" sz="1200" dirty="0"/>
                        <a:t>監督署</a:t>
                      </a:r>
                      <a:endParaRPr kumimoji="1" lang="en-US" altLang="ja-JP" sz="1200" dirty="0"/>
                    </a:p>
                    <a:p>
                      <a:pPr algn="ctr"/>
                      <a:r>
                        <a:rPr kumimoji="1" lang="ja-JP" altLang="en-US" sz="1200" dirty="0"/>
                        <a:t>又は</a:t>
                      </a:r>
                      <a:endParaRPr kumimoji="1" lang="en-US" altLang="ja-JP" sz="1200" dirty="0"/>
                    </a:p>
                    <a:p>
                      <a:pPr algn="ctr"/>
                      <a:r>
                        <a:rPr kumimoji="1" lang="ja-JP" altLang="en-US" sz="1200" dirty="0"/>
                        <a:t>安定所</a:t>
                      </a:r>
                      <a:endParaRPr kumimoji="1" lang="en-US" altLang="ja-JP" sz="1200" dirty="0"/>
                    </a:p>
                  </a:txBody>
                  <a:tcPr anchor="ctr"/>
                </a:tc>
                <a:tc>
                  <a:txBody>
                    <a:bodyPr/>
                    <a:lstStyle/>
                    <a:p>
                      <a:pPr algn="ctr"/>
                      <a:r>
                        <a:rPr kumimoji="1" lang="ja-JP" altLang="en-US" sz="1200" dirty="0"/>
                        <a:t>労働局</a:t>
                      </a:r>
                      <a:endParaRPr kumimoji="1" lang="en-US" altLang="ja-JP" sz="1200" dirty="0"/>
                    </a:p>
                  </a:txBody>
                  <a:tcPr anchor="ctr"/>
                </a:tc>
                <a:tc>
                  <a:txBody>
                    <a:bodyPr/>
                    <a:lstStyle/>
                    <a:p>
                      <a:r>
                        <a:rPr kumimoji="1" lang="ja-JP" altLang="en-US" sz="1100" dirty="0"/>
                        <a:t>監督署で審査終了後、労働局で再審査を行ったうえ、厚生労働省徴収システム登記の後に申請者へ審査終了通知いたします。</a:t>
                      </a:r>
                    </a:p>
                  </a:txBody>
                  <a:tcPr anchor="ctr"/>
                </a:tc>
                <a:extLst>
                  <a:ext uri="{0D108BD9-81ED-4DB2-BD59-A6C34878D82A}">
                    <a16:rowId xmlns:a16="http://schemas.microsoft.com/office/drawing/2014/main" val="10001"/>
                  </a:ext>
                </a:extLst>
              </a:tr>
              <a:tr h="370840">
                <a:tc>
                  <a:txBody>
                    <a:bodyPr/>
                    <a:lstStyle/>
                    <a:p>
                      <a:pPr algn="ctr"/>
                      <a:r>
                        <a:rPr kumimoji="1" lang="ja-JP" altLang="en-US" sz="1100" dirty="0"/>
                        <a:t>Ｂ</a:t>
                      </a:r>
                    </a:p>
                  </a:txBody>
                  <a:tcPr anchor="ctr"/>
                </a:tc>
                <a:tc>
                  <a:txBody>
                    <a:bodyPr/>
                    <a:lstStyle/>
                    <a:p>
                      <a:r>
                        <a:rPr kumimoji="1" lang="ja-JP" altLang="en-US" sz="1100" dirty="0"/>
                        <a:t>・概算・増加概算・確定保険料申告書</a:t>
                      </a:r>
                      <a:endParaRPr kumimoji="1" lang="en-US" altLang="ja-JP" sz="1100" dirty="0"/>
                    </a:p>
                    <a:p>
                      <a:r>
                        <a:rPr kumimoji="1" lang="ja-JP" altLang="en-US" sz="1100" dirty="0"/>
                        <a:t>・還付請求書</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000" dirty="0"/>
                        <a:t>（監督署）</a:t>
                      </a:r>
                    </a:p>
                  </a:txBody>
                  <a:tcPr anchor="ctr"/>
                </a:tc>
                <a:tc>
                  <a:txBody>
                    <a:bodyPr/>
                    <a:lstStyle/>
                    <a:p>
                      <a:pPr algn="ctr"/>
                      <a:r>
                        <a:rPr kumimoji="1" lang="ja-JP" altLang="en-US" sz="1200" dirty="0"/>
                        <a:t>労働局</a:t>
                      </a:r>
                    </a:p>
                  </a:txBody>
                  <a:tcPr anchor="ctr"/>
                </a:tc>
                <a:tc>
                  <a:txBody>
                    <a:bodyPr/>
                    <a:lstStyle/>
                    <a:p>
                      <a:r>
                        <a:rPr kumimoji="1" lang="ja-JP" altLang="en-US" sz="1100" dirty="0"/>
                        <a:t>監督署を選択せず、労働局へ送信することも可能です。</a:t>
                      </a:r>
                    </a:p>
                  </a:txBody>
                  <a:tcPr anchor="ctr"/>
                </a:tc>
                <a:extLst>
                  <a:ext uri="{0D108BD9-81ED-4DB2-BD59-A6C34878D82A}">
                    <a16:rowId xmlns:a16="http://schemas.microsoft.com/office/drawing/2014/main" val="10002"/>
                  </a:ext>
                </a:extLst>
              </a:tr>
              <a:tr h="370840">
                <a:tc>
                  <a:txBody>
                    <a:bodyPr/>
                    <a:lstStyle/>
                    <a:p>
                      <a:pPr algn="ctr"/>
                      <a:r>
                        <a:rPr kumimoji="1" lang="ja-JP" altLang="en-US" sz="1100" dirty="0"/>
                        <a:t>Ｃ</a:t>
                      </a:r>
                    </a:p>
                  </a:txBody>
                  <a:tcPr anchor="ctr"/>
                </a:tc>
                <a:tc>
                  <a:txBody>
                    <a:bodyPr/>
                    <a:lstStyle/>
                    <a:p>
                      <a:r>
                        <a:rPr kumimoji="1" lang="ja-JP" altLang="en-US" sz="1100" dirty="0"/>
                        <a:t>・労働保険年度更新申告書</a:t>
                      </a:r>
                      <a:endParaRPr kumimoji="1" lang="en-US" altLang="ja-JP" sz="1100" dirty="0"/>
                    </a:p>
                    <a:p>
                      <a:r>
                        <a:rPr kumimoji="1" lang="ja-JP" altLang="en-US" sz="1100" dirty="0"/>
                        <a:t>・所掌「３」の</a:t>
                      </a:r>
                      <a:endParaRPr kumimoji="1" lang="en-US" altLang="ja-JP" sz="1100" dirty="0"/>
                    </a:p>
                    <a:p>
                      <a:r>
                        <a:rPr kumimoji="1" lang="ja-JP" altLang="en-US" sz="1100" dirty="0"/>
                        <a:t>　概算・増加概算・確定保険料申告書</a:t>
                      </a:r>
                    </a:p>
                  </a:txBody>
                  <a:tcPr anchor="ctr"/>
                </a:tc>
                <a:tc>
                  <a:txBody>
                    <a:bodyPr/>
                    <a:lstStyle/>
                    <a:p>
                      <a:pPr algn="ctr"/>
                      <a:r>
                        <a:rPr kumimoji="1" lang="ja-JP" altLang="en-US" sz="1200" dirty="0"/>
                        <a:t>労働局</a:t>
                      </a:r>
                    </a:p>
                  </a:txBody>
                  <a:tcPr anchor="ctr"/>
                </a:tc>
                <a:tc>
                  <a:txBody>
                    <a:bodyPr/>
                    <a:lstStyle/>
                    <a:p>
                      <a:pPr algn="ctr"/>
                      <a:endParaRPr kumimoji="1" lang="ja-JP" altLang="en-US" sz="1200" dirty="0"/>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100" dirty="0"/>
                        <a:t>監督署、安定所には送信することはできません。</a:t>
                      </a:r>
                    </a:p>
                    <a:p>
                      <a:endParaRPr kumimoji="1" lang="ja-JP" altLang="en-US" sz="1100" dirty="0"/>
                    </a:p>
                  </a:txBody>
                  <a:tcPr anchor="ctr"/>
                </a:tc>
                <a:extLst>
                  <a:ext uri="{0D108BD9-81ED-4DB2-BD59-A6C34878D82A}">
                    <a16:rowId xmlns:a16="http://schemas.microsoft.com/office/drawing/2014/main" val="10003"/>
                  </a:ext>
                </a:extLst>
              </a:tr>
            </a:tbl>
          </a:graphicData>
        </a:graphic>
      </p:graphicFrame>
      <p:sp>
        <p:nvSpPr>
          <p:cNvPr id="12" name="ストライプ矢印 11"/>
          <p:cNvSpPr/>
          <p:nvPr/>
        </p:nvSpPr>
        <p:spPr>
          <a:xfrm rot="10800000" flipH="1">
            <a:off x="1712604" y="3513524"/>
            <a:ext cx="1894539" cy="186965"/>
          </a:xfrm>
          <a:prstGeom prst="stripedRightArrow">
            <a:avLst>
              <a:gd name="adj1" fmla="val 40347"/>
              <a:gd name="adj2" fmla="val 64479"/>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6829" y="2977622"/>
            <a:ext cx="691140" cy="276999"/>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kumimoji="1" lang="ja-JP" altLang="en-US" sz="1200" dirty="0"/>
              <a:t>申請者</a:t>
            </a:r>
          </a:p>
        </p:txBody>
      </p:sp>
      <p:sp>
        <p:nvSpPr>
          <p:cNvPr id="15" name="テキスト ボックス 14"/>
          <p:cNvSpPr txBox="1"/>
          <p:nvPr/>
        </p:nvSpPr>
        <p:spPr>
          <a:xfrm>
            <a:off x="2363393" y="2969281"/>
            <a:ext cx="662990" cy="285340"/>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lang="en-US" altLang="ja-JP" sz="1200" dirty="0"/>
              <a:t>e-</a:t>
            </a:r>
            <a:r>
              <a:rPr lang="en-US" altLang="ja-JP" sz="1200" dirty="0" err="1"/>
              <a:t>Gov</a:t>
            </a:r>
            <a:endParaRPr kumimoji="1" lang="ja-JP" altLang="en-US" sz="1200" dirty="0"/>
          </a:p>
        </p:txBody>
      </p:sp>
      <p:pic>
        <p:nvPicPr>
          <p:cNvPr id="16" name="Picture 4" descr="C:\Users\kazuaki.kosuge\AppData\Local\Microsoft\Windows\Temporary Internet Files\Content.IE5\D8MOYW3K\MC9004289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83612" y="3417225"/>
            <a:ext cx="826144" cy="8621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kazuaki.kosuge\AppData\Local\Microsoft\Windows\Temporary Internet Files\Content.IE5\D8MOYW3K\MC900428949[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5196737" y="3417225"/>
            <a:ext cx="901794" cy="799897"/>
          </a:xfrm>
          <a:prstGeom prst="rect">
            <a:avLst/>
          </a:prstGeom>
          <a:solidFill>
            <a:schemeClr val="bg1"/>
          </a:solidFill>
        </p:spPr>
      </p:pic>
      <p:sp>
        <p:nvSpPr>
          <p:cNvPr id="18" name="テキスト ボックス 17"/>
          <p:cNvSpPr txBox="1"/>
          <p:nvPr/>
        </p:nvSpPr>
        <p:spPr>
          <a:xfrm>
            <a:off x="3370642" y="2963607"/>
            <a:ext cx="1262037" cy="276999"/>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kumimoji="1" lang="ja-JP" altLang="en-US" sz="1200" dirty="0"/>
              <a:t>監督署・安定所</a:t>
            </a:r>
          </a:p>
        </p:txBody>
      </p:sp>
      <p:sp>
        <p:nvSpPr>
          <p:cNvPr id="19" name="テキスト ボックス 18"/>
          <p:cNvSpPr txBox="1"/>
          <p:nvPr/>
        </p:nvSpPr>
        <p:spPr>
          <a:xfrm>
            <a:off x="5196737" y="2963607"/>
            <a:ext cx="746554" cy="276999"/>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kumimoji="1" lang="ja-JP" altLang="en-US" sz="1200" dirty="0"/>
              <a:t>労働局</a:t>
            </a:r>
          </a:p>
        </p:txBody>
      </p:sp>
      <p:sp>
        <p:nvSpPr>
          <p:cNvPr id="20" name="ストライプ矢印 19"/>
          <p:cNvSpPr/>
          <p:nvPr/>
        </p:nvSpPr>
        <p:spPr>
          <a:xfrm rot="10800000" flipH="1">
            <a:off x="4294124" y="3493826"/>
            <a:ext cx="564732" cy="222559"/>
          </a:xfrm>
          <a:prstGeom prst="stripedRightArrow">
            <a:avLst>
              <a:gd name="adj1" fmla="val 40347"/>
              <a:gd name="adj2" fmla="val 64479"/>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カーブ矢印 20"/>
          <p:cNvSpPr/>
          <p:nvPr/>
        </p:nvSpPr>
        <p:spPr>
          <a:xfrm rot="10800000">
            <a:off x="1053399" y="4731656"/>
            <a:ext cx="4915888" cy="523203"/>
          </a:xfrm>
          <a:prstGeom prst="curvedDownArrow">
            <a:avLst>
              <a:gd name="adj1" fmla="val 35129"/>
              <a:gd name="adj2" fmla="val 68495"/>
              <a:gd name="adj3" fmla="val 15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円/楕円 1"/>
          <p:cNvSpPr/>
          <p:nvPr/>
        </p:nvSpPr>
        <p:spPr>
          <a:xfrm>
            <a:off x="1385647" y="3417225"/>
            <a:ext cx="630841" cy="365144"/>
          </a:xfrm>
          <a:prstGeom prst="ellipse">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手続Ａ・Ｂ</a:t>
            </a:r>
          </a:p>
        </p:txBody>
      </p:sp>
      <p:sp>
        <p:nvSpPr>
          <p:cNvPr id="26" name="ストライプ矢印 25"/>
          <p:cNvSpPr/>
          <p:nvPr/>
        </p:nvSpPr>
        <p:spPr>
          <a:xfrm rot="10800000" flipH="1">
            <a:off x="1740997" y="4602852"/>
            <a:ext cx="3117859" cy="207984"/>
          </a:xfrm>
          <a:prstGeom prst="stripedRightArrow">
            <a:avLst>
              <a:gd name="adj1" fmla="val 40347"/>
              <a:gd name="adj2" fmla="val 64479"/>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414040" y="4506556"/>
            <a:ext cx="630841" cy="365144"/>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手続</a:t>
            </a:r>
            <a:endParaRPr kumimoji="1" lang="en-US" altLang="ja-JP" sz="1050" dirty="0">
              <a:solidFill>
                <a:schemeClr val="tx1"/>
              </a:solidFill>
            </a:endParaRPr>
          </a:p>
          <a:p>
            <a:pPr algn="ctr"/>
            <a:r>
              <a:rPr lang="ja-JP" altLang="en-US" sz="1050" dirty="0">
                <a:solidFill>
                  <a:schemeClr val="tx1"/>
                </a:solidFill>
              </a:rPr>
              <a:t>Ｂ・Ｃ</a:t>
            </a:r>
            <a:endParaRPr kumimoji="1" lang="ja-JP" altLang="en-US" sz="1050" dirty="0">
              <a:solidFill>
                <a:schemeClr val="tx1"/>
              </a:solidFill>
            </a:endParaRPr>
          </a:p>
        </p:txBody>
      </p:sp>
      <p:pic>
        <p:nvPicPr>
          <p:cNvPr id="13" name="Picture 3" descr="C:\Users\kei.fujita\AppData\Local\Microsoft\Windows\Temporary Internet Files\Content.IE5\K1ZGNOSH\MC900434845[2].png"/>
          <p:cNvPicPr>
            <a:picLocks noChangeAspect="1" noChangeArrowheads="1"/>
          </p:cNvPicPr>
          <p:nvPr/>
        </p:nvPicPr>
        <p:blipFill>
          <a:blip r:embed="rId5" cstate="print"/>
          <a:srcRect/>
          <a:stretch>
            <a:fillRect/>
          </a:stretch>
        </p:blipFill>
        <p:spPr bwMode="auto">
          <a:xfrm>
            <a:off x="2363393" y="3356816"/>
            <a:ext cx="802718" cy="1581084"/>
          </a:xfrm>
          <a:prstGeom prst="rect">
            <a:avLst/>
          </a:prstGeom>
          <a:noFill/>
          <a:ln w="9525">
            <a:noFill/>
            <a:miter lim="800000"/>
            <a:headEnd/>
            <a:tailEnd/>
          </a:ln>
        </p:spPr>
      </p:pic>
      <p:sp>
        <p:nvSpPr>
          <p:cNvPr id="7" name="円形吹き出し 6"/>
          <p:cNvSpPr/>
          <p:nvPr/>
        </p:nvSpPr>
        <p:spPr>
          <a:xfrm>
            <a:off x="528145" y="839341"/>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Ｑ４</a:t>
            </a:r>
          </a:p>
        </p:txBody>
      </p:sp>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労働保険適用徴収手続の</a:t>
            </a:r>
            <a:r>
              <a:rPr kumimoji="1" lang="ja-JP" altLang="en-US" sz="1200" dirty="0">
                <a:solidFill>
                  <a:schemeClr val="tx1"/>
                </a:solidFill>
              </a:rPr>
              <a:t>電子申請の流れはどのようになっていますか？</a:t>
            </a:r>
          </a:p>
        </p:txBody>
      </p:sp>
      <p:sp>
        <p:nvSpPr>
          <p:cNvPr id="29" name="テキスト ボックス 28"/>
          <p:cNvSpPr txBox="1"/>
          <p:nvPr/>
        </p:nvSpPr>
        <p:spPr>
          <a:xfrm>
            <a:off x="5010520" y="4321423"/>
            <a:ext cx="1319335" cy="553998"/>
          </a:xfrm>
          <a:prstGeom prst="rect">
            <a:avLst/>
          </a:prstGeom>
          <a:solidFill>
            <a:schemeClr val="bg1"/>
          </a:solidFill>
          <a:ln>
            <a:solidFill>
              <a:schemeClr val="tx1">
                <a:lumMod val="50000"/>
                <a:lumOff val="50000"/>
              </a:schemeClr>
            </a:solidFill>
          </a:ln>
        </p:spPr>
        <p:txBody>
          <a:bodyPr wrap="square" rtlCol="0" anchor="ctr" anchorCtr="0">
            <a:spAutoFit/>
          </a:bodyPr>
          <a:lstStyle/>
          <a:p>
            <a:pPr algn="ctr"/>
            <a:r>
              <a:rPr lang="ja-JP" altLang="en-US" sz="1000" dirty="0"/>
              <a:t>公文書は</a:t>
            </a:r>
            <a:endParaRPr lang="en-US" altLang="ja-JP" sz="1000" dirty="0"/>
          </a:p>
          <a:p>
            <a:pPr algn="ctr"/>
            <a:r>
              <a:rPr lang="ja-JP" altLang="en-US" sz="1000" dirty="0"/>
              <a:t>システム登記後に申請者へ通知</a:t>
            </a:r>
            <a:endParaRPr kumimoji="1" lang="ja-JP" altLang="en-US" sz="1000" dirty="0"/>
          </a:p>
        </p:txBody>
      </p:sp>
    </p:spTree>
    <p:extLst>
      <p:ext uri="{BB962C8B-B14F-4D97-AF65-F5344CB8AC3E}">
        <p14:creationId xmlns:p14="http://schemas.microsoft.com/office/powerpoint/2010/main" val="42499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正方形/長方形 19"/>
          <p:cNvSpPr/>
          <p:nvPr/>
        </p:nvSpPr>
        <p:spPr>
          <a:xfrm>
            <a:off x="1178523" y="967745"/>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a:t>
            </a:r>
            <a:r>
              <a:rPr kumimoji="1" lang="ja-JP" altLang="en-US" sz="1200" dirty="0">
                <a:solidFill>
                  <a:schemeClr val="tx1"/>
                </a:solidFill>
              </a:rPr>
              <a:t>の入力手順について</a:t>
            </a:r>
          </a:p>
        </p:txBody>
      </p:sp>
      <p:sp>
        <p:nvSpPr>
          <p:cNvPr id="4" name="スライド番号プレースホルダー 3"/>
          <p:cNvSpPr>
            <a:spLocks noGrp="1"/>
          </p:cNvSpPr>
          <p:nvPr>
            <p:ph type="sldNum" sz="quarter" idx="12"/>
          </p:nvPr>
        </p:nvSpPr>
        <p:spPr>
          <a:xfrm>
            <a:off x="6150406" y="9281624"/>
            <a:ext cx="384479" cy="527403"/>
          </a:xfrm>
        </p:spPr>
        <p:txBody>
          <a:bodyPr/>
          <a:lstStyle/>
          <a:p>
            <a:fld id="{103B52A3-DD8A-40E3-92C3-217AE7AF3770}" type="slidenum">
              <a:rPr kumimoji="1" lang="ja-JP" altLang="en-US" sz="1200" smtClean="0"/>
              <a:t>8</a:t>
            </a:fld>
            <a:endParaRPr kumimoji="1" lang="ja-JP" altLang="en-US" sz="1200" dirty="0"/>
          </a:p>
        </p:txBody>
      </p:sp>
      <p:sp>
        <p:nvSpPr>
          <p:cNvPr id="5" name="テキスト ボックス 4"/>
          <p:cNvSpPr txBox="1"/>
          <p:nvPr/>
        </p:nvSpPr>
        <p:spPr>
          <a:xfrm>
            <a:off x="421727" y="370895"/>
            <a:ext cx="6014545" cy="338554"/>
          </a:xfrm>
          <a:prstGeom prst="rect">
            <a:avLst/>
          </a:prstGeom>
          <a:noFill/>
        </p:spPr>
        <p:txBody>
          <a:bodyPr wrap="square" rtlCol="0">
            <a:spAutoFit/>
          </a:bodyPr>
          <a:lstStyle/>
          <a:p>
            <a:r>
              <a:rPr lang="ja-JP" altLang="en-US" sz="1600" dirty="0"/>
              <a:t>１　電子申請の始め方や</a:t>
            </a:r>
            <a:r>
              <a:rPr lang="en-US" altLang="ja-JP" sz="1600" dirty="0"/>
              <a:t>e-</a:t>
            </a:r>
            <a:r>
              <a:rPr lang="en-US" altLang="ja-JP" sz="1600" dirty="0" err="1"/>
              <a:t>Gov</a:t>
            </a:r>
            <a:r>
              <a:rPr lang="ja-JP" altLang="en-US" sz="1600" dirty="0"/>
              <a:t>電子申請システムに関すること</a:t>
            </a:r>
            <a:endParaRPr kumimoji="1" lang="ja-JP" altLang="en-US" sz="1600" dirty="0"/>
          </a:p>
        </p:txBody>
      </p:sp>
      <p:cxnSp>
        <p:nvCxnSpPr>
          <p:cNvPr id="6" name="直線コネクタ 5"/>
          <p:cNvCxnSpPr/>
          <p:nvPr/>
        </p:nvCxnSpPr>
        <p:spPr>
          <a:xfrm>
            <a:off x="528145" y="709449"/>
            <a:ext cx="580171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263" y="1360084"/>
            <a:ext cx="805272" cy="79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角丸四角形吹き出し 9"/>
          <p:cNvSpPr/>
          <p:nvPr/>
        </p:nvSpPr>
        <p:spPr>
          <a:xfrm>
            <a:off x="1250575" y="1411198"/>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dirty="0">
                <a:solidFill>
                  <a:schemeClr val="tx1"/>
                </a:solidFill>
              </a:rPr>
              <a:t>電子申請の入力手順を知りたいのですが、</a:t>
            </a:r>
            <a:r>
              <a:rPr lang="ja-JP" altLang="en-US" sz="1200" dirty="0">
                <a:solidFill>
                  <a:schemeClr val="tx1"/>
                </a:solidFill>
              </a:rPr>
              <a:t>何かマニュアルはありますか？</a:t>
            </a:r>
            <a:endParaRPr kumimoji="1" lang="ja-JP" altLang="en-US" sz="1200" dirty="0">
              <a:solidFill>
                <a:schemeClr val="tx1"/>
              </a:solidFill>
            </a:endParaRPr>
          </a:p>
        </p:txBody>
      </p:sp>
      <p:sp>
        <p:nvSpPr>
          <p:cNvPr id="7" name="円形吹き出し 6"/>
          <p:cNvSpPr/>
          <p:nvPr/>
        </p:nvSpPr>
        <p:spPr>
          <a:xfrm>
            <a:off x="528145" y="839341"/>
            <a:ext cx="819806"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Ｑ５</a:t>
            </a:r>
          </a:p>
        </p:txBody>
      </p:sp>
      <p:sp>
        <p:nvSpPr>
          <p:cNvPr id="11" name="正方形/長方形 10"/>
          <p:cNvSpPr/>
          <p:nvPr/>
        </p:nvSpPr>
        <p:spPr>
          <a:xfrm>
            <a:off x="528145" y="2252135"/>
            <a:ext cx="5908127" cy="3251512"/>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kumimoji="1" lang="ja-JP" altLang="en-US" sz="1200" dirty="0">
                <a:solidFill>
                  <a:schemeClr val="tx1"/>
                </a:solidFill>
              </a:rPr>
              <a:t>　厚生労働省のホームページから</a:t>
            </a:r>
            <a:r>
              <a:rPr lang="ja-JP" altLang="en-US" sz="1200" dirty="0">
                <a:solidFill>
                  <a:schemeClr val="tx1"/>
                </a:solidFill>
              </a:rPr>
              <a:t>労働保険年度更新、</a:t>
            </a:r>
            <a:r>
              <a:rPr kumimoji="1" lang="ja-JP" altLang="en-US" sz="1200" dirty="0">
                <a:solidFill>
                  <a:schemeClr val="tx1"/>
                </a:solidFill>
              </a:rPr>
              <a:t>労働</a:t>
            </a:r>
            <a:r>
              <a:rPr kumimoji="1" lang="ja-JP" altLang="en-US" sz="1200" dirty="0" err="1">
                <a:solidFill>
                  <a:schemeClr val="tx1"/>
                </a:solidFill>
              </a:rPr>
              <a:t>保険保険</a:t>
            </a:r>
            <a:r>
              <a:rPr kumimoji="1" lang="ja-JP" altLang="en-US" sz="1200" dirty="0">
                <a:solidFill>
                  <a:schemeClr val="tx1"/>
                </a:solidFill>
              </a:rPr>
              <a:t>関係成立（継続）、労働保険概算保険料申告（継続）手続に関するマニュアル（ＰＤＦ）をダウンロードいただけます。</a:t>
            </a:r>
            <a:endParaRPr kumimoji="1" lang="en-US" altLang="ja-JP" sz="1200" dirty="0">
              <a:solidFill>
                <a:schemeClr val="tx1"/>
              </a:solidFill>
            </a:endParaRPr>
          </a:p>
          <a:p>
            <a:r>
              <a:rPr lang="ja-JP" altLang="en-US" sz="1200" dirty="0">
                <a:solidFill>
                  <a:schemeClr val="tx1"/>
                </a:solidFill>
              </a:rPr>
              <a:t>　その他の手続についても入力手順はほぼ同様になりますので御参考いただけます。</a:t>
            </a:r>
            <a:endParaRPr kumimoji="1"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　なお、紹介しておりますマニュアルは</a:t>
            </a:r>
            <a:r>
              <a:rPr lang="en-US" altLang="ja-JP" sz="1200" dirty="0">
                <a:solidFill>
                  <a:schemeClr val="tx1"/>
                </a:solidFill>
              </a:rPr>
              <a:t>e-</a:t>
            </a:r>
            <a:r>
              <a:rPr lang="en-US" altLang="ja-JP" sz="1200" dirty="0" err="1">
                <a:solidFill>
                  <a:schemeClr val="tx1"/>
                </a:solidFill>
              </a:rPr>
              <a:t>Gov</a:t>
            </a:r>
            <a:r>
              <a:rPr lang="ja-JP" altLang="en-US" sz="1200" dirty="0">
                <a:solidFill>
                  <a:schemeClr val="tx1"/>
                </a:solidFill>
              </a:rPr>
              <a:t>電子申請システムの入力手順です。</a:t>
            </a:r>
            <a:endParaRPr lang="en-US" altLang="ja-JP" sz="1200" dirty="0">
              <a:solidFill>
                <a:schemeClr val="tx1"/>
              </a:solidFill>
            </a:endParaRPr>
          </a:p>
          <a:p>
            <a:r>
              <a:rPr lang="ja-JP" altLang="en-US" sz="1200" dirty="0">
                <a:solidFill>
                  <a:schemeClr val="tx1"/>
                </a:solidFill>
              </a:rPr>
              <a:t>労務管理ソフトウェアを導入されており、そのソフトウェアを用いて電子申請入力を行う場合の入力手順は販売元ソフトウェア会社のサポート窓口へお尋ねください。</a:t>
            </a:r>
            <a:endParaRPr kumimoji="1" lang="en-US" altLang="ja-JP" sz="1200" dirty="0">
              <a:solidFill>
                <a:schemeClr val="tx1"/>
              </a:solidFill>
            </a:endParaRPr>
          </a:p>
        </p:txBody>
      </p:sp>
      <p:sp>
        <p:nvSpPr>
          <p:cNvPr id="2" name="正方形/長方形 1"/>
          <p:cNvSpPr/>
          <p:nvPr/>
        </p:nvSpPr>
        <p:spPr>
          <a:xfrm>
            <a:off x="13381" y="2145031"/>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sp>
        <p:nvSpPr>
          <p:cNvPr id="37" name="正方形/長方形 36"/>
          <p:cNvSpPr/>
          <p:nvPr/>
        </p:nvSpPr>
        <p:spPr>
          <a:xfrm>
            <a:off x="1178938" y="5713388"/>
            <a:ext cx="5257334" cy="30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200" dirty="0">
                <a:solidFill>
                  <a:schemeClr val="tx1"/>
                </a:solidFill>
              </a:rPr>
              <a:t>申請メニュー検索で該当しない場合について</a:t>
            </a:r>
            <a:endParaRPr kumimoji="1" lang="ja-JP" altLang="en-US" sz="1200" dirty="0">
              <a:solidFill>
                <a:schemeClr val="tx1"/>
              </a:solidFill>
            </a:endParaRPr>
          </a:p>
        </p:txBody>
      </p:sp>
      <p:pic>
        <p:nvPicPr>
          <p:cNvPr id="3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19" y="6121912"/>
            <a:ext cx="797277" cy="79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9" name="角丸四角形吹き出し 38"/>
          <p:cNvSpPr/>
          <p:nvPr/>
        </p:nvSpPr>
        <p:spPr>
          <a:xfrm>
            <a:off x="1250575" y="6262437"/>
            <a:ext cx="5185697" cy="551794"/>
          </a:xfrm>
          <a:prstGeom prst="wedgeRoundRectCallout">
            <a:avLst>
              <a:gd name="adj1" fmla="val -53580"/>
              <a:gd name="adj2" fmla="val 11014"/>
              <a:gd name="adj3" fmla="val 16667"/>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届出書類名「労働</a:t>
            </a:r>
            <a:r>
              <a:rPr lang="ja-JP" altLang="en-US" sz="1200" dirty="0" err="1">
                <a:solidFill>
                  <a:schemeClr val="tx1"/>
                </a:solidFill>
              </a:rPr>
              <a:t>保険保険</a:t>
            </a:r>
            <a:r>
              <a:rPr lang="ja-JP" altLang="en-US" sz="1200" dirty="0">
                <a:solidFill>
                  <a:schemeClr val="tx1"/>
                </a:solidFill>
              </a:rPr>
              <a:t>関係成立届」で検索しても該当する申請メニューが出てきませんが電子申請対応していないのでしょうか？</a:t>
            </a:r>
            <a:endParaRPr kumimoji="1" lang="ja-JP" altLang="en-US" sz="1200" dirty="0">
              <a:solidFill>
                <a:schemeClr val="tx1"/>
              </a:solidFill>
            </a:endParaRPr>
          </a:p>
        </p:txBody>
      </p:sp>
      <p:sp>
        <p:nvSpPr>
          <p:cNvPr id="40" name="円形吹き出し 39"/>
          <p:cNvSpPr/>
          <p:nvPr/>
        </p:nvSpPr>
        <p:spPr>
          <a:xfrm>
            <a:off x="528560" y="5584984"/>
            <a:ext cx="828554" cy="551794"/>
          </a:xfrm>
          <a:prstGeom prst="wedgeEllipseCallout">
            <a:avLst>
              <a:gd name="adj1" fmla="val 22587"/>
              <a:gd name="adj2" fmla="val -51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t>Ｑ６</a:t>
            </a:r>
          </a:p>
        </p:txBody>
      </p:sp>
      <p:sp>
        <p:nvSpPr>
          <p:cNvPr id="41" name="正方形/長方形 40"/>
          <p:cNvSpPr/>
          <p:nvPr/>
        </p:nvSpPr>
        <p:spPr>
          <a:xfrm>
            <a:off x="594323" y="7017246"/>
            <a:ext cx="5908127" cy="244792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200" dirty="0">
                <a:solidFill>
                  <a:schemeClr val="tx1"/>
                </a:solidFill>
              </a:rPr>
              <a:t>　申請メニューは各届出様式の名称そのもので登録されていないため、名称そのものでなく「労働保険　成立」などであいまいに検索ください。</a:t>
            </a:r>
            <a:endParaRPr kumimoji="1" lang="en-US" altLang="ja-JP" sz="1200" dirty="0">
              <a:solidFill>
                <a:schemeClr val="tx1"/>
              </a:solidFill>
            </a:endParaRPr>
          </a:p>
        </p:txBody>
      </p:sp>
      <p:sp>
        <p:nvSpPr>
          <p:cNvPr id="42" name="正方形/長方形 41"/>
          <p:cNvSpPr/>
          <p:nvPr/>
        </p:nvSpPr>
        <p:spPr>
          <a:xfrm>
            <a:off x="155248" y="6850318"/>
            <a:ext cx="646331" cy="646331"/>
          </a:xfrm>
          <a:prstGeom prst="rect">
            <a:avLst/>
          </a:prstGeom>
          <a:noFill/>
          <a:ln>
            <a:noFill/>
          </a:ln>
        </p:spPr>
        <p:txBody>
          <a:bodyPr wrap="none" lIns="91440" tIns="45720" rIns="91440" bIns="45720">
            <a:spAutoFit/>
          </a:bodyPr>
          <a:lstStyle/>
          <a:p>
            <a:pPr algn="ctr"/>
            <a:r>
              <a:rPr lang="ja-JP" altLang="en-US" sz="3600" b="1" cap="none" spc="0" dirty="0">
                <a:ln w="12700">
                  <a:solidFill>
                    <a:srgbClr val="00B0F0"/>
                  </a:solidFill>
                  <a:prstDash val="solid"/>
                </a:ln>
                <a:pattFill prst="narVert">
                  <a:fgClr>
                    <a:srgbClr val="7030A0"/>
                  </a:fgClr>
                  <a:bgClr>
                    <a:schemeClr val="accent1">
                      <a:lumMod val="20000"/>
                      <a:lumOff val="80000"/>
                    </a:schemeClr>
                  </a:bgClr>
                </a:pattFill>
                <a:effectLst>
                  <a:outerShdw dist="38100" dir="2640000" algn="bl" rotWithShape="0">
                    <a:schemeClr val="accent1"/>
                  </a:outerShdw>
                </a:effectLst>
              </a:rPr>
              <a:t>Ａ</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 t="5744" r="31493" b="4618"/>
          <a:stretch/>
        </p:blipFill>
        <p:spPr>
          <a:xfrm>
            <a:off x="3122275" y="7534275"/>
            <a:ext cx="3269835" cy="1849559"/>
          </a:xfrm>
          <a:prstGeom prst="rect">
            <a:avLst/>
          </a:prstGeom>
          <a:ln>
            <a:solidFill>
              <a:schemeClr val="accent2">
                <a:lumMod val="60000"/>
                <a:lumOff val="40000"/>
              </a:schemeClr>
            </a:solidFill>
          </a:ln>
        </p:spPr>
      </p:pic>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1" t="6204" r="15817" b="41714"/>
          <a:stretch/>
        </p:blipFill>
        <p:spPr>
          <a:xfrm>
            <a:off x="761751" y="7657565"/>
            <a:ext cx="2283823" cy="948002"/>
          </a:xfrm>
          <a:prstGeom prst="rect">
            <a:avLst/>
          </a:prstGeom>
          <a:ln>
            <a:solidFill>
              <a:schemeClr val="accent2">
                <a:lumMod val="60000"/>
                <a:lumOff val="40000"/>
              </a:schemeClr>
            </a:solidFill>
          </a:ln>
        </p:spPr>
      </p:pic>
      <p:sp>
        <p:nvSpPr>
          <p:cNvPr id="13" name="テキスト ボックス 12"/>
          <p:cNvSpPr txBox="1"/>
          <p:nvPr/>
        </p:nvSpPr>
        <p:spPr>
          <a:xfrm>
            <a:off x="2041528" y="7694699"/>
            <a:ext cx="843127" cy="1015663"/>
          </a:xfrm>
          <a:prstGeom prst="rect">
            <a:avLst/>
          </a:prstGeom>
          <a:noFill/>
        </p:spPr>
        <p:txBody>
          <a:bodyPr wrap="square" rtlCol="0">
            <a:spAutoFit/>
          </a:bodyPr>
          <a:lstStyle/>
          <a:p>
            <a:r>
              <a:rPr kumimoji="1" lang="en-US" altLang="ja-JP" sz="6000" dirty="0">
                <a:solidFill>
                  <a:srgbClr val="FF0000"/>
                </a:solidFill>
              </a:rPr>
              <a:t>×</a:t>
            </a:r>
            <a:endParaRPr kumimoji="1" lang="ja-JP" altLang="en-US" sz="6000" dirty="0">
              <a:solidFill>
                <a:srgbClr val="FF0000"/>
              </a:solidFill>
            </a:endParaRPr>
          </a:p>
        </p:txBody>
      </p:sp>
      <p:sp>
        <p:nvSpPr>
          <p:cNvPr id="14" name="テキスト ボックス 13"/>
          <p:cNvSpPr txBox="1"/>
          <p:nvPr/>
        </p:nvSpPr>
        <p:spPr>
          <a:xfrm>
            <a:off x="4465598" y="7983723"/>
            <a:ext cx="1834054" cy="253916"/>
          </a:xfrm>
          <a:prstGeom prst="rect">
            <a:avLst/>
          </a:prstGeom>
          <a:noFill/>
        </p:spPr>
        <p:txBody>
          <a:bodyPr wrap="square" rtlCol="0">
            <a:spAutoFit/>
          </a:bodyPr>
          <a:lstStyle/>
          <a:p>
            <a:r>
              <a:rPr kumimoji="1" lang="ja-JP" altLang="en-US" sz="1050" dirty="0"/>
              <a:t>労働保険　成立</a:t>
            </a:r>
          </a:p>
        </p:txBody>
      </p:sp>
      <p:sp>
        <p:nvSpPr>
          <p:cNvPr id="25" name="テキスト ボックス 24"/>
          <p:cNvSpPr txBox="1"/>
          <p:nvPr/>
        </p:nvSpPr>
        <p:spPr>
          <a:xfrm>
            <a:off x="5548983" y="7628057"/>
            <a:ext cx="843127" cy="830997"/>
          </a:xfrm>
          <a:prstGeom prst="rect">
            <a:avLst/>
          </a:prstGeom>
          <a:noFill/>
        </p:spPr>
        <p:txBody>
          <a:bodyPr wrap="square" rtlCol="0">
            <a:spAutoFit/>
          </a:bodyPr>
          <a:lstStyle/>
          <a:p>
            <a:r>
              <a:rPr kumimoji="1" lang="ja-JP" altLang="en-US" sz="4800" dirty="0">
                <a:solidFill>
                  <a:srgbClr val="00B0F0"/>
                </a:solidFill>
                <a:latin typeface="HGPｺﾞｼｯｸE" panose="020B0900000000000000" pitchFamily="50" charset="-128"/>
                <a:ea typeface="HGPｺﾞｼｯｸE" panose="020B0900000000000000" pitchFamily="50" charset="-128"/>
              </a:rPr>
              <a:t>○</a:t>
            </a:r>
          </a:p>
        </p:txBody>
      </p:sp>
      <p:pic>
        <p:nvPicPr>
          <p:cNvPr id="43" name="図 42"/>
          <p:cNvPicPr>
            <a:picLocks noChangeAspect="1"/>
          </p:cNvPicPr>
          <p:nvPr/>
        </p:nvPicPr>
        <p:blipFill rotWithShape="1">
          <a:blip r:embed="rId5" cstate="print">
            <a:extLst>
              <a:ext uri="{28A0092B-C50C-407E-A947-70E740481C1C}">
                <a14:useLocalDpi xmlns:a14="http://schemas.microsoft.com/office/drawing/2010/main" val="0"/>
              </a:ext>
            </a:extLst>
          </a:blip>
          <a:srcRect b="18339"/>
          <a:stretch/>
        </p:blipFill>
        <p:spPr>
          <a:xfrm>
            <a:off x="1673195" y="4492721"/>
            <a:ext cx="1449080" cy="859856"/>
          </a:xfrm>
          <a:prstGeom prst="rect">
            <a:avLst/>
          </a:prstGeom>
          <a:ln>
            <a:solidFill>
              <a:schemeClr val="accent1"/>
            </a:solidFill>
          </a:ln>
        </p:spPr>
      </p:pic>
      <p:pic>
        <p:nvPicPr>
          <p:cNvPr id="44" name="図 43"/>
          <p:cNvPicPr>
            <a:picLocks noChangeAspect="1"/>
          </p:cNvPicPr>
          <p:nvPr/>
        </p:nvPicPr>
        <p:blipFill rotWithShape="1">
          <a:blip r:embed="rId6" cstate="print">
            <a:extLst>
              <a:ext uri="{28A0092B-C50C-407E-A947-70E740481C1C}">
                <a14:useLocalDpi xmlns:a14="http://schemas.microsoft.com/office/drawing/2010/main" val="0"/>
              </a:ext>
            </a:extLst>
          </a:blip>
          <a:srcRect b="16082"/>
          <a:stretch/>
        </p:blipFill>
        <p:spPr>
          <a:xfrm>
            <a:off x="1191124" y="4184398"/>
            <a:ext cx="1473013" cy="831786"/>
          </a:xfrm>
          <a:prstGeom prst="rect">
            <a:avLst/>
          </a:prstGeom>
          <a:ln>
            <a:solidFill>
              <a:schemeClr val="accent1"/>
            </a:solidFill>
          </a:ln>
        </p:spPr>
      </p:pic>
      <p:pic>
        <p:nvPicPr>
          <p:cNvPr id="45" name="図 44"/>
          <p:cNvPicPr>
            <a:picLocks noChangeAspect="1"/>
          </p:cNvPicPr>
          <p:nvPr/>
        </p:nvPicPr>
        <p:blipFill rotWithShape="1">
          <a:blip r:embed="rId7" cstate="print">
            <a:extLst>
              <a:ext uri="{28A0092B-C50C-407E-A947-70E740481C1C}">
                <a14:useLocalDpi xmlns:a14="http://schemas.microsoft.com/office/drawing/2010/main" val="0"/>
              </a:ext>
            </a:extLst>
          </a:blip>
          <a:srcRect b="20263"/>
          <a:stretch/>
        </p:blipFill>
        <p:spPr>
          <a:xfrm>
            <a:off x="667899" y="3877891"/>
            <a:ext cx="1442132" cy="833185"/>
          </a:xfrm>
          <a:prstGeom prst="rect">
            <a:avLst/>
          </a:prstGeom>
          <a:ln>
            <a:solidFill>
              <a:schemeClr val="accent1"/>
            </a:solidFill>
          </a:ln>
        </p:spPr>
      </p:pic>
      <p:sp>
        <p:nvSpPr>
          <p:cNvPr id="47" name="正方形/長方形 46"/>
          <p:cNvSpPr/>
          <p:nvPr/>
        </p:nvSpPr>
        <p:spPr>
          <a:xfrm>
            <a:off x="3433965" y="5134967"/>
            <a:ext cx="2412542" cy="2532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50" dirty="0">
                <a:solidFill>
                  <a:schemeClr val="tx1">
                    <a:lumMod val="75000"/>
                    <a:lumOff val="25000"/>
                  </a:schemeClr>
                </a:solidFill>
              </a:rPr>
              <a:t>  労働保険　電子申請　利用マニュアル</a:t>
            </a:r>
          </a:p>
        </p:txBody>
      </p:sp>
      <p:sp>
        <p:nvSpPr>
          <p:cNvPr id="48" name="フローチャート: 処理 47"/>
          <p:cNvSpPr/>
          <p:nvPr/>
        </p:nvSpPr>
        <p:spPr>
          <a:xfrm>
            <a:off x="5846507" y="5134967"/>
            <a:ext cx="483348" cy="25321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t>検索</a:t>
            </a:r>
          </a:p>
        </p:txBody>
      </p:sp>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3965" y="3981571"/>
            <a:ext cx="2765849" cy="1022299"/>
          </a:xfrm>
          <a:prstGeom prst="rect">
            <a:avLst/>
          </a:prstGeom>
          <a:ln>
            <a:solidFill>
              <a:schemeClr val="accent1"/>
            </a:solidFill>
          </a:ln>
        </p:spPr>
      </p:pic>
    </p:spTree>
    <p:extLst>
      <p:ext uri="{BB962C8B-B14F-4D97-AF65-F5344CB8AC3E}">
        <p14:creationId xmlns:p14="http://schemas.microsoft.com/office/powerpoint/2010/main" val="64139353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2777</TotalTime>
  <Words>12357</Words>
  <Application>Microsoft Office PowerPoint</Application>
  <PresentationFormat>A4 210 x 297 mm</PresentationFormat>
  <Paragraphs>1210</Paragraphs>
  <Slides>43</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43</vt:i4>
      </vt:variant>
    </vt:vector>
  </HeadingPairs>
  <TitlesOfParts>
    <vt:vector size="52" baseType="lpstr">
      <vt:lpstr>HGPｺﾞｼｯｸE</vt:lpstr>
      <vt:lpstr>HGP創英角ｺﾞｼｯｸUB</vt:lpstr>
      <vt:lpstr>ＭＳ Ｐゴシック</vt:lpstr>
      <vt:lpstr>メイリオ</vt:lpstr>
      <vt:lpstr>Arial</vt:lpstr>
      <vt:lpstr>Calibri</vt:lpstr>
      <vt:lpstr>Trebuchet MS</vt:lpstr>
      <vt:lpstr>Wingdings 3</vt:lpstr>
      <vt:lpstr>ファセット</vt:lpstr>
      <vt:lpstr>　（社会保険労務士の方向け） 　　労働保険適用徴収手続 　　電子申請Ｑ＆Ａ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（社会保険労務士の方向け） 　　労働保険適用徴収手続 　　電子申請Ｑ＆Ａ</dc:title>
  <dc:creator>11watabem</dc:creator>
  <cp:lastModifiedBy>秋田 洋一郎(akita-youichirou)</cp:lastModifiedBy>
  <cp:revision>254</cp:revision>
  <cp:lastPrinted>2022-12-27T02:12:29Z</cp:lastPrinted>
  <dcterms:created xsi:type="dcterms:W3CDTF">2018-02-01T08:06:29Z</dcterms:created>
  <dcterms:modified xsi:type="dcterms:W3CDTF">2022-12-27T03:21:49Z</dcterms:modified>
</cp:coreProperties>
</file>