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sldIdLst>
    <p:sldId id="257" r:id="rId5"/>
    <p:sldId id="258"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FFCC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275822-CFD8-48FE-9B84-2D7E3B8CF40C}" v="2" dt="2025-01-07T09:50:07.23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5" d="100"/>
          <a:sy n="105" d="100"/>
        </p:scale>
        <p:origin x="1314" y="11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57531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865943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059018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87499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27837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90013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02822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616707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121168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68473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77517579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870468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64030897"/>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sp>
        <p:nvSpPr>
          <p:cNvPr id="12" name="テキスト ボックス 11">
            <a:extLst>
              <a:ext uri="{FF2B5EF4-FFF2-40B4-BE49-F238E27FC236}">
                <a16:creationId xmlns:a16="http://schemas.microsoft.com/office/drawing/2014/main" id="{AB1FFEC9-138A-5EB8-88A9-3EABC63186E5}"/>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580794508"/>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1014962">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1031051"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①　●●●</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07777"/>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385113" cy="2969135"/>
            <a:chOff x="0" y="3799506"/>
            <a:chExt cx="2385113"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261610"/>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697627" cy="246221"/>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00" dirty="0">
                <a:solidFill>
                  <a:schemeClr val="bg2">
                    <a:lumMod val="25000"/>
                  </a:schemeClr>
                </a:solidFill>
                <a:latin typeface="メイリオ" panose="020B0604030504040204" pitchFamily="50" charset="-128"/>
                <a:ea typeface="メイリオ" panose="020B0604030504040204" pitchFamily="50" charset="-128"/>
              </a:endParaRP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748923" cy="26161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FE028776-C00B-ADA9-AD84-01CA2C883FA2}"/>
              </a:ext>
            </a:extLst>
          </p:cNvPr>
          <p:cNvSpPr txBox="1"/>
          <p:nvPr/>
        </p:nvSpPr>
        <p:spPr>
          <a:xfrm>
            <a:off x="9301722" y="30256"/>
            <a:ext cx="3025265" cy="3416320"/>
          </a:xfrm>
          <a:prstGeom prst="rect">
            <a:avLst/>
          </a:prstGeom>
          <a:noFill/>
          <a:ln w="25400">
            <a:solidFill>
              <a:srgbClr val="FF0000"/>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15" name="テキスト ボックス 14">
            <a:extLst>
              <a:ext uri="{FF2B5EF4-FFF2-40B4-BE49-F238E27FC236}">
                <a16:creationId xmlns:a16="http://schemas.microsoft.com/office/drawing/2014/main" id="{A5E4D03A-65EB-F7E4-E786-7B29F7B5E317}"/>
              </a:ext>
            </a:extLst>
          </p:cNvPr>
          <p:cNvSpPr txBox="1"/>
          <p:nvPr/>
        </p:nvSpPr>
        <p:spPr>
          <a:xfrm flipH="1">
            <a:off x="9413991" y="63150"/>
            <a:ext cx="2936860" cy="338554"/>
          </a:xfrm>
          <a:prstGeom prst="rect">
            <a:avLst/>
          </a:prstGeom>
          <a:noFill/>
        </p:spPr>
        <p:txBody>
          <a:bodyPr wrap="square" rtlCol="0">
            <a:spAutoFit/>
          </a:bodyPr>
          <a:lstStyle/>
          <a:p>
            <a:r>
              <a:rPr kumimoji="1" lang="ja-JP" altLang="en-US" sz="1600" dirty="0">
                <a:solidFill>
                  <a:srgbClr val="FF0000"/>
                </a:solidFill>
                <a:latin typeface="メイリオ" panose="020B0604030504040204" pitchFamily="50" charset="-128"/>
                <a:ea typeface="メイリオ" panose="020B0604030504040204" pitchFamily="50" charset="-128"/>
              </a:rPr>
              <a:t>＜作成に当たっての留意点＞</a:t>
            </a:r>
          </a:p>
        </p:txBody>
      </p:sp>
      <p:sp>
        <p:nvSpPr>
          <p:cNvPr id="16" name="テキスト ボックス 15">
            <a:extLst>
              <a:ext uri="{FF2B5EF4-FFF2-40B4-BE49-F238E27FC236}">
                <a16:creationId xmlns:a16="http://schemas.microsoft.com/office/drawing/2014/main" id="{36507488-D9D8-B722-B222-D8A1CF006A52}"/>
              </a:ext>
            </a:extLst>
          </p:cNvPr>
          <p:cNvSpPr txBox="1"/>
          <p:nvPr/>
        </p:nvSpPr>
        <p:spPr>
          <a:xfrm flipH="1">
            <a:off x="9326119" y="401704"/>
            <a:ext cx="2936860" cy="2800767"/>
          </a:xfrm>
          <a:prstGeom prst="rect">
            <a:avLst/>
          </a:prstGeom>
          <a:noFill/>
        </p:spPr>
        <p:txBody>
          <a:bodyPr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　本資料は、採択地域として選定された</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場合に、厚生労働本省</a:t>
            </a:r>
            <a:r>
              <a:rPr kumimoji="1" lang="en-US" altLang="ja-JP" sz="1100" dirty="0">
                <a:solidFill>
                  <a:srgbClr val="FF0000"/>
                </a:solidFill>
                <a:latin typeface="メイリオ" panose="020B0604030504040204" pitchFamily="50" charset="-128"/>
                <a:ea typeface="メイリオ" panose="020B0604030504040204" pitchFamily="50" charset="-128"/>
              </a:rPr>
              <a:t>HP</a:t>
            </a:r>
            <a:r>
              <a:rPr kumimoji="1" lang="ja-JP" altLang="en-US" sz="1100" dirty="0">
                <a:solidFill>
                  <a:srgbClr val="FF0000"/>
                </a:solidFill>
                <a:latin typeface="メイリオ" panose="020B0604030504040204" pitchFamily="50" charset="-128"/>
                <a:ea typeface="メイリオ" panose="020B0604030504040204" pitchFamily="50" charset="-128"/>
              </a:rPr>
              <a:t>において結果を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公表する際の地域概要資料として使用し</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ます。このため、個人情報等、公開とす</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べきでない情報については記載しないで</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記載内容については、事業構想提案書</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と整合性を図ってください。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様式の加工（枠の拡大等）は行わない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でください。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（文字数が多い場合、文字サイズで調整</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・フォントは「メイリオ」で統一してくだ</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人口及び高齢者数については、令和２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年国勢調査結果より記載してください。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4668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55960465"/>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～実現しよう！▲▲市生涯現役社会創設！～</a:t>
                      </a: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100,000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682147599"/>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374091">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○○県▲▲市は、●●県□□市のベッドタウンとして古くから発展している市である。平成</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27</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年をピークと市人口が減少傾向にあるとともに、市民の高齢化が進んでおり、老年人口が年少人口を上回っている。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市の南部を中心として製造業が盛んであり、▲▲工業団地には多くの大企業の工場が立地しているものの、中小企業は人手不足傾向が顕著であり、今後も加速度的に人手不足が続くと予測され、</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2040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年には地域内の中小企業のうち、</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30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％が後継者不足等により廃業を余儀なくされると推計される。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また、全国的な傾向と同様、福祉分野、特に介護関係については、慢性的な人手不足状態が続いている。背景には、企業側のシーズが高い一方で、求職者側のニーズが合致していないこと等が挙げられる。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これまで過疎地域対策として他の地域からの移住者に対する雇用支援等を実施していた実績はあるものの、高齢者の活躍の場を創出するための取組が手薄となっており、結果として左記に記載したような現状及び課題が見受けられるところである。環境整備事業を実施することにより、課題解決に向けた基盤を整備することはもちろんのこと、高齢者の暮らしを豊かにし、市民が生涯活き活きと暮らせる町づくりを目指していく。</a:t>
                      </a: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なお、環境整備事業における主たる支援対象は高年齢者であるところ、▲▲市の潜在的労働力の活用を図り、人手不足解消を目指すべく、子育て中の女性も射程とし、隙間時間を利用して簡単な就業を行いたいといった希望を現実化させていく。</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3729553" cy="1277273"/>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①　高年齢者及び地域企業へのニーズ・シーズ調査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②　大手企業高年齢職員等を中心としたセカンドキャリ</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ア支援のためのニーズ調査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③　地域魅力発信事業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④　企業向け／求職者向け生涯現役支援セミナー</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⑤　合同説明会・職場見学会</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⑥　個別相談</a:t>
            </a: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20122"/>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a:t>
                    </a:r>
                    <a:r>
                      <a:rPr kumimoji="1" lang="en-US" altLang="ja-JP" sz="1400" dirty="0">
                        <a:solidFill>
                          <a:schemeClr val="bg1"/>
                        </a:solidFill>
                        <a:latin typeface="メイリオ" panose="020B0604030504040204" pitchFamily="50" charset="-128"/>
                        <a:ea typeface="メイリオ" panose="020B0604030504040204" pitchFamily="50" charset="-128"/>
                      </a:rPr>
                      <a:t>100</a:t>
                    </a:r>
                    <a:r>
                      <a:rPr kumimoji="1" lang="ja-JP" altLang="en-US" sz="1400" dirty="0">
                        <a:solidFill>
                          <a:schemeClr val="bg1"/>
                        </a:solidFill>
                        <a:latin typeface="メイリオ" panose="020B0604030504040204" pitchFamily="50" charset="-128"/>
                        <a:ea typeface="メイリオ" panose="020B0604030504040204" pitchFamily="50" charset="-128"/>
                      </a:rPr>
                      <a:t>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435027" cy="2969135"/>
            <a:chOff x="0" y="3799506"/>
            <a:chExt cx="2435027"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144655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▲▲市　②　▲▲商工会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③　▲▲シルバー人材センター</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④　▲▲社会福祉協議会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⑤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銀行▲▲支店</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⑥　農業協同組合▲▲支所</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⑦　▲▲市産業振興協議会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⑧　▲▲大学　等</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2364750" cy="400110"/>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事務局長、会計責任者１名、</a:t>
              </a:r>
              <a:endParaRPr kumimoji="1" lang="en-US" altLang="ja-JP" sz="10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統括員１名、推進者１名、支援員１名</a:t>
              </a: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2188706" cy="1107996"/>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事業終了後、３年間▲▲市からの助成を受けつつ、独立を目指す。事業終了後も支援員等は継続して雇用し、そのことを見据えた上で、事業実施期間中にノウハウを蓄積していく。</a:t>
              </a: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2300630"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医療・介護・福祉業種、製造業種</a:t>
            </a: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3429144"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市からの出向職員、寄附金、再委託事業の実施　等</a:t>
            </a:r>
          </a:p>
        </p:txBody>
      </p:sp>
      <p:sp>
        <p:nvSpPr>
          <p:cNvPr id="7" name="テキスト ボックス 6">
            <a:extLst>
              <a:ext uri="{FF2B5EF4-FFF2-40B4-BE49-F238E27FC236}">
                <a16:creationId xmlns:a16="http://schemas.microsoft.com/office/drawing/2014/main" id="{6796C30B-372C-71B1-4B42-ADC699951109}"/>
              </a:ext>
            </a:extLst>
          </p:cNvPr>
          <p:cNvSpPr txBox="1"/>
          <p:nvPr/>
        </p:nvSpPr>
        <p:spPr>
          <a:xfrm>
            <a:off x="-1073578" y="63150"/>
            <a:ext cx="877163" cy="369332"/>
          </a:xfrm>
          <a:prstGeom prst="rect">
            <a:avLst/>
          </a:prstGeom>
          <a:noFill/>
          <a:ln>
            <a:solidFill>
              <a:srgbClr val="FF0000"/>
            </a:solidFill>
          </a:ln>
        </p:spPr>
        <p:txBody>
          <a:bodyPr wrap="none" rtlCol="0">
            <a:spAutoFit/>
          </a:bodyPr>
          <a:lstStyle/>
          <a:p>
            <a:r>
              <a:rPr kumimoji="1" lang="ja-JP" altLang="en-US" dirty="0">
                <a:solidFill>
                  <a:srgbClr val="FF0000"/>
                </a:solidFill>
                <a:latin typeface="メイリオ" panose="020B0604030504040204" pitchFamily="50" charset="-128"/>
                <a:ea typeface="メイリオ" panose="020B0604030504040204" pitchFamily="50" charset="-128"/>
              </a:rPr>
              <a:t>記載例</a:t>
            </a:r>
          </a:p>
        </p:txBody>
      </p:sp>
      <p:sp>
        <p:nvSpPr>
          <p:cNvPr id="8" name="テキスト ボックス 7">
            <a:extLst>
              <a:ext uri="{FF2B5EF4-FFF2-40B4-BE49-F238E27FC236}">
                <a16:creationId xmlns:a16="http://schemas.microsoft.com/office/drawing/2014/main" id="{C0B4B1BB-5482-EEED-7B64-AC04172FE974}"/>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431180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d97817f-4418-4126-80a6-5cc4da4a022f" xsi:nil="true"/>
    <lcf76f155ced4ddcb4097134ff3c332f xmlns="8feec12b-39c7-401f-b238-b2a70bf151ad">
      <Terms xmlns="http://schemas.microsoft.com/office/infopath/2007/PartnerControls"/>
    </lcf76f155ced4ddcb4097134ff3c332f>
    <Owner xmlns="8feec12b-39c7-401f-b238-b2a70bf151ad">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45E67D967DC83C42B0AC40912225864B" ma:contentTypeVersion="13" ma:contentTypeDescription="新しいドキュメントを作成します。" ma:contentTypeScope="" ma:versionID="7d38d35a60ee3aadcec25ffb4693bbb0">
  <xsd:schema xmlns:xsd="http://www.w3.org/2001/XMLSchema" xmlns:xs="http://www.w3.org/2001/XMLSchema" xmlns:p="http://schemas.microsoft.com/office/2006/metadata/properties" xmlns:ns2="8feec12b-39c7-401f-b238-b2a70bf151ad" xmlns:ns3="5d97817f-4418-4126-80a6-5cc4da4a022f" targetNamespace="http://schemas.microsoft.com/office/2006/metadata/properties" ma:root="true" ma:fieldsID="3f8c5475400da3e15e3be4c8cf43c933" ns2:_="" ns3:_="">
    <xsd:import namespace="8feec12b-39c7-401f-b238-b2a70bf151ad"/>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eec12b-39c7-401f-b238-b2a70bf151ad"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6047b57a-df80-41fa-b9fd-79667f15920b}"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8525D0-CCF6-47FD-BF7B-2EF95617838E}">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BE7DAA11-E89D-497A-90C5-31587C8BA2C2}">
  <ds:schemaRefs>
    <ds:schemaRef ds:uri="http://schemas.microsoft.com/sharepoint/v3/contenttype/forms"/>
  </ds:schemaRefs>
</ds:datastoreItem>
</file>

<file path=customXml/itemProps3.xml><?xml version="1.0" encoding="utf-8"?>
<ds:datastoreItem xmlns:ds="http://schemas.openxmlformats.org/officeDocument/2006/customXml" ds:itemID="{3BD040EE-BA55-40E7-83AF-7254282979A0}"/>
</file>

<file path=docProps/app.xml><?xml version="1.0" encoding="utf-8"?>
<Properties xmlns="http://schemas.openxmlformats.org/officeDocument/2006/extended-properties" xmlns:vt="http://schemas.openxmlformats.org/officeDocument/2006/docPropsVTypes">
  <Template>Office Theme</Template>
  <Words>1032</Words>
  <PresentationFormat>画面に合わせる (4:3)</PresentationFormat>
  <Paragraphs>124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0x01010045E67D967DC83C42B0AC40912225864B</vt:lpwstr>
  </property>
  <property fmtid="{D5CDD505-2E9C-101B-9397-08002B2CF9AE}" pid="3" name="MediaServiceImageTags">
    <vt:lpwstr/>
  </property>
</Properties>
</file>