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../customXml/item1.xml" Type="http://schemas.openxmlformats.org/officeDocument/2006/relationships/customXml"/><Relationship Id="rId12" Target="../customXml/item2.xml" Type="http://schemas.openxmlformats.org/officeDocument/2006/relationships/customXml"/><Relationship Id="rId13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FEBB8-4BC4-4AA6-A456-3D2766050CF4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E6CAE-C189-4C5D-9DE2-03B066C12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3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6CAE-C189-4C5D-9DE2-03B066C120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950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6CAE-C189-4C5D-9DE2-03B066C1208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00441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56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89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92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54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06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40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68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80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03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84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0293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B8801-ADCD-41A9-B11F-9B032D4F71A1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1E81B-1613-46D4-9E4C-C6BF728C60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14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hdphoto1.wdp" Type="http://schemas.microsoft.com/office/2007/relationships/hdphoto"/><Relationship Id="rId4" Target="../media/image2.png" Type="http://schemas.openxmlformats.org/officeDocument/2006/relationships/image"/><Relationship Id="rId5" Target="../media/hdphoto2.wdp" Type="http://schemas.microsoft.com/office/2007/relationships/hdphoto"/><Relationship Id="rId6" Target="../media/image3.png" Type="http://schemas.openxmlformats.org/officeDocument/2006/relationships/image"/><Relationship Id="rId7" Target="../media/hdphoto3.wdp" Type="http://schemas.microsoft.com/office/2007/relationships/hdphoto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png" Type="http://schemas.openxmlformats.org/officeDocument/2006/relationships/image"/><Relationship Id="rId4" Target="../media/hdphoto3.wdp" Type="http://schemas.microsoft.com/office/2007/relationships/hdphoto"/><Relationship Id="rId5" Target="../media/image1.png" Type="http://schemas.openxmlformats.org/officeDocument/2006/relationships/image"/><Relationship Id="rId6" Target="../media/hdphoto1.wdp" Type="http://schemas.microsoft.com/office/2007/relationships/hdphoto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hdphoto1.wdp" Type="http://schemas.microsoft.com/office/2007/relationships/hdphoto"/><Relationship Id="rId4" Target="../media/image2.png" Type="http://schemas.openxmlformats.org/officeDocument/2006/relationships/image"/><Relationship Id="rId5" Target="../media/hdphoto2.wdp" Type="http://schemas.microsoft.com/office/2007/relationships/hdphoto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png" Type="http://schemas.openxmlformats.org/officeDocument/2006/relationships/image"/><Relationship Id="rId4" Target="../media/hdphoto3.wdp" Type="http://schemas.microsoft.com/office/2007/relationships/hdphoto"/><Relationship Id="rId5" Target="../media/image1.png" Type="http://schemas.openxmlformats.org/officeDocument/2006/relationships/image"/><Relationship Id="rId6" Target="../media/hdphoto1.wdp" Type="http://schemas.microsoft.com/office/2007/relationships/hdphoto"/><Relationship Id="rId7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688767" y="171709"/>
            <a:ext cx="10984676" cy="6460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0" cap="rnd" cmpd="thickThin">
            <a:solidFill>
              <a:srgbClr val="C00000"/>
            </a:solidFill>
            <a:prstDash val="sys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8278" y1="30888" x2="38278" y2="30888"/>
                        <a14:foregroundMark x1="43062" y1="25869" x2="43062" y2="25869"/>
                        <a14:foregroundMark x1="38756" y1="23552" x2="38756" y2="23552"/>
                        <a14:foregroundMark x1="51196" y1="33205" x2="51196" y2="33205"/>
                        <a14:foregroundMark x1="63158" y1="37452" x2="63158" y2="37452"/>
                        <a14:foregroundMark x1="67943" y1="32432" x2="67943" y2="32432"/>
                        <a14:foregroundMark x1="64115" y1="29730" x2="64115" y2="29730"/>
                        <a14:foregroundMark x1="53589" y1="41313" x2="53589" y2="41313"/>
                        <a14:foregroundMark x1="46411" y1="42857" x2="46411" y2="42857"/>
                        <a14:foregroundMark x1="42105" y1="39382" x2="42105" y2="393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539" y="2638379"/>
            <a:ext cx="1829420" cy="226708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37173" y1="26423" x2="37173" y2="26423"/>
                        <a14:foregroundMark x1="38743" y1="33740" x2="38743" y2="33740"/>
                        <a14:foregroundMark x1="67016" y1="29675" x2="67016" y2="29675"/>
                        <a14:foregroundMark x1="64921" y1="21138" x2="64921" y2="21138"/>
                        <a14:foregroundMark x1="54450" y1="31301" x2="54450" y2="31301"/>
                        <a14:foregroundMark x1="60209" y1="37398" x2="60209" y2="37398"/>
                        <a14:foregroundMark x1="58115" y1="49593" x2="58115" y2="49593"/>
                        <a14:foregroundMark x1="58115" y1="53252" x2="58115" y2="53252"/>
                        <a14:foregroundMark x1="54974" y1="56504" x2="54974" y2="56504"/>
                        <a14:foregroundMark x1="49738" y1="58943" x2="49738" y2="58943"/>
                        <a14:foregroundMark x1="39791" y1="61789" x2="39791" y2="61789"/>
                        <a14:foregroundMark x1="43979" y1="52033" x2="43979" y2="52033"/>
                        <a14:foregroundMark x1="53403" y1="41870" x2="53403" y2="4187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502" y="4840555"/>
            <a:ext cx="1265727" cy="1630203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1276596" y="472875"/>
            <a:ext cx="9619013" cy="1035382"/>
          </a:xfrm>
          <a:prstGeom prst="roundRect">
            <a:avLst/>
          </a:prstGeom>
          <a:solidFill>
            <a:srgbClr val="FFC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最低賃金改正のお知らせ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40031" y="1721922"/>
            <a:ext cx="10183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002060"/>
                </a:solidFill>
              </a:rPr>
              <a:t>高知労働局では、県内すべての労働者に適用される「高知県最低</a:t>
            </a:r>
            <a:r>
              <a:rPr lang="ja-JP" altLang="en-US" sz="2000" b="1" dirty="0">
                <a:solidFill>
                  <a:srgbClr val="002060"/>
                </a:solidFill>
              </a:rPr>
              <a:t>賃金</a:t>
            </a:r>
            <a:r>
              <a:rPr kumimoji="1" lang="ja-JP" altLang="en-US" sz="2000" b="1" dirty="0">
                <a:solidFill>
                  <a:srgbClr val="002060"/>
                </a:solidFill>
              </a:rPr>
              <a:t>」を改正しました。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58954" y="2297805"/>
            <a:ext cx="4844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令和７年１２月１日から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785301" y="3089132"/>
            <a:ext cx="6601601" cy="163661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b="1" dirty="0"/>
              <a:t>時間額 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1,023</a:t>
            </a:r>
            <a:r>
              <a:rPr lang="ja-JP" altLang="en-US" sz="5400" b="1" dirty="0"/>
              <a:t>円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31683" y1="68182" x2="31683" y2="68182"/>
                        <a14:foregroundMark x1="15842" y1="67769" x2="15842" y2="67769"/>
                        <a14:foregroundMark x1="36139" y1="62397" x2="36139" y2="62397"/>
                        <a14:foregroundMark x1="33168" y1="51653" x2="33168" y2="51653"/>
                        <a14:foregroundMark x1="23267" y1="53306" x2="23267" y2="53306"/>
                        <a14:foregroundMark x1="12376" y1="52066" x2="12376" y2="52066"/>
                        <a14:foregroundMark x1="34653" y1="22314" x2="34653" y2="22314"/>
                        <a14:foregroundMark x1="34158" y1="32231" x2="34158" y2="32231"/>
                        <a14:foregroundMark x1="65842" y1="21901" x2="65842" y2="21901"/>
                        <a14:foregroundMark x1="66337" y1="32231" x2="66337" y2="32231"/>
                        <a14:foregroundMark x1="50495" y1="31405" x2="50495" y2="31405"/>
                        <a14:foregroundMark x1="56931" y1="38430" x2="56931" y2="38430"/>
                        <a14:foregroundMark x1="44554" y1="39669" x2="44554" y2="396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29" y="2680077"/>
            <a:ext cx="1710135" cy="2048775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443769" y="5017031"/>
            <a:ext cx="4949241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☆お問い合わせ先</a:t>
            </a:r>
            <a:endParaRPr kumimoji="1" lang="en-US" altLang="ja-JP" sz="1400" dirty="0"/>
          </a:p>
          <a:p>
            <a:r>
              <a:rPr lang="ja-JP" altLang="en-US" sz="1400" dirty="0"/>
              <a:t>　高知労働局　　賃金室　　☎０８８－８８５－６０２４</a:t>
            </a:r>
            <a:endParaRPr lang="en-US" altLang="ja-JP" sz="1400" dirty="0"/>
          </a:p>
          <a:p>
            <a:r>
              <a:rPr kumimoji="1" lang="ja-JP" altLang="en-US" sz="1400" dirty="0"/>
              <a:t>　高知　労働基準監督署　　☎０８８－８８５－６０３１</a:t>
            </a:r>
            <a:endParaRPr kumimoji="1" lang="en-US" altLang="ja-JP" sz="1400" dirty="0"/>
          </a:p>
          <a:p>
            <a:r>
              <a:rPr lang="ja-JP" altLang="en-US" sz="1400" dirty="0"/>
              <a:t>　須崎　労働基準監督署　　☎０８８９－４２－１８６６</a:t>
            </a:r>
            <a:endParaRPr lang="en-US" altLang="ja-JP" sz="1400" dirty="0"/>
          </a:p>
          <a:p>
            <a:r>
              <a:rPr kumimoji="1" lang="ja-JP" altLang="en-US" sz="1400" dirty="0"/>
              <a:t>　四万十労働基準監督署　　☎０８８０－３５－３１４８</a:t>
            </a:r>
            <a:endParaRPr kumimoji="1" lang="en-US" altLang="ja-JP" sz="1400" dirty="0"/>
          </a:p>
          <a:p>
            <a:r>
              <a:rPr lang="ja-JP" altLang="en-US" sz="1400" dirty="0"/>
              <a:t>　安芸　労働基準監督署　　☎０８８７－３５－２１２８</a:t>
            </a:r>
            <a:endParaRPr kumimoji="1" lang="ja-JP" altLang="en-US" sz="1400" dirty="0"/>
          </a:p>
        </p:txBody>
      </p:sp>
      <p:sp>
        <p:nvSpPr>
          <p:cNvPr id="4" name="円形吹き出し 3"/>
          <p:cNvSpPr/>
          <p:nvPr/>
        </p:nvSpPr>
        <p:spPr>
          <a:xfrm>
            <a:off x="8336479" y="5017031"/>
            <a:ext cx="2695698" cy="1384995"/>
          </a:xfrm>
          <a:prstGeom prst="wedgeEllipseCallout">
            <a:avLst>
              <a:gd name="adj1" fmla="val -61323"/>
              <a:gd name="adj2" fmla="val -20916"/>
            </a:avLst>
          </a:prstGeom>
          <a:solidFill>
            <a:srgbClr val="00B050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昨年より</a:t>
            </a:r>
            <a:endParaRPr lang="en-US" altLang="ja-JP" b="1" dirty="0"/>
          </a:p>
          <a:p>
            <a:pPr algn="ctr"/>
            <a:r>
              <a:rPr lang="en-US" altLang="ja-JP" b="1" dirty="0"/>
              <a:t>71</a:t>
            </a:r>
            <a:r>
              <a:rPr lang="ja-JP" altLang="en-US" b="1" dirty="0"/>
              <a:t>円　　</a:t>
            </a:r>
            <a:r>
              <a:rPr lang="en-US" altLang="ja-JP" b="1" dirty="0"/>
              <a:t>up</a:t>
            </a:r>
            <a:r>
              <a:rPr lang="ja-JP" altLang="en-US" b="1" dirty="0"/>
              <a:t>　</a:t>
            </a:r>
            <a:endParaRPr lang="en-US" altLang="ja-JP" b="1" dirty="0"/>
          </a:p>
          <a:p>
            <a:pPr algn="ctr"/>
            <a:r>
              <a:rPr lang="ja-JP" altLang="en-US" b="1" dirty="0"/>
              <a:t>だよ</a:t>
            </a:r>
          </a:p>
        </p:txBody>
      </p:sp>
      <p:sp>
        <p:nvSpPr>
          <p:cNvPr id="14" name="上カーブ矢印 13"/>
          <p:cNvSpPr/>
          <p:nvPr/>
        </p:nvSpPr>
        <p:spPr>
          <a:xfrm>
            <a:off x="9881192" y="5609779"/>
            <a:ext cx="629934" cy="317787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14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688765" y="180065"/>
            <a:ext cx="8870869" cy="40559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0" cap="rnd" cmpd="thickThin">
            <a:solidFill>
              <a:srgbClr val="C00000"/>
            </a:solidFill>
            <a:prstDash val="sys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1201162" y="457231"/>
            <a:ext cx="7665523" cy="75222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最低賃金改正のお知らせ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74003" y="1231949"/>
            <a:ext cx="7500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</a:rPr>
              <a:t>高知労働局では、県内すべての労働者に適用される「高知県最低</a:t>
            </a:r>
            <a:r>
              <a:rPr lang="ja-JP" altLang="en-US" b="1" dirty="0">
                <a:solidFill>
                  <a:srgbClr val="002060"/>
                </a:solidFill>
              </a:rPr>
              <a:t>賃金</a:t>
            </a:r>
            <a:r>
              <a:rPr kumimoji="1" lang="ja-JP" altLang="en-US" b="1" dirty="0">
                <a:solidFill>
                  <a:srgbClr val="002060"/>
                </a:solidFill>
              </a:rPr>
              <a:t>」を改正しました。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55796" y="1915632"/>
            <a:ext cx="4665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令和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7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年１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2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月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1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日から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438488" y="2552027"/>
            <a:ext cx="5647519" cy="89567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b="1" dirty="0"/>
              <a:t>時間額</a:t>
            </a:r>
            <a:r>
              <a:rPr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1,023</a:t>
            </a:r>
            <a:r>
              <a:rPr lang="ja-JP" altLang="en-US" sz="5400" b="1" dirty="0"/>
              <a:t>円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1683" y1="68182" x2="31683" y2="68182"/>
                        <a14:foregroundMark x1="15842" y1="67769" x2="15842" y2="67769"/>
                        <a14:foregroundMark x1="36139" y1="62397" x2="36139" y2="62397"/>
                        <a14:foregroundMark x1="33168" y1="51653" x2="33168" y2="51653"/>
                        <a14:foregroundMark x1="23267" y1="53306" x2="23267" y2="53306"/>
                        <a14:foregroundMark x1="12376" y1="52066" x2="12376" y2="52066"/>
                        <a14:foregroundMark x1="34653" y1="22314" x2="34653" y2="22314"/>
                        <a14:foregroundMark x1="34158" y1="32231" x2="34158" y2="32231"/>
                        <a14:foregroundMark x1="65842" y1="21901" x2="65842" y2="21901"/>
                        <a14:foregroundMark x1="66337" y1="32231" x2="66337" y2="32231"/>
                        <a14:foregroundMark x1="50495" y1="31405" x2="50495" y2="31405"/>
                        <a14:foregroundMark x1="56931" y1="38430" x2="56931" y2="38430"/>
                        <a14:foregroundMark x1="44554" y1="39669" x2="44554" y2="396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74" y="2083329"/>
            <a:ext cx="1231392" cy="1475232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521843" y="3605292"/>
            <a:ext cx="7206692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☆お問い合わせ先</a:t>
            </a:r>
            <a:endParaRPr kumimoji="1" lang="en-US" altLang="ja-JP" sz="1100" dirty="0"/>
          </a:p>
          <a:p>
            <a:r>
              <a:rPr lang="ja-JP" altLang="en-US" sz="1100" dirty="0"/>
              <a:t>　高知労働局賃金室　　☎０８８－８８５－６０２４　　○○</a:t>
            </a:r>
            <a:r>
              <a:rPr kumimoji="1" lang="ja-JP" altLang="en-US" sz="1100" dirty="0"/>
              <a:t>労働基準監督署　　☎○○○－○○○－○○○○</a:t>
            </a:r>
            <a:endParaRPr kumimoji="1" lang="en-US" altLang="ja-JP" sz="1100" dirty="0"/>
          </a:p>
        </p:txBody>
      </p:sp>
      <p:sp>
        <p:nvSpPr>
          <p:cNvPr id="18" name="円形吹き出し 17"/>
          <p:cNvSpPr/>
          <p:nvPr/>
        </p:nvSpPr>
        <p:spPr>
          <a:xfrm>
            <a:off x="7191215" y="1604687"/>
            <a:ext cx="1448174" cy="772697"/>
          </a:xfrm>
          <a:prstGeom prst="wedgeEllipseCallout">
            <a:avLst>
              <a:gd name="adj1" fmla="val 39615"/>
              <a:gd name="adj2" fmla="val 5518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昨年より</a:t>
            </a:r>
            <a:r>
              <a:rPr kumimoji="1" lang="en-US" altLang="ja-JP" sz="1400" b="1" dirty="0"/>
              <a:t>71</a:t>
            </a:r>
            <a:r>
              <a:rPr kumimoji="1" lang="ja-JP" altLang="en-US" sz="1400" b="1" dirty="0"/>
              <a:t>円　</a:t>
            </a:r>
            <a:r>
              <a:rPr kumimoji="1" lang="en-US" altLang="ja-JP" sz="1400" b="1" dirty="0"/>
              <a:t>up</a:t>
            </a:r>
          </a:p>
          <a:p>
            <a:pPr algn="ctr"/>
            <a:r>
              <a:rPr kumimoji="1" lang="ja-JP" altLang="en-US" sz="1400" b="1" dirty="0"/>
              <a:t>だよ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38278" y1="30888" x2="38278" y2="30888"/>
                        <a14:foregroundMark x1="43062" y1="25869" x2="43062" y2="25869"/>
                        <a14:foregroundMark x1="38756" y1="23552" x2="38756" y2="23552"/>
                        <a14:foregroundMark x1="51196" y1="33205" x2="51196" y2="33205"/>
                        <a14:foregroundMark x1="63158" y1="37452" x2="63158" y2="37452"/>
                        <a14:foregroundMark x1="67943" y1="32432" x2="67943" y2="32432"/>
                        <a14:foregroundMark x1="64115" y1="29730" x2="64115" y2="29730"/>
                        <a14:foregroundMark x1="53589" y1="41313" x2="53589" y2="41313"/>
                        <a14:foregroundMark x1="46411" y1="42857" x2="46411" y2="42857"/>
                        <a14:foregroundMark x1="42105" y1="39382" x2="42105" y2="393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53" y="2089173"/>
            <a:ext cx="1274064" cy="1578864"/>
          </a:xfrm>
          <a:prstGeom prst="rect">
            <a:avLst/>
          </a:prstGeom>
        </p:spPr>
      </p:pic>
      <p:sp>
        <p:nvSpPr>
          <p:cNvPr id="16" name="上カーブ矢印 15"/>
          <p:cNvSpPr/>
          <p:nvPr/>
        </p:nvSpPr>
        <p:spPr>
          <a:xfrm>
            <a:off x="7973760" y="1925011"/>
            <a:ext cx="493346" cy="207923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604397"/>
              </p:ext>
            </p:extLst>
          </p:nvPr>
        </p:nvGraphicFramePr>
        <p:xfrm>
          <a:off x="5033923" y="4513138"/>
          <a:ext cx="6805747" cy="2137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6018">
                  <a:extLst>
                    <a:ext uri="{9D8B030D-6E8A-4147-A177-3AD203B41FA5}">
                      <a16:colId xmlns:a16="http://schemas.microsoft.com/office/drawing/2014/main" val="2597311844"/>
                    </a:ext>
                  </a:extLst>
                </a:gridCol>
                <a:gridCol w="1697035">
                  <a:extLst>
                    <a:ext uri="{9D8B030D-6E8A-4147-A177-3AD203B41FA5}">
                      <a16:colId xmlns:a16="http://schemas.microsoft.com/office/drawing/2014/main" val="2796451787"/>
                    </a:ext>
                  </a:extLst>
                </a:gridCol>
                <a:gridCol w="3042694">
                  <a:extLst>
                    <a:ext uri="{9D8B030D-6E8A-4147-A177-3AD203B41FA5}">
                      <a16:colId xmlns:a16="http://schemas.microsoft.com/office/drawing/2014/main" val="945376756"/>
                    </a:ext>
                  </a:extLst>
                </a:gridCol>
              </a:tblGrid>
              <a:tr h="299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電話番号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管　轄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4420598"/>
                  </a:ext>
                </a:extLst>
              </a:tr>
              <a:tr h="5164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高知労働基準監督署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 dirty="0">
                          <a:effectLst/>
                        </a:rPr>
                        <a:t>088-885-6031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高知市、南国市、香美市、長岡郡、土佐郡、吾川郡（仁淀川町を除く）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0518048"/>
                  </a:ext>
                </a:extLst>
              </a:tr>
              <a:tr h="4806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須崎労働基準監督署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 dirty="0">
                          <a:effectLst/>
                        </a:rPr>
                        <a:t>0889-42-1866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土佐市、須崎市、吾川郡のうち仁淀川町、高岡郡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5907059"/>
                  </a:ext>
                </a:extLst>
              </a:tr>
              <a:tr h="461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四万十労働基準監督署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 dirty="0">
                          <a:effectLst/>
                        </a:rPr>
                        <a:t>0880-35-3148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宿毛市、土佐清水市、四万十市、幡多郡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4422864"/>
                  </a:ext>
                </a:extLst>
              </a:tr>
              <a:tr h="378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安芸労働基準監督署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>
                          <a:effectLst/>
                        </a:rPr>
                        <a:t>0887-35-2128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室戸市、安芸市、香南市、安芸郡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757469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018774" y="4786469"/>
            <a:ext cx="3366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kern="0" spc="-20" dirty="0">
                <a:latin typeface="HGP創英ﾌﾟﾚｾﾞﾝｽEB" panose="02020800000000000000" pitchFamily="18" charset="-128"/>
                <a:ea typeface="ＭＳ 明朝" panose="02020609040205080304" pitchFamily="17" charset="-128"/>
                <a:cs typeface="ＭＳ Ｐゴシック" panose="020B0600070205080204" pitchFamily="50" charset="-128"/>
              </a:rPr>
              <a:t>(</a:t>
            </a:r>
            <a:r>
              <a:rPr lang="ja-JP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注</a:t>
            </a:r>
            <a:r>
              <a:rPr lang="en-US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)</a:t>
            </a:r>
            <a:r>
              <a:rPr lang="ja-JP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記載例の○○労働基準監督署及び電話番号については、管轄の監督署及び電話番号をご記載ください。各監督署の管轄については、</a:t>
            </a:r>
            <a:r>
              <a:rPr lang="ja-JP" altLang="en-US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右</a:t>
            </a:r>
            <a:r>
              <a:rPr lang="ja-JP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表を参考としてください。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30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581889" y="267422"/>
            <a:ext cx="5157696" cy="6460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0" cap="rnd" cmpd="thickThin">
            <a:solidFill>
              <a:srgbClr val="C00000"/>
            </a:solidFill>
            <a:prstDash val="sys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8278" y1="30888" x2="38278" y2="30888"/>
                        <a14:foregroundMark x1="43062" y1="25869" x2="43062" y2="25869"/>
                        <a14:foregroundMark x1="38756" y1="23552" x2="38756" y2="23552"/>
                        <a14:foregroundMark x1="51196" y1="33205" x2="51196" y2="33205"/>
                        <a14:foregroundMark x1="63158" y1="37452" x2="63158" y2="37452"/>
                        <a14:foregroundMark x1="67943" y1="32432" x2="67943" y2="32432"/>
                        <a14:foregroundMark x1="64115" y1="29730" x2="64115" y2="29730"/>
                        <a14:foregroundMark x1="53589" y1="41313" x2="53589" y2="41313"/>
                        <a14:foregroundMark x1="46411" y1="42857" x2="46411" y2="42857"/>
                        <a14:foregroundMark x1="42105" y1="39382" x2="42105" y2="393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447" y="4574582"/>
            <a:ext cx="1119102" cy="138683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37173" y1="26423" x2="37173" y2="26423"/>
                        <a14:foregroundMark x1="38743" y1="33740" x2="38743" y2="33740"/>
                        <a14:foregroundMark x1="67016" y1="29675" x2="67016" y2="29675"/>
                        <a14:foregroundMark x1="64921" y1="21138" x2="64921" y2="21138"/>
                        <a14:foregroundMark x1="54450" y1="31301" x2="54450" y2="31301"/>
                        <a14:foregroundMark x1="60209" y1="37398" x2="60209" y2="37398"/>
                        <a14:foregroundMark x1="58115" y1="49593" x2="58115" y2="49593"/>
                        <a14:foregroundMark x1="58115" y1="53252" x2="58115" y2="53252"/>
                        <a14:foregroundMark x1="54974" y1="56504" x2="54974" y2="56504"/>
                        <a14:foregroundMark x1="49738" y1="58943" x2="49738" y2="58943"/>
                        <a14:foregroundMark x1="39791" y1="61789" x2="39791" y2="61789"/>
                        <a14:foregroundMark x1="43979" y1="52033" x2="43979" y2="52033"/>
                        <a14:foregroundMark x1="53403" y1="41870" x2="53403" y2="4187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2" y="4628860"/>
            <a:ext cx="951141" cy="1225029"/>
          </a:xfrm>
          <a:prstGeom prst="rect">
            <a:avLst/>
          </a:prstGeom>
        </p:spPr>
      </p:pic>
      <p:sp>
        <p:nvSpPr>
          <p:cNvPr id="9" name="角丸四角形 8"/>
          <p:cNvSpPr/>
          <p:nvPr/>
        </p:nvSpPr>
        <p:spPr>
          <a:xfrm>
            <a:off x="1276597" y="472874"/>
            <a:ext cx="3758542" cy="152202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最低賃金改正のお知らせ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23201" y="2030649"/>
            <a:ext cx="491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</a:rPr>
              <a:t>高知労働局では、県内すべての労働者に適用される「高知県最低</a:t>
            </a:r>
            <a:r>
              <a:rPr lang="ja-JP" altLang="en-US" b="1" dirty="0">
                <a:solidFill>
                  <a:srgbClr val="002060"/>
                </a:solidFill>
              </a:rPr>
              <a:t>賃金</a:t>
            </a:r>
            <a:r>
              <a:rPr kumimoji="1" lang="ja-JP" altLang="en-US" b="1" dirty="0">
                <a:solidFill>
                  <a:srgbClr val="002060"/>
                </a:solidFill>
              </a:rPr>
              <a:t>」を改正しました。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23201" y="2676980"/>
            <a:ext cx="4665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令和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7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年１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2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月</a:t>
            </a:r>
            <a:r>
              <a:rPr kumimoji="1" lang="en-US" altLang="ja-JP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1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日から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1033422" y="3321449"/>
            <a:ext cx="4244891" cy="122856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b="1" dirty="0"/>
              <a:t>時間額</a:t>
            </a:r>
            <a:r>
              <a:rPr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1,023</a:t>
            </a:r>
            <a:r>
              <a:rPr lang="ja-JP" altLang="en-US" sz="3600" b="1" dirty="0"/>
              <a:t>円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26261" y="5952112"/>
            <a:ext cx="3859212" cy="600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☆お問い合わせ先</a:t>
            </a:r>
            <a:endParaRPr kumimoji="1" lang="en-US" altLang="ja-JP" sz="1100" dirty="0"/>
          </a:p>
          <a:p>
            <a:r>
              <a:rPr lang="ja-JP" altLang="en-US" sz="1100" dirty="0"/>
              <a:t>　高知労働局　　賃金室　　☎０８８－８８５－６０２４</a:t>
            </a:r>
            <a:endParaRPr lang="en-US" altLang="ja-JP" sz="1100" dirty="0"/>
          </a:p>
          <a:p>
            <a:r>
              <a:rPr kumimoji="1" lang="ja-JP" altLang="en-US" sz="1100" dirty="0"/>
              <a:t>　</a:t>
            </a:r>
            <a:r>
              <a:rPr lang="ja-JP" altLang="en-US" sz="1100" dirty="0"/>
              <a:t>○○</a:t>
            </a:r>
            <a:r>
              <a:rPr kumimoji="1" lang="ja-JP" altLang="en-US" sz="1100" dirty="0"/>
              <a:t>　労働基準監督署　　☎○○○－○○○－○○○○</a:t>
            </a:r>
            <a:endParaRPr kumimoji="1" lang="en-US" altLang="ja-JP" sz="1100" dirty="0"/>
          </a:p>
        </p:txBody>
      </p:sp>
      <p:sp>
        <p:nvSpPr>
          <p:cNvPr id="4" name="円形吹き出し 3"/>
          <p:cNvSpPr/>
          <p:nvPr/>
        </p:nvSpPr>
        <p:spPr>
          <a:xfrm>
            <a:off x="2078182" y="4762005"/>
            <a:ext cx="2113808" cy="926276"/>
          </a:xfrm>
          <a:prstGeom prst="wedgeEllipseCallout">
            <a:avLst>
              <a:gd name="adj1" fmla="val 60366"/>
              <a:gd name="adj2" fmla="val -990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昨年より</a:t>
            </a:r>
            <a:endParaRPr lang="en-US" altLang="ja-JP" b="1" dirty="0"/>
          </a:p>
          <a:p>
            <a:pPr algn="ctr"/>
            <a:r>
              <a:rPr lang="en-US" altLang="ja-JP" b="1" dirty="0"/>
              <a:t>71</a:t>
            </a:r>
            <a:r>
              <a:rPr lang="ja-JP" altLang="en-US" b="1" dirty="0"/>
              <a:t>円　</a:t>
            </a:r>
            <a:r>
              <a:rPr lang="en-US" altLang="ja-JP" b="1" dirty="0"/>
              <a:t>up</a:t>
            </a:r>
            <a:r>
              <a:rPr lang="ja-JP" altLang="en-US" b="1" dirty="0"/>
              <a:t>　だよ</a:t>
            </a:r>
          </a:p>
        </p:txBody>
      </p:sp>
      <p:sp>
        <p:nvSpPr>
          <p:cNvPr id="17" name="上カーブ矢印 16"/>
          <p:cNvSpPr/>
          <p:nvPr/>
        </p:nvSpPr>
        <p:spPr>
          <a:xfrm>
            <a:off x="3240722" y="5165120"/>
            <a:ext cx="559382" cy="235306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840068"/>
              </p:ext>
            </p:extLst>
          </p:nvPr>
        </p:nvGraphicFramePr>
        <p:xfrm>
          <a:off x="6033973" y="3321449"/>
          <a:ext cx="5983796" cy="3114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6498">
                  <a:extLst>
                    <a:ext uri="{9D8B030D-6E8A-4147-A177-3AD203B41FA5}">
                      <a16:colId xmlns:a16="http://schemas.microsoft.com/office/drawing/2014/main" val="2597311844"/>
                    </a:ext>
                  </a:extLst>
                </a:gridCol>
                <a:gridCol w="1492080">
                  <a:extLst>
                    <a:ext uri="{9D8B030D-6E8A-4147-A177-3AD203B41FA5}">
                      <a16:colId xmlns:a16="http://schemas.microsoft.com/office/drawing/2014/main" val="2796451787"/>
                    </a:ext>
                  </a:extLst>
                </a:gridCol>
                <a:gridCol w="2675218">
                  <a:extLst>
                    <a:ext uri="{9D8B030D-6E8A-4147-A177-3AD203B41FA5}">
                      <a16:colId xmlns:a16="http://schemas.microsoft.com/office/drawing/2014/main" val="945376756"/>
                    </a:ext>
                  </a:extLst>
                </a:gridCol>
              </a:tblGrid>
              <a:tr h="372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電話番号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管　轄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4420598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高知労働基準監督署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>
                          <a:effectLst/>
                        </a:rPr>
                        <a:t>088-885-6031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高知市、南国市、香美市、長岡郡、土佐郡、吾川郡（仁淀川町を除く）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0518048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須崎労働基準監督署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>
                          <a:effectLst/>
                        </a:rPr>
                        <a:t>0889-42-1866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土佐市、須崎市、吾川郡のうち仁淀川町、高岡郡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5907059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四万十労働基準監督署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 dirty="0">
                          <a:effectLst/>
                        </a:rPr>
                        <a:t>0880-35-3148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宿毛市、土佐清水市、四万十市、幡多郡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4422864"/>
                  </a:ext>
                </a:extLst>
              </a:tr>
              <a:tr h="508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0" spc="-20">
                          <a:effectLst/>
                        </a:rPr>
                        <a:t>安芸労働基準監督署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0" spc="-20">
                          <a:effectLst/>
                        </a:rPr>
                        <a:t>0887-35-2128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0" spc="-20" dirty="0">
                          <a:effectLst/>
                        </a:rPr>
                        <a:t>室戸市、安芸市、香南市、安芸郡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757469"/>
                  </a:ext>
                </a:extLst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6033973" y="2215315"/>
            <a:ext cx="5575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kern="0" spc="-20" dirty="0">
                <a:latin typeface="HGP創英ﾌﾟﾚｾﾞﾝｽEB" panose="02020800000000000000" pitchFamily="18" charset="-128"/>
                <a:ea typeface="ＭＳ 明朝" panose="02020609040205080304" pitchFamily="17" charset="-128"/>
                <a:cs typeface="ＭＳ Ｐゴシック" panose="020B0600070205080204" pitchFamily="50" charset="-128"/>
              </a:rPr>
              <a:t>(</a:t>
            </a:r>
            <a:r>
              <a:rPr lang="ja-JP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注</a:t>
            </a:r>
            <a:r>
              <a:rPr lang="en-US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)</a:t>
            </a:r>
            <a:r>
              <a:rPr lang="ja-JP" altLang="ja-JP" kern="0" spc="-20" dirty="0">
                <a:latin typeface="Century" panose="02040604050505020304" pitchFamily="18" charset="0"/>
                <a:ea typeface="HGP創英ﾌﾟﾚｾﾞﾝｽEB" panose="02020800000000000000" pitchFamily="18" charset="-128"/>
                <a:cs typeface="ＭＳ Ｐゴシック" panose="020B0600070205080204" pitchFamily="50" charset="-128"/>
              </a:rPr>
              <a:t>記載例の○○労働基準監督署及び電話番号については、管轄の監督署及び電話番号をご記載ください。各監督署の管轄については、下表を参考としてください。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01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748141" y="928214"/>
            <a:ext cx="8870869" cy="40356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0" cap="rnd" cmpd="thickThin">
            <a:solidFill>
              <a:srgbClr val="C00000"/>
            </a:solidFill>
            <a:prstDash val="sys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1201162" y="1205380"/>
            <a:ext cx="7665523" cy="75222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最低賃金改正のお知らせ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74003" y="1980098"/>
            <a:ext cx="7500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</a:rPr>
              <a:t>高知労働局では、県内すべての労働者に適用される「高知県最低</a:t>
            </a:r>
            <a:r>
              <a:rPr lang="ja-JP" altLang="en-US" b="1" dirty="0">
                <a:solidFill>
                  <a:srgbClr val="002060"/>
                </a:solidFill>
              </a:rPr>
              <a:t>賃金</a:t>
            </a:r>
            <a:r>
              <a:rPr kumimoji="1" lang="ja-JP" altLang="en-US" b="1" dirty="0">
                <a:solidFill>
                  <a:srgbClr val="002060"/>
                </a:solidFill>
              </a:rPr>
              <a:t>」を改正しました。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55796" y="2663781"/>
            <a:ext cx="4665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</a:rPr>
              <a:t>令和７年１２月１日から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438488" y="3300176"/>
            <a:ext cx="5647519" cy="89567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b="1" dirty="0"/>
              <a:t>時間額</a:t>
            </a:r>
            <a:r>
              <a:rPr lang="en-US" altLang="ja-JP" sz="5400" b="1" dirty="0"/>
              <a:t>1,023</a:t>
            </a:r>
            <a:r>
              <a:rPr lang="ja-JP" altLang="en-US" sz="5400" b="1" dirty="0"/>
              <a:t>円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1683" y1="68182" x2="31683" y2="68182"/>
                        <a14:foregroundMark x1="15842" y1="67769" x2="15842" y2="67769"/>
                        <a14:foregroundMark x1="36139" y1="62397" x2="36139" y2="62397"/>
                        <a14:foregroundMark x1="33168" y1="51653" x2="33168" y2="51653"/>
                        <a14:foregroundMark x1="23267" y1="53306" x2="23267" y2="53306"/>
                        <a14:foregroundMark x1="12376" y1="52066" x2="12376" y2="52066"/>
                        <a14:foregroundMark x1="34653" y1="22314" x2="34653" y2="22314"/>
                        <a14:foregroundMark x1="34158" y1="32231" x2="34158" y2="32231"/>
                        <a14:foregroundMark x1="65842" y1="21901" x2="65842" y2="21901"/>
                        <a14:foregroundMark x1="66337" y1="32231" x2="66337" y2="32231"/>
                        <a14:foregroundMark x1="50495" y1="31405" x2="50495" y2="31405"/>
                        <a14:foregroundMark x1="56931" y1="38430" x2="56931" y2="38430"/>
                        <a14:foregroundMark x1="44554" y1="39669" x2="44554" y2="396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74" y="2831478"/>
            <a:ext cx="1231392" cy="1475232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521843" y="4353441"/>
            <a:ext cx="7206692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☆お問い合わせ先</a:t>
            </a:r>
            <a:endParaRPr kumimoji="1" lang="en-US" altLang="ja-JP" sz="1100" dirty="0"/>
          </a:p>
          <a:p>
            <a:r>
              <a:rPr lang="ja-JP" altLang="en-US" sz="1100" dirty="0"/>
              <a:t>　高知労働局賃金室　　☎０８８－８８５－６０２４　　○○</a:t>
            </a:r>
            <a:r>
              <a:rPr kumimoji="1" lang="ja-JP" altLang="en-US" sz="1100" dirty="0"/>
              <a:t>労働基準監督署　　☎○○○－○○○－○○○○</a:t>
            </a:r>
            <a:endParaRPr kumimoji="1" lang="en-US" altLang="ja-JP" sz="1100" dirty="0"/>
          </a:p>
        </p:txBody>
      </p:sp>
      <p:sp>
        <p:nvSpPr>
          <p:cNvPr id="18" name="円形吹き出し 17"/>
          <p:cNvSpPr/>
          <p:nvPr/>
        </p:nvSpPr>
        <p:spPr>
          <a:xfrm>
            <a:off x="7191215" y="2352836"/>
            <a:ext cx="1448174" cy="772697"/>
          </a:xfrm>
          <a:prstGeom prst="wedgeEllipseCallout">
            <a:avLst>
              <a:gd name="adj1" fmla="val 39615"/>
              <a:gd name="adj2" fmla="val 5518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昨年より</a:t>
            </a:r>
            <a:r>
              <a:rPr kumimoji="1" lang="en-US" altLang="ja-JP" sz="1400" b="1" dirty="0"/>
              <a:t>71</a:t>
            </a:r>
            <a:r>
              <a:rPr kumimoji="1" lang="ja-JP" altLang="en-US" sz="1400" b="1" dirty="0"/>
              <a:t>円　</a:t>
            </a:r>
            <a:r>
              <a:rPr kumimoji="1" lang="en-US" altLang="ja-JP" sz="1400" b="1" dirty="0"/>
              <a:t>up</a:t>
            </a:r>
          </a:p>
          <a:p>
            <a:pPr algn="ctr"/>
            <a:r>
              <a:rPr kumimoji="1" lang="ja-JP" altLang="en-US" sz="1400" b="1" dirty="0"/>
              <a:t>だよ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38278" y1="30888" x2="38278" y2="30888"/>
                        <a14:foregroundMark x1="43062" y1="25869" x2="43062" y2="25869"/>
                        <a14:foregroundMark x1="38756" y1="23552" x2="38756" y2="23552"/>
                        <a14:foregroundMark x1="51196" y1="33205" x2="51196" y2="33205"/>
                        <a14:foregroundMark x1="63158" y1="37452" x2="63158" y2="37452"/>
                        <a14:foregroundMark x1="67943" y1="32432" x2="67943" y2="32432"/>
                        <a14:foregroundMark x1="64115" y1="29730" x2="64115" y2="29730"/>
                        <a14:foregroundMark x1="53589" y1="41313" x2="53589" y2="41313"/>
                        <a14:foregroundMark x1="46411" y1="42857" x2="46411" y2="42857"/>
                        <a14:foregroundMark x1="42105" y1="39382" x2="42105" y2="393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53" y="2837322"/>
            <a:ext cx="1274064" cy="1578864"/>
          </a:xfrm>
          <a:prstGeom prst="rect">
            <a:avLst/>
          </a:prstGeom>
        </p:spPr>
      </p:pic>
      <p:sp>
        <p:nvSpPr>
          <p:cNvPr id="16" name="上カーブ矢印 15"/>
          <p:cNvSpPr/>
          <p:nvPr/>
        </p:nvSpPr>
        <p:spPr>
          <a:xfrm>
            <a:off x="7973760" y="2673160"/>
            <a:ext cx="493346" cy="207923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333" y="3460714"/>
            <a:ext cx="1196976" cy="1289056"/>
          </a:xfrm>
          <a:prstGeom prst="rect">
            <a:avLst/>
          </a:prstGeom>
        </p:spPr>
      </p:pic>
      <p:sp>
        <p:nvSpPr>
          <p:cNvPr id="20" name="テキスト ボックス 3"/>
          <p:cNvSpPr txBox="1"/>
          <p:nvPr/>
        </p:nvSpPr>
        <p:spPr>
          <a:xfrm>
            <a:off x="9953953" y="4663487"/>
            <a:ext cx="1505735" cy="30040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お知らせ（文例）</a:t>
            </a:r>
            <a:r>
              <a:rPr lang="en-US" sz="1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HP</a:t>
            </a:r>
            <a:endParaRPr lang="ja-JP" sz="10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48141" y="5242508"/>
            <a:ext cx="110346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3350" algn="just">
              <a:spcAft>
                <a:spcPts val="0"/>
              </a:spcAft>
            </a:pPr>
            <a:r>
              <a:rPr lang="ja-JP" altLang="ja-JP" kern="0" dirty="0">
                <a:latin typeface="Century" panose="02040604050505020304" pitchFamily="18" charset="0"/>
                <a:ea typeface="ＭＳ 明朝" panose="02020609040205080304" pitchFamily="17" charset="-128"/>
                <a:cs typeface="ＭＳ Ｐゴシック" panose="020B0600070205080204" pitchFamily="50" charset="-128"/>
              </a:rPr>
              <a:t>　</a:t>
            </a:r>
            <a:r>
              <a:rPr lang="ja-JP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　</a:t>
            </a:r>
            <a:r>
              <a:rPr lang="ja-JP" altLang="ja-JP" kern="0" dirty="0">
                <a:latin typeface="Century" panose="02040604050505020304" pitchFamily="18" charset="0"/>
                <a:ea typeface="ＭＳ 明朝" panose="02020609040205080304" pitchFamily="17" charset="-128"/>
                <a:cs typeface="ＭＳ Ｐゴシック" panose="020B0600070205080204" pitchFamily="50" charset="-128"/>
              </a:rPr>
              <a:t>高知労働局ホームページ</a:t>
            </a:r>
            <a:r>
              <a:rPr lang="ja-JP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掲載場所</a:t>
            </a: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R="133350" algn="just">
              <a:spcAft>
                <a:spcPts val="0"/>
              </a:spcAft>
            </a:pPr>
            <a:r>
              <a:rPr lang="ja-JP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endParaRPr lang="en-US" altLang="ja-JP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R="133350" algn="just">
              <a:spcAft>
                <a:spcPts val="0"/>
              </a:spcAft>
            </a:pPr>
            <a:r>
              <a:rPr lang="ja-JP" altLang="en-US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高知労働局トップページ ⇒ 各種法令・制度・手続き ⇒ 最低賃金・家内労働 ⇒ お知らせ（文例）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6899" y="261257"/>
            <a:ext cx="11044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最低賃金広報用文例（高知労働局のホームページにデータを掲載しております）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74003" y="6165838"/>
            <a:ext cx="10949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0070C0"/>
                </a:solidFill>
              </a:rPr>
              <a:t>https://jsite.mhlw.go.jp/kochi-roudoukyoku/hourei_seido_tetsuzuki/_120622.html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2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5E67D967DC83C42B0AC40912225864B" ma:contentTypeVersion="13" ma:contentTypeDescription="新しいドキュメントを作成します。" ma:contentTypeScope="" ma:versionID="cef5e01490c48f1653cb457db043a0b0">
  <xsd:schema xmlns:xsd="http://www.w3.org/2001/XMLSchema" xmlns:xs="http://www.w3.org/2001/XMLSchema" xmlns:p="http://schemas.microsoft.com/office/2006/metadata/properties" xmlns:ns2="8feec12b-39c7-401f-b238-b2a70bf151ad" xmlns:ns3="5d97817f-4418-4126-80a6-5cc4da4a022f" targetNamespace="http://schemas.microsoft.com/office/2006/metadata/properties" ma:root="true" ma:fieldsID="30813009dd2c69f99bea086ba1931e60" ns2:_="" ns3:_="">
    <xsd:import namespace="8feec12b-39c7-401f-b238-b2a70bf151ad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eec12b-39c7-401f-b238-b2a70bf151a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047b57a-df80-41fa-b9fd-79667f15920b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8feec12b-39c7-401f-b238-b2a70bf151ad">
      <UserInfo>
        <DisplayName/>
        <AccountId xsi:nil="true"/>
        <AccountType/>
      </UserInfo>
    </Owner>
    <lcf76f155ced4ddcb4097134ff3c332f xmlns="8feec12b-39c7-401f-b238-b2a70bf151ad">
      <Terms xmlns="http://schemas.microsoft.com/office/infopath/2007/PartnerControls"/>
    </lcf76f155ced4ddcb4097134ff3c332f>
    <TaxCatchAll xmlns="5d97817f-4418-4126-80a6-5cc4da4a022f" xsi:nil="true"/>
  </documentManagement>
</p:properties>
</file>

<file path=customXml/itemProps1.xml><?xml version="1.0" encoding="utf-8"?>
<ds:datastoreItem xmlns:ds="http://schemas.openxmlformats.org/officeDocument/2006/customXml" ds:itemID="{C571D126-38BD-4F0F-B6CD-41EEA920421D}"/>
</file>

<file path=customXml/itemProps2.xml><?xml version="1.0" encoding="utf-8"?>
<ds:datastoreItem xmlns:ds="http://schemas.openxmlformats.org/officeDocument/2006/customXml" ds:itemID="{64F9DA48-6C4B-487B-85B3-1B77959834F9}"/>
</file>

<file path=customXml/itemProps3.xml><?xml version="1.0" encoding="utf-8"?>
<ds:datastoreItem xmlns:ds="http://schemas.openxmlformats.org/officeDocument/2006/customXml" ds:itemID="{5371AD74-FA5F-4B17-859E-444967D37FF0}"/>
</file>

<file path=docProps/app.xml><?xml version="1.0" encoding="utf-8"?>
<Properties xmlns="http://schemas.openxmlformats.org/officeDocument/2006/extended-properties" xmlns:vt="http://schemas.openxmlformats.org/officeDocument/2006/docPropsVTypes">
  <Words>593</Words>
  <PresentationFormat>ワイド画面</PresentationFormat>
  <Paragraphs>78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HGP創英ﾌﾟﾚｾﾞﾝｽEB</vt:lpstr>
      <vt:lpstr>游ゴシック</vt:lpstr>
      <vt:lpstr>游ゴシック Light</vt:lpstr>
      <vt:lpstr>Arial</vt:lpstr>
      <vt:lpstr>Century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0x01010045E67D967DC83C42B0AC40912225864B</vt:lpwstr>
  </property>
</Properties>
</file>