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image/svg+xml" Extension="svg"/>
  <Default ContentType="image/vnd.ms-photo" Extension="wdp"/>
  <Default ContentType="image/x-wmf" Extension="wmf"/>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changesinfo+xml" PartName="/ppt/changesInfos/changesInfo1.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3"/>
  </p:notesMasterIdLst>
  <p:handoutMasterIdLst>
    <p:handoutMasterId r:id="rId14"/>
  </p:handoutMasterIdLst>
  <p:sldIdLst>
    <p:sldId id="494" r:id="rId5"/>
    <p:sldId id="276" r:id="rId6"/>
    <p:sldId id="507" r:id="rId7"/>
    <p:sldId id="524" r:id="rId8"/>
    <p:sldId id="523" r:id="rId9"/>
    <p:sldId id="511" r:id="rId10"/>
    <p:sldId id="518" r:id="rId11"/>
    <p:sldId id="525" r:id="rId1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レイアウトサンプル" id="{AF6CC579-B67C-2844-BE25-84E40ED98AB0}">
          <p14:sldIdLst>
            <p14:sldId id="494"/>
            <p14:sldId id="276"/>
            <p14:sldId id="507"/>
            <p14:sldId id="524"/>
            <p14:sldId id="523"/>
            <p14:sldId id="511"/>
            <p14:sldId id="518"/>
            <p14:sldId id="525"/>
          </p14:sldIdLst>
        </p14:section>
      </p14:sectionLst>
    </p:ext>
    <p:ext uri="{EFAFB233-063F-42B5-8137-9DF3F51BA10A}">
      <p15:sldGuideLst xmlns:p15="http://schemas.microsoft.com/office/powerpoint/2012/main">
        <p15:guide id="1" orient="horz" pos="1228" userDrawn="1">
          <p15:clr>
            <a:srgbClr val="A4A3A4"/>
          </p15:clr>
        </p15:guide>
        <p15:guide id="2" pos="192" userDrawn="1">
          <p15:clr>
            <a:srgbClr val="A4A3A4"/>
          </p15:clr>
        </p15:guide>
        <p15:guide id="3" pos="3216" userDrawn="1">
          <p15:clr>
            <a:srgbClr val="A4A3A4"/>
          </p15:clr>
        </p15:guide>
        <p15:guide id="4" pos="6068" userDrawn="1">
          <p15:clr>
            <a:srgbClr val="A4A3A4"/>
          </p15:clr>
        </p15:guide>
        <p15:guide id="5" pos="3024" userDrawn="1">
          <p15:clr>
            <a:srgbClr val="A4A3A4"/>
          </p15:clr>
        </p15:guide>
        <p15:guide id="6" pos="4560" userDrawn="1">
          <p15:clr>
            <a:srgbClr val="A4A3A4"/>
          </p15:clr>
        </p15:guide>
        <p15:guide id="7" pos="4735" userDrawn="1">
          <p15:clr>
            <a:srgbClr val="A4A3A4"/>
          </p15:clr>
        </p15:guide>
        <p15:guide id="8" pos="1513" userDrawn="1">
          <p15:clr>
            <a:srgbClr val="A4A3A4"/>
          </p15:clr>
        </p15:guide>
        <p15:guide id="9" pos="1696" userDrawn="1">
          <p15:clr>
            <a:srgbClr val="A4A3A4"/>
          </p15:clr>
        </p15:guide>
        <p15:guide id="10" orient="horz" pos="4127" userDrawn="1">
          <p15:clr>
            <a:srgbClr val="A4A3A4"/>
          </p15:clr>
        </p15:guide>
        <p15:guide id="11" pos="2016" userDrawn="1">
          <p15:clr>
            <a:srgbClr val="A4A3A4"/>
          </p15:clr>
        </p15:guide>
        <p15:guide id="12" pos="2208" userDrawn="1">
          <p15:clr>
            <a:srgbClr val="A4A3A4"/>
          </p15:clr>
        </p15:guide>
        <p15:guide id="13" pos="4051" userDrawn="1">
          <p15:clr>
            <a:srgbClr val="A4A3A4"/>
          </p15:clr>
        </p15:guide>
        <p15:guide id="14" pos="4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野﨑 伸一(nozaki-shinichi)" initials="野﨑" lastIdx="1" clrIdx="0">
    <p:extLst>
      <p:ext uri="{19B8F6BF-5375-455C-9EA6-DF929625EA0E}">
        <p15:presenceInfo xmlns:p15="http://schemas.microsoft.com/office/powerpoint/2012/main" userId="S-1-5-21-4175116151-3849908774-3845857867-372123" providerId="AD"/>
      </p:ext>
    </p:extLst>
  </p:cmAuthor>
  <p:cmAuthor id="2" name="加藤" initials="KSRYE" lastIdx="1" clrIdx="1">
    <p:extLst>
      <p:ext uri="{19B8F6BF-5375-455C-9EA6-DF929625EA0E}">
        <p15:presenceInfo xmlns:p15="http://schemas.microsoft.com/office/powerpoint/2012/main" userId="加藤" providerId="None"/>
      </p:ext>
    </p:extLst>
  </p:cmAuthor>
  <p:cmAuthor id="3" name="布川 秀樹(nunokawa-hideki)" initials="布川" lastIdx="22" clrIdx="2">
    <p:extLst>
      <p:ext uri="{19B8F6BF-5375-455C-9EA6-DF929625EA0E}">
        <p15:presenceInfo xmlns:p15="http://schemas.microsoft.com/office/powerpoint/2012/main" userId="S-1-5-21-4175116151-3849908774-3845857867-3693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CC"/>
    <a:srgbClr val="FFFF99"/>
    <a:srgbClr val="FFFFE1"/>
    <a:srgbClr val="00FF00"/>
    <a:srgbClr val="D18697"/>
    <a:srgbClr val="4C78B0"/>
    <a:srgbClr val="CC00FF"/>
    <a:srgbClr val="0000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F37B42-D943-430B-8AA3-D7A19F6CDA23}" v="9" dt="2024-12-26T04:51:22.21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0" autoAdjust="0"/>
    <p:restoredTop sz="86395" autoAdjust="0"/>
  </p:normalViewPr>
  <p:slideViewPr>
    <p:cSldViewPr>
      <p:cViewPr varScale="1">
        <p:scale>
          <a:sx n="67" d="100"/>
          <a:sy n="67" d="100"/>
        </p:scale>
        <p:origin x="1398" y="66"/>
      </p:cViewPr>
      <p:guideLst>
        <p:guide orient="horz" pos="1228"/>
        <p:guide pos="192"/>
        <p:guide pos="3216"/>
        <p:guide pos="6068"/>
        <p:guide pos="3024"/>
        <p:guide pos="4560"/>
        <p:guide pos="4735"/>
        <p:guide pos="1513"/>
        <p:guide pos="1696"/>
        <p:guide orient="horz" pos="4127"/>
        <p:guide pos="2016"/>
        <p:guide pos="2208"/>
        <p:guide pos="4051"/>
        <p:guide pos="4224"/>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99" d="100"/>
          <a:sy n="99" d="100"/>
        </p:scale>
        <p:origin x="2634" y="39"/>
      </p:cViewPr>
      <p:guideLst/>
    </p:cSldViewPr>
  </p:notes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slides/slide8.xml" Type="http://schemas.openxmlformats.org/officeDocument/2006/relationships/slide"/><Relationship Id="rId13" Target="notesMasters/notesMaster1.xml" Type="http://schemas.openxmlformats.org/officeDocument/2006/relationships/notesMaster"/><Relationship Id="rId14" Target="handoutMasters/handoutMaster1.xml" Type="http://schemas.openxmlformats.org/officeDocument/2006/relationships/handoutMaster"/><Relationship Id="rId15" Target="commentAuthors.xml" Type="http://schemas.openxmlformats.org/officeDocument/2006/relationships/commentAuthors"/><Relationship Id="rId16" Target="presProps.xml" Type="http://schemas.openxmlformats.org/officeDocument/2006/relationships/presProps"/><Relationship Id="rId17" Target="viewProps.xml" Type="http://schemas.openxmlformats.org/officeDocument/2006/relationships/viewProps"/><Relationship Id="rId18" Target="theme/theme1.xml" Type="http://schemas.openxmlformats.org/officeDocument/2006/relationships/theme"/><Relationship Id="rId19" Target="tableStyles.xml" Type="http://schemas.openxmlformats.org/officeDocument/2006/relationships/tableStyles"/><Relationship Id="rId2" Target="../customXml/item2.xml" Type="http://schemas.openxmlformats.org/officeDocument/2006/relationships/customXml"/><Relationship Id="rId20" Target="changesInfos/changesInfo1.xml" Type="http://schemas.microsoft.com/office/2016/11/relationships/changesInfo"/><Relationship Id="rId21" Target="revisionInfo.xml" Type="http://schemas.microsoft.com/office/2015/10/relationships/revisionInfo"/><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吉田 大志(yoshida-hiroshiab)" userId="c44ab143-bafa-4e6a-af9a-a50c3c373f32" providerId="ADAL" clId="{01F37B42-D943-430B-8AA3-D7A19F6CDA23}"/>
    <pc:docChg chg="custSel modSld">
      <pc:chgData name="吉田 大志(yoshida-hiroshiab)" userId="c44ab143-bafa-4e6a-af9a-a50c3c373f32" providerId="ADAL" clId="{01F37B42-D943-430B-8AA3-D7A19F6CDA23}" dt="2024-12-26T04:51:22.208" v="33"/>
      <pc:docMkLst>
        <pc:docMk/>
      </pc:docMkLst>
      <pc:sldChg chg="delSp modSp mod">
        <pc:chgData name="吉田 大志(yoshida-hiroshiab)" userId="c44ab143-bafa-4e6a-af9a-a50c3c373f32" providerId="ADAL" clId="{01F37B42-D943-430B-8AA3-D7A19F6CDA23}" dt="2024-12-24T10:57:09.486" v="24" actId="478"/>
        <pc:sldMkLst>
          <pc:docMk/>
          <pc:sldMk cId="333412759" sldId="276"/>
        </pc:sldMkLst>
        <pc:spChg chg="del">
          <ac:chgData name="吉田 大志(yoshida-hiroshiab)" userId="c44ab143-bafa-4e6a-af9a-a50c3c373f32" providerId="ADAL" clId="{01F37B42-D943-430B-8AA3-D7A19F6CDA23}" dt="2024-12-24T10:57:09.486" v="24" actId="478"/>
          <ac:spMkLst>
            <pc:docMk/>
            <pc:sldMk cId="333412759" sldId="276"/>
            <ac:spMk id="23" creationId="{45F522C2-7521-CB33-D85D-3D90D0C84BE3}"/>
          </ac:spMkLst>
        </pc:spChg>
        <pc:spChg chg="mod">
          <ac:chgData name="吉田 大志(yoshida-hiroshiab)" userId="c44ab143-bafa-4e6a-af9a-a50c3c373f32" providerId="ADAL" clId="{01F37B42-D943-430B-8AA3-D7A19F6CDA23}" dt="2024-12-24T10:57:04.613" v="23" actId="6549"/>
          <ac:spMkLst>
            <pc:docMk/>
            <pc:sldMk cId="333412759" sldId="276"/>
            <ac:spMk id="111" creationId="{1C3EB03C-F546-7513-F69C-505FB5BCB62A}"/>
          </ac:spMkLst>
        </pc:spChg>
      </pc:sldChg>
      <pc:sldChg chg="addSp delSp modSp mod">
        <pc:chgData name="吉田 大志(yoshida-hiroshiab)" userId="c44ab143-bafa-4e6a-af9a-a50c3c373f32" providerId="ADAL" clId="{01F37B42-D943-430B-8AA3-D7A19F6CDA23}" dt="2024-12-26T04:51:22.208" v="33"/>
        <pc:sldMkLst>
          <pc:docMk/>
          <pc:sldMk cId="3401584157" sldId="494"/>
        </pc:sldMkLst>
        <pc:spChg chg="mod">
          <ac:chgData name="吉田 大志(yoshida-hiroshiab)" userId="c44ab143-bafa-4e6a-af9a-a50c3c373f32" providerId="ADAL" clId="{01F37B42-D943-430B-8AA3-D7A19F6CDA23}" dt="2024-12-24T10:55:37.828" v="19"/>
          <ac:spMkLst>
            <pc:docMk/>
            <pc:sldMk cId="3401584157" sldId="494"/>
            <ac:spMk id="4" creationId="{C6D270F6-5FBB-95E8-1BA1-010F33B05869}"/>
          </ac:spMkLst>
        </pc:spChg>
        <pc:spChg chg="mod">
          <ac:chgData name="吉田 大志(yoshida-hiroshiab)" userId="c44ab143-bafa-4e6a-af9a-a50c3c373f32" providerId="ADAL" clId="{01F37B42-D943-430B-8AA3-D7A19F6CDA23}" dt="2024-12-26T04:51:22.208" v="33"/>
          <ac:spMkLst>
            <pc:docMk/>
            <pc:sldMk cId="3401584157" sldId="494"/>
            <ac:spMk id="6" creationId="{FEA6FAF1-2991-4F8B-DF1D-8B0CE2CA67A4}"/>
          </ac:spMkLst>
        </pc:spChg>
        <pc:spChg chg="mod">
          <ac:chgData name="吉田 大志(yoshida-hiroshiab)" userId="c44ab143-bafa-4e6a-af9a-a50c3c373f32" providerId="ADAL" clId="{01F37B42-D943-430B-8AA3-D7A19F6CDA23}" dt="2024-12-24T10:55:12.768" v="7" actId="1076"/>
          <ac:spMkLst>
            <pc:docMk/>
            <pc:sldMk cId="3401584157" sldId="494"/>
            <ac:spMk id="8" creationId="{D1F440D6-4301-B6FB-5499-F3F1444392D5}"/>
          </ac:spMkLst>
        </pc:spChg>
        <pc:spChg chg="del">
          <ac:chgData name="吉田 大志(yoshida-hiroshiab)" userId="c44ab143-bafa-4e6a-af9a-a50c3c373f32" providerId="ADAL" clId="{01F37B42-D943-430B-8AA3-D7A19F6CDA23}" dt="2024-12-24T10:55:07.081" v="6" actId="478"/>
          <ac:spMkLst>
            <pc:docMk/>
            <pc:sldMk cId="3401584157" sldId="494"/>
            <ac:spMk id="9" creationId="{07EDB80F-D437-186E-E975-02B3A6DEA701}"/>
          </ac:spMkLst>
        </pc:spChg>
        <pc:spChg chg="mod">
          <ac:chgData name="吉田 大志(yoshida-hiroshiab)" userId="c44ab143-bafa-4e6a-af9a-a50c3c373f32" providerId="ADAL" clId="{01F37B42-D943-430B-8AA3-D7A19F6CDA23}" dt="2024-12-24T10:55:27.502" v="18"/>
          <ac:spMkLst>
            <pc:docMk/>
            <pc:sldMk cId="3401584157" sldId="494"/>
            <ac:spMk id="13" creationId="{56E6B5B7-159B-732B-80DA-B8CDFAB35BF0}"/>
          </ac:spMkLst>
        </pc:spChg>
        <pc:grpChg chg="add mod">
          <ac:chgData name="吉田 大志(yoshida-hiroshiab)" userId="c44ab143-bafa-4e6a-af9a-a50c3c373f32" providerId="ADAL" clId="{01F37B42-D943-430B-8AA3-D7A19F6CDA23}" dt="2024-12-24T10:55:40.774" v="20" actId="1076"/>
          <ac:grpSpMkLst>
            <pc:docMk/>
            <pc:sldMk cId="3401584157" sldId="494"/>
            <ac:grpSpMk id="3" creationId="{71CE0938-5876-1749-C070-A2A957886906}"/>
          </ac:grpSpMkLst>
        </pc:grpChg>
      </pc:sldChg>
      <pc:sldChg chg="delSp modSp mod">
        <pc:chgData name="吉田 大志(yoshida-hiroshiab)" userId="c44ab143-bafa-4e6a-af9a-a50c3c373f32" providerId="ADAL" clId="{01F37B42-D943-430B-8AA3-D7A19F6CDA23}" dt="2024-12-24T10:57:26.432" v="28" actId="478"/>
        <pc:sldMkLst>
          <pc:docMk/>
          <pc:sldMk cId="1813741931" sldId="524"/>
        </pc:sldMkLst>
        <pc:spChg chg="mod">
          <ac:chgData name="吉田 大志(yoshida-hiroshiab)" userId="c44ab143-bafa-4e6a-af9a-a50c3c373f32" providerId="ADAL" clId="{01F37B42-D943-430B-8AA3-D7A19F6CDA23}" dt="2024-12-24T10:57:21.790" v="27" actId="6549"/>
          <ac:spMkLst>
            <pc:docMk/>
            <pc:sldMk cId="1813741931" sldId="524"/>
            <ac:spMk id="5" creationId="{939C043B-FA2E-AD8E-AAC6-270465677935}"/>
          </ac:spMkLst>
        </pc:spChg>
        <pc:spChg chg="del">
          <ac:chgData name="吉田 大志(yoshida-hiroshiab)" userId="c44ab143-bafa-4e6a-af9a-a50c3c373f32" providerId="ADAL" clId="{01F37B42-D943-430B-8AA3-D7A19F6CDA23}" dt="2024-12-24T10:57:26.432" v="28" actId="478"/>
          <ac:spMkLst>
            <pc:docMk/>
            <pc:sldMk cId="1813741931" sldId="524"/>
            <ac:spMk id="6" creationId="{237A669C-CE8A-E0CA-D1D7-9F3E9BED9E72}"/>
          </ac:spMkLst>
        </pc:spChg>
      </pc:sldChg>
    </pc:docChg>
  </pc:docChgLst>
  <pc:docChgLst>
    <pc:chgData name="吉田 大志(yoshida-hiroshiab)" userId="c44ab143-bafa-4e6a-af9a-a50c3c373f32" providerId="ADAL" clId="{380D695F-C385-46DB-AC65-B756DEF6A4EA}"/>
    <pc:docChg chg="custSel modSld">
      <pc:chgData name="吉田 大志(yoshida-hiroshiab)" userId="c44ab143-bafa-4e6a-af9a-a50c3c373f32" providerId="ADAL" clId="{380D695F-C385-46DB-AC65-B756DEF6A4EA}" dt="2024-12-11T07:44:08.442" v="1" actId="478"/>
      <pc:docMkLst>
        <pc:docMk/>
      </pc:docMkLst>
      <pc:sldChg chg="delSp mod">
        <pc:chgData name="吉田 大志(yoshida-hiroshiab)" userId="c44ab143-bafa-4e6a-af9a-a50c3c373f32" providerId="ADAL" clId="{380D695F-C385-46DB-AC65-B756DEF6A4EA}" dt="2024-12-11T07:44:08.442" v="1" actId="478"/>
        <pc:sldMkLst>
          <pc:docMk/>
          <pc:sldMk cId="3401584157" sldId="494"/>
        </pc:sldMkLst>
        <pc:spChg chg="del topLvl">
          <ac:chgData name="吉田 大志(yoshida-hiroshiab)" userId="c44ab143-bafa-4e6a-af9a-a50c3c373f32" providerId="ADAL" clId="{380D695F-C385-46DB-AC65-B756DEF6A4EA}" dt="2024-12-11T07:44:08.442" v="1" actId="478"/>
          <ac:spMkLst>
            <pc:docMk/>
            <pc:sldMk cId="3401584157" sldId="494"/>
            <ac:spMk id="6" creationId="{2E4CD368-72E0-AE27-9FFC-68A3165D70CD}"/>
          </ac:spMkLst>
        </pc:spChg>
        <pc:spChg chg="del topLvl">
          <ac:chgData name="吉田 大志(yoshida-hiroshiab)" userId="c44ab143-bafa-4e6a-af9a-a50c3c373f32" providerId="ADAL" clId="{380D695F-C385-46DB-AC65-B756DEF6A4EA}" dt="2024-12-11T07:44:07.100" v="0" actId="478"/>
          <ac:spMkLst>
            <pc:docMk/>
            <pc:sldMk cId="3401584157" sldId="494"/>
            <ac:spMk id="7" creationId="{0538DA75-FD73-3C1F-64EE-41F240B35128}"/>
          </ac:spMkLst>
        </pc:spChg>
        <pc:grpChg chg="del">
          <ac:chgData name="吉田 大志(yoshida-hiroshiab)" userId="c44ab143-bafa-4e6a-af9a-a50c3c373f32" providerId="ADAL" clId="{380D695F-C385-46DB-AC65-B756DEF6A4EA}" dt="2024-12-11T07:44:07.100" v="0" actId="478"/>
          <ac:grpSpMkLst>
            <pc:docMk/>
            <pc:sldMk cId="3401584157" sldId="494"/>
            <ac:grpSpMk id="4" creationId="{C4859986-15D5-96F7-8C79-0539BBBA2D2D}"/>
          </ac:grpSpMkLst>
        </pc:grpChg>
      </pc:sldChg>
    </pc:docChg>
  </pc:docChgLst>
  <pc:docChgLst>
    <pc:chgData name="吉田 大志(yoshida-hiroshiab)" userId="c44ab143-bafa-4e6a-af9a-a50c3c373f32" providerId="ADAL" clId="{F5EBC316-F305-4D21-BA55-60E9EA138065}"/>
    <pc:docChg chg="modSld">
      <pc:chgData name="吉田 大志(yoshida-hiroshiab)" userId="c44ab143-bafa-4e6a-af9a-a50c3c373f32" providerId="ADAL" clId="{F5EBC316-F305-4D21-BA55-60E9EA138065}" dt="2024-12-09T06:14:17.164" v="2" actId="115"/>
      <pc:docMkLst>
        <pc:docMk/>
      </pc:docMkLst>
      <pc:sldChg chg="modSp mod">
        <pc:chgData name="吉田 大志(yoshida-hiroshiab)" userId="c44ab143-bafa-4e6a-af9a-a50c3c373f32" providerId="ADAL" clId="{F5EBC316-F305-4D21-BA55-60E9EA138065}" dt="2024-12-09T06:14:17.164" v="2" actId="115"/>
        <pc:sldMkLst>
          <pc:docMk/>
          <pc:sldMk cId="1813741931" sldId="524"/>
        </pc:sldMkLst>
        <pc:spChg chg="mod">
          <ac:chgData name="吉田 大志(yoshida-hiroshiab)" userId="c44ab143-bafa-4e6a-af9a-a50c3c373f32" providerId="ADAL" clId="{F5EBC316-F305-4D21-BA55-60E9EA138065}" dt="2024-12-09T06:14:04.811" v="0" actId="115"/>
          <ac:spMkLst>
            <pc:docMk/>
            <pc:sldMk cId="1813741931" sldId="524"/>
            <ac:spMk id="5" creationId="{939C043B-FA2E-AD8E-AAC6-270465677935}"/>
          </ac:spMkLst>
        </pc:spChg>
        <pc:spChg chg="mod">
          <ac:chgData name="吉田 大志(yoshida-hiroshiab)" userId="c44ab143-bafa-4e6a-af9a-a50c3c373f32" providerId="ADAL" clId="{F5EBC316-F305-4D21-BA55-60E9EA138065}" dt="2024-12-09T06:14:17.164" v="2" actId="115"/>
          <ac:spMkLst>
            <pc:docMk/>
            <pc:sldMk cId="1813741931" sldId="524"/>
            <ac:spMk id="6" creationId="{237A669C-CE8A-E0CA-D1D7-9F3E9BED9E72}"/>
          </ac:spMkLst>
        </pc:spChg>
        <pc:spChg chg="mod">
          <ac:chgData name="吉田 大志(yoshida-hiroshiab)" userId="c44ab143-bafa-4e6a-af9a-a50c3c373f32" providerId="ADAL" clId="{F5EBC316-F305-4D21-BA55-60E9EA138065}" dt="2024-12-09T06:14:13.482" v="1" actId="115"/>
          <ac:spMkLst>
            <pc:docMk/>
            <pc:sldMk cId="1813741931" sldId="524"/>
            <ac:spMk id="33" creationId="{49DBBB9F-46A8-4C16-B70E-83767F05D2DA}"/>
          </ac:spMkLst>
        </pc:spChg>
      </pc:sldChg>
    </pc:docChg>
  </pc:docChgLst>
</pc:chgInfo>
</file>

<file path=ppt/handoutMasters/_rels/handoutMaster1.xml.rels><?xml version="1.0" encoding="UTF-8" standalone="yes"?><Relationships xmlns="http://schemas.openxmlformats.org/package/2006/relationships"><Relationship Id="rId1" Target="../theme/theme3.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8462B45-3B19-644E-AD02-C8057219CE62}"/>
              </a:ext>
            </a:extLst>
          </p:cNvPr>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83D6E86-57B2-8C4B-A4A6-B815EB7BC088}"/>
              </a:ext>
            </a:extLst>
          </p:cNvPr>
          <p:cNvSpPr>
            <a:spLocks noGrp="1"/>
          </p:cNvSpPr>
          <p:nvPr>
            <p:ph type="dt" sz="quarter" idx="1"/>
          </p:nvPr>
        </p:nvSpPr>
        <p:spPr>
          <a:xfrm>
            <a:off x="3855838" y="0"/>
            <a:ext cx="2949787" cy="498693"/>
          </a:xfrm>
          <a:prstGeom prst="rect">
            <a:avLst/>
          </a:prstGeom>
        </p:spPr>
        <p:txBody>
          <a:bodyPr vert="horz" lIns="91440" tIns="45720" rIns="91440" bIns="45720" rtlCol="0"/>
          <a:lstStyle>
            <a:lvl1pPr algn="r">
              <a:defRPr sz="1200"/>
            </a:lvl1pPr>
          </a:lstStyle>
          <a:p>
            <a:fld id="{BC100692-EAF4-2D4D-8CB7-4A95778DD0E4}" type="datetimeFigureOut">
              <a:rPr kumimoji="1" lang="ja-JP" altLang="en-US" smtClean="0"/>
              <a:t>2024/12/26</a:t>
            </a:fld>
            <a:endParaRPr kumimoji="1" lang="ja-JP" altLang="en-US"/>
          </a:p>
        </p:txBody>
      </p:sp>
      <p:sp>
        <p:nvSpPr>
          <p:cNvPr id="4" name="フッター プレースホルダー 3">
            <a:extLst>
              <a:ext uri="{FF2B5EF4-FFF2-40B4-BE49-F238E27FC236}">
                <a16:creationId xmlns:a16="http://schemas.microsoft.com/office/drawing/2014/main" id="{C8B21570-7BD7-0C4B-8425-70205C7AD7A8}"/>
              </a:ext>
            </a:extLst>
          </p:cNvPr>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3C85AC23-07E1-0E46-9EE9-96123763DA4B}"/>
              </a:ext>
            </a:extLst>
          </p:cNvPr>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r">
              <a:defRPr sz="1200"/>
            </a:lvl1pPr>
          </a:lstStyle>
          <a:p>
            <a:fld id="{BD3031F9-2228-CB40-9934-33F673688A70}" type="slidenum">
              <a:rPr kumimoji="1" lang="ja-JP" altLang="en-US" smtClean="0"/>
              <a:t>‹#›</a:t>
            </a:fld>
            <a:endParaRPr kumimoji="1" lang="ja-JP" altLang="en-US"/>
          </a:p>
        </p:txBody>
      </p:sp>
    </p:spTree>
    <p:extLst>
      <p:ext uri="{BB962C8B-B14F-4D97-AF65-F5344CB8AC3E}">
        <p14:creationId xmlns:p14="http://schemas.microsoft.com/office/powerpoint/2010/main" val="2534536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37A305E-D807-3946-A1A4-56C9B77AFB38}" type="datetimeFigureOut">
              <a:rPr kumimoji="1" lang="ja-JP" altLang="en-US" smtClean="0"/>
              <a:t>2024/12/26</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844F3F95-1DE9-F948-9ABE-A8F6E5B8157B}" type="slidenum">
              <a:rPr kumimoji="1" lang="ja-JP" altLang="en-US" smtClean="0"/>
              <a:t>‹#›</a:t>
            </a:fld>
            <a:endParaRPr kumimoji="1" lang="ja-JP" altLang="en-US"/>
          </a:p>
        </p:txBody>
      </p:sp>
    </p:spTree>
    <p:extLst>
      <p:ext uri="{BB962C8B-B14F-4D97-AF65-F5344CB8AC3E}">
        <p14:creationId xmlns:p14="http://schemas.microsoft.com/office/powerpoint/2010/main" val="2294022621"/>
      </p:ext>
    </p:extLst>
  </p:cSld>
  <p:clrMap bg1="lt1" tx1="dk1" bg2="lt2" tx2="dk2" accent1="accent1" accent2="accent2" accent3="accent3" accent4="accent4" accent5="accent5" accent6="accent6" hlink="hlink" folHlink="folHlink"/>
  <p:notesStyle>
    <a:lvl1pPr marL="0" algn="l" defTabSz="914373" rtl="0" eaLnBrk="1" latinLnBrk="0" hangingPunct="1">
      <a:defRPr kumimoji="1" sz="1200" kern="1200">
        <a:solidFill>
          <a:schemeClr val="tx1"/>
        </a:solidFill>
        <a:latin typeface="+mn-lt"/>
        <a:ea typeface="+mn-ea"/>
        <a:cs typeface="+mn-cs"/>
      </a:defRPr>
    </a:lvl1pPr>
    <a:lvl2pPr marL="457187" algn="l" defTabSz="914373" rtl="0" eaLnBrk="1" latinLnBrk="0" hangingPunct="1">
      <a:defRPr kumimoji="1" sz="1200" kern="1200">
        <a:solidFill>
          <a:schemeClr val="tx1"/>
        </a:solidFill>
        <a:latin typeface="+mn-lt"/>
        <a:ea typeface="+mn-ea"/>
        <a:cs typeface="+mn-cs"/>
      </a:defRPr>
    </a:lvl2pPr>
    <a:lvl3pPr marL="914373" algn="l" defTabSz="914373" rtl="0" eaLnBrk="1" latinLnBrk="0" hangingPunct="1">
      <a:defRPr kumimoji="1" sz="1200" kern="1200">
        <a:solidFill>
          <a:schemeClr val="tx1"/>
        </a:solidFill>
        <a:latin typeface="+mn-lt"/>
        <a:ea typeface="+mn-ea"/>
        <a:cs typeface="+mn-cs"/>
      </a:defRPr>
    </a:lvl3pPr>
    <a:lvl4pPr marL="1371560" algn="l" defTabSz="914373" rtl="0" eaLnBrk="1" latinLnBrk="0" hangingPunct="1">
      <a:defRPr kumimoji="1" sz="1200" kern="1200">
        <a:solidFill>
          <a:schemeClr val="tx1"/>
        </a:solidFill>
        <a:latin typeface="+mn-lt"/>
        <a:ea typeface="+mn-ea"/>
        <a:cs typeface="+mn-cs"/>
      </a:defRPr>
    </a:lvl4pPr>
    <a:lvl5pPr marL="1828747" algn="l" defTabSz="914373" rtl="0" eaLnBrk="1" latinLnBrk="0" hangingPunct="1">
      <a:defRPr kumimoji="1" sz="1200" kern="1200">
        <a:solidFill>
          <a:schemeClr val="tx1"/>
        </a:solidFill>
        <a:latin typeface="+mn-lt"/>
        <a:ea typeface="+mn-ea"/>
        <a:cs typeface="+mn-cs"/>
      </a:defRPr>
    </a:lvl5pPr>
    <a:lvl6pPr marL="2285933" algn="l" defTabSz="914373" rtl="0" eaLnBrk="1" latinLnBrk="0" hangingPunct="1">
      <a:defRPr kumimoji="1" sz="1200" kern="1200">
        <a:solidFill>
          <a:schemeClr val="tx1"/>
        </a:solidFill>
        <a:latin typeface="+mn-lt"/>
        <a:ea typeface="+mn-ea"/>
        <a:cs typeface="+mn-cs"/>
      </a:defRPr>
    </a:lvl6pPr>
    <a:lvl7pPr marL="2743120" algn="l" defTabSz="914373" rtl="0" eaLnBrk="1" latinLnBrk="0" hangingPunct="1">
      <a:defRPr kumimoji="1" sz="1200" kern="1200">
        <a:solidFill>
          <a:schemeClr val="tx1"/>
        </a:solidFill>
        <a:latin typeface="+mn-lt"/>
        <a:ea typeface="+mn-ea"/>
        <a:cs typeface="+mn-cs"/>
      </a:defRPr>
    </a:lvl7pPr>
    <a:lvl8pPr marL="3200307" algn="l" defTabSz="914373" rtl="0" eaLnBrk="1" latinLnBrk="0" hangingPunct="1">
      <a:defRPr kumimoji="1" sz="1200" kern="1200">
        <a:solidFill>
          <a:schemeClr val="tx1"/>
        </a:solidFill>
        <a:latin typeface="+mn-lt"/>
        <a:ea typeface="+mn-ea"/>
        <a:cs typeface="+mn-cs"/>
      </a:defRPr>
    </a:lvl8pPr>
    <a:lvl9pPr marL="3657494" algn="l" defTabSz="914373"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C94C9A-0848-4474-9584-1157AE5AD27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3952565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1.emf" Type="http://schemas.openxmlformats.org/officeDocument/2006/relationships/image"/></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2.wmf" Type="http://schemas.openxmlformats.org/officeDocument/2006/relationships/image"/></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3.emf" Type="http://schemas.openxmlformats.org/officeDocument/2006/relationships/image"/><Relationship Id="rId3" Target="../media/image4.wmf" Type="http://schemas.openxmlformats.org/officeDocument/2006/relationships/image"/></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 Id="rId2" Target="../media/image4.wmf" Type="http://schemas.openxmlformats.org/officeDocument/2006/relationships/image"/></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ロゴ無し-タイトル＆コンテンツ">
    <p:spTree>
      <p:nvGrpSpPr>
        <p:cNvPr id="1" name=""/>
        <p:cNvGrpSpPr/>
        <p:nvPr/>
      </p:nvGrpSpPr>
      <p:grpSpPr>
        <a:xfrm>
          <a:off x="0" y="0"/>
          <a:ext cx="0" cy="0"/>
          <a:chOff x="0" y="0"/>
          <a:chExt cx="0" cy="0"/>
        </a:xfrm>
      </p:grpSpPr>
      <p:sp>
        <p:nvSpPr>
          <p:cNvPr id="7" name="テキスト プレースホルダー 6">
            <a:extLst>
              <a:ext uri="{FF2B5EF4-FFF2-40B4-BE49-F238E27FC236}">
                <a16:creationId xmlns:a16="http://schemas.microsoft.com/office/drawing/2014/main" id="{3E570A37-384E-DC43-806F-95BD4EF48678}"/>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テキスト プレースホルダー 6">
            <a:extLst>
              <a:ext uri="{FF2B5EF4-FFF2-40B4-BE49-F238E27FC236}">
                <a16:creationId xmlns:a16="http://schemas.microsoft.com/office/drawing/2014/main" id="{B714221B-43CA-D24B-BCAF-0768E1FC8C9F}"/>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0" name="テキスト プレースホルダー 12">
            <a:extLst>
              <a:ext uri="{FF2B5EF4-FFF2-40B4-BE49-F238E27FC236}">
                <a16:creationId xmlns:a16="http://schemas.microsoft.com/office/drawing/2014/main" id="{2B853A86-3EEA-354D-94D1-2263E9AA6352}"/>
              </a:ext>
            </a:extLst>
          </p:cNvPr>
          <p:cNvSpPr>
            <a:spLocks noGrp="1"/>
          </p:cNvSpPr>
          <p:nvPr>
            <p:ph type="body" sz="quarter" idx="13"/>
          </p:nvPr>
        </p:nvSpPr>
        <p:spPr>
          <a:xfrm>
            <a:off x="0" y="828000"/>
            <a:ext cx="9907200" cy="550884"/>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56350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中扉・目次2">
    <p:spTree>
      <p:nvGrpSpPr>
        <p:cNvPr id="1" name=""/>
        <p:cNvGrpSpPr/>
        <p:nvPr/>
      </p:nvGrpSpPr>
      <p:grpSpPr>
        <a:xfrm>
          <a:off x="0" y="0"/>
          <a:ext cx="0" cy="0"/>
          <a:chOff x="0" y="0"/>
          <a:chExt cx="0" cy="0"/>
        </a:xfrm>
      </p:grpSpPr>
      <p:sp>
        <p:nvSpPr>
          <p:cNvPr id="101"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2"/>
            </a:fgClr>
            <a:bgClr>
              <a:srgbClr val="DF637E"/>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2"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1000">
                <a:schemeClr val="accent4"/>
              </a:gs>
              <a:gs pos="62000">
                <a:schemeClr val="accent2">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97"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pic>
        <p:nvPicPr>
          <p:cNvPr id="98" name="図 9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859685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中扉・目次3">
    <p:spTree>
      <p:nvGrpSpPr>
        <p:cNvPr id="1" name=""/>
        <p:cNvGrpSpPr/>
        <p:nvPr/>
      </p:nvGrpSpPr>
      <p:grpSpPr>
        <a:xfrm>
          <a:off x="0" y="0"/>
          <a:ext cx="0" cy="0"/>
          <a:chOff x="0" y="0"/>
          <a:chExt cx="0" cy="0"/>
        </a:xfrm>
      </p:grpSpPr>
      <p:sp>
        <p:nvSpPr>
          <p:cNvPr id="10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chemeClr val="accent3"/>
            </a:fgClr>
            <a:bgClr>
              <a:srgbClr val="7EC4C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0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26000">
                <a:schemeClr val="accent5"/>
              </a:gs>
              <a:gs pos="67000">
                <a:schemeClr val="accent3">
                  <a:alpha val="20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12" name="テキスト プレースホルダー 13">
            <a:extLst>
              <a:ext uri="{FF2B5EF4-FFF2-40B4-BE49-F238E27FC236}">
                <a16:creationId xmlns:a16="http://schemas.microsoft.com/office/drawing/2014/main" id="{013672E4-8361-284E-8D6A-CC652AA0D4A3}"/>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p>
        </p:txBody>
      </p:sp>
      <p:grpSp>
        <p:nvGrpSpPr>
          <p:cNvPr id="16" name="グループ化 15"/>
          <p:cNvGrpSpPr/>
          <p:nvPr userDrawn="1"/>
        </p:nvGrpSpPr>
        <p:grpSpPr>
          <a:xfrm rot="16200000">
            <a:off x="-1117606" y="1574806"/>
            <a:ext cx="2819400" cy="126987"/>
            <a:chOff x="900632" y="1414463"/>
            <a:chExt cx="7938089" cy="357535"/>
          </a:xfrm>
          <a:solidFill>
            <a:schemeClr val="bg1">
              <a:alpha val="17000"/>
            </a:schemeClr>
          </a:solidFill>
        </p:grpSpPr>
        <p:sp>
          <p:nvSpPr>
            <p:cNvPr id="17"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97" name="図 9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40832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2024/12/26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4097346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27"/>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2370235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7296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ロゴ有-タイトル＆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86" y="1879526"/>
            <a:ext cx="9185828" cy="4449838"/>
          </a:xfrm>
        </p:spPr>
        <p:txBody>
          <a:bodyPr>
            <a:normAutofit/>
          </a:bodyPr>
          <a:lstStyle>
            <a:lvl1pPr>
              <a:defRPr sz="1200"/>
            </a:lvl1pPr>
            <a:lvl2pPr>
              <a:defRPr sz="1200"/>
            </a:lvl2pPr>
            <a:lvl3pPr>
              <a:defRPr sz="1200"/>
            </a:lvl3pPr>
            <a:lvl4pPr>
              <a:defRPr sz="1200"/>
            </a:lvl4pPr>
            <a:lvl5pPr>
              <a:defRPr sz="1200"/>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a:extLst>
              <a:ext uri="{FF2B5EF4-FFF2-40B4-BE49-F238E27FC236}">
                <a16:creationId xmlns:a16="http://schemas.microsoft.com/office/drawing/2014/main" id="{48E6ABEB-2A7D-D846-8DE5-D6E43210D2E6}"/>
              </a:ext>
            </a:extLst>
          </p:cNvPr>
          <p:cNvSpPr>
            <a:spLocks noGrp="1"/>
          </p:cNvSpPr>
          <p:nvPr>
            <p:ph type="sldNum" sz="quarter" idx="4"/>
          </p:nvPr>
        </p:nvSpPr>
        <p:spPr>
          <a:xfrm>
            <a:off x="8904203"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6" name="図 5">
            <a:extLst>
              <a:ext uri="{FF2B5EF4-FFF2-40B4-BE49-F238E27FC236}">
                <a16:creationId xmlns:a16="http://schemas.microsoft.com/office/drawing/2014/main" id="{F33F99F1-7032-4F4F-BBFD-0D837F547269}"/>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2"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3"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5"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6"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3253618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ロゴ有-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pic>
        <p:nvPicPr>
          <p:cNvPr id="12" name="図 11">
            <a:extLst>
              <a:ext uri="{FF2B5EF4-FFF2-40B4-BE49-F238E27FC236}">
                <a16:creationId xmlns:a16="http://schemas.microsoft.com/office/drawing/2014/main" id="{01BCB77C-208D-B54D-A9E6-6C5D999C55B6}"/>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11"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0"/>
            <a:ext cx="9907200"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6019800" y="0"/>
            <a:ext cx="3896710"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5"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906000" cy="827999"/>
          </a:xfrm>
        </p:spPr>
        <p:txBody>
          <a:bodyPr/>
          <a:lstStyle/>
          <a:p>
            <a:r>
              <a:rPr lang="ja-JP" altLang="en-US"/>
              <a:t>マスター タイトルの書式設定</a:t>
            </a:r>
            <a:endParaRPr lang="en-US" dirty="0"/>
          </a:p>
        </p:txBody>
      </p:sp>
      <p:sp>
        <p:nvSpPr>
          <p:cNvPr id="16"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7306040" y="427034"/>
            <a:ext cx="2228850" cy="365125"/>
          </a:xfrm>
        </p:spPr>
        <p:txBody>
          <a:bodyPr/>
          <a:lstStyle/>
          <a:p>
            <a:endParaRPr lang="en-US" dirty="0"/>
          </a:p>
        </p:txBody>
      </p:sp>
      <p:sp>
        <p:nvSpPr>
          <p:cNvPr id="17"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0"/>
            <a:ext cx="9907200" cy="535880"/>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300" kern="900" spc="69" smtClean="0">
                <a:solidFill>
                  <a:schemeClr val="tx1"/>
                </a:solidFill>
              </a:defRPr>
            </a:lvl1pPr>
            <a:lvl2pPr>
              <a:defRPr lang="ja-JP" altLang="en-US" sz="1800" smtClean="0">
                <a:solidFill>
                  <a:schemeClr val="tx1"/>
                </a:solidFill>
                <a:latin typeface="+mn-lt"/>
                <a:ea typeface="+mn-ea"/>
              </a:defRPr>
            </a:lvl2pPr>
            <a:lvl3pPr>
              <a:defRPr lang="ja-JP" altLang="en-US" sz="1800" smtClean="0">
                <a:solidFill>
                  <a:schemeClr val="tx1"/>
                </a:solidFill>
                <a:latin typeface="+mn-lt"/>
                <a:ea typeface="+mn-ea"/>
              </a:defRPr>
            </a:lvl3pPr>
            <a:lvl4pPr>
              <a:defRPr lang="ja-JP" altLang="en-US" sz="1800" smtClean="0">
                <a:solidFill>
                  <a:schemeClr val="tx1"/>
                </a:solidFill>
                <a:latin typeface="+mn-lt"/>
                <a:ea typeface="+mn-ea"/>
              </a:defRPr>
            </a:lvl4pPr>
            <a:lvl5pPr>
              <a:defRPr lang="ja-JP" altLang="en-US" sz="1800">
                <a:solidFill>
                  <a:schemeClr val="tx1"/>
                </a:solidFill>
                <a:latin typeface="+mn-lt"/>
                <a:ea typeface="+mn-ea"/>
              </a:defRPr>
            </a:lvl5pPr>
          </a:lstStyle>
          <a:p>
            <a:pPr marL="0" lvl="0" defTabSz="457200">
              <a:spcAft>
                <a:spcPts val="1000"/>
              </a:spcAft>
            </a:pPr>
            <a:r>
              <a:rPr kumimoji="1" lang="ja-JP" altLang="en-US"/>
              <a:t>マスター テキストの書式設定</a:t>
            </a:r>
          </a:p>
        </p:txBody>
      </p:sp>
    </p:spTree>
    <p:extLst>
      <p:ext uri="{BB962C8B-B14F-4D97-AF65-F5344CB8AC3E}">
        <p14:creationId xmlns:p14="http://schemas.microsoft.com/office/powerpoint/2010/main" val="800090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ロゴ有-白紙">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602BD50-DCF9-714C-91DD-D79ACEF746FC}"/>
              </a:ext>
            </a:extLst>
          </p:cNvPr>
          <p:cNvPicPr>
            <a:picLocks noChangeAspect="1"/>
          </p:cNvPicPr>
          <p:nvPr userDrawn="1"/>
        </p:nvPicPr>
        <p:blipFill>
          <a:blip r:embed="rId2"/>
          <a:stretch>
            <a:fillRect/>
          </a:stretch>
        </p:blipFill>
        <p:spPr>
          <a:xfrm>
            <a:off x="360086" y="6534000"/>
            <a:ext cx="2028431" cy="207831"/>
          </a:xfrm>
          <a:prstGeom prst="rect">
            <a:avLst/>
          </a:prstGeom>
        </p:spPr>
      </p:pic>
      <p:sp>
        <p:nvSpPr>
          <p:cNvPr id="3"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29133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表紙1">
    <p:spTree>
      <p:nvGrpSpPr>
        <p:cNvPr id="1" name=""/>
        <p:cNvGrpSpPr/>
        <p:nvPr/>
      </p:nvGrpSpPr>
      <p:grpSpPr>
        <a:xfrm>
          <a:off x="0" y="0"/>
          <a:ext cx="0" cy="0"/>
          <a:chOff x="0" y="0"/>
          <a:chExt cx="0" cy="0"/>
        </a:xfrm>
      </p:grpSpPr>
      <p:sp>
        <p:nvSpPr>
          <p:cNvPr id="6" name="テキスト プレースホルダー 6">
            <a:extLst>
              <a:ext uri="{FF2B5EF4-FFF2-40B4-BE49-F238E27FC236}">
                <a16:creationId xmlns:a16="http://schemas.microsoft.com/office/drawing/2014/main" id="{947288C7-7203-D54E-8629-CD9317DDB283}"/>
              </a:ext>
            </a:extLst>
          </p:cNvPr>
          <p:cNvSpPr txBox="1">
            <a:spLocks/>
          </p:cNvSpPr>
          <p:nvPr userDrawn="1"/>
        </p:nvSpPr>
        <p:spPr>
          <a:xfrm>
            <a:off x="0" y="3886200"/>
            <a:ext cx="9906000" cy="3000118"/>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C430249E-AE45-AB46-9462-F239EA5FB436}"/>
              </a:ext>
            </a:extLst>
          </p:cNvPr>
          <p:cNvSpPr txBox="1">
            <a:spLocks/>
          </p:cNvSpPr>
          <p:nvPr userDrawn="1"/>
        </p:nvSpPr>
        <p:spPr>
          <a:xfrm>
            <a:off x="4165600" y="3886200"/>
            <a:ext cx="5740400" cy="300011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3858857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3858857 w 9907200"/>
              <a:gd name="connsiteY4" fmla="*/ 5588 h 827999"/>
              <a:gd name="connsiteX0" fmla="*/ 5052983 w 9907200"/>
              <a:gd name="connsiteY0" fmla="*/ 5588 h 827999"/>
              <a:gd name="connsiteX1" fmla="*/ 9907200 w 9907200"/>
              <a:gd name="connsiteY1" fmla="*/ 0 h 827999"/>
              <a:gd name="connsiteX2" fmla="*/ 9907200 w 9907200"/>
              <a:gd name="connsiteY2" fmla="*/ 827999 h 827999"/>
              <a:gd name="connsiteX3" fmla="*/ 0 w 9907200"/>
              <a:gd name="connsiteY3" fmla="*/ 827999 h 827999"/>
              <a:gd name="connsiteX4" fmla="*/ 5052983 w 9907200"/>
              <a:gd name="connsiteY4" fmla="*/ 5588 h 827999"/>
              <a:gd name="connsiteX0" fmla="*/ 3331732 w 9907200"/>
              <a:gd name="connsiteY0" fmla="*/ 0 h 828042"/>
              <a:gd name="connsiteX1" fmla="*/ 9907200 w 9907200"/>
              <a:gd name="connsiteY1" fmla="*/ 43 h 828042"/>
              <a:gd name="connsiteX2" fmla="*/ 9907200 w 9907200"/>
              <a:gd name="connsiteY2" fmla="*/ 828042 h 828042"/>
              <a:gd name="connsiteX3" fmla="*/ 0 w 9907200"/>
              <a:gd name="connsiteY3" fmla="*/ 828042 h 828042"/>
              <a:gd name="connsiteX4" fmla="*/ 3331732 w 9907200"/>
              <a:gd name="connsiteY4" fmla="*/ 0 h 828042"/>
              <a:gd name="connsiteX0" fmla="*/ 4732750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4732750 w 11308218"/>
              <a:gd name="connsiteY4" fmla="*/ 0 h 828042"/>
              <a:gd name="connsiteX0" fmla="*/ 5153056 w 11308218"/>
              <a:gd name="connsiteY0" fmla="*/ 0 h 828042"/>
              <a:gd name="connsiteX1" fmla="*/ 11308218 w 11308218"/>
              <a:gd name="connsiteY1" fmla="*/ 43 h 828042"/>
              <a:gd name="connsiteX2" fmla="*/ 11308218 w 11308218"/>
              <a:gd name="connsiteY2" fmla="*/ 828042 h 828042"/>
              <a:gd name="connsiteX3" fmla="*/ 0 w 11308218"/>
              <a:gd name="connsiteY3" fmla="*/ 828042 h 828042"/>
              <a:gd name="connsiteX4" fmla="*/ 5153056 w 11308218"/>
              <a:gd name="connsiteY4" fmla="*/ 0 h 828042"/>
              <a:gd name="connsiteX0" fmla="*/ 5613390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613390 w 11308218"/>
              <a:gd name="connsiteY4" fmla="*/ 5588 h 827999"/>
              <a:gd name="connsiteX0" fmla="*/ 5702896 w 11308218"/>
              <a:gd name="connsiteY0" fmla="*/ 5588 h 827999"/>
              <a:gd name="connsiteX1" fmla="*/ 11308218 w 11308218"/>
              <a:gd name="connsiteY1" fmla="*/ 0 h 827999"/>
              <a:gd name="connsiteX2" fmla="*/ 11308218 w 11308218"/>
              <a:gd name="connsiteY2" fmla="*/ 827999 h 827999"/>
              <a:gd name="connsiteX3" fmla="*/ 0 w 11308218"/>
              <a:gd name="connsiteY3" fmla="*/ 827999 h 827999"/>
              <a:gd name="connsiteX4" fmla="*/ 5702896 w 11308218"/>
              <a:gd name="connsiteY4" fmla="*/ 5588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8218" h="827999">
                <a:moveTo>
                  <a:pt x="5702896" y="5588"/>
                </a:moveTo>
                <a:lnTo>
                  <a:pt x="11308218" y="0"/>
                </a:lnTo>
                <a:lnTo>
                  <a:pt x="11308218" y="827999"/>
                </a:lnTo>
                <a:lnTo>
                  <a:pt x="0" y="827999"/>
                </a:lnTo>
                <a:lnTo>
                  <a:pt x="5702896" y="5588"/>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17980" y="0"/>
            <a:ext cx="9923980" cy="3874149"/>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5620281" y="5866857"/>
            <a:ext cx="3913874" cy="340093"/>
          </a:xfrm>
        </p:spPr>
        <p:txBody>
          <a:bodyPr wrap="square" lIns="0" tIns="0" rIns="0" bIns="0" anchor="b">
            <a:spAutoFit/>
          </a:bodyPr>
          <a:lstStyle>
            <a:lvl1pPr marL="0" indent="0">
              <a:spcAft>
                <a:spcPts val="400"/>
              </a:spcAft>
              <a:buNone/>
              <a:defRPr lang="ja-JP" altLang="en-US" sz="1700" spc="150" smtClean="0">
                <a:solidFill>
                  <a:schemeClr val="bg1"/>
                </a:solidFill>
              </a:defRPr>
            </a:lvl1pPr>
            <a:lvl2pPr marL="228600" indent="0">
              <a:spcAft>
                <a:spcPts val="400"/>
              </a:spcAft>
              <a:buNone/>
              <a:defRPr lang="ja-JP" altLang="en-US" sz="1800" smtClean="0">
                <a:latin typeface="+mn-lt"/>
                <a:ea typeface="+mn-ea"/>
              </a:defRPr>
            </a:lvl2pPr>
            <a:lvl3pPr marL="685800" indent="0">
              <a:spcAft>
                <a:spcPts val="400"/>
              </a:spcAft>
              <a:buNone/>
              <a:defRPr lang="ja-JP" altLang="en-US" sz="1800" smtClean="0">
                <a:latin typeface="+mn-lt"/>
                <a:ea typeface="+mn-ea"/>
              </a:defRPr>
            </a:lvl3pPr>
            <a:lvl4pPr marL="1143000" indent="0">
              <a:spcAft>
                <a:spcPts val="400"/>
              </a:spcAft>
              <a:buNone/>
              <a:defRPr lang="ja-JP" altLang="en-US" sz="1800" smtClean="0">
                <a:latin typeface="+mn-lt"/>
                <a:ea typeface="+mn-ea"/>
              </a:defRPr>
            </a:lvl4pPr>
            <a:lvl5pPr marL="1600200" indent="0">
              <a:spcAft>
                <a:spcPts val="400"/>
              </a:spcAft>
              <a:buNone/>
              <a:defRPr lang="ja-JP" altLang="en-US" sz="1800">
                <a:latin typeface="+mn-lt"/>
                <a:ea typeface="+mn-ea"/>
              </a:defRPr>
            </a:lvl5pPr>
          </a:lstStyle>
          <a:p>
            <a:pPr marL="0" lvl="0" defTabSz="457200"/>
            <a:r>
              <a:rPr kumimoji="1" lang="ja-JP" altLang="en-US"/>
              <a:t>マスター テキストの書式設定</a:t>
            </a:r>
          </a:p>
        </p:txBody>
      </p:sp>
      <p:sp>
        <p:nvSpPr>
          <p:cNvPr id="13" name="Date Placeholder 1">
            <a:extLst>
              <a:ext uri="{FF2B5EF4-FFF2-40B4-BE49-F238E27FC236}">
                <a16:creationId xmlns:a16="http://schemas.microsoft.com/office/drawing/2014/main" id="{B4AD2287-6E3C-6647-80BD-596F7E84AFCC}"/>
              </a:ext>
            </a:extLst>
          </p:cNvPr>
          <p:cNvSpPr>
            <a:spLocks noGrp="1"/>
          </p:cNvSpPr>
          <p:nvPr>
            <p:ph type="dt" sz="half" idx="10"/>
          </p:nvPr>
        </p:nvSpPr>
        <p:spPr>
          <a:xfrm>
            <a:off x="5620019" y="4878176"/>
            <a:ext cx="2228850" cy="365125"/>
          </a:xfrm>
        </p:spPr>
        <p:txBody>
          <a:bodyPr/>
          <a:lstStyle>
            <a:lvl1pPr algn="l">
              <a:defRPr/>
            </a:lvl1pPr>
          </a:lstStyle>
          <a:p>
            <a:endParaRPr lang="en-US" dirty="0"/>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377683" y="6469296"/>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0" y="1981200"/>
            <a:ext cx="9897010" cy="1904457"/>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sp>
        <p:nvSpPr>
          <p:cNvPr id="16" name="テキスト プレースホルダー 14">
            <a:extLst>
              <a:ext uri="{FF2B5EF4-FFF2-40B4-BE49-F238E27FC236}">
                <a16:creationId xmlns:a16="http://schemas.microsoft.com/office/drawing/2014/main" id="{D77FD104-BAAE-1E43-B733-8EE9CC9EC49D}"/>
              </a:ext>
            </a:extLst>
          </p:cNvPr>
          <p:cNvSpPr>
            <a:spLocks noGrp="1"/>
          </p:cNvSpPr>
          <p:nvPr>
            <p:ph type="body" sz="quarter" idx="13"/>
          </p:nvPr>
        </p:nvSpPr>
        <p:spPr>
          <a:xfrm>
            <a:off x="-9227" y="3901925"/>
            <a:ext cx="9924453" cy="412805"/>
          </a:xfrm>
        </p:spPr>
        <p:txBody>
          <a:bodyPr wrap="square" lIns="288000">
            <a:spAutoFit/>
          </a:bodyPr>
          <a:lstStyle>
            <a:lvl1pPr marL="0" indent="0">
              <a:buNone/>
              <a:defRPr lang="ja-JP" altLang="en-US" sz="1700" spc="150" smtClean="0">
                <a:solidFill>
                  <a:schemeClr val="bg1"/>
                </a:solidFill>
              </a:defRPr>
            </a:lvl1pPr>
            <a:lvl2pPr marL="228600" indent="0">
              <a:buNone/>
              <a:defRPr lang="ja-JP" altLang="en-US" sz="1700" smtClean="0">
                <a:solidFill>
                  <a:schemeClr val="bg1"/>
                </a:solidFill>
                <a:latin typeface="+mn-lt"/>
                <a:ea typeface="+mn-ea"/>
              </a:defRPr>
            </a:lvl2pPr>
            <a:lvl3pPr marL="685800" indent="0">
              <a:buNone/>
              <a:defRPr lang="ja-JP" altLang="en-US" sz="1700" smtClean="0">
                <a:solidFill>
                  <a:schemeClr val="bg1"/>
                </a:solidFill>
                <a:latin typeface="+mn-lt"/>
                <a:ea typeface="+mn-ea"/>
              </a:defRPr>
            </a:lvl3pPr>
            <a:lvl4pPr marL="1143000" indent="0">
              <a:buNone/>
              <a:defRPr lang="ja-JP" altLang="en-US" sz="1700" smtClean="0">
                <a:solidFill>
                  <a:schemeClr val="bg1"/>
                </a:solidFill>
                <a:latin typeface="+mn-lt"/>
                <a:ea typeface="+mn-ea"/>
              </a:defRPr>
            </a:lvl4pPr>
            <a:lvl5pPr marL="1600200" indent="0">
              <a:buNone/>
              <a:defRPr lang="ja-JP" altLang="en-US" sz="1700">
                <a:solidFill>
                  <a:schemeClr val="bg1"/>
                </a:solidFill>
                <a:latin typeface="+mn-lt"/>
                <a:ea typeface="+mn-ea"/>
              </a:defRPr>
            </a:lvl5pPr>
          </a:lstStyle>
          <a:p>
            <a:pPr marL="0" lvl="0" defTabSz="457200"/>
            <a:r>
              <a:rPr kumimoji="1" lang="ja-JP" altLang="en-US"/>
              <a:t>マスター テキストの書式設定</a:t>
            </a:r>
          </a:p>
        </p:txBody>
      </p:sp>
      <p:grpSp>
        <p:nvGrpSpPr>
          <p:cNvPr id="99" name="グループ化 98"/>
          <p:cNvGrpSpPr/>
          <p:nvPr userDrawn="1"/>
        </p:nvGrpSpPr>
        <p:grpSpPr>
          <a:xfrm>
            <a:off x="5638800" y="6035707"/>
            <a:ext cx="3851369" cy="173467"/>
            <a:chOff x="900632" y="1414463"/>
            <a:chExt cx="7938089" cy="357535"/>
          </a:xfrm>
          <a:solidFill>
            <a:schemeClr val="bg1">
              <a:alpha val="17000"/>
            </a:schemeClr>
          </a:solidFill>
        </p:grpSpPr>
        <p:sp>
          <p:nvSpPr>
            <p:cNvPr id="19"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9"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2"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3"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6"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7"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8"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9"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0"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1"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2"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3"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4"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5"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6"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7"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8"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69"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0"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1"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2"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3"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4"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5"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6"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7"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8"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79"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0"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1"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2"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3"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5"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6"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7"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8"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9"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0"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4" name="図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77173" y="317901"/>
            <a:ext cx="4012995" cy="585603"/>
          </a:xfrm>
          <a:prstGeom prst="rect">
            <a:avLst/>
          </a:prstGeom>
        </p:spPr>
      </p:pic>
    </p:spTree>
    <p:extLst>
      <p:ext uri="{BB962C8B-B14F-4D97-AF65-F5344CB8AC3E}">
        <p14:creationId xmlns:p14="http://schemas.microsoft.com/office/powerpoint/2010/main" val="1334731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紙2">
    <p:spTree>
      <p:nvGrpSpPr>
        <p:cNvPr id="1" name=""/>
        <p:cNvGrpSpPr/>
        <p:nvPr/>
      </p:nvGrpSpPr>
      <p:grpSpPr>
        <a:xfrm>
          <a:off x="0" y="0"/>
          <a:ext cx="0" cy="0"/>
          <a:chOff x="0" y="0"/>
          <a:chExt cx="0" cy="0"/>
        </a:xfrm>
      </p:grpSpPr>
      <p:sp>
        <p:nvSpPr>
          <p:cNvPr id="170"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71"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9" name="正方形/長方形 8">
            <a:extLst>
              <a:ext uri="{FF2B5EF4-FFF2-40B4-BE49-F238E27FC236}">
                <a16:creationId xmlns:a16="http://schemas.microsoft.com/office/drawing/2014/main" id="{2BE08920-B0C0-9B48-A34C-F8D99A48DBF8}"/>
              </a:ext>
            </a:extLst>
          </p:cNvPr>
          <p:cNvSpPr/>
          <p:nvPr userDrawn="1"/>
        </p:nvSpPr>
        <p:spPr>
          <a:xfrm>
            <a:off x="2371426" y="3027"/>
            <a:ext cx="7543800" cy="6854973"/>
          </a:xfrm>
          <a:prstGeom prst="rect">
            <a:avLst/>
          </a:prstGeom>
          <a:gradFill flip="none" rotWithShape="1">
            <a:gsLst>
              <a:gs pos="50000">
                <a:srgbClr val="FFFFFF">
                  <a:alpha val="31000"/>
                </a:srgbClr>
              </a:gs>
              <a:gs pos="82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8" name="テキスト プレースホルダー 14">
            <a:extLst>
              <a:ext uri="{FF2B5EF4-FFF2-40B4-BE49-F238E27FC236}">
                <a16:creationId xmlns:a16="http://schemas.microsoft.com/office/drawing/2014/main" id="{61738D56-6561-1C48-AB89-C7F65FB15878}"/>
              </a:ext>
            </a:extLst>
          </p:cNvPr>
          <p:cNvSpPr>
            <a:spLocks noGrp="1"/>
          </p:cNvSpPr>
          <p:nvPr>
            <p:ph type="body" sz="quarter" idx="12"/>
          </p:nvPr>
        </p:nvSpPr>
        <p:spPr>
          <a:xfrm>
            <a:off x="2362200" y="4042659"/>
            <a:ext cx="7534810" cy="412421"/>
          </a:xfrm>
        </p:spPr>
        <p:txBody>
          <a:bodyPr wrap="square" lIns="288000">
            <a:spAutoFit/>
          </a:bodyPr>
          <a:lstStyle>
            <a:lvl1pPr marL="0" indent="0">
              <a:spcAft>
                <a:spcPts val="400"/>
              </a:spcAft>
              <a:buNone/>
              <a:defRPr lang="ja-JP" altLang="en-US" sz="1600" spc="150" smtClean="0">
                <a:solidFill>
                  <a:schemeClr val="tx1"/>
                </a:solidFill>
              </a:defRPr>
            </a:lvl1pPr>
            <a:lvl2pPr marL="228600" indent="0">
              <a:spcAft>
                <a:spcPts val="400"/>
              </a:spcAft>
              <a:buNone/>
              <a:defRPr lang="ja-JP" altLang="en-US" sz="1600" smtClean="0">
                <a:solidFill>
                  <a:schemeClr val="tx1"/>
                </a:solidFill>
                <a:latin typeface="+mn-lt"/>
                <a:ea typeface="+mn-ea"/>
              </a:defRPr>
            </a:lvl2pPr>
            <a:lvl3pPr marL="685800" indent="0">
              <a:spcAft>
                <a:spcPts val="400"/>
              </a:spcAft>
              <a:buNone/>
              <a:defRPr lang="ja-JP" altLang="en-US" sz="1600" smtClean="0">
                <a:solidFill>
                  <a:schemeClr val="tx1"/>
                </a:solidFill>
                <a:latin typeface="+mn-lt"/>
                <a:ea typeface="+mn-ea"/>
              </a:defRPr>
            </a:lvl3pPr>
            <a:lvl4pPr marL="1143000" indent="0">
              <a:spcAft>
                <a:spcPts val="400"/>
              </a:spcAft>
              <a:buNone/>
              <a:defRPr lang="ja-JP" altLang="en-US" sz="1600" smtClean="0">
                <a:solidFill>
                  <a:schemeClr val="tx1"/>
                </a:solidFill>
                <a:latin typeface="+mn-lt"/>
                <a:ea typeface="+mn-ea"/>
              </a:defRPr>
            </a:lvl4pPr>
            <a:lvl5pPr marL="1600200" indent="0">
              <a:spcAft>
                <a:spcPts val="400"/>
              </a:spcAft>
              <a:buNone/>
              <a:defRPr lang="ja-JP" altLang="en-US" sz="1600">
                <a:solidFill>
                  <a:schemeClr val="tx1"/>
                </a:solidFill>
                <a:latin typeface="+mn-lt"/>
                <a:ea typeface="+mn-ea"/>
              </a:defRPr>
            </a:lvl5pPr>
          </a:lstStyle>
          <a:p>
            <a:pPr marL="0" lvl="0" defTabSz="457200"/>
            <a:r>
              <a:rPr kumimoji="1" lang="ja-JP" altLang="en-US"/>
              <a:t>マスター テキストの書式設定</a:t>
            </a:r>
          </a:p>
        </p:txBody>
      </p:sp>
      <p:pic>
        <p:nvPicPr>
          <p:cNvPr id="11" name="図 10">
            <a:extLst>
              <a:ext uri="{FF2B5EF4-FFF2-40B4-BE49-F238E27FC236}">
                <a16:creationId xmlns:a16="http://schemas.microsoft.com/office/drawing/2014/main" id="{CF91CF97-003A-8047-ADC7-81411BD333F3}"/>
              </a:ext>
            </a:extLst>
          </p:cNvPr>
          <p:cNvPicPr>
            <a:picLocks noChangeAspect="1"/>
          </p:cNvPicPr>
          <p:nvPr userDrawn="1"/>
        </p:nvPicPr>
        <p:blipFill>
          <a:blip r:embed="rId2">
            <a:alphaModFix amt="36000"/>
          </a:blip>
          <a:stretch>
            <a:fillRect/>
          </a:stretch>
        </p:blipFill>
        <p:spPr>
          <a:xfrm>
            <a:off x="5715000" y="6469296"/>
            <a:ext cx="3813317" cy="173332"/>
          </a:xfrm>
          <a:prstGeom prst="rect">
            <a:avLst/>
          </a:prstGeom>
        </p:spPr>
      </p:pic>
      <p:sp>
        <p:nvSpPr>
          <p:cNvPr id="12" name="テキスト プレースホルダー 6">
            <a:extLst>
              <a:ext uri="{FF2B5EF4-FFF2-40B4-BE49-F238E27FC236}">
                <a16:creationId xmlns:a16="http://schemas.microsoft.com/office/drawing/2014/main" id="{F717D99F-273F-B847-B6C4-5B4E29D01E4E}"/>
              </a:ext>
            </a:extLst>
          </p:cNvPr>
          <p:cNvSpPr txBox="1">
            <a:spLocks/>
          </p:cNvSpPr>
          <p:nvPr userDrawn="1"/>
        </p:nvSpPr>
        <p:spPr>
          <a:xfrm>
            <a:off x="7237314" y="2838996"/>
            <a:ext cx="2291003" cy="318273"/>
          </a:xfrm>
          <a:prstGeom prst="rect">
            <a:avLst/>
          </a:prstGeom>
          <a:noFill/>
          <a:ln>
            <a:noFill/>
          </a:ln>
        </p:spPr>
        <p:txBody>
          <a:bodyPr wrap="none" lIns="105747" tIns="0" rIns="105747" bIns="0" anchor="ctr"/>
          <a:lstStyle>
            <a:lvl1pPr marL="0" indent="0" algn="l" defTabSz="742950" rtl="0" eaLnBrk="1" latinLnBrk="0" hangingPunct="1">
              <a:lnSpc>
                <a:spcPct val="130000"/>
              </a:lnSpc>
              <a:spcBef>
                <a:spcPts val="0"/>
              </a:spcBef>
              <a:spcAft>
                <a:spcPts val="1000"/>
              </a:spcAft>
              <a:buFont typeface="Arial"/>
              <a:buNone/>
              <a:defRPr kumimoji="1" sz="1200" b="0" i="0" kern="1200">
                <a:solidFill>
                  <a:schemeClr val="tx1"/>
                </a:solidFill>
                <a:latin typeface="+mn-ea"/>
                <a:ea typeface="+mn-ea"/>
                <a:cs typeface="Noto Sans CJK JP DemiLight" charset="-128"/>
              </a:defRPr>
            </a:lvl1pPr>
            <a:lvl2pPr marL="37147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2pPr>
            <a:lvl3pPr marL="74295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3pPr>
            <a:lvl4pPr marL="1114425"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4pPr>
            <a:lvl5pPr marL="1485900" indent="0" algn="l" defTabSz="742950" rtl="0" eaLnBrk="1" latinLnBrk="0" hangingPunct="1">
              <a:lnSpc>
                <a:spcPct val="130000"/>
              </a:lnSpc>
              <a:spcBef>
                <a:spcPts val="406"/>
              </a:spcBef>
              <a:spcAft>
                <a:spcPts val="1000"/>
              </a:spcAft>
              <a:buFont typeface="Arial"/>
              <a:buNone/>
              <a:defRPr kumimoji="1" sz="1200" b="0" i="0" kern="1200">
                <a:solidFill>
                  <a:schemeClr val="tx1"/>
                </a:solidFill>
                <a:latin typeface="+mn-ea"/>
                <a:ea typeface="+mn-ea"/>
                <a:cs typeface="Noto Sans CJK JP DemiLight" charset="-128"/>
              </a:defRPr>
            </a:lvl5pPr>
            <a:lvl6pPr marL="204311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a:buChar char="•"/>
              <a:defRPr kumimoji="1" sz="1463" kern="1200">
                <a:solidFill>
                  <a:schemeClr val="tx1"/>
                </a:solidFill>
                <a:latin typeface="+mn-lt"/>
                <a:ea typeface="+mn-ea"/>
                <a:cs typeface="+mn-cs"/>
              </a:defRPr>
            </a:lvl9pPr>
          </a:lstStyle>
          <a:p>
            <a:pPr algn="r">
              <a:lnSpc>
                <a:spcPct val="150000"/>
              </a:lnSpc>
            </a:pPr>
            <a:r>
              <a:rPr lang="en-US" altLang="ja-JP" sz="1400" dirty="0">
                <a:solidFill>
                  <a:schemeClr val="bg1"/>
                </a:solidFill>
                <a:latin typeface="Meiryo" panose="020B0604030504040204" pitchFamily="34" charset="-128"/>
                <a:ea typeface="Meiryo" panose="020B0604030504040204" pitchFamily="34" charset="-128"/>
              </a:rPr>
              <a:t>2021</a:t>
            </a:r>
            <a:r>
              <a:rPr lang="ja-JP" altLang="en-US" sz="1400">
                <a:solidFill>
                  <a:schemeClr val="bg1"/>
                </a:solidFill>
                <a:latin typeface="Meiryo" panose="020B0604030504040204" pitchFamily="34" charset="-128"/>
                <a:ea typeface="Meiryo" panose="020B0604030504040204" pitchFamily="34" charset="-128"/>
              </a:rPr>
              <a:t>年</a:t>
            </a:r>
            <a:r>
              <a:rPr lang="en-US" altLang="ja-JP" sz="1400" dirty="0">
                <a:solidFill>
                  <a:schemeClr val="bg1"/>
                </a:solidFill>
                <a:latin typeface="Meiryo" panose="020B0604030504040204" pitchFamily="34" charset="-128"/>
                <a:ea typeface="Meiryo" panose="020B0604030504040204" pitchFamily="34" charset="-128"/>
              </a:rPr>
              <a:t>4</a:t>
            </a:r>
            <a:r>
              <a:rPr lang="ja-JP" altLang="en-US" sz="1400">
                <a:solidFill>
                  <a:schemeClr val="bg1"/>
                </a:solidFill>
                <a:latin typeface="Meiryo" panose="020B0604030504040204" pitchFamily="34" charset="-128"/>
                <a:ea typeface="Meiryo" panose="020B0604030504040204" pitchFamily="34" charset="-128"/>
              </a:rPr>
              <a:t>月</a:t>
            </a:r>
            <a:r>
              <a:rPr lang="en-US" altLang="ja-JP" sz="1400" dirty="0">
                <a:solidFill>
                  <a:schemeClr val="bg1"/>
                </a:solidFill>
                <a:latin typeface="Meiryo" panose="020B0604030504040204" pitchFamily="34" charset="-128"/>
                <a:ea typeface="Meiryo" panose="020B0604030504040204" pitchFamily="34" charset="-128"/>
              </a:rPr>
              <a:t>1</a:t>
            </a:r>
            <a:r>
              <a:rPr lang="ja-JP" altLang="en-US" sz="1400">
                <a:solidFill>
                  <a:schemeClr val="bg1"/>
                </a:solidFill>
                <a:latin typeface="Meiryo" panose="020B0604030504040204" pitchFamily="34" charset="-128"/>
                <a:ea typeface="Meiryo" panose="020B0604030504040204" pitchFamily="34" charset="-128"/>
              </a:rPr>
              <a:t>日</a:t>
            </a:r>
          </a:p>
        </p:txBody>
      </p:sp>
      <p:sp>
        <p:nvSpPr>
          <p:cNvPr id="14" name="Footer Placeholder 2">
            <a:extLst>
              <a:ext uri="{FF2B5EF4-FFF2-40B4-BE49-F238E27FC236}">
                <a16:creationId xmlns:a16="http://schemas.microsoft.com/office/drawing/2014/main" id="{00B915E3-9721-E14D-9069-1E3398AC9B47}"/>
              </a:ext>
            </a:extLst>
          </p:cNvPr>
          <p:cNvSpPr>
            <a:spLocks noGrp="1"/>
          </p:cNvSpPr>
          <p:nvPr>
            <p:ph type="ftr" sz="quarter" idx="11"/>
          </p:nvPr>
        </p:nvSpPr>
        <p:spPr>
          <a:xfrm>
            <a:off x="4450710" y="6379365"/>
            <a:ext cx="3757975" cy="263263"/>
          </a:xfrm>
        </p:spPr>
        <p:txBody>
          <a:bodyPr/>
          <a:lstStyle/>
          <a:p>
            <a:endParaRPr lang="en-US" dirty="0"/>
          </a:p>
        </p:txBody>
      </p:sp>
      <p:sp>
        <p:nvSpPr>
          <p:cNvPr id="15" name="タイトル 17">
            <a:extLst>
              <a:ext uri="{FF2B5EF4-FFF2-40B4-BE49-F238E27FC236}">
                <a16:creationId xmlns:a16="http://schemas.microsoft.com/office/drawing/2014/main" id="{74E58C1A-9531-3C45-9E29-C7A0D7F2876F}"/>
              </a:ext>
            </a:extLst>
          </p:cNvPr>
          <p:cNvSpPr>
            <a:spLocks noGrp="1"/>
          </p:cNvSpPr>
          <p:nvPr>
            <p:ph type="title"/>
          </p:nvPr>
        </p:nvSpPr>
        <p:spPr>
          <a:xfrm>
            <a:off x="2362200" y="1447800"/>
            <a:ext cx="7534810" cy="2304191"/>
          </a:xfrm>
        </p:spPr>
        <p:txBody>
          <a:bodyPr lIns="288000" tIns="180000" rIns="360000" bIns="72000" anchor="b"/>
          <a:lstStyle>
            <a:lvl1pPr>
              <a:defRPr sz="2400">
                <a:solidFill>
                  <a:schemeClr val="tx1"/>
                </a:solidFill>
              </a:defRPr>
            </a:lvl1pPr>
          </a:lstStyle>
          <a:p>
            <a:r>
              <a:rPr kumimoji="1" lang="ja-JP" altLang="en-US"/>
              <a:t>マスター タイトルの書式設定</a:t>
            </a:r>
            <a:endParaRPr kumimoji="1" lang="ja-JP" altLang="en-US" dirty="0"/>
          </a:p>
        </p:txBody>
      </p:sp>
      <p:grpSp>
        <p:nvGrpSpPr>
          <p:cNvPr id="89" name="グループ化 88"/>
          <p:cNvGrpSpPr/>
          <p:nvPr userDrawn="1"/>
        </p:nvGrpSpPr>
        <p:grpSpPr>
          <a:xfrm rot="16200000">
            <a:off x="-1117606" y="1574806"/>
            <a:ext cx="2819400" cy="126987"/>
            <a:chOff x="900632" y="1414463"/>
            <a:chExt cx="7938089" cy="357535"/>
          </a:xfrm>
          <a:solidFill>
            <a:schemeClr val="bg1">
              <a:alpha val="17000"/>
            </a:schemeClr>
          </a:solidFill>
        </p:grpSpPr>
        <p:sp>
          <p:nvSpPr>
            <p:cNvPr id="90"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1"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2"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3"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4"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5"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6"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7"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8"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99"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0"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1"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2"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3"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4"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5"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6"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7"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8"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09"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0"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1"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2"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3"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4"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5"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6"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7"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8"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19"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0"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1"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2"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3"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4"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5"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6"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7"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8"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29"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0"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1"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2"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3"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4"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5"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6"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7"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8"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39"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0"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1"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2"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3"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4"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5"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6"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7"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8"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9"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0"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1"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2"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3"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4"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pic>
        <p:nvPicPr>
          <p:cNvPr id="2" name="図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2588272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中扉・目次1">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D030BBF-1018-E14A-AC2B-DC996F9E0808}"/>
              </a:ext>
            </a:extLst>
          </p:cNvPr>
          <p:cNvSpPr/>
          <p:nvPr userDrawn="1"/>
        </p:nvSpPr>
        <p:spPr>
          <a:xfrm>
            <a:off x="2362200" y="0"/>
            <a:ext cx="7543799" cy="6854972"/>
          </a:xfrm>
          <a:prstGeom prst="rect">
            <a:avLst/>
          </a:prstGeom>
          <a:gradFill flip="none" rotWithShape="1">
            <a:gsLst>
              <a:gs pos="0">
                <a:srgbClr val="FFFFFF">
                  <a:alpha val="31000"/>
                </a:srgbClr>
              </a:gs>
              <a:gs pos="99000">
                <a:srgbClr val="EDEEF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76246" rIns="326585" bIns="176246" rtlCol="0" anchor="ctr"/>
          <a:lstStyle/>
          <a:p>
            <a:pPr>
              <a:lnSpc>
                <a:spcPct val="130000"/>
              </a:lnSpc>
              <a:spcAft>
                <a:spcPts val="1089"/>
              </a:spcAft>
            </a:pPr>
            <a:endParaRPr kumimoji="1" lang="ja-JP" altLang="en-US" sz="1200" kern="900" spc="69">
              <a:solidFill>
                <a:prstClr val="white"/>
              </a:solidFill>
              <a:latin typeface="Meiryo" panose="020B0604030504040204" pitchFamily="34" charset="-128"/>
              <a:ea typeface="Meiryo" panose="020B0604030504040204" pitchFamily="34" charset="-128"/>
            </a:endParaRPr>
          </a:p>
        </p:txBody>
      </p:sp>
      <p:sp>
        <p:nvSpPr>
          <p:cNvPr id="7" name="テキスト プレースホルダー 6">
            <a:extLst>
              <a:ext uri="{FF2B5EF4-FFF2-40B4-BE49-F238E27FC236}">
                <a16:creationId xmlns:a16="http://schemas.microsoft.com/office/drawing/2014/main" id="{4EA809F9-0C86-CF4D-85E3-67D8D37806DE}"/>
              </a:ext>
            </a:extLst>
          </p:cNvPr>
          <p:cNvSpPr txBox="1">
            <a:spLocks/>
          </p:cNvSpPr>
          <p:nvPr userDrawn="1"/>
        </p:nvSpPr>
        <p:spPr>
          <a:xfrm>
            <a:off x="0" y="3027"/>
            <a:ext cx="2362200" cy="6854973"/>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ctr"/>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sp>
        <p:nvSpPr>
          <p:cNvPr id="14" name="テキスト プレースホルダー 13">
            <a:extLst>
              <a:ext uri="{FF2B5EF4-FFF2-40B4-BE49-F238E27FC236}">
                <a16:creationId xmlns:a16="http://schemas.microsoft.com/office/drawing/2014/main" id="{A93A36DD-2A38-364A-8A47-8780ED7B4FED}"/>
              </a:ext>
            </a:extLst>
          </p:cNvPr>
          <p:cNvSpPr>
            <a:spLocks noGrp="1"/>
          </p:cNvSpPr>
          <p:nvPr>
            <p:ph type="body" sz="quarter" idx="10"/>
          </p:nvPr>
        </p:nvSpPr>
        <p:spPr>
          <a:xfrm>
            <a:off x="2675088" y="2130336"/>
            <a:ext cx="4440062" cy="3054682"/>
          </a:xfrm>
        </p:spPr>
        <p:txBody>
          <a:bodyPr wrap="none" anchor="ctr">
            <a:spAutoFit/>
          </a:bodyPr>
          <a:lstStyle>
            <a:lvl1pPr>
              <a:defRPr lang="ja-JP" altLang="en-US" sz="2000" spc="272" smtClean="0"/>
            </a:lvl1pPr>
            <a:lvl2pPr>
              <a:defRPr lang="ja-JP" altLang="en-US" sz="1800" smtClean="0">
                <a:latin typeface="+mn-lt"/>
                <a:ea typeface="+mn-ea"/>
              </a:defRPr>
            </a:lvl2pPr>
            <a:lvl3pPr>
              <a:defRPr lang="ja-JP" altLang="en-US" sz="1800" smtClean="0">
                <a:latin typeface="+mn-lt"/>
                <a:ea typeface="+mn-ea"/>
              </a:defRPr>
            </a:lvl3pPr>
            <a:lvl4pPr>
              <a:defRPr lang="ja-JP" altLang="en-US" sz="1800" smtClean="0">
                <a:latin typeface="+mn-lt"/>
                <a:ea typeface="+mn-ea"/>
              </a:defRPr>
            </a:lvl4pPr>
            <a:lvl5pPr>
              <a:defRPr lang="ja-JP" altLang="en-US" sz="1800">
                <a:latin typeface="+mn-lt"/>
                <a:ea typeface="+mn-ea"/>
              </a:defRPr>
            </a:lvl5pPr>
          </a:lstStyle>
          <a:p>
            <a:pPr marL="342900" lvl="0" indent="-342900" defTabSz="457200">
              <a:lnSpc>
                <a:spcPct val="150000"/>
              </a:lnSpc>
              <a:buFont typeface="+mj-lt"/>
              <a:buAutoNum type="arabicPeriod"/>
            </a:pPr>
            <a:r>
              <a:rPr kumimoji="1" lang="ja-JP" altLang="en-US"/>
              <a:t>マスター テキストの書式設定</a:t>
            </a:r>
          </a:p>
          <a:p>
            <a:pPr marL="342900" lvl="1" indent="-342900" defTabSz="457200">
              <a:lnSpc>
                <a:spcPct val="150000"/>
              </a:lnSpc>
              <a:buFont typeface="+mj-lt"/>
              <a:buAutoNum type="arabicPeriod"/>
            </a:pPr>
            <a:r>
              <a:rPr kumimoji="1" lang="ja-JP" altLang="en-US"/>
              <a:t>第 </a:t>
            </a:r>
            <a:r>
              <a:rPr kumimoji="1" lang="en-US" altLang="ja-JP"/>
              <a:t>2 </a:t>
            </a:r>
            <a:r>
              <a:rPr kumimoji="1" lang="ja-JP" altLang="en-US"/>
              <a:t>レベル</a:t>
            </a:r>
          </a:p>
          <a:p>
            <a:pPr marL="342900" lvl="2" indent="-342900" defTabSz="457200">
              <a:lnSpc>
                <a:spcPct val="150000"/>
              </a:lnSpc>
              <a:buFont typeface="+mj-lt"/>
              <a:buAutoNum type="arabicPeriod"/>
            </a:pPr>
            <a:r>
              <a:rPr kumimoji="1" lang="ja-JP" altLang="en-US"/>
              <a:t>第 </a:t>
            </a:r>
            <a:r>
              <a:rPr kumimoji="1" lang="en-US" altLang="ja-JP"/>
              <a:t>3 </a:t>
            </a:r>
            <a:r>
              <a:rPr kumimoji="1" lang="ja-JP" altLang="en-US"/>
              <a:t>レベル</a:t>
            </a:r>
          </a:p>
          <a:p>
            <a:pPr marL="342900" lvl="3" indent="-342900" defTabSz="457200">
              <a:lnSpc>
                <a:spcPct val="150000"/>
              </a:lnSpc>
              <a:buFont typeface="+mj-lt"/>
              <a:buAutoNum type="arabicPeriod"/>
            </a:pPr>
            <a:r>
              <a:rPr kumimoji="1" lang="ja-JP" altLang="en-US"/>
              <a:t>第 </a:t>
            </a:r>
            <a:r>
              <a:rPr kumimoji="1" lang="en-US" altLang="ja-JP"/>
              <a:t>4 </a:t>
            </a:r>
            <a:r>
              <a:rPr kumimoji="1" lang="ja-JP" altLang="en-US"/>
              <a:t>レベル</a:t>
            </a:r>
          </a:p>
          <a:p>
            <a:pPr marL="342900" lvl="4" indent="-342900" defTabSz="457200">
              <a:lnSpc>
                <a:spcPct val="150000"/>
              </a:lnSpc>
              <a:buFont typeface="+mj-lt"/>
              <a:buAutoNum type="arabicPeriod"/>
            </a:pPr>
            <a:r>
              <a:rPr kumimoji="1" lang="ja-JP" altLang="en-US"/>
              <a:t>第 </a:t>
            </a:r>
            <a:r>
              <a:rPr kumimoji="1" lang="en-US" altLang="ja-JP"/>
              <a:t>5 </a:t>
            </a:r>
            <a:r>
              <a:rPr kumimoji="1" lang="ja-JP" altLang="en-US"/>
              <a:t>レベル</a:t>
            </a:r>
            <a:endParaRPr kumimoji="1" lang="ja-JP" altLang="en-US" dirty="0"/>
          </a:p>
        </p:txBody>
      </p:sp>
      <p:grpSp>
        <p:nvGrpSpPr>
          <p:cNvPr id="153" name="グループ化 152"/>
          <p:cNvGrpSpPr/>
          <p:nvPr userDrawn="1"/>
        </p:nvGrpSpPr>
        <p:grpSpPr>
          <a:xfrm rot="16200000">
            <a:off x="-1117606" y="1574806"/>
            <a:ext cx="2819400" cy="126987"/>
            <a:chOff x="900632" y="1414463"/>
            <a:chExt cx="7938089" cy="357535"/>
          </a:xfrm>
          <a:solidFill>
            <a:schemeClr val="bg1">
              <a:alpha val="17000"/>
            </a:schemeClr>
          </a:solidFill>
        </p:grpSpPr>
        <p:sp>
          <p:nvSpPr>
            <p:cNvPr id="154" name="Freeform 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5" name="Freeform 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6" name="Freeform 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7" name="Freeform 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8" name="Freeform 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9" name="Freeform 1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0" name="Freeform 1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1" name="Freeform 1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2" name="Freeform 1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3" name="Freeform 1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4" name="Freeform 1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5" name="Freeform 1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6" name="Freeform 1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2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Freeform 2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2" name="Freeform 2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3" name="Freeform 2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3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3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3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2" name="Freeform 3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3" name="Freeform 3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4" name="Freeform 3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5" name="Freeform 3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6" name="Freeform 3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7" name="Freeform 3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8" name="Freeform 3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9" name="Freeform 4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0" name="Freeform 4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1" name="Freeform 4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2" name="Freeform 4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3" name="Freeform 4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4" name="Freeform 45"/>
            <p:cNvSpPr>
              <a:spLocks/>
            </p:cNvSpPr>
            <p:nvPr userDrawn="1"/>
          </p:nvSpPr>
          <p:spPr bwMode="auto">
            <a:xfrm>
              <a:off x="900632" y="1414463"/>
              <a:ext cx="250067" cy="283134"/>
            </a:xfrm>
            <a:custGeom>
              <a:avLst/>
              <a:gdLst>
                <a:gd name="T0" fmla="*/ 0 w 140"/>
                <a:gd name="T1" fmla="*/ 3 h 158"/>
                <a:gd name="T2" fmla="*/ 2 w 140"/>
                <a:gd name="T3" fmla="*/ 0 h 158"/>
                <a:gd name="T4" fmla="*/ 23 w 140"/>
                <a:gd name="T5" fmla="*/ 0 h 158"/>
                <a:gd name="T6" fmla="*/ 27 w 140"/>
                <a:gd name="T7" fmla="*/ 3 h 158"/>
                <a:gd name="T8" fmla="*/ 70 w 140"/>
                <a:gd name="T9" fmla="*/ 100 h 158"/>
                <a:gd name="T10" fmla="*/ 71 w 140"/>
                <a:gd name="T11" fmla="*/ 100 h 158"/>
                <a:gd name="T12" fmla="*/ 113 w 140"/>
                <a:gd name="T13" fmla="*/ 3 h 158"/>
                <a:gd name="T14" fmla="*/ 117 w 140"/>
                <a:gd name="T15" fmla="*/ 0 h 158"/>
                <a:gd name="T16" fmla="*/ 138 w 140"/>
                <a:gd name="T17" fmla="*/ 0 h 158"/>
                <a:gd name="T18" fmla="*/ 140 w 140"/>
                <a:gd name="T19" fmla="*/ 3 h 158"/>
                <a:gd name="T20" fmla="*/ 140 w 140"/>
                <a:gd name="T21" fmla="*/ 156 h 158"/>
                <a:gd name="T22" fmla="*/ 138 w 140"/>
                <a:gd name="T23" fmla="*/ 158 h 158"/>
                <a:gd name="T24" fmla="*/ 118 w 140"/>
                <a:gd name="T25" fmla="*/ 158 h 158"/>
                <a:gd name="T26" fmla="*/ 115 w 140"/>
                <a:gd name="T27" fmla="*/ 156 h 158"/>
                <a:gd name="T28" fmla="*/ 115 w 140"/>
                <a:gd name="T29" fmla="*/ 59 h 158"/>
                <a:gd name="T30" fmla="*/ 114 w 140"/>
                <a:gd name="T31" fmla="*/ 59 h 158"/>
                <a:gd name="T32" fmla="*/ 81 w 140"/>
                <a:gd name="T33" fmla="*/ 133 h 158"/>
                <a:gd name="T34" fmla="*/ 77 w 140"/>
                <a:gd name="T35" fmla="*/ 136 h 158"/>
                <a:gd name="T36" fmla="*/ 63 w 140"/>
                <a:gd name="T37" fmla="*/ 136 h 158"/>
                <a:gd name="T38" fmla="*/ 59 w 140"/>
                <a:gd name="T39" fmla="*/ 133 h 158"/>
                <a:gd name="T40" fmla="*/ 25 w 140"/>
                <a:gd name="T41" fmla="*/ 59 h 158"/>
                <a:gd name="T42" fmla="*/ 25 w 140"/>
                <a:gd name="T43" fmla="*/ 59 h 158"/>
                <a:gd name="T44" fmla="*/ 25 w 140"/>
                <a:gd name="T45" fmla="*/ 156 h 158"/>
                <a:gd name="T46" fmla="*/ 22 w 140"/>
                <a:gd name="T47" fmla="*/ 158 h 158"/>
                <a:gd name="T48" fmla="*/ 2 w 140"/>
                <a:gd name="T49" fmla="*/ 158 h 158"/>
                <a:gd name="T50" fmla="*/ 0 w 140"/>
                <a:gd name="T51" fmla="*/ 156 h 158"/>
                <a:gd name="T52" fmla="*/ 0 w 140"/>
                <a:gd name="T53"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 h="158">
                  <a:moveTo>
                    <a:pt x="0" y="3"/>
                  </a:moveTo>
                  <a:cubicBezTo>
                    <a:pt x="0" y="1"/>
                    <a:pt x="1" y="0"/>
                    <a:pt x="2" y="0"/>
                  </a:cubicBezTo>
                  <a:cubicBezTo>
                    <a:pt x="23" y="0"/>
                    <a:pt x="23" y="0"/>
                    <a:pt x="23" y="0"/>
                  </a:cubicBezTo>
                  <a:cubicBezTo>
                    <a:pt x="25" y="0"/>
                    <a:pt x="26" y="1"/>
                    <a:pt x="27" y="3"/>
                  </a:cubicBezTo>
                  <a:cubicBezTo>
                    <a:pt x="70" y="100"/>
                    <a:pt x="70" y="100"/>
                    <a:pt x="70" y="100"/>
                  </a:cubicBezTo>
                  <a:cubicBezTo>
                    <a:pt x="71" y="100"/>
                    <a:pt x="71" y="100"/>
                    <a:pt x="71" y="100"/>
                  </a:cubicBezTo>
                  <a:cubicBezTo>
                    <a:pt x="113" y="3"/>
                    <a:pt x="113" y="3"/>
                    <a:pt x="113" y="3"/>
                  </a:cubicBezTo>
                  <a:cubicBezTo>
                    <a:pt x="114" y="1"/>
                    <a:pt x="115" y="0"/>
                    <a:pt x="117" y="0"/>
                  </a:cubicBezTo>
                  <a:cubicBezTo>
                    <a:pt x="138" y="0"/>
                    <a:pt x="138" y="0"/>
                    <a:pt x="138" y="0"/>
                  </a:cubicBezTo>
                  <a:cubicBezTo>
                    <a:pt x="139" y="0"/>
                    <a:pt x="140" y="1"/>
                    <a:pt x="140" y="3"/>
                  </a:cubicBezTo>
                  <a:cubicBezTo>
                    <a:pt x="140" y="156"/>
                    <a:pt x="140" y="156"/>
                    <a:pt x="140" y="156"/>
                  </a:cubicBezTo>
                  <a:cubicBezTo>
                    <a:pt x="140" y="157"/>
                    <a:pt x="139" y="158"/>
                    <a:pt x="138" y="158"/>
                  </a:cubicBezTo>
                  <a:cubicBezTo>
                    <a:pt x="118" y="158"/>
                    <a:pt x="118" y="158"/>
                    <a:pt x="118" y="158"/>
                  </a:cubicBezTo>
                  <a:cubicBezTo>
                    <a:pt x="116" y="158"/>
                    <a:pt x="115" y="157"/>
                    <a:pt x="115" y="156"/>
                  </a:cubicBezTo>
                  <a:cubicBezTo>
                    <a:pt x="115" y="59"/>
                    <a:pt x="115" y="59"/>
                    <a:pt x="115" y="59"/>
                  </a:cubicBezTo>
                  <a:cubicBezTo>
                    <a:pt x="114" y="59"/>
                    <a:pt x="114" y="59"/>
                    <a:pt x="114" y="59"/>
                  </a:cubicBezTo>
                  <a:cubicBezTo>
                    <a:pt x="81" y="133"/>
                    <a:pt x="81" y="133"/>
                    <a:pt x="81" y="133"/>
                  </a:cubicBezTo>
                  <a:cubicBezTo>
                    <a:pt x="80" y="136"/>
                    <a:pt x="79" y="136"/>
                    <a:pt x="77" y="136"/>
                  </a:cubicBezTo>
                  <a:cubicBezTo>
                    <a:pt x="63" y="136"/>
                    <a:pt x="63" y="136"/>
                    <a:pt x="63" y="136"/>
                  </a:cubicBezTo>
                  <a:cubicBezTo>
                    <a:pt x="61" y="136"/>
                    <a:pt x="60" y="136"/>
                    <a:pt x="59" y="133"/>
                  </a:cubicBezTo>
                  <a:cubicBezTo>
                    <a:pt x="25" y="59"/>
                    <a:pt x="25" y="59"/>
                    <a:pt x="25" y="59"/>
                  </a:cubicBezTo>
                  <a:cubicBezTo>
                    <a:pt x="25" y="59"/>
                    <a:pt x="25" y="59"/>
                    <a:pt x="25" y="59"/>
                  </a:cubicBezTo>
                  <a:cubicBezTo>
                    <a:pt x="25" y="156"/>
                    <a:pt x="25" y="156"/>
                    <a:pt x="25" y="156"/>
                  </a:cubicBezTo>
                  <a:cubicBezTo>
                    <a:pt x="25" y="157"/>
                    <a:pt x="24" y="158"/>
                    <a:pt x="22"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5" name="Freeform 46"/>
            <p:cNvSpPr>
              <a:spLocks noEditPoints="1"/>
            </p:cNvSpPr>
            <p:nvPr userDrawn="1"/>
          </p:nvSpPr>
          <p:spPr bwMode="auto">
            <a:xfrm>
              <a:off x="1202367" y="1414463"/>
              <a:ext cx="45467" cy="283134"/>
            </a:xfrm>
            <a:custGeom>
              <a:avLst/>
              <a:gdLst>
                <a:gd name="T0" fmla="*/ 2 w 26"/>
                <a:gd name="T1" fmla="*/ 25 h 158"/>
                <a:gd name="T2" fmla="*/ 0 w 26"/>
                <a:gd name="T3" fmla="*/ 23 h 158"/>
                <a:gd name="T4" fmla="*/ 0 w 26"/>
                <a:gd name="T5" fmla="*/ 3 h 158"/>
                <a:gd name="T6" fmla="*/ 2 w 26"/>
                <a:gd name="T7" fmla="*/ 0 h 158"/>
                <a:gd name="T8" fmla="*/ 24 w 26"/>
                <a:gd name="T9" fmla="*/ 0 h 158"/>
                <a:gd name="T10" fmla="*/ 26 w 26"/>
                <a:gd name="T11" fmla="*/ 3 h 158"/>
                <a:gd name="T12" fmla="*/ 26 w 26"/>
                <a:gd name="T13" fmla="*/ 23 h 158"/>
                <a:gd name="T14" fmla="*/ 24 w 26"/>
                <a:gd name="T15" fmla="*/ 25 h 158"/>
                <a:gd name="T16" fmla="*/ 2 w 26"/>
                <a:gd name="T17" fmla="*/ 25 h 158"/>
                <a:gd name="T18" fmla="*/ 2 w 26"/>
                <a:gd name="T19" fmla="*/ 158 h 158"/>
                <a:gd name="T20" fmla="*/ 0 w 26"/>
                <a:gd name="T21" fmla="*/ 156 h 158"/>
                <a:gd name="T22" fmla="*/ 0 w 26"/>
                <a:gd name="T23" fmla="*/ 49 h 158"/>
                <a:gd name="T24" fmla="*/ 2 w 26"/>
                <a:gd name="T25" fmla="*/ 46 h 158"/>
                <a:gd name="T26" fmla="*/ 24 w 26"/>
                <a:gd name="T27" fmla="*/ 46 h 158"/>
                <a:gd name="T28" fmla="*/ 26 w 26"/>
                <a:gd name="T29" fmla="*/ 49 h 158"/>
                <a:gd name="T30" fmla="*/ 26 w 26"/>
                <a:gd name="T31" fmla="*/ 156 h 158"/>
                <a:gd name="T32" fmla="*/ 24 w 26"/>
                <a:gd name="T33" fmla="*/ 158 h 158"/>
                <a:gd name="T34" fmla="*/ 2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2" y="25"/>
                  </a:moveTo>
                  <a:cubicBezTo>
                    <a:pt x="1" y="25"/>
                    <a:pt x="0" y="24"/>
                    <a:pt x="0" y="23"/>
                  </a:cubicBezTo>
                  <a:cubicBezTo>
                    <a:pt x="0" y="3"/>
                    <a:pt x="0" y="3"/>
                    <a:pt x="0" y="3"/>
                  </a:cubicBezTo>
                  <a:cubicBezTo>
                    <a:pt x="0" y="1"/>
                    <a:pt x="1" y="0"/>
                    <a:pt x="2" y="0"/>
                  </a:cubicBezTo>
                  <a:cubicBezTo>
                    <a:pt x="24" y="0"/>
                    <a:pt x="24" y="0"/>
                    <a:pt x="24" y="0"/>
                  </a:cubicBezTo>
                  <a:cubicBezTo>
                    <a:pt x="25" y="0"/>
                    <a:pt x="26" y="1"/>
                    <a:pt x="26" y="3"/>
                  </a:cubicBezTo>
                  <a:cubicBezTo>
                    <a:pt x="26" y="23"/>
                    <a:pt x="26" y="23"/>
                    <a:pt x="26" y="23"/>
                  </a:cubicBezTo>
                  <a:cubicBezTo>
                    <a:pt x="26" y="24"/>
                    <a:pt x="25" y="25"/>
                    <a:pt x="24" y="25"/>
                  </a:cubicBezTo>
                  <a:lnTo>
                    <a:pt x="2" y="25"/>
                  </a:lnTo>
                  <a:close/>
                  <a:moveTo>
                    <a:pt x="2" y="158"/>
                  </a:moveTo>
                  <a:cubicBezTo>
                    <a:pt x="1" y="158"/>
                    <a:pt x="0" y="157"/>
                    <a:pt x="0" y="156"/>
                  </a:cubicBezTo>
                  <a:cubicBezTo>
                    <a:pt x="0" y="49"/>
                    <a:pt x="0" y="49"/>
                    <a:pt x="0" y="49"/>
                  </a:cubicBezTo>
                  <a:cubicBezTo>
                    <a:pt x="0" y="47"/>
                    <a:pt x="1" y="46"/>
                    <a:pt x="2" y="46"/>
                  </a:cubicBezTo>
                  <a:cubicBezTo>
                    <a:pt x="24" y="46"/>
                    <a:pt x="24" y="46"/>
                    <a:pt x="24" y="46"/>
                  </a:cubicBezTo>
                  <a:cubicBezTo>
                    <a:pt x="25" y="46"/>
                    <a:pt x="26" y="47"/>
                    <a:pt x="26" y="49"/>
                  </a:cubicBezTo>
                  <a:cubicBezTo>
                    <a:pt x="26" y="156"/>
                    <a:pt x="26" y="156"/>
                    <a:pt x="26" y="156"/>
                  </a:cubicBezTo>
                  <a:cubicBezTo>
                    <a:pt x="26" y="157"/>
                    <a:pt x="25" y="158"/>
                    <a:pt x="24" y="158"/>
                  </a:cubicBezTo>
                  <a:lnTo>
                    <a:pt x="2"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6" name="Freeform 47"/>
            <p:cNvSpPr>
              <a:spLocks/>
            </p:cNvSpPr>
            <p:nvPr userDrawn="1"/>
          </p:nvSpPr>
          <p:spPr bwMode="auto">
            <a:xfrm>
              <a:off x="1297433" y="1492997"/>
              <a:ext cx="167400"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6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1"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7" name="Freeform 48"/>
            <p:cNvSpPr>
              <a:spLocks noEditPoints="1"/>
            </p:cNvSpPr>
            <p:nvPr userDrawn="1"/>
          </p:nvSpPr>
          <p:spPr bwMode="auto">
            <a:xfrm>
              <a:off x="1512367" y="1414463"/>
              <a:ext cx="45467" cy="283134"/>
            </a:xfrm>
            <a:custGeom>
              <a:avLst/>
              <a:gdLst>
                <a:gd name="T0" fmla="*/ 3 w 26"/>
                <a:gd name="T1" fmla="*/ 25 h 158"/>
                <a:gd name="T2" fmla="*/ 0 w 26"/>
                <a:gd name="T3" fmla="*/ 23 h 158"/>
                <a:gd name="T4" fmla="*/ 0 w 26"/>
                <a:gd name="T5" fmla="*/ 3 h 158"/>
                <a:gd name="T6" fmla="*/ 3 w 26"/>
                <a:gd name="T7" fmla="*/ 0 h 158"/>
                <a:gd name="T8" fmla="*/ 24 w 26"/>
                <a:gd name="T9" fmla="*/ 0 h 158"/>
                <a:gd name="T10" fmla="*/ 26 w 26"/>
                <a:gd name="T11" fmla="*/ 3 h 158"/>
                <a:gd name="T12" fmla="*/ 26 w 26"/>
                <a:gd name="T13" fmla="*/ 23 h 158"/>
                <a:gd name="T14" fmla="*/ 24 w 26"/>
                <a:gd name="T15" fmla="*/ 25 h 158"/>
                <a:gd name="T16" fmla="*/ 3 w 26"/>
                <a:gd name="T17" fmla="*/ 25 h 158"/>
                <a:gd name="T18" fmla="*/ 3 w 26"/>
                <a:gd name="T19" fmla="*/ 158 h 158"/>
                <a:gd name="T20" fmla="*/ 0 w 26"/>
                <a:gd name="T21" fmla="*/ 156 h 158"/>
                <a:gd name="T22" fmla="*/ 0 w 26"/>
                <a:gd name="T23" fmla="*/ 49 h 158"/>
                <a:gd name="T24" fmla="*/ 3 w 26"/>
                <a:gd name="T25" fmla="*/ 46 h 158"/>
                <a:gd name="T26" fmla="*/ 24 w 26"/>
                <a:gd name="T27" fmla="*/ 46 h 158"/>
                <a:gd name="T28" fmla="*/ 26 w 26"/>
                <a:gd name="T29" fmla="*/ 49 h 158"/>
                <a:gd name="T30" fmla="*/ 26 w 26"/>
                <a:gd name="T31" fmla="*/ 156 h 158"/>
                <a:gd name="T32" fmla="*/ 24 w 26"/>
                <a:gd name="T33" fmla="*/ 158 h 158"/>
                <a:gd name="T34" fmla="*/ 3 w 26"/>
                <a:gd name="T35"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58">
                  <a:moveTo>
                    <a:pt x="3" y="25"/>
                  </a:moveTo>
                  <a:cubicBezTo>
                    <a:pt x="1" y="25"/>
                    <a:pt x="0" y="24"/>
                    <a:pt x="0" y="23"/>
                  </a:cubicBezTo>
                  <a:cubicBezTo>
                    <a:pt x="0" y="3"/>
                    <a:pt x="0" y="3"/>
                    <a:pt x="0" y="3"/>
                  </a:cubicBezTo>
                  <a:cubicBezTo>
                    <a:pt x="0" y="1"/>
                    <a:pt x="1" y="0"/>
                    <a:pt x="3" y="0"/>
                  </a:cubicBezTo>
                  <a:cubicBezTo>
                    <a:pt x="24" y="0"/>
                    <a:pt x="24" y="0"/>
                    <a:pt x="24" y="0"/>
                  </a:cubicBezTo>
                  <a:cubicBezTo>
                    <a:pt x="25" y="0"/>
                    <a:pt x="26" y="1"/>
                    <a:pt x="26" y="3"/>
                  </a:cubicBezTo>
                  <a:cubicBezTo>
                    <a:pt x="26" y="23"/>
                    <a:pt x="26" y="23"/>
                    <a:pt x="26" y="23"/>
                  </a:cubicBezTo>
                  <a:cubicBezTo>
                    <a:pt x="26" y="24"/>
                    <a:pt x="25" y="25"/>
                    <a:pt x="24" y="25"/>
                  </a:cubicBezTo>
                  <a:lnTo>
                    <a:pt x="3" y="25"/>
                  </a:lnTo>
                  <a:close/>
                  <a:moveTo>
                    <a:pt x="3" y="158"/>
                  </a:moveTo>
                  <a:cubicBezTo>
                    <a:pt x="1" y="158"/>
                    <a:pt x="0" y="157"/>
                    <a:pt x="0" y="156"/>
                  </a:cubicBezTo>
                  <a:cubicBezTo>
                    <a:pt x="0" y="49"/>
                    <a:pt x="0" y="49"/>
                    <a:pt x="0" y="49"/>
                  </a:cubicBezTo>
                  <a:cubicBezTo>
                    <a:pt x="0" y="47"/>
                    <a:pt x="1" y="46"/>
                    <a:pt x="3" y="46"/>
                  </a:cubicBezTo>
                  <a:cubicBezTo>
                    <a:pt x="24" y="46"/>
                    <a:pt x="24" y="46"/>
                    <a:pt x="24" y="46"/>
                  </a:cubicBezTo>
                  <a:cubicBezTo>
                    <a:pt x="25" y="46"/>
                    <a:pt x="26" y="47"/>
                    <a:pt x="26" y="49"/>
                  </a:cubicBezTo>
                  <a:cubicBezTo>
                    <a:pt x="26" y="156"/>
                    <a:pt x="26" y="156"/>
                    <a:pt x="26" y="156"/>
                  </a:cubicBezTo>
                  <a:cubicBezTo>
                    <a:pt x="26" y="157"/>
                    <a:pt x="25" y="158"/>
                    <a:pt x="24" y="158"/>
                  </a:cubicBezTo>
                  <a:lnTo>
                    <a:pt x="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8" name="Freeform 49"/>
            <p:cNvSpPr>
              <a:spLocks/>
            </p:cNvSpPr>
            <p:nvPr userDrawn="1"/>
          </p:nvSpPr>
          <p:spPr bwMode="auto">
            <a:xfrm>
              <a:off x="1595034" y="1492997"/>
              <a:ext cx="167400" cy="208734"/>
            </a:xfrm>
            <a:custGeom>
              <a:avLst/>
              <a:gdLst>
                <a:gd name="T0" fmla="*/ 1 w 95"/>
                <a:gd name="T1" fmla="*/ 99 h 117"/>
                <a:gd name="T2" fmla="*/ 1 w 95"/>
                <a:gd name="T3" fmla="*/ 96 h 117"/>
                <a:gd name="T4" fmla="*/ 14 w 95"/>
                <a:gd name="T5" fmla="*/ 82 h 117"/>
                <a:gd name="T6" fmla="*/ 17 w 95"/>
                <a:gd name="T7" fmla="*/ 82 h 117"/>
                <a:gd name="T8" fmla="*/ 50 w 95"/>
                <a:gd name="T9" fmla="*/ 95 h 117"/>
                <a:gd name="T10" fmla="*/ 70 w 95"/>
                <a:gd name="T11" fmla="*/ 81 h 117"/>
                <a:gd name="T12" fmla="*/ 52 w 95"/>
                <a:gd name="T13" fmla="*/ 69 h 117"/>
                <a:gd name="T14" fmla="*/ 40 w 95"/>
                <a:gd name="T15" fmla="*/ 68 h 117"/>
                <a:gd name="T16" fmla="*/ 5 w 95"/>
                <a:gd name="T17" fmla="*/ 35 h 117"/>
                <a:gd name="T18" fmla="*/ 49 w 95"/>
                <a:gd name="T19" fmla="*/ 0 h 117"/>
                <a:gd name="T20" fmla="*/ 91 w 95"/>
                <a:gd name="T21" fmla="*/ 13 h 117"/>
                <a:gd name="T22" fmla="*/ 91 w 95"/>
                <a:gd name="T23" fmla="*/ 17 h 117"/>
                <a:gd name="T24" fmla="*/ 80 w 95"/>
                <a:gd name="T25" fmla="*/ 30 h 117"/>
                <a:gd name="T26" fmla="*/ 77 w 95"/>
                <a:gd name="T27" fmla="*/ 31 h 117"/>
                <a:gd name="T28" fmla="*/ 47 w 95"/>
                <a:gd name="T29" fmla="*/ 22 h 117"/>
                <a:gd name="T30" fmla="*/ 30 w 95"/>
                <a:gd name="T31" fmla="*/ 33 h 117"/>
                <a:gd name="T32" fmla="*/ 49 w 95"/>
                <a:gd name="T33" fmla="*/ 45 h 117"/>
                <a:gd name="T34" fmla="*/ 61 w 95"/>
                <a:gd name="T35" fmla="*/ 46 h 117"/>
                <a:gd name="T36" fmla="*/ 95 w 95"/>
                <a:gd name="T37" fmla="*/ 79 h 117"/>
                <a:gd name="T38" fmla="*/ 49 w 95"/>
                <a:gd name="T39" fmla="*/ 117 h 117"/>
                <a:gd name="T40" fmla="*/ 1 w 95"/>
                <a:gd name="T41" fmla="*/ 9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5" h="117">
                  <a:moveTo>
                    <a:pt x="1" y="99"/>
                  </a:moveTo>
                  <a:cubicBezTo>
                    <a:pt x="0" y="98"/>
                    <a:pt x="0" y="97"/>
                    <a:pt x="1" y="96"/>
                  </a:cubicBezTo>
                  <a:cubicBezTo>
                    <a:pt x="14" y="82"/>
                    <a:pt x="14" y="82"/>
                    <a:pt x="14" y="82"/>
                  </a:cubicBezTo>
                  <a:cubicBezTo>
                    <a:pt x="15" y="81"/>
                    <a:pt x="16" y="81"/>
                    <a:pt x="17" y="82"/>
                  </a:cubicBezTo>
                  <a:cubicBezTo>
                    <a:pt x="25" y="89"/>
                    <a:pt x="38" y="95"/>
                    <a:pt x="50" y="95"/>
                  </a:cubicBezTo>
                  <a:cubicBezTo>
                    <a:pt x="63" y="95"/>
                    <a:pt x="70" y="89"/>
                    <a:pt x="70" y="81"/>
                  </a:cubicBezTo>
                  <a:cubicBezTo>
                    <a:pt x="70" y="75"/>
                    <a:pt x="66" y="70"/>
                    <a:pt x="52" y="69"/>
                  </a:cubicBezTo>
                  <a:cubicBezTo>
                    <a:pt x="40" y="68"/>
                    <a:pt x="40" y="68"/>
                    <a:pt x="40" y="68"/>
                  </a:cubicBezTo>
                  <a:cubicBezTo>
                    <a:pt x="17" y="66"/>
                    <a:pt x="5" y="54"/>
                    <a:pt x="5" y="35"/>
                  </a:cubicBezTo>
                  <a:cubicBezTo>
                    <a:pt x="5" y="13"/>
                    <a:pt x="21" y="0"/>
                    <a:pt x="49" y="0"/>
                  </a:cubicBezTo>
                  <a:cubicBezTo>
                    <a:pt x="66" y="0"/>
                    <a:pt x="81" y="6"/>
                    <a:pt x="91" y="13"/>
                  </a:cubicBezTo>
                  <a:cubicBezTo>
                    <a:pt x="92" y="14"/>
                    <a:pt x="92" y="16"/>
                    <a:pt x="91" y="17"/>
                  </a:cubicBezTo>
                  <a:cubicBezTo>
                    <a:pt x="80" y="30"/>
                    <a:pt x="80" y="30"/>
                    <a:pt x="80" y="30"/>
                  </a:cubicBezTo>
                  <a:cubicBezTo>
                    <a:pt x="79" y="32"/>
                    <a:pt x="78" y="32"/>
                    <a:pt x="77" y="31"/>
                  </a:cubicBezTo>
                  <a:cubicBezTo>
                    <a:pt x="70" y="26"/>
                    <a:pt x="58" y="22"/>
                    <a:pt x="47" y="22"/>
                  </a:cubicBezTo>
                  <a:cubicBezTo>
                    <a:pt x="36" y="22"/>
                    <a:pt x="30" y="26"/>
                    <a:pt x="30" y="33"/>
                  </a:cubicBezTo>
                  <a:cubicBezTo>
                    <a:pt x="30" y="40"/>
                    <a:pt x="34" y="44"/>
                    <a:pt x="49" y="45"/>
                  </a:cubicBezTo>
                  <a:cubicBezTo>
                    <a:pt x="61" y="46"/>
                    <a:pt x="61" y="46"/>
                    <a:pt x="61" y="46"/>
                  </a:cubicBezTo>
                  <a:cubicBezTo>
                    <a:pt x="84" y="48"/>
                    <a:pt x="95" y="60"/>
                    <a:pt x="95" y="79"/>
                  </a:cubicBezTo>
                  <a:cubicBezTo>
                    <a:pt x="95" y="101"/>
                    <a:pt x="79" y="117"/>
                    <a:pt x="49" y="117"/>
                  </a:cubicBezTo>
                  <a:cubicBezTo>
                    <a:pt x="26" y="117"/>
                    <a:pt x="10" y="107"/>
                    <a:pt x="1"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99" name="Freeform 50"/>
            <p:cNvSpPr>
              <a:spLocks/>
            </p:cNvSpPr>
            <p:nvPr userDrawn="1"/>
          </p:nvSpPr>
          <p:spPr bwMode="auto">
            <a:xfrm>
              <a:off x="1789301"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0" name="Freeform 51"/>
            <p:cNvSpPr>
              <a:spLocks/>
            </p:cNvSpPr>
            <p:nvPr userDrawn="1"/>
          </p:nvSpPr>
          <p:spPr bwMode="auto">
            <a:xfrm>
              <a:off x="1925702"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1" name="Freeform 52"/>
            <p:cNvSpPr>
              <a:spLocks/>
            </p:cNvSpPr>
            <p:nvPr userDrawn="1"/>
          </p:nvSpPr>
          <p:spPr bwMode="auto">
            <a:xfrm>
              <a:off x="2084836" y="1497130"/>
              <a:ext cx="183934" cy="274867"/>
            </a:xfrm>
            <a:custGeom>
              <a:avLst/>
              <a:gdLst>
                <a:gd name="T0" fmla="*/ 17 w 104"/>
                <a:gd name="T1" fmla="*/ 154 h 154"/>
                <a:gd name="T2" fmla="*/ 14 w 104"/>
                <a:gd name="T3" fmla="*/ 151 h 154"/>
                <a:gd name="T4" fmla="*/ 14 w 104"/>
                <a:gd name="T5" fmla="*/ 133 h 154"/>
                <a:gd name="T6" fmla="*/ 17 w 104"/>
                <a:gd name="T7" fmla="*/ 131 h 154"/>
                <a:gd name="T8" fmla="*/ 21 w 104"/>
                <a:gd name="T9" fmla="*/ 131 h 154"/>
                <a:gd name="T10" fmla="*/ 38 w 104"/>
                <a:gd name="T11" fmla="*/ 117 h 154"/>
                <a:gd name="T12" fmla="*/ 41 w 104"/>
                <a:gd name="T13" fmla="*/ 108 h 154"/>
                <a:gd name="T14" fmla="*/ 0 w 104"/>
                <a:gd name="T15" fmla="*/ 3 h 154"/>
                <a:gd name="T16" fmla="*/ 2 w 104"/>
                <a:gd name="T17" fmla="*/ 0 h 154"/>
                <a:gd name="T18" fmla="*/ 25 w 104"/>
                <a:gd name="T19" fmla="*/ 0 h 154"/>
                <a:gd name="T20" fmla="*/ 28 w 104"/>
                <a:gd name="T21" fmla="*/ 3 h 154"/>
                <a:gd name="T22" fmla="*/ 53 w 104"/>
                <a:gd name="T23" fmla="*/ 76 h 154"/>
                <a:gd name="T24" fmla="*/ 53 w 104"/>
                <a:gd name="T25" fmla="*/ 76 h 154"/>
                <a:gd name="T26" fmla="*/ 77 w 104"/>
                <a:gd name="T27" fmla="*/ 3 h 154"/>
                <a:gd name="T28" fmla="*/ 80 w 104"/>
                <a:gd name="T29" fmla="*/ 0 h 154"/>
                <a:gd name="T30" fmla="*/ 102 w 104"/>
                <a:gd name="T31" fmla="*/ 0 h 154"/>
                <a:gd name="T32" fmla="*/ 104 w 104"/>
                <a:gd name="T33" fmla="*/ 3 h 154"/>
                <a:gd name="T34" fmla="*/ 61 w 104"/>
                <a:gd name="T35" fmla="*/ 119 h 154"/>
                <a:gd name="T36" fmla="*/ 24 w 104"/>
                <a:gd name="T37" fmla="*/ 154 h 154"/>
                <a:gd name="T38" fmla="*/ 17 w 104"/>
                <a:gd name="T39" fmla="*/ 15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4" h="154">
                  <a:moveTo>
                    <a:pt x="17" y="154"/>
                  </a:moveTo>
                  <a:cubicBezTo>
                    <a:pt x="15" y="154"/>
                    <a:pt x="14" y="153"/>
                    <a:pt x="14" y="151"/>
                  </a:cubicBezTo>
                  <a:cubicBezTo>
                    <a:pt x="14" y="133"/>
                    <a:pt x="14" y="133"/>
                    <a:pt x="14" y="133"/>
                  </a:cubicBezTo>
                  <a:cubicBezTo>
                    <a:pt x="14" y="131"/>
                    <a:pt x="15" y="131"/>
                    <a:pt x="17" y="131"/>
                  </a:cubicBezTo>
                  <a:cubicBezTo>
                    <a:pt x="21" y="131"/>
                    <a:pt x="21" y="131"/>
                    <a:pt x="21" y="131"/>
                  </a:cubicBezTo>
                  <a:cubicBezTo>
                    <a:pt x="30" y="131"/>
                    <a:pt x="34" y="127"/>
                    <a:pt x="38" y="117"/>
                  </a:cubicBezTo>
                  <a:cubicBezTo>
                    <a:pt x="41" y="108"/>
                    <a:pt x="41" y="108"/>
                    <a:pt x="41" y="108"/>
                  </a:cubicBezTo>
                  <a:cubicBezTo>
                    <a:pt x="0" y="3"/>
                    <a:pt x="0" y="3"/>
                    <a:pt x="0" y="3"/>
                  </a:cubicBezTo>
                  <a:cubicBezTo>
                    <a:pt x="0" y="1"/>
                    <a:pt x="0" y="0"/>
                    <a:pt x="2" y="0"/>
                  </a:cubicBezTo>
                  <a:cubicBezTo>
                    <a:pt x="25" y="0"/>
                    <a:pt x="25" y="0"/>
                    <a:pt x="25" y="0"/>
                  </a:cubicBezTo>
                  <a:cubicBezTo>
                    <a:pt x="26" y="0"/>
                    <a:pt x="27" y="1"/>
                    <a:pt x="28" y="3"/>
                  </a:cubicBezTo>
                  <a:cubicBezTo>
                    <a:pt x="53" y="76"/>
                    <a:pt x="53" y="76"/>
                    <a:pt x="53" y="76"/>
                  </a:cubicBezTo>
                  <a:cubicBezTo>
                    <a:pt x="53" y="76"/>
                    <a:pt x="53" y="76"/>
                    <a:pt x="53" y="76"/>
                  </a:cubicBezTo>
                  <a:cubicBezTo>
                    <a:pt x="77" y="3"/>
                    <a:pt x="77" y="3"/>
                    <a:pt x="77" y="3"/>
                  </a:cubicBezTo>
                  <a:cubicBezTo>
                    <a:pt x="78" y="1"/>
                    <a:pt x="79" y="0"/>
                    <a:pt x="80" y="0"/>
                  </a:cubicBezTo>
                  <a:cubicBezTo>
                    <a:pt x="102" y="0"/>
                    <a:pt x="102" y="0"/>
                    <a:pt x="102" y="0"/>
                  </a:cubicBezTo>
                  <a:cubicBezTo>
                    <a:pt x="104" y="0"/>
                    <a:pt x="104" y="1"/>
                    <a:pt x="104" y="3"/>
                  </a:cubicBezTo>
                  <a:cubicBezTo>
                    <a:pt x="61" y="119"/>
                    <a:pt x="61" y="119"/>
                    <a:pt x="61" y="119"/>
                  </a:cubicBezTo>
                  <a:cubicBezTo>
                    <a:pt x="52" y="145"/>
                    <a:pt x="42" y="154"/>
                    <a:pt x="24" y="154"/>
                  </a:cubicBezTo>
                  <a:lnTo>
                    <a:pt x="17" y="1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2" name="Freeform 53"/>
            <p:cNvSpPr>
              <a:spLocks noEditPoints="1"/>
            </p:cNvSpPr>
            <p:nvPr userDrawn="1"/>
          </p:nvSpPr>
          <p:spPr bwMode="auto">
            <a:xfrm>
              <a:off x="235350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3" name="Freeform 54"/>
            <p:cNvSpPr>
              <a:spLocks/>
            </p:cNvSpPr>
            <p:nvPr userDrawn="1"/>
          </p:nvSpPr>
          <p:spPr bwMode="auto">
            <a:xfrm>
              <a:off x="2553970" y="1414463"/>
              <a:ext cx="109534" cy="283134"/>
            </a:xfrm>
            <a:custGeom>
              <a:avLst/>
              <a:gdLst>
                <a:gd name="T0" fmla="*/ 14 w 61"/>
                <a:gd name="T1" fmla="*/ 158 h 158"/>
                <a:gd name="T2" fmla="*/ 12 w 61"/>
                <a:gd name="T3" fmla="*/ 156 h 158"/>
                <a:gd name="T4" fmla="*/ 12 w 61"/>
                <a:gd name="T5" fmla="*/ 68 h 158"/>
                <a:gd name="T6" fmla="*/ 10 w 61"/>
                <a:gd name="T7" fmla="*/ 66 h 158"/>
                <a:gd name="T8" fmla="*/ 3 w 61"/>
                <a:gd name="T9" fmla="*/ 66 h 158"/>
                <a:gd name="T10" fmla="*/ 0 w 61"/>
                <a:gd name="T11" fmla="*/ 64 h 158"/>
                <a:gd name="T12" fmla="*/ 0 w 61"/>
                <a:gd name="T13" fmla="*/ 49 h 158"/>
                <a:gd name="T14" fmla="*/ 3 w 61"/>
                <a:gd name="T15" fmla="*/ 46 h 158"/>
                <a:gd name="T16" fmla="*/ 10 w 61"/>
                <a:gd name="T17" fmla="*/ 46 h 158"/>
                <a:gd name="T18" fmla="*/ 12 w 61"/>
                <a:gd name="T19" fmla="*/ 45 h 158"/>
                <a:gd name="T20" fmla="*/ 12 w 61"/>
                <a:gd name="T21" fmla="*/ 38 h 158"/>
                <a:gd name="T22" fmla="*/ 49 w 61"/>
                <a:gd name="T23" fmla="*/ 0 h 158"/>
                <a:gd name="T24" fmla="*/ 59 w 61"/>
                <a:gd name="T25" fmla="*/ 0 h 158"/>
                <a:gd name="T26" fmla="*/ 61 w 61"/>
                <a:gd name="T27" fmla="*/ 3 h 158"/>
                <a:gd name="T28" fmla="*/ 61 w 61"/>
                <a:gd name="T29" fmla="*/ 21 h 158"/>
                <a:gd name="T30" fmla="*/ 59 w 61"/>
                <a:gd name="T31" fmla="*/ 24 h 158"/>
                <a:gd name="T32" fmla="*/ 52 w 61"/>
                <a:gd name="T33" fmla="*/ 24 h 158"/>
                <a:gd name="T34" fmla="*/ 37 w 61"/>
                <a:gd name="T35" fmla="*/ 37 h 158"/>
                <a:gd name="T36" fmla="*/ 37 w 61"/>
                <a:gd name="T37" fmla="*/ 45 h 158"/>
                <a:gd name="T38" fmla="*/ 39 w 61"/>
                <a:gd name="T39" fmla="*/ 46 h 158"/>
                <a:gd name="T40" fmla="*/ 59 w 61"/>
                <a:gd name="T41" fmla="*/ 46 h 158"/>
                <a:gd name="T42" fmla="*/ 61 w 61"/>
                <a:gd name="T43" fmla="*/ 49 h 158"/>
                <a:gd name="T44" fmla="*/ 61 w 61"/>
                <a:gd name="T45" fmla="*/ 64 h 158"/>
                <a:gd name="T46" fmla="*/ 59 w 61"/>
                <a:gd name="T47" fmla="*/ 66 h 158"/>
                <a:gd name="T48" fmla="*/ 39 w 61"/>
                <a:gd name="T49" fmla="*/ 66 h 158"/>
                <a:gd name="T50" fmla="*/ 37 w 61"/>
                <a:gd name="T51" fmla="*/ 68 h 158"/>
                <a:gd name="T52" fmla="*/ 37 w 61"/>
                <a:gd name="T53" fmla="*/ 156 h 158"/>
                <a:gd name="T54" fmla="*/ 35 w 61"/>
                <a:gd name="T55" fmla="*/ 158 h 158"/>
                <a:gd name="T56" fmla="*/ 14 w 61"/>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158">
                  <a:moveTo>
                    <a:pt x="14" y="158"/>
                  </a:moveTo>
                  <a:cubicBezTo>
                    <a:pt x="12" y="158"/>
                    <a:pt x="12" y="157"/>
                    <a:pt x="12" y="156"/>
                  </a:cubicBezTo>
                  <a:cubicBezTo>
                    <a:pt x="12" y="68"/>
                    <a:pt x="12" y="68"/>
                    <a:pt x="12" y="68"/>
                  </a:cubicBezTo>
                  <a:cubicBezTo>
                    <a:pt x="12" y="67"/>
                    <a:pt x="11" y="66"/>
                    <a:pt x="10" y="66"/>
                  </a:cubicBezTo>
                  <a:cubicBezTo>
                    <a:pt x="3" y="66"/>
                    <a:pt x="3" y="66"/>
                    <a:pt x="3" y="66"/>
                  </a:cubicBezTo>
                  <a:cubicBezTo>
                    <a:pt x="1" y="66"/>
                    <a:pt x="0" y="66"/>
                    <a:pt x="0" y="64"/>
                  </a:cubicBezTo>
                  <a:cubicBezTo>
                    <a:pt x="0" y="49"/>
                    <a:pt x="0" y="49"/>
                    <a:pt x="0" y="49"/>
                  </a:cubicBezTo>
                  <a:cubicBezTo>
                    <a:pt x="0" y="47"/>
                    <a:pt x="1" y="46"/>
                    <a:pt x="3" y="46"/>
                  </a:cubicBezTo>
                  <a:cubicBezTo>
                    <a:pt x="10" y="46"/>
                    <a:pt x="10" y="46"/>
                    <a:pt x="10" y="46"/>
                  </a:cubicBezTo>
                  <a:cubicBezTo>
                    <a:pt x="11" y="46"/>
                    <a:pt x="12" y="46"/>
                    <a:pt x="12" y="45"/>
                  </a:cubicBezTo>
                  <a:cubicBezTo>
                    <a:pt x="12" y="38"/>
                    <a:pt x="12" y="38"/>
                    <a:pt x="12" y="38"/>
                  </a:cubicBezTo>
                  <a:cubicBezTo>
                    <a:pt x="12" y="12"/>
                    <a:pt x="24" y="0"/>
                    <a:pt x="49" y="0"/>
                  </a:cubicBezTo>
                  <a:cubicBezTo>
                    <a:pt x="59" y="0"/>
                    <a:pt x="59" y="0"/>
                    <a:pt x="59" y="0"/>
                  </a:cubicBezTo>
                  <a:cubicBezTo>
                    <a:pt x="60" y="0"/>
                    <a:pt x="61" y="1"/>
                    <a:pt x="61" y="3"/>
                  </a:cubicBezTo>
                  <a:cubicBezTo>
                    <a:pt x="61" y="21"/>
                    <a:pt x="61" y="21"/>
                    <a:pt x="61" y="21"/>
                  </a:cubicBezTo>
                  <a:cubicBezTo>
                    <a:pt x="61" y="23"/>
                    <a:pt x="60" y="24"/>
                    <a:pt x="59" y="24"/>
                  </a:cubicBezTo>
                  <a:cubicBezTo>
                    <a:pt x="52" y="24"/>
                    <a:pt x="52" y="24"/>
                    <a:pt x="52" y="24"/>
                  </a:cubicBezTo>
                  <a:cubicBezTo>
                    <a:pt x="40" y="24"/>
                    <a:pt x="37" y="26"/>
                    <a:pt x="37" y="37"/>
                  </a:cubicBezTo>
                  <a:cubicBezTo>
                    <a:pt x="37" y="45"/>
                    <a:pt x="37" y="45"/>
                    <a:pt x="37" y="45"/>
                  </a:cubicBezTo>
                  <a:cubicBezTo>
                    <a:pt x="37" y="46"/>
                    <a:pt x="38" y="46"/>
                    <a:pt x="39" y="46"/>
                  </a:cubicBezTo>
                  <a:cubicBezTo>
                    <a:pt x="59" y="46"/>
                    <a:pt x="59" y="46"/>
                    <a:pt x="59" y="46"/>
                  </a:cubicBezTo>
                  <a:cubicBezTo>
                    <a:pt x="60" y="46"/>
                    <a:pt x="61" y="47"/>
                    <a:pt x="61" y="49"/>
                  </a:cubicBezTo>
                  <a:cubicBezTo>
                    <a:pt x="61" y="64"/>
                    <a:pt x="61" y="64"/>
                    <a:pt x="61" y="64"/>
                  </a:cubicBezTo>
                  <a:cubicBezTo>
                    <a:pt x="61" y="66"/>
                    <a:pt x="60" y="66"/>
                    <a:pt x="59" y="66"/>
                  </a:cubicBezTo>
                  <a:cubicBezTo>
                    <a:pt x="39" y="66"/>
                    <a:pt x="39" y="66"/>
                    <a:pt x="39" y="66"/>
                  </a:cubicBezTo>
                  <a:cubicBezTo>
                    <a:pt x="38" y="66"/>
                    <a:pt x="37" y="67"/>
                    <a:pt x="37" y="68"/>
                  </a:cubicBezTo>
                  <a:cubicBezTo>
                    <a:pt x="37" y="156"/>
                    <a:pt x="37" y="156"/>
                    <a:pt x="37" y="156"/>
                  </a:cubicBezTo>
                  <a:cubicBezTo>
                    <a:pt x="37" y="157"/>
                    <a:pt x="37" y="158"/>
                    <a:pt x="35" y="158"/>
                  </a:cubicBezTo>
                  <a:lnTo>
                    <a:pt x="14"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4" name="Freeform 55"/>
            <p:cNvSpPr>
              <a:spLocks/>
            </p:cNvSpPr>
            <p:nvPr userDrawn="1"/>
          </p:nvSpPr>
          <p:spPr bwMode="auto">
            <a:xfrm>
              <a:off x="2762704" y="1414463"/>
              <a:ext cx="208734" cy="283134"/>
            </a:xfrm>
            <a:custGeom>
              <a:avLst/>
              <a:gdLst>
                <a:gd name="T0" fmla="*/ 0 w 117"/>
                <a:gd name="T1" fmla="*/ 3 h 158"/>
                <a:gd name="T2" fmla="*/ 2 w 117"/>
                <a:gd name="T3" fmla="*/ 0 h 158"/>
                <a:gd name="T4" fmla="*/ 25 w 117"/>
                <a:gd name="T5" fmla="*/ 0 h 158"/>
                <a:gd name="T6" fmla="*/ 27 w 117"/>
                <a:gd name="T7" fmla="*/ 3 h 158"/>
                <a:gd name="T8" fmla="*/ 27 w 117"/>
                <a:gd name="T9" fmla="*/ 65 h 158"/>
                <a:gd name="T10" fmla="*/ 29 w 117"/>
                <a:gd name="T11" fmla="*/ 66 h 158"/>
                <a:gd name="T12" fmla="*/ 89 w 117"/>
                <a:gd name="T13" fmla="*/ 66 h 158"/>
                <a:gd name="T14" fmla="*/ 90 w 117"/>
                <a:gd name="T15" fmla="*/ 65 h 158"/>
                <a:gd name="T16" fmla="*/ 90 w 117"/>
                <a:gd name="T17" fmla="*/ 3 h 158"/>
                <a:gd name="T18" fmla="*/ 92 w 117"/>
                <a:gd name="T19" fmla="*/ 0 h 158"/>
                <a:gd name="T20" fmla="*/ 115 w 117"/>
                <a:gd name="T21" fmla="*/ 0 h 158"/>
                <a:gd name="T22" fmla="*/ 117 w 117"/>
                <a:gd name="T23" fmla="*/ 3 h 158"/>
                <a:gd name="T24" fmla="*/ 117 w 117"/>
                <a:gd name="T25" fmla="*/ 156 h 158"/>
                <a:gd name="T26" fmla="*/ 115 w 117"/>
                <a:gd name="T27" fmla="*/ 158 h 158"/>
                <a:gd name="T28" fmla="*/ 92 w 117"/>
                <a:gd name="T29" fmla="*/ 158 h 158"/>
                <a:gd name="T30" fmla="*/ 90 w 117"/>
                <a:gd name="T31" fmla="*/ 156 h 158"/>
                <a:gd name="T32" fmla="*/ 90 w 117"/>
                <a:gd name="T33" fmla="*/ 92 h 158"/>
                <a:gd name="T34" fmla="*/ 89 w 117"/>
                <a:gd name="T35" fmla="*/ 91 h 158"/>
                <a:gd name="T36" fmla="*/ 29 w 117"/>
                <a:gd name="T37" fmla="*/ 91 h 158"/>
                <a:gd name="T38" fmla="*/ 27 w 117"/>
                <a:gd name="T39" fmla="*/ 92 h 158"/>
                <a:gd name="T40" fmla="*/ 27 w 117"/>
                <a:gd name="T41" fmla="*/ 156 h 158"/>
                <a:gd name="T42" fmla="*/ 25 w 117"/>
                <a:gd name="T43" fmla="*/ 158 h 158"/>
                <a:gd name="T44" fmla="*/ 2 w 117"/>
                <a:gd name="T45" fmla="*/ 158 h 158"/>
                <a:gd name="T46" fmla="*/ 0 w 117"/>
                <a:gd name="T47" fmla="*/ 156 h 158"/>
                <a:gd name="T48" fmla="*/ 0 w 117"/>
                <a:gd name="T49"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7" h="158">
                  <a:moveTo>
                    <a:pt x="0" y="3"/>
                  </a:moveTo>
                  <a:cubicBezTo>
                    <a:pt x="0" y="1"/>
                    <a:pt x="1" y="0"/>
                    <a:pt x="2" y="0"/>
                  </a:cubicBezTo>
                  <a:cubicBezTo>
                    <a:pt x="25" y="0"/>
                    <a:pt x="25" y="0"/>
                    <a:pt x="25" y="0"/>
                  </a:cubicBezTo>
                  <a:cubicBezTo>
                    <a:pt x="26" y="0"/>
                    <a:pt x="27" y="1"/>
                    <a:pt x="27" y="3"/>
                  </a:cubicBezTo>
                  <a:cubicBezTo>
                    <a:pt x="27" y="65"/>
                    <a:pt x="27" y="65"/>
                    <a:pt x="27" y="65"/>
                  </a:cubicBezTo>
                  <a:cubicBezTo>
                    <a:pt x="27" y="66"/>
                    <a:pt x="28" y="66"/>
                    <a:pt x="29" y="66"/>
                  </a:cubicBezTo>
                  <a:cubicBezTo>
                    <a:pt x="89" y="66"/>
                    <a:pt x="89" y="66"/>
                    <a:pt x="89" y="66"/>
                  </a:cubicBezTo>
                  <a:cubicBezTo>
                    <a:pt x="89" y="66"/>
                    <a:pt x="90" y="66"/>
                    <a:pt x="90" y="65"/>
                  </a:cubicBezTo>
                  <a:cubicBezTo>
                    <a:pt x="90" y="3"/>
                    <a:pt x="90" y="3"/>
                    <a:pt x="90" y="3"/>
                  </a:cubicBezTo>
                  <a:cubicBezTo>
                    <a:pt x="90" y="1"/>
                    <a:pt x="91" y="0"/>
                    <a:pt x="92" y="0"/>
                  </a:cubicBezTo>
                  <a:cubicBezTo>
                    <a:pt x="115" y="0"/>
                    <a:pt x="115" y="0"/>
                    <a:pt x="115" y="0"/>
                  </a:cubicBezTo>
                  <a:cubicBezTo>
                    <a:pt x="116" y="0"/>
                    <a:pt x="117" y="1"/>
                    <a:pt x="117" y="3"/>
                  </a:cubicBezTo>
                  <a:cubicBezTo>
                    <a:pt x="117" y="156"/>
                    <a:pt x="117" y="156"/>
                    <a:pt x="117" y="156"/>
                  </a:cubicBezTo>
                  <a:cubicBezTo>
                    <a:pt x="117" y="157"/>
                    <a:pt x="116" y="158"/>
                    <a:pt x="115" y="158"/>
                  </a:cubicBezTo>
                  <a:cubicBezTo>
                    <a:pt x="92" y="158"/>
                    <a:pt x="92" y="158"/>
                    <a:pt x="92" y="158"/>
                  </a:cubicBezTo>
                  <a:cubicBezTo>
                    <a:pt x="91" y="158"/>
                    <a:pt x="90" y="157"/>
                    <a:pt x="90" y="156"/>
                  </a:cubicBezTo>
                  <a:cubicBezTo>
                    <a:pt x="90" y="92"/>
                    <a:pt x="90" y="92"/>
                    <a:pt x="90" y="92"/>
                  </a:cubicBezTo>
                  <a:cubicBezTo>
                    <a:pt x="90" y="91"/>
                    <a:pt x="89" y="91"/>
                    <a:pt x="89" y="91"/>
                  </a:cubicBezTo>
                  <a:cubicBezTo>
                    <a:pt x="29" y="91"/>
                    <a:pt x="29" y="91"/>
                    <a:pt x="29" y="91"/>
                  </a:cubicBezTo>
                  <a:cubicBezTo>
                    <a:pt x="28" y="91"/>
                    <a:pt x="27" y="91"/>
                    <a:pt x="27" y="92"/>
                  </a:cubicBezTo>
                  <a:cubicBezTo>
                    <a:pt x="27" y="156"/>
                    <a:pt x="27" y="156"/>
                    <a:pt x="27" y="156"/>
                  </a:cubicBezTo>
                  <a:cubicBezTo>
                    <a:pt x="27" y="157"/>
                    <a:pt x="26" y="158"/>
                    <a:pt x="25"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5" name="Freeform 56"/>
            <p:cNvSpPr>
              <a:spLocks noEditPoints="1"/>
            </p:cNvSpPr>
            <p:nvPr userDrawn="1"/>
          </p:nvSpPr>
          <p:spPr bwMode="auto">
            <a:xfrm>
              <a:off x="3014838" y="1492997"/>
              <a:ext cx="175667" cy="208734"/>
            </a:xfrm>
            <a:custGeom>
              <a:avLst/>
              <a:gdLst>
                <a:gd name="T0" fmla="*/ 4 w 99"/>
                <a:gd name="T1" fmla="*/ 85 h 117"/>
                <a:gd name="T2" fmla="*/ 0 w 99"/>
                <a:gd name="T3" fmla="*/ 58 h 117"/>
                <a:gd name="T4" fmla="*/ 4 w 99"/>
                <a:gd name="T5" fmla="*/ 31 h 117"/>
                <a:gd name="T6" fmla="*/ 49 w 99"/>
                <a:gd name="T7" fmla="*/ 0 h 117"/>
                <a:gd name="T8" fmla="*/ 95 w 99"/>
                <a:gd name="T9" fmla="*/ 31 h 117"/>
                <a:gd name="T10" fmla="*/ 99 w 99"/>
                <a:gd name="T11" fmla="*/ 64 h 117"/>
                <a:gd name="T12" fmla="*/ 97 w 99"/>
                <a:gd name="T13" fmla="*/ 66 h 117"/>
                <a:gd name="T14" fmla="*/ 28 w 99"/>
                <a:gd name="T15" fmla="*/ 66 h 117"/>
                <a:gd name="T16" fmla="*/ 26 w 99"/>
                <a:gd name="T17" fmla="*/ 68 h 117"/>
                <a:gd name="T18" fmla="*/ 28 w 99"/>
                <a:gd name="T19" fmla="*/ 76 h 117"/>
                <a:gd name="T20" fmla="*/ 53 w 99"/>
                <a:gd name="T21" fmla="*/ 93 h 117"/>
                <a:gd name="T22" fmla="*/ 79 w 99"/>
                <a:gd name="T23" fmla="*/ 83 h 117"/>
                <a:gd name="T24" fmla="*/ 83 w 99"/>
                <a:gd name="T25" fmla="*/ 82 h 117"/>
                <a:gd name="T26" fmla="*/ 96 w 99"/>
                <a:gd name="T27" fmla="*/ 94 h 117"/>
                <a:gd name="T28" fmla="*/ 97 w 99"/>
                <a:gd name="T29" fmla="*/ 98 h 117"/>
                <a:gd name="T30" fmla="*/ 51 w 99"/>
                <a:gd name="T31" fmla="*/ 117 h 117"/>
                <a:gd name="T32" fmla="*/ 4 w 99"/>
                <a:gd name="T33" fmla="*/ 85 h 117"/>
                <a:gd name="T34" fmla="*/ 71 w 99"/>
                <a:gd name="T35" fmla="*/ 36 h 117"/>
                <a:gd name="T36" fmla="*/ 50 w 99"/>
                <a:gd name="T37" fmla="*/ 22 h 117"/>
                <a:gd name="T38" fmla="*/ 28 w 99"/>
                <a:gd name="T39" fmla="*/ 36 h 117"/>
                <a:gd name="T40" fmla="*/ 26 w 99"/>
                <a:gd name="T41" fmla="*/ 46 h 117"/>
                <a:gd name="T42" fmla="*/ 28 w 99"/>
                <a:gd name="T43" fmla="*/ 47 h 117"/>
                <a:gd name="T44" fmla="*/ 71 w 99"/>
                <a:gd name="T45" fmla="*/ 47 h 117"/>
                <a:gd name="T46" fmla="*/ 73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2" y="78"/>
                    <a:pt x="0" y="70"/>
                    <a:pt x="0" y="58"/>
                  </a:cubicBezTo>
                  <a:cubicBezTo>
                    <a:pt x="0" y="47"/>
                    <a:pt x="2" y="38"/>
                    <a:pt x="4" y="31"/>
                  </a:cubicBezTo>
                  <a:cubicBezTo>
                    <a:pt x="10" y="11"/>
                    <a:pt x="27" y="0"/>
                    <a:pt x="49" y="0"/>
                  </a:cubicBezTo>
                  <a:cubicBezTo>
                    <a:pt x="72" y="0"/>
                    <a:pt x="89" y="12"/>
                    <a:pt x="95" y="31"/>
                  </a:cubicBezTo>
                  <a:cubicBezTo>
                    <a:pt x="98" y="38"/>
                    <a:pt x="99" y="46"/>
                    <a:pt x="99" y="64"/>
                  </a:cubicBezTo>
                  <a:cubicBezTo>
                    <a:pt x="99" y="66"/>
                    <a:pt x="98" y="66"/>
                    <a:pt x="97" y="66"/>
                  </a:cubicBezTo>
                  <a:cubicBezTo>
                    <a:pt x="28" y="66"/>
                    <a:pt x="28" y="66"/>
                    <a:pt x="28" y="66"/>
                  </a:cubicBezTo>
                  <a:cubicBezTo>
                    <a:pt x="27" y="66"/>
                    <a:pt x="26" y="67"/>
                    <a:pt x="26" y="68"/>
                  </a:cubicBezTo>
                  <a:cubicBezTo>
                    <a:pt x="26" y="71"/>
                    <a:pt x="27" y="74"/>
                    <a:pt x="28" y="76"/>
                  </a:cubicBezTo>
                  <a:cubicBezTo>
                    <a:pt x="32" y="87"/>
                    <a:pt x="40" y="93"/>
                    <a:pt x="53" y="93"/>
                  </a:cubicBezTo>
                  <a:cubicBezTo>
                    <a:pt x="65" y="93"/>
                    <a:pt x="74" y="89"/>
                    <a:pt x="79" y="83"/>
                  </a:cubicBezTo>
                  <a:cubicBezTo>
                    <a:pt x="80" y="82"/>
                    <a:pt x="81" y="81"/>
                    <a:pt x="83" y="82"/>
                  </a:cubicBezTo>
                  <a:cubicBezTo>
                    <a:pt x="96" y="94"/>
                    <a:pt x="96" y="94"/>
                    <a:pt x="96" y="94"/>
                  </a:cubicBezTo>
                  <a:cubicBezTo>
                    <a:pt x="97" y="95"/>
                    <a:pt x="97" y="96"/>
                    <a:pt x="97" y="98"/>
                  </a:cubicBezTo>
                  <a:cubicBezTo>
                    <a:pt x="87" y="109"/>
                    <a:pt x="71" y="117"/>
                    <a:pt x="51" y="117"/>
                  </a:cubicBezTo>
                  <a:cubicBezTo>
                    <a:pt x="27" y="117"/>
                    <a:pt x="10" y="105"/>
                    <a:pt x="4" y="85"/>
                  </a:cubicBezTo>
                  <a:close/>
                  <a:moveTo>
                    <a:pt x="71" y="36"/>
                  </a:moveTo>
                  <a:cubicBezTo>
                    <a:pt x="68" y="27"/>
                    <a:pt x="60" y="22"/>
                    <a:pt x="50" y="22"/>
                  </a:cubicBezTo>
                  <a:cubicBezTo>
                    <a:pt x="39" y="22"/>
                    <a:pt x="31" y="27"/>
                    <a:pt x="28" y="36"/>
                  </a:cubicBezTo>
                  <a:cubicBezTo>
                    <a:pt x="27" y="39"/>
                    <a:pt x="26" y="42"/>
                    <a:pt x="26" y="46"/>
                  </a:cubicBezTo>
                  <a:cubicBezTo>
                    <a:pt x="26" y="47"/>
                    <a:pt x="27" y="47"/>
                    <a:pt x="28" y="47"/>
                  </a:cubicBezTo>
                  <a:cubicBezTo>
                    <a:pt x="71" y="47"/>
                    <a:pt x="71" y="47"/>
                    <a:pt x="71" y="47"/>
                  </a:cubicBezTo>
                  <a:cubicBezTo>
                    <a:pt x="72" y="47"/>
                    <a:pt x="73" y="47"/>
                    <a:pt x="73" y="46"/>
                  </a:cubicBezTo>
                  <a:cubicBezTo>
                    <a:pt x="73"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6" name="Freeform 57"/>
            <p:cNvSpPr>
              <a:spLocks noEditPoints="1"/>
            </p:cNvSpPr>
            <p:nvPr userDrawn="1"/>
          </p:nvSpPr>
          <p:spPr bwMode="auto">
            <a:xfrm>
              <a:off x="322150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8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1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4" y="111"/>
                    <a:pt x="53" y="117"/>
                    <a:pt x="37"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8"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1"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7" name="Freeform 58"/>
            <p:cNvSpPr>
              <a:spLocks/>
            </p:cNvSpPr>
            <p:nvPr userDrawn="1"/>
          </p:nvSpPr>
          <p:spPr bwMode="auto">
            <a:xfrm>
              <a:off x="3434373" y="1414463"/>
              <a:ext cx="76467" cy="285201"/>
            </a:xfrm>
            <a:custGeom>
              <a:avLst/>
              <a:gdLst>
                <a:gd name="T0" fmla="*/ 30 w 43"/>
                <a:gd name="T1" fmla="*/ 159 h 159"/>
                <a:gd name="T2" fmla="*/ 0 w 43"/>
                <a:gd name="T3" fmla="*/ 127 h 159"/>
                <a:gd name="T4" fmla="*/ 0 w 43"/>
                <a:gd name="T5" fmla="*/ 3 h 159"/>
                <a:gd name="T6" fmla="*/ 2 w 43"/>
                <a:gd name="T7" fmla="*/ 0 h 159"/>
                <a:gd name="T8" fmla="*/ 23 w 43"/>
                <a:gd name="T9" fmla="*/ 0 h 159"/>
                <a:gd name="T10" fmla="*/ 26 w 43"/>
                <a:gd name="T11" fmla="*/ 3 h 159"/>
                <a:gd name="T12" fmla="*/ 26 w 43"/>
                <a:gd name="T13" fmla="*/ 126 h 159"/>
                <a:gd name="T14" fmla="*/ 35 w 43"/>
                <a:gd name="T15" fmla="*/ 136 h 159"/>
                <a:gd name="T16" fmla="*/ 41 w 43"/>
                <a:gd name="T17" fmla="*/ 136 h 159"/>
                <a:gd name="T18" fmla="*/ 43 w 43"/>
                <a:gd name="T19" fmla="*/ 139 h 159"/>
                <a:gd name="T20" fmla="*/ 43 w 43"/>
                <a:gd name="T21" fmla="*/ 157 h 159"/>
                <a:gd name="T22" fmla="*/ 41 w 43"/>
                <a:gd name="T23" fmla="*/ 159 h 159"/>
                <a:gd name="T24" fmla="*/ 30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0" y="159"/>
                  </a:moveTo>
                  <a:cubicBezTo>
                    <a:pt x="9" y="159"/>
                    <a:pt x="0" y="149"/>
                    <a:pt x="0" y="127"/>
                  </a:cubicBezTo>
                  <a:cubicBezTo>
                    <a:pt x="0" y="3"/>
                    <a:pt x="0" y="3"/>
                    <a:pt x="0" y="3"/>
                  </a:cubicBezTo>
                  <a:cubicBezTo>
                    <a:pt x="0" y="1"/>
                    <a:pt x="1" y="0"/>
                    <a:pt x="2" y="0"/>
                  </a:cubicBezTo>
                  <a:cubicBezTo>
                    <a:pt x="23" y="0"/>
                    <a:pt x="23" y="0"/>
                    <a:pt x="23" y="0"/>
                  </a:cubicBezTo>
                  <a:cubicBezTo>
                    <a:pt x="25" y="0"/>
                    <a:pt x="26" y="1"/>
                    <a:pt x="26" y="3"/>
                  </a:cubicBezTo>
                  <a:cubicBezTo>
                    <a:pt x="26" y="126"/>
                    <a:pt x="26" y="126"/>
                    <a:pt x="26" y="126"/>
                  </a:cubicBezTo>
                  <a:cubicBezTo>
                    <a:pt x="26" y="134"/>
                    <a:pt x="29" y="136"/>
                    <a:pt x="35"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8" name="Freeform 59"/>
            <p:cNvSpPr>
              <a:spLocks/>
            </p:cNvSpPr>
            <p:nvPr userDrawn="1"/>
          </p:nvSpPr>
          <p:spPr bwMode="auto">
            <a:xfrm>
              <a:off x="3525306" y="1435130"/>
              <a:ext cx="99200" cy="264534"/>
            </a:xfrm>
            <a:custGeom>
              <a:avLst/>
              <a:gdLst>
                <a:gd name="T0" fmla="*/ 42 w 56"/>
                <a:gd name="T1" fmla="*/ 147 h 147"/>
                <a:gd name="T2" fmla="*/ 11 w 56"/>
                <a:gd name="T3" fmla="*/ 115 h 147"/>
                <a:gd name="T4" fmla="*/ 11 w 56"/>
                <a:gd name="T5" fmla="*/ 56 h 147"/>
                <a:gd name="T6" fmla="*/ 10 w 56"/>
                <a:gd name="T7" fmla="*/ 54 h 147"/>
                <a:gd name="T8" fmla="*/ 2 w 56"/>
                <a:gd name="T9" fmla="*/ 54 h 147"/>
                <a:gd name="T10" fmla="*/ 0 w 56"/>
                <a:gd name="T11" fmla="*/ 52 h 147"/>
                <a:gd name="T12" fmla="*/ 0 w 56"/>
                <a:gd name="T13" fmla="*/ 37 h 147"/>
                <a:gd name="T14" fmla="*/ 2 w 56"/>
                <a:gd name="T15" fmla="*/ 34 h 147"/>
                <a:gd name="T16" fmla="*/ 10 w 56"/>
                <a:gd name="T17" fmla="*/ 34 h 147"/>
                <a:gd name="T18" fmla="*/ 11 w 56"/>
                <a:gd name="T19" fmla="*/ 33 h 147"/>
                <a:gd name="T20" fmla="*/ 11 w 56"/>
                <a:gd name="T21" fmla="*/ 2 h 147"/>
                <a:gd name="T22" fmla="*/ 13 w 56"/>
                <a:gd name="T23" fmla="*/ 0 h 147"/>
                <a:gd name="T24" fmla="*/ 35 w 56"/>
                <a:gd name="T25" fmla="*/ 0 h 147"/>
                <a:gd name="T26" fmla="*/ 37 w 56"/>
                <a:gd name="T27" fmla="*/ 2 h 147"/>
                <a:gd name="T28" fmla="*/ 37 w 56"/>
                <a:gd name="T29" fmla="*/ 33 h 147"/>
                <a:gd name="T30" fmla="*/ 38 w 56"/>
                <a:gd name="T31" fmla="*/ 34 h 147"/>
                <a:gd name="T32" fmla="*/ 53 w 56"/>
                <a:gd name="T33" fmla="*/ 34 h 147"/>
                <a:gd name="T34" fmla="*/ 56 w 56"/>
                <a:gd name="T35" fmla="*/ 37 h 147"/>
                <a:gd name="T36" fmla="*/ 56 w 56"/>
                <a:gd name="T37" fmla="*/ 52 h 147"/>
                <a:gd name="T38" fmla="*/ 53 w 56"/>
                <a:gd name="T39" fmla="*/ 54 h 147"/>
                <a:gd name="T40" fmla="*/ 38 w 56"/>
                <a:gd name="T41" fmla="*/ 54 h 147"/>
                <a:gd name="T42" fmla="*/ 37 w 56"/>
                <a:gd name="T43" fmla="*/ 56 h 147"/>
                <a:gd name="T44" fmla="*/ 37 w 56"/>
                <a:gd name="T45" fmla="*/ 114 h 147"/>
                <a:gd name="T46" fmla="*/ 47 w 56"/>
                <a:gd name="T47" fmla="*/ 124 h 147"/>
                <a:gd name="T48" fmla="*/ 53 w 56"/>
                <a:gd name="T49" fmla="*/ 124 h 147"/>
                <a:gd name="T50" fmla="*/ 56 w 56"/>
                <a:gd name="T51" fmla="*/ 127 h 147"/>
                <a:gd name="T52" fmla="*/ 56 w 56"/>
                <a:gd name="T53" fmla="*/ 145 h 147"/>
                <a:gd name="T54" fmla="*/ 53 w 56"/>
                <a:gd name="T55" fmla="*/ 147 h 147"/>
                <a:gd name="T56" fmla="*/ 42 w 56"/>
                <a:gd name="T5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147">
                  <a:moveTo>
                    <a:pt x="42" y="147"/>
                  </a:moveTo>
                  <a:cubicBezTo>
                    <a:pt x="20" y="147"/>
                    <a:pt x="11" y="136"/>
                    <a:pt x="11" y="115"/>
                  </a:cubicBezTo>
                  <a:cubicBezTo>
                    <a:pt x="11" y="56"/>
                    <a:pt x="11" y="56"/>
                    <a:pt x="11" y="56"/>
                  </a:cubicBezTo>
                  <a:cubicBezTo>
                    <a:pt x="11" y="55"/>
                    <a:pt x="11" y="54"/>
                    <a:pt x="10" y="54"/>
                  </a:cubicBezTo>
                  <a:cubicBezTo>
                    <a:pt x="2" y="54"/>
                    <a:pt x="2" y="54"/>
                    <a:pt x="2" y="54"/>
                  </a:cubicBezTo>
                  <a:cubicBezTo>
                    <a:pt x="1" y="54"/>
                    <a:pt x="0" y="54"/>
                    <a:pt x="0" y="52"/>
                  </a:cubicBezTo>
                  <a:cubicBezTo>
                    <a:pt x="0" y="37"/>
                    <a:pt x="0" y="37"/>
                    <a:pt x="0" y="37"/>
                  </a:cubicBezTo>
                  <a:cubicBezTo>
                    <a:pt x="0" y="35"/>
                    <a:pt x="1" y="34"/>
                    <a:pt x="2" y="34"/>
                  </a:cubicBezTo>
                  <a:cubicBezTo>
                    <a:pt x="10" y="34"/>
                    <a:pt x="10" y="34"/>
                    <a:pt x="10" y="34"/>
                  </a:cubicBezTo>
                  <a:cubicBezTo>
                    <a:pt x="11" y="34"/>
                    <a:pt x="11" y="34"/>
                    <a:pt x="11" y="33"/>
                  </a:cubicBezTo>
                  <a:cubicBezTo>
                    <a:pt x="11" y="2"/>
                    <a:pt x="11" y="2"/>
                    <a:pt x="11" y="2"/>
                  </a:cubicBezTo>
                  <a:cubicBezTo>
                    <a:pt x="11" y="1"/>
                    <a:pt x="12" y="0"/>
                    <a:pt x="13" y="0"/>
                  </a:cubicBezTo>
                  <a:cubicBezTo>
                    <a:pt x="35" y="0"/>
                    <a:pt x="35" y="0"/>
                    <a:pt x="35" y="0"/>
                  </a:cubicBezTo>
                  <a:cubicBezTo>
                    <a:pt x="36" y="0"/>
                    <a:pt x="37" y="1"/>
                    <a:pt x="37" y="2"/>
                  </a:cubicBezTo>
                  <a:cubicBezTo>
                    <a:pt x="37" y="33"/>
                    <a:pt x="37" y="33"/>
                    <a:pt x="37" y="33"/>
                  </a:cubicBezTo>
                  <a:cubicBezTo>
                    <a:pt x="37" y="34"/>
                    <a:pt x="37" y="34"/>
                    <a:pt x="38" y="34"/>
                  </a:cubicBezTo>
                  <a:cubicBezTo>
                    <a:pt x="53" y="34"/>
                    <a:pt x="53" y="34"/>
                    <a:pt x="53" y="34"/>
                  </a:cubicBezTo>
                  <a:cubicBezTo>
                    <a:pt x="55" y="34"/>
                    <a:pt x="56" y="35"/>
                    <a:pt x="56" y="37"/>
                  </a:cubicBezTo>
                  <a:cubicBezTo>
                    <a:pt x="56" y="52"/>
                    <a:pt x="56" y="52"/>
                    <a:pt x="56" y="52"/>
                  </a:cubicBezTo>
                  <a:cubicBezTo>
                    <a:pt x="56" y="54"/>
                    <a:pt x="55" y="54"/>
                    <a:pt x="53" y="54"/>
                  </a:cubicBezTo>
                  <a:cubicBezTo>
                    <a:pt x="38" y="54"/>
                    <a:pt x="38" y="54"/>
                    <a:pt x="38" y="54"/>
                  </a:cubicBezTo>
                  <a:cubicBezTo>
                    <a:pt x="37" y="54"/>
                    <a:pt x="37" y="55"/>
                    <a:pt x="37" y="56"/>
                  </a:cubicBezTo>
                  <a:cubicBezTo>
                    <a:pt x="37" y="114"/>
                    <a:pt x="37" y="114"/>
                    <a:pt x="37" y="114"/>
                  </a:cubicBezTo>
                  <a:cubicBezTo>
                    <a:pt x="37" y="122"/>
                    <a:pt x="40" y="124"/>
                    <a:pt x="47" y="124"/>
                  </a:cubicBezTo>
                  <a:cubicBezTo>
                    <a:pt x="53" y="124"/>
                    <a:pt x="53" y="124"/>
                    <a:pt x="53" y="124"/>
                  </a:cubicBezTo>
                  <a:cubicBezTo>
                    <a:pt x="55" y="124"/>
                    <a:pt x="56" y="125"/>
                    <a:pt x="56" y="127"/>
                  </a:cubicBezTo>
                  <a:cubicBezTo>
                    <a:pt x="56" y="145"/>
                    <a:pt x="56" y="145"/>
                    <a:pt x="56" y="145"/>
                  </a:cubicBezTo>
                  <a:cubicBezTo>
                    <a:pt x="56" y="146"/>
                    <a:pt x="55" y="147"/>
                    <a:pt x="53" y="147"/>
                  </a:cubicBezTo>
                  <a:lnTo>
                    <a:pt x="42"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9" name="Freeform 60"/>
            <p:cNvSpPr>
              <a:spLocks/>
            </p:cNvSpPr>
            <p:nvPr userDrawn="1"/>
          </p:nvSpPr>
          <p:spPr bwMode="auto">
            <a:xfrm>
              <a:off x="3663773" y="1414463"/>
              <a:ext cx="167400" cy="283134"/>
            </a:xfrm>
            <a:custGeom>
              <a:avLst/>
              <a:gdLst>
                <a:gd name="T0" fmla="*/ 71 w 94"/>
                <a:gd name="T1" fmla="*/ 158 h 158"/>
                <a:gd name="T2" fmla="*/ 69 w 94"/>
                <a:gd name="T3" fmla="*/ 156 h 158"/>
                <a:gd name="T4" fmla="*/ 69 w 94"/>
                <a:gd name="T5" fmla="*/ 91 h 158"/>
                <a:gd name="T6" fmla="*/ 47 w 94"/>
                <a:gd name="T7" fmla="*/ 67 h 158"/>
                <a:gd name="T8" fmla="*/ 26 w 94"/>
                <a:gd name="T9" fmla="*/ 91 h 158"/>
                <a:gd name="T10" fmla="*/ 26 w 94"/>
                <a:gd name="T11" fmla="*/ 156 h 158"/>
                <a:gd name="T12" fmla="*/ 24 w 94"/>
                <a:gd name="T13" fmla="*/ 158 h 158"/>
                <a:gd name="T14" fmla="*/ 3 w 94"/>
                <a:gd name="T15" fmla="*/ 158 h 158"/>
                <a:gd name="T16" fmla="*/ 0 w 94"/>
                <a:gd name="T17" fmla="*/ 156 h 158"/>
                <a:gd name="T18" fmla="*/ 0 w 94"/>
                <a:gd name="T19" fmla="*/ 3 h 158"/>
                <a:gd name="T20" fmla="*/ 3 w 94"/>
                <a:gd name="T21" fmla="*/ 0 h 158"/>
                <a:gd name="T22" fmla="*/ 24 w 94"/>
                <a:gd name="T23" fmla="*/ 0 h 158"/>
                <a:gd name="T24" fmla="*/ 26 w 94"/>
                <a:gd name="T25" fmla="*/ 3 h 158"/>
                <a:gd name="T26" fmla="*/ 26 w 94"/>
                <a:gd name="T27" fmla="*/ 57 h 158"/>
                <a:gd name="T28" fmla="*/ 26 w 94"/>
                <a:gd name="T29" fmla="*/ 57 h 158"/>
                <a:gd name="T30" fmla="*/ 56 w 94"/>
                <a:gd name="T31" fmla="*/ 44 h 158"/>
                <a:gd name="T32" fmla="*/ 94 w 94"/>
                <a:gd name="T33" fmla="*/ 85 h 158"/>
                <a:gd name="T34" fmla="*/ 94 w 94"/>
                <a:gd name="T35" fmla="*/ 156 h 158"/>
                <a:gd name="T36" fmla="*/ 92 w 94"/>
                <a:gd name="T37" fmla="*/ 158 h 158"/>
                <a:gd name="T38" fmla="*/ 71 w 94"/>
                <a:gd name="T3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58">
                  <a:moveTo>
                    <a:pt x="71" y="158"/>
                  </a:moveTo>
                  <a:cubicBezTo>
                    <a:pt x="69" y="158"/>
                    <a:pt x="69" y="157"/>
                    <a:pt x="69" y="156"/>
                  </a:cubicBezTo>
                  <a:cubicBezTo>
                    <a:pt x="69" y="91"/>
                    <a:pt x="69" y="91"/>
                    <a:pt x="69" y="91"/>
                  </a:cubicBezTo>
                  <a:cubicBezTo>
                    <a:pt x="69" y="77"/>
                    <a:pt x="61" y="67"/>
                    <a:pt x="47" y="67"/>
                  </a:cubicBezTo>
                  <a:cubicBezTo>
                    <a:pt x="34" y="67"/>
                    <a:pt x="26" y="77"/>
                    <a:pt x="26" y="91"/>
                  </a:cubicBezTo>
                  <a:cubicBezTo>
                    <a:pt x="26" y="156"/>
                    <a:pt x="26" y="156"/>
                    <a:pt x="26" y="156"/>
                  </a:cubicBezTo>
                  <a:cubicBezTo>
                    <a:pt x="26" y="157"/>
                    <a:pt x="25" y="158"/>
                    <a:pt x="24" y="158"/>
                  </a:cubicBezTo>
                  <a:cubicBezTo>
                    <a:pt x="3" y="158"/>
                    <a:pt x="3" y="158"/>
                    <a:pt x="3" y="158"/>
                  </a:cubicBezTo>
                  <a:cubicBezTo>
                    <a:pt x="1" y="158"/>
                    <a:pt x="0" y="157"/>
                    <a:pt x="0" y="156"/>
                  </a:cubicBezTo>
                  <a:cubicBezTo>
                    <a:pt x="0" y="3"/>
                    <a:pt x="0" y="3"/>
                    <a:pt x="0" y="3"/>
                  </a:cubicBezTo>
                  <a:cubicBezTo>
                    <a:pt x="0" y="1"/>
                    <a:pt x="1" y="0"/>
                    <a:pt x="3" y="0"/>
                  </a:cubicBezTo>
                  <a:cubicBezTo>
                    <a:pt x="24" y="0"/>
                    <a:pt x="24" y="0"/>
                    <a:pt x="24" y="0"/>
                  </a:cubicBezTo>
                  <a:cubicBezTo>
                    <a:pt x="25" y="0"/>
                    <a:pt x="26" y="1"/>
                    <a:pt x="26" y="3"/>
                  </a:cubicBezTo>
                  <a:cubicBezTo>
                    <a:pt x="26" y="57"/>
                    <a:pt x="26" y="57"/>
                    <a:pt x="26" y="57"/>
                  </a:cubicBezTo>
                  <a:cubicBezTo>
                    <a:pt x="26" y="57"/>
                    <a:pt x="26" y="57"/>
                    <a:pt x="26" y="57"/>
                  </a:cubicBezTo>
                  <a:cubicBezTo>
                    <a:pt x="31" y="50"/>
                    <a:pt x="41" y="44"/>
                    <a:pt x="56" y="44"/>
                  </a:cubicBezTo>
                  <a:cubicBezTo>
                    <a:pt x="80" y="44"/>
                    <a:pt x="94" y="61"/>
                    <a:pt x="94" y="85"/>
                  </a:cubicBezTo>
                  <a:cubicBezTo>
                    <a:pt x="94" y="156"/>
                    <a:pt x="94" y="156"/>
                    <a:pt x="94" y="156"/>
                  </a:cubicBezTo>
                  <a:cubicBezTo>
                    <a:pt x="94" y="157"/>
                    <a:pt x="94" y="158"/>
                    <a:pt x="92" y="158"/>
                  </a:cubicBezTo>
                  <a:lnTo>
                    <a:pt x="71"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0" name="Freeform 61"/>
            <p:cNvSpPr>
              <a:spLocks/>
            </p:cNvSpPr>
            <p:nvPr userDrawn="1"/>
          </p:nvSpPr>
          <p:spPr bwMode="auto">
            <a:xfrm>
              <a:off x="3880774" y="1647997"/>
              <a:ext cx="45467" cy="95067"/>
            </a:xfrm>
            <a:custGeom>
              <a:avLst/>
              <a:gdLst>
                <a:gd name="T0" fmla="*/ 0 w 26"/>
                <a:gd name="T1" fmla="*/ 2 h 54"/>
                <a:gd name="T2" fmla="*/ 2 w 26"/>
                <a:gd name="T3" fmla="*/ 0 h 54"/>
                <a:gd name="T4" fmla="*/ 24 w 26"/>
                <a:gd name="T5" fmla="*/ 0 h 54"/>
                <a:gd name="T6" fmla="*/ 26 w 26"/>
                <a:gd name="T7" fmla="*/ 2 h 54"/>
                <a:gd name="T8" fmla="*/ 26 w 26"/>
                <a:gd name="T9" fmla="*/ 27 h 54"/>
                <a:gd name="T10" fmla="*/ 24 w 26"/>
                <a:gd name="T11" fmla="*/ 32 h 54"/>
                <a:gd name="T12" fmla="*/ 5 w 26"/>
                <a:gd name="T13" fmla="*/ 52 h 54"/>
                <a:gd name="T14" fmla="*/ 2 w 26"/>
                <a:gd name="T15" fmla="*/ 54 h 54"/>
                <a:gd name="T16" fmla="*/ 0 w 26"/>
                <a:gd name="T17" fmla="*/ 51 h 54"/>
                <a:gd name="T18" fmla="*/ 0 w 26"/>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54">
                  <a:moveTo>
                    <a:pt x="0" y="2"/>
                  </a:moveTo>
                  <a:cubicBezTo>
                    <a:pt x="0" y="1"/>
                    <a:pt x="0" y="0"/>
                    <a:pt x="2" y="0"/>
                  </a:cubicBezTo>
                  <a:cubicBezTo>
                    <a:pt x="24" y="0"/>
                    <a:pt x="24" y="0"/>
                    <a:pt x="24" y="0"/>
                  </a:cubicBezTo>
                  <a:cubicBezTo>
                    <a:pt x="25" y="0"/>
                    <a:pt x="26" y="1"/>
                    <a:pt x="26" y="2"/>
                  </a:cubicBezTo>
                  <a:cubicBezTo>
                    <a:pt x="26" y="27"/>
                    <a:pt x="26" y="27"/>
                    <a:pt x="26" y="27"/>
                  </a:cubicBezTo>
                  <a:cubicBezTo>
                    <a:pt x="26" y="30"/>
                    <a:pt x="26" y="31"/>
                    <a:pt x="24" y="32"/>
                  </a:cubicBezTo>
                  <a:cubicBezTo>
                    <a:pt x="5" y="52"/>
                    <a:pt x="5" y="52"/>
                    <a:pt x="5" y="52"/>
                  </a:cubicBezTo>
                  <a:cubicBezTo>
                    <a:pt x="4" y="53"/>
                    <a:pt x="3" y="54"/>
                    <a:pt x="2" y="54"/>
                  </a:cubicBezTo>
                  <a:cubicBezTo>
                    <a:pt x="0" y="54"/>
                    <a:pt x="0" y="53"/>
                    <a:pt x="0" y="51"/>
                  </a:cubicBezTo>
                  <a:lnTo>
                    <a:pt x="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1" name="Freeform 62"/>
            <p:cNvSpPr>
              <a:spLocks/>
            </p:cNvSpPr>
            <p:nvPr userDrawn="1"/>
          </p:nvSpPr>
          <p:spPr bwMode="auto">
            <a:xfrm>
              <a:off x="4041974" y="1414463"/>
              <a:ext cx="183934" cy="283134"/>
            </a:xfrm>
            <a:custGeom>
              <a:avLst/>
              <a:gdLst>
                <a:gd name="T0" fmla="*/ 0 w 103"/>
                <a:gd name="T1" fmla="*/ 3 h 158"/>
                <a:gd name="T2" fmla="*/ 2 w 103"/>
                <a:gd name="T3" fmla="*/ 0 h 158"/>
                <a:gd name="T4" fmla="*/ 25 w 103"/>
                <a:gd name="T5" fmla="*/ 0 h 158"/>
                <a:gd name="T6" fmla="*/ 27 w 103"/>
                <a:gd name="T7" fmla="*/ 3 h 158"/>
                <a:gd name="T8" fmla="*/ 27 w 103"/>
                <a:gd name="T9" fmla="*/ 132 h 158"/>
                <a:gd name="T10" fmla="*/ 29 w 103"/>
                <a:gd name="T11" fmla="*/ 133 h 158"/>
                <a:gd name="T12" fmla="*/ 101 w 103"/>
                <a:gd name="T13" fmla="*/ 133 h 158"/>
                <a:gd name="T14" fmla="*/ 103 w 103"/>
                <a:gd name="T15" fmla="*/ 136 h 158"/>
                <a:gd name="T16" fmla="*/ 103 w 103"/>
                <a:gd name="T17" fmla="*/ 156 h 158"/>
                <a:gd name="T18" fmla="*/ 101 w 103"/>
                <a:gd name="T19" fmla="*/ 158 h 158"/>
                <a:gd name="T20" fmla="*/ 2 w 103"/>
                <a:gd name="T21" fmla="*/ 158 h 158"/>
                <a:gd name="T22" fmla="*/ 0 w 103"/>
                <a:gd name="T23" fmla="*/ 156 h 158"/>
                <a:gd name="T24" fmla="*/ 0 w 103"/>
                <a:gd name="T25" fmla="*/ 3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158">
                  <a:moveTo>
                    <a:pt x="0" y="3"/>
                  </a:moveTo>
                  <a:cubicBezTo>
                    <a:pt x="0" y="1"/>
                    <a:pt x="1" y="0"/>
                    <a:pt x="2" y="0"/>
                  </a:cubicBezTo>
                  <a:cubicBezTo>
                    <a:pt x="25" y="0"/>
                    <a:pt x="25" y="0"/>
                    <a:pt x="25" y="0"/>
                  </a:cubicBezTo>
                  <a:cubicBezTo>
                    <a:pt x="26" y="0"/>
                    <a:pt x="27" y="1"/>
                    <a:pt x="27" y="3"/>
                  </a:cubicBezTo>
                  <a:cubicBezTo>
                    <a:pt x="27" y="132"/>
                    <a:pt x="27" y="132"/>
                    <a:pt x="27" y="132"/>
                  </a:cubicBezTo>
                  <a:cubicBezTo>
                    <a:pt x="27" y="133"/>
                    <a:pt x="28" y="133"/>
                    <a:pt x="29" y="133"/>
                  </a:cubicBezTo>
                  <a:cubicBezTo>
                    <a:pt x="101" y="133"/>
                    <a:pt x="101" y="133"/>
                    <a:pt x="101" y="133"/>
                  </a:cubicBezTo>
                  <a:cubicBezTo>
                    <a:pt x="102" y="133"/>
                    <a:pt x="103" y="134"/>
                    <a:pt x="103" y="136"/>
                  </a:cubicBezTo>
                  <a:cubicBezTo>
                    <a:pt x="103" y="156"/>
                    <a:pt x="103" y="156"/>
                    <a:pt x="103" y="156"/>
                  </a:cubicBezTo>
                  <a:cubicBezTo>
                    <a:pt x="103" y="157"/>
                    <a:pt x="102" y="158"/>
                    <a:pt x="101" y="158"/>
                  </a:cubicBezTo>
                  <a:cubicBezTo>
                    <a:pt x="2" y="158"/>
                    <a:pt x="2" y="158"/>
                    <a:pt x="2" y="158"/>
                  </a:cubicBezTo>
                  <a:cubicBezTo>
                    <a:pt x="1" y="158"/>
                    <a:pt x="0" y="157"/>
                    <a:pt x="0" y="156"/>
                  </a:cubicBez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63"/>
            <p:cNvSpPr>
              <a:spLocks noEditPoints="1"/>
            </p:cNvSpPr>
            <p:nvPr userDrawn="1"/>
          </p:nvSpPr>
          <p:spPr bwMode="auto">
            <a:xfrm>
              <a:off x="4254842" y="1492997"/>
              <a:ext cx="167400" cy="208734"/>
            </a:xfrm>
            <a:custGeom>
              <a:avLst/>
              <a:gdLst>
                <a:gd name="T0" fmla="*/ 72 w 94"/>
                <a:gd name="T1" fmla="*/ 114 h 117"/>
                <a:gd name="T2" fmla="*/ 70 w 94"/>
                <a:gd name="T3" fmla="*/ 112 h 117"/>
                <a:gd name="T4" fmla="*/ 70 w 94"/>
                <a:gd name="T5" fmla="*/ 104 h 117"/>
                <a:gd name="T6" fmla="*/ 69 w 94"/>
                <a:gd name="T7" fmla="*/ 104 h 117"/>
                <a:gd name="T8" fmla="*/ 38 w 94"/>
                <a:gd name="T9" fmla="*/ 117 h 117"/>
                <a:gd name="T10" fmla="*/ 0 w 94"/>
                <a:gd name="T11" fmla="*/ 82 h 117"/>
                <a:gd name="T12" fmla="*/ 45 w 94"/>
                <a:gd name="T13" fmla="*/ 47 h 117"/>
                <a:gd name="T14" fmla="*/ 68 w 94"/>
                <a:gd name="T15" fmla="*/ 47 h 117"/>
                <a:gd name="T16" fmla="*/ 69 w 94"/>
                <a:gd name="T17" fmla="*/ 46 h 117"/>
                <a:gd name="T18" fmla="*/ 69 w 94"/>
                <a:gd name="T19" fmla="*/ 40 h 117"/>
                <a:gd name="T20" fmla="*/ 44 w 94"/>
                <a:gd name="T21" fmla="*/ 22 h 117"/>
                <a:gd name="T22" fmla="*/ 19 w 94"/>
                <a:gd name="T23" fmla="*/ 29 h 117"/>
                <a:gd name="T24" fmla="*/ 16 w 94"/>
                <a:gd name="T25" fmla="*/ 29 h 117"/>
                <a:gd name="T26" fmla="*/ 7 w 94"/>
                <a:gd name="T27" fmla="*/ 14 h 117"/>
                <a:gd name="T28" fmla="*/ 8 w 94"/>
                <a:gd name="T29" fmla="*/ 11 h 117"/>
                <a:gd name="T30" fmla="*/ 47 w 94"/>
                <a:gd name="T31" fmla="*/ 0 h 117"/>
                <a:gd name="T32" fmla="*/ 94 w 94"/>
                <a:gd name="T33" fmla="*/ 39 h 117"/>
                <a:gd name="T34" fmla="*/ 94 w 94"/>
                <a:gd name="T35" fmla="*/ 112 h 117"/>
                <a:gd name="T36" fmla="*/ 91 w 94"/>
                <a:gd name="T37" fmla="*/ 114 h 117"/>
                <a:gd name="T38" fmla="*/ 72 w 94"/>
                <a:gd name="T39" fmla="*/ 114 h 117"/>
                <a:gd name="T40" fmla="*/ 69 w 94"/>
                <a:gd name="T41" fmla="*/ 76 h 117"/>
                <a:gd name="T42" fmla="*/ 69 w 94"/>
                <a:gd name="T43" fmla="*/ 68 h 117"/>
                <a:gd name="T44" fmla="*/ 68 w 94"/>
                <a:gd name="T45" fmla="*/ 66 h 117"/>
                <a:gd name="T46" fmla="*/ 49 w 94"/>
                <a:gd name="T47" fmla="*/ 66 h 117"/>
                <a:gd name="T48" fmla="*/ 25 w 94"/>
                <a:gd name="T49" fmla="*/ 82 h 117"/>
                <a:gd name="T50" fmla="*/ 44 w 94"/>
                <a:gd name="T51" fmla="*/ 95 h 117"/>
                <a:gd name="T52" fmla="*/ 69 w 94"/>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4" h="117">
                  <a:moveTo>
                    <a:pt x="72" y="114"/>
                  </a:moveTo>
                  <a:cubicBezTo>
                    <a:pt x="71" y="114"/>
                    <a:pt x="70" y="113"/>
                    <a:pt x="70" y="112"/>
                  </a:cubicBezTo>
                  <a:cubicBezTo>
                    <a:pt x="70" y="104"/>
                    <a:pt x="70" y="104"/>
                    <a:pt x="70" y="104"/>
                  </a:cubicBezTo>
                  <a:cubicBezTo>
                    <a:pt x="69" y="104"/>
                    <a:pt x="69" y="104"/>
                    <a:pt x="69" y="104"/>
                  </a:cubicBezTo>
                  <a:cubicBezTo>
                    <a:pt x="64" y="111"/>
                    <a:pt x="54" y="117"/>
                    <a:pt x="38" y="117"/>
                  </a:cubicBezTo>
                  <a:cubicBezTo>
                    <a:pt x="17" y="117"/>
                    <a:pt x="0" y="106"/>
                    <a:pt x="0" y="82"/>
                  </a:cubicBezTo>
                  <a:cubicBezTo>
                    <a:pt x="0" y="58"/>
                    <a:pt x="17" y="47"/>
                    <a:pt x="45" y="47"/>
                  </a:cubicBezTo>
                  <a:cubicBezTo>
                    <a:pt x="68" y="47"/>
                    <a:pt x="68" y="47"/>
                    <a:pt x="68" y="47"/>
                  </a:cubicBezTo>
                  <a:cubicBezTo>
                    <a:pt x="69" y="47"/>
                    <a:pt x="69" y="47"/>
                    <a:pt x="69" y="46"/>
                  </a:cubicBezTo>
                  <a:cubicBezTo>
                    <a:pt x="69" y="40"/>
                    <a:pt x="69" y="40"/>
                    <a:pt x="69" y="40"/>
                  </a:cubicBezTo>
                  <a:cubicBezTo>
                    <a:pt x="69" y="28"/>
                    <a:pt x="63" y="22"/>
                    <a:pt x="44" y="22"/>
                  </a:cubicBezTo>
                  <a:cubicBezTo>
                    <a:pt x="32" y="22"/>
                    <a:pt x="24" y="25"/>
                    <a:pt x="19" y="29"/>
                  </a:cubicBezTo>
                  <a:cubicBezTo>
                    <a:pt x="18" y="30"/>
                    <a:pt x="16" y="30"/>
                    <a:pt x="16" y="29"/>
                  </a:cubicBezTo>
                  <a:cubicBezTo>
                    <a:pt x="7" y="14"/>
                    <a:pt x="7" y="14"/>
                    <a:pt x="7" y="14"/>
                  </a:cubicBezTo>
                  <a:cubicBezTo>
                    <a:pt x="6" y="13"/>
                    <a:pt x="7" y="11"/>
                    <a:pt x="8" y="11"/>
                  </a:cubicBezTo>
                  <a:cubicBezTo>
                    <a:pt x="17" y="4"/>
                    <a:pt x="29" y="0"/>
                    <a:pt x="47" y="0"/>
                  </a:cubicBezTo>
                  <a:cubicBezTo>
                    <a:pt x="81" y="0"/>
                    <a:pt x="94" y="11"/>
                    <a:pt x="94" y="39"/>
                  </a:cubicBezTo>
                  <a:cubicBezTo>
                    <a:pt x="94" y="112"/>
                    <a:pt x="94" y="112"/>
                    <a:pt x="94" y="112"/>
                  </a:cubicBezTo>
                  <a:cubicBezTo>
                    <a:pt x="94" y="113"/>
                    <a:pt x="93" y="114"/>
                    <a:pt x="91" y="114"/>
                  </a:cubicBezTo>
                  <a:lnTo>
                    <a:pt x="72" y="114"/>
                  </a:lnTo>
                  <a:close/>
                  <a:moveTo>
                    <a:pt x="69" y="76"/>
                  </a:moveTo>
                  <a:cubicBezTo>
                    <a:pt x="69" y="68"/>
                    <a:pt x="69" y="68"/>
                    <a:pt x="69" y="68"/>
                  </a:cubicBezTo>
                  <a:cubicBezTo>
                    <a:pt x="69" y="67"/>
                    <a:pt x="69" y="66"/>
                    <a:pt x="68" y="66"/>
                  </a:cubicBezTo>
                  <a:cubicBezTo>
                    <a:pt x="49" y="66"/>
                    <a:pt x="49" y="66"/>
                    <a:pt x="49" y="66"/>
                  </a:cubicBezTo>
                  <a:cubicBezTo>
                    <a:pt x="33" y="66"/>
                    <a:pt x="25" y="71"/>
                    <a:pt x="25" y="82"/>
                  </a:cubicBezTo>
                  <a:cubicBezTo>
                    <a:pt x="25" y="91"/>
                    <a:pt x="32"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64"/>
            <p:cNvSpPr>
              <a:spLocks noEditPoints="1"/>
            </p:cNvSpPr>
            <p:nvPr userDrawn="1"/>
          </p:nvSpPr>
          <p:spPr bwMode="auto">
            <a:xfrm>
              <a:off x="4469776" y="1414463"/>
              <a:ext cx="175667" cy="287267"/>
            </a:xfrm>
            <a:custGeom>
              <a:avLst/>
              <a:gdLst>
                <a:gd name="T0" fmla="*/ 26 w 98"/>
                <a:gd name="T1" fmla="*/ 147 h 161"/>
                <a:gd name="T2" fmla="*/ 26 w 98"/>
                <a:gd name="T3" fmla="*/ 147 h 161"/>
                <a:gd name="T4" fmla="*/ 26 w 98"/>
                <a:gd name="T5" fmla="*/ 156 h 161"/>
                <a:gd name="T6" fmla="*/ 23 w 98"/>
                <a:gd name="T7" fmla="*/ 158 h 161"/>
                <a:gd name="T8" fmla="*/ 2 w 98"/>
                <a:gd name="T9" fmla="*/ 158 h 161"/>
                <a:gd name="T10" fmla="*/ 0 w 98"/>
                <a:gd name="T11" fmla="*/ 156 h 161"/>
                <a:gd name="T12" fmla="*/ 0 w 98"/>
                <a:gd name="T13" fmla="*/ 3 h 161"/>
                <a:gd name="T14" fmla="*/ 2 w 98"/>
                <a:gd name="T15" fmla="*/ 0 h 161"/>
                <a:gd name="T16" fmla="*/ 23 w 98"/>
                <a:gd name="T17" fmla="*/ 0 h 161"/>
                <a:gd name="T18" fmla="*/ 26 w 98"/>
                <a:gd name="T19" fmla="*/ 3 h 161"/>
                <a:gd name="T20" fmla="*/ 26 w 98"/>
                <a:gd name="T21" fmla="*/ 57 h 161"/>
                <a:gd name="T22" fmla="*/ 26 w 98"/>
                <a:gd name="T23" fmla="*/ 57 h 161"/>
                <a:gd name="T24" fmla="*/ 56 w 98"/>
                <a:gd name="T25" fmla="*/ 44 h 161"/>
                <a:gd name="T26" fmla="*/ 94 w 98"/>
                <a:gd name="T27" fmla="*/ 71 h 161"/>
                <a:gd name="T28" fmla="*/ 98 w 98"/>
                <a:gd name="T29" fmla="*/ 102 h 161"/>
                <a:gd name="T30" fmla="*/ 94 w 98"/>
                <a:gd name="T31" fmla="*/ 134 h 161"/>
                <a:gd name="T32" fmla="*/ 56 w 98"/>
                <a:gd name="T33" fmla="*/ 161 h 161"/>
                <a:gd name="T34" fmla="*/ 26 w 98"/>
                <a:gd name="T35" fmla="*/ 147 h 161"/>
                <a:gd name="T36" fmla="*/ 69 w 98"/>
                <a:gd name="T37" fmla="*/ 123 h 161"/>
                <a:gd name="T38" fmla="*/ 72 w 98"/>
                <a:gd name="T39" fmla="*/ 102 h 161"/>
                <a:gd name="T40" fmla="*/ 69 w 98"/>
                <a:gd name="T41" fmla="*/ 81 h 161"/>
                <a:gd name="T42" fmla="*/ 49 w 98"/>
                <a:gd name="T43" fmla="*/ 67 h 161"/>
                <a:gd name="T44" fmla="*/ 28 w 98"/>
                <a:gd name="T45" fmla="*/ 81 h 161"/>
                <a:gd name="T46" fmla="*/ 26 w 98"/>
                <a:gd name="T47" fmla="*/ 102 h 161"/>
                <a:gd name="T48" fmla="*/ 28 w 98"/>
                <a:gd name="T49" fmla="*/ 123 h 161"/>
                <a:gd name="T50" fmla="*/ 49 w 98"/>
                <a:gd name="T51" fmla="*/ 137 h 161"/>
                <a:gd name="T52" fmla="*/ 69 w 98"/>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61">
                  <a:moveTo>
                    <a:pt x="26" y="147"/>
                  </a:moveTo>
                  <a:cubicBezTo>
                    <a:pt x="26" y="147"/>
                    <a:pt x="26" y="147"/>
                    <a:pt x="26" y="147"/>
                  </a:cubicBezTo>
                  <a:cubicBezTo>
                    <a:pt x="26" y="156"/>
                    <a:pt x="26" y="156"/>
                    <a:pt x="26" y="156"/>
                  </a:cubicBezTo>
                  <a:cubicBezTo>
                    <a:pt x="26" y="157"/>
                    <a:pt x="25" y="158"/>
                    <a:pt x="23" y="158"/>
                  </a:cubicBezTo>
                  <a:cubicBezTo>
                    <a:pt x="2" y="158"/>
                    <a:pt x="2" y="158"/>
                    <a:pt x="2" y="158"/>
                  </a:cubicBezTo>
                  <a:cubicBezTo>
                    <a:pt x="1" y="158"/>
                    <a:pt x="0" y="157"/>
                    <a:pt x="0" y="156"/>
                  </a:cubicBezTo>
                  <a:cubicBezTo>
                    <a:pt x="0" y="3"/>
                    <a:pt x="0" y="3"/>
                    <a:pt x="0" y="3"/>
                  </a:cubicBezTo>
                  <a:cubicBezTo>
                    <a:pt x="0" y="1"/>
                    <a:pt x="1" y="0"/>
                    <a:pt x="2" y="0"/>
                  </a:cubicBezTo>
                  <a:cubicBezTo>
                    <a:pt x="23" y="0"/>
                    <a:pt x="23" y="0"/>
                    <a:pt x="23" y="0"/>
                  </a:cubicBezTo>
                  <a:cubicBezTo>
                    <a:pt x="25" y="0"/>
                    <a:pt x="26" y="1"/>
                    <a:pt x="26" y="3"/>
                  </a:cubicBezTo>
                  <a:cubicBezTo>
                    <a:pt x="26" y="57"/>
                    <a:pt x="26" y="57"/>
                    <a:pt x="26" y="57"/>
                  </a:cubicBezTo>
                  <a:cubicBezTo>
                    <a:pt x="26" y="57"/>
                    <a:pt x="26" y="57"/>
                    <a:pt x="26" y="57"/>
                  </a:cubicBezTo>
                  <a:cubicBezTo>
                    <a:pt x="31" y="49"/>
                    <a:pt x="40" y="44"/>
                    <a:pt x="56" y="44"/>
                  </a:cubicBezTo>
                  <a:cubicBezTo>
                    <a:pt x="75" y="44"/>
                    <a:pt x="88" y="53"/>
                    <a:pt x="94" y="71"/>
                  </a:cubicBezTo>
                  <a:cubicBezTo>
                    <a:pt x="97" y="79"/>
                    <a:pt x="98" y="87"/>
                    <a:pt x="98" y="102"/>
                  </a:cubicBezTo>
                  <a:cubicBezTo>
                    <a:pt x="98" y="117"/>
                    <a:pt x="97" y="125"/>
                    <a:pt x="94" y="134"/>
                  </a:cubicBezTo>
                  <a:cubicBezTo>
                    <a:pt x="88" y="151"/>
                    <a:pt x="75" y="161"/>
                    <a:pt x="56" y="161"/>
                  </a:cubicBezTo>
                  <a:cubicBezTo>
                    <a:pt x="40" y="161"/>
                    <a:pt x="31" y="155"/>
                    <a:pt x="26" y="147"/>
                  </a:cubicBezTo>
                  <a:close/>
                  <a:moveTo>
                    <a:pt x="69" y="123"/>
                  </a:moveTo>
                  <a:cubicBezTo>
                    <a:pt x="71" y="118"/>
                    <a:pt x="72" y="112"/>
                    <a:pt x="72" y="102"/>
                  </a:cubicBezTo>
                  <a:cubicBezTo>
                    <a:pt x="72" y="92"/>
                    <a:pt x="71" y="86"/>
                    <a:pt x="69" y="81"/>
                  </a:cubicBezTo>
                  <a:cubicBezTo>
                    <a:pt x="66" y="72"/>
                    <a:pt x="59" y="67"/>
                    <a:pt x="49" y="67"/>
                  </a:cubicBezTo>
                  <a:cubicBezTo>
                    <a:pt x="38" y="67"/>
                    <a:pt x="31" y="72"/>
                    <a:pt x="28" y="81"/>
                  </a:cubicBezTo>
                  <a:cubicBezTo>
                    <a:pt x="26" y="86"/>
                    <a:pt x="26" y="92"/>
                    <a:pt x="26" y="102"/>
                  </a:cubicBezTo>
                  <a:cubicBezTo>
                    <a:pt x="26" y="112"/>
                    <a:pt x="26" y="118"/>
                    <a:pt x="28" y="123"/>
                  </a:cubicBezTo>
                  <a:cubicBezTo>
                    <a:pt x="31" y="132"/>
                    <a:pt x="38" y="137"/>
                    <a:pt x="49" y="137"/>
                  </a:cubicBezTo>
                  <a:cubicBezTo>
                    <a:pt x="59" y="137"/>
                    <a:pt x="66" y="132"/>
                    <a:pt x="69"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65"/>
            <p:cNvSpPr>
              <a:spLocks noEditPoints="1"/>
            </p:cNvSpPr>
            <p:nvPr userDrawn="1"/>
          </p:nvSpPr>
          <p:spPr bwMode="auto">
            <a:xfrm>
              <a:off x="4676443" y="1492997"/>
              <a:ext cx="177734" cy="208734"/>
            </a:xfrm>
            <a:custGeom>
              <a:avLst/>
              <a:gdLst>
                <a:gd name="T0" fmla="*/ 4 w 100"/>
                <a:gd name="T1" fmla="*/ 86 h 117"/>
                <a:gd name="T2" fmla="*/ 0 w 100"/>
                <a:gd name="T3" fmla="*/ 58 h 117"/>
                <a:gd name="T4" fmla="*/ 4 w 100"/>
                <a:gd name="T5" fmla="*/ 31 h 117"/>
                <a:gd name="T6" fmla="*/ 50 w 100"/>
                <a:gd name="T7" fmla="*/ 0 h 117"/>
                <a:gd name="T8" fmla="*/ 96 w 100"/>
                <a:gd name="T9" fmla="*/ 31 h 117"/>
                <a:gd name="T10" fmla="*/ 100 w 100"/>
                <a:gd name="T11" fmla="*/ 58 h 117"/>
                <a:gd name="T12" fmla="*/ 96 w 100"/>
                <a:gd name="T13" fmla="*/ 86 h 117"/>
                <a:gd name="T14" fmla="*/ 50 w 100"/>
                <a:gd name="T15" fmla="*/ 117 h 117"/>
                <a:gd name="T16" fmla="*/ 4 w 100"/>
                <a:gd name="T17" fmla="*/ 86 h 117"/>
                <a:gd name="T18" fmla="*/ 71 w 100"/>
                <a:gd name="T19" fmla="*/ 79 h 117"/>
                <a:gd name="T20" fmla="*/ 73 w 100"/>
                <a:gd name="T21" fmla="*/ 58 h 117"/>
                <a:gd name="T22" fmla="*/ 71 w 100"/>
                <a:gd name="T23" fmla="*/ 38 h 117"/>
                <a:gd name="T24" fmla="*/ 50 w 100"/>
                <a:gd name="T25" fmla="*/ 23 h 117"/>
                <a:gd name="T26" fmla="*/ 29 w 100"/>
                <a:gd name="T27" fmla="*/ 38 h 117"/>
                <a:gd name="T28" fmla="*/ 27 w 100"/>
                <a:gd name="T29" fmla="*/ 58 h 117"/>
                <a:gd name="T30" fmla="*/ 29 w 100"/>
                <a:gd name="T31" fmla="*/ 79 h 117"/>
                <a:gd name="T32" fmla="*/ 50 w 100"/>
                <a:gd name="T33" fmla="*/ 93 h 117"/>
                <a:gd name="T34" fmla="*/ 71 w 100"/>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117">
                  <a:moveTo>
                    <a:pt x="4" y="86"/>
                  </a:moveTo>
                  <a:cubicBezTo>
                    <a:pt x="2" y="78"/>
                    <a:pt x="0" y="70"/>
                    <a:pt x="0" y="58"/>
                  </a:cubicBezTo>
                  <a:cubicBezTo>
                    <a:pt x="0" y="46"/>
                    <a:pt x="2" y="38"/>
                    <a:pt x="4" y="31"/>
                  </a:cubicBezTo>
                  <a:cubicBezTo>
                    <a:pt x="10" y="11"/>
                    <a:pt x="28" y="0"/>
                    <a:pt x="50" y="0"/>
                  </a:cubicBezTo>
                  <a:cubicBezTo>
                    <a:pt x="73" y="0"/>
                    <a:pt x="90" y="11"/>
                    <a:pt x="96" y="31"/>
                  </a:cubicBezTo>
                  <a:cubicBezTo>
                    <a:pt x="99" y="38"/>
                    <a:pt x="100" y="46"/>
                    <a:pt x="100" y="58"/>
                  </a:cubicBezTo>
                  <a:cubicBezTo>
                    <a:pt x="100" y="70"/>
                    <a:pt x="99" y="78"/>
                    <a:pt x="96" y="86"/>
                  </a:cubicBezTo>
                  <a:cubicBezTo>
                    <a:pt x="90" y="105"/>
                    <a:pt x="73" y="117"/>
                    <a:pt x="50" y="117"/>
                  </a:cubicBezTo>
                  <a:cubicBezTo>
                    <a:pt x="28" y="117"/>
                    <a:pt x="10" y="105"/>
                    <a:pt x="4" y="86"/>
                  </a:cubicBezTo>
                  <a:close/>
                  <a:moveTo>
                    <a:pt x="71" y="79"/>
                  </a:moveTo>
                  <a:cubicBezTo>
                    <a:pt x="73" y="73"/>
                    <a:pt x="73" y="68"/>
                    <a:pt x="73" y="58"/>
                  </a:cubicBezTo>
                  <a:cubicBezTo>
                    <a:pt x="73" y="49"/>
                    <a:pt x="73" y="44"/>
                    <a:pt x="71" y="38"/>
                  </a:cubicBezTo>
                  <a:cubicBezTo>
                    <a:pt x="68" y="28"/>
                    <a:pt x="61" y="23"/>
                    <a:pt x="50" y="23"/>
                  </a:cubicBezTo>
                  <a:cubicBezTo>
                    <a:pt x="40" y="23"/>
                    <a:pt x="32" y="28"/>
                    <a:pt x="29" y="38"/>
                  </a:cubicBezTo>
                  <a:cubicBezTo>
                    <a:pt x="27" y="44"/>
                    <a:pt x="27" y="49"/>
                    <a:pt x="27" y="58"/>
                  </a:cubicBezTo>
                  <a:cubicBezTo>
                    <a:pt x="27" y="68"/>
                    <a:pt x="27" y="73"/>
                    <a:pt x="29" y="79"/>
                  </a:cubicBezTo>
                  <a:cubicBezTo>
                    <a:pt x="32" y="88"/>
                    <a:pt x="40" y="93"/>
                    <a:pt x="50" y="93"/>
                  </a:cubicBezTo>
                  <a:cubicBezTo>
                    <a:pt x="61" y="93"/>
                    <a:pt x="68" y="88"/>
                    <a:pt x="71"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66"/>
            <p:cNvSpPr>
              <a:spLocks/>
            </p:cNvSpPr>
            <p:nvPr userDrawn="1"/>
          </p:nvSpPr>
          <p:spPr bwMode="auto">
            <a:xfrm>
              <a:off x="4891377" y="1497130"/>
              <a:ext cx="167400" cy="204601"/>
            </a:xfrm>
            <a:custGeom>
              <a:avLst/>
              <a:gdLst>
                <a:gd name="T0" fmla="*/ 70 w 94"/>
                <a:gd name="T1" fmla="*/ 112 h 115"/>
                <a:gd name="T2" fmla="*/ 68 w 94"/>
                <a:gd name="T3" fmla="*/ 110 h 115"/>
                <a:gd name="T4" fmla="*/ 68 w 94"/>
                <a:gd name="T5" fmla="*/ 102 h 115"/>
                <a:gd name="T6" fmla="*/ 68 w 94"/>
                <a:gd name="T7" fmla="*/ 102 h 115"/>
                <a:gd name="T8" fmla="*/ 39 w 94"/>
                <a:gd name="T9" fmla="*/ 115 h 115"/>
                <a:gd name="T10" fmla="*/ 0 w 94"/>
                <a:gd name="T11" fmla="*/ 73 h 115"/>
                <a:gd name="T12" fmla="*/ 0 w 94"/>
                <a:gd name="T13" fmla="*/ 3 h 115"/>
                <a:gd name="T14" fmla="*/ 3 w 94"/>
                <a:gd name="T15" fmla="*/ 0 h 115"/>
                <a:gd name="T16" fmla="*/ 24 w 94"/>
                <a:gd name="T17" fmla="*/ 0 h 115"/>
                <a:gd name="T18" fmla="*/ 26 w 94"/>
                <a:gd name="T19" fmla="*/ 3 h 115"/>
                <a:gd name="T20" fmla="*/ 26 w 94"/>
                <a:gd name="T21" fmla="*/ 67 h 115"/>
                <a:gd name="T22" fmla="*/ 47 w 94"/>
                <a:gd name="T23" fmla="*/ 91 h 115"/>
                <a:gd name="T24" fmla="*/ 68 w 94"/>
                <a:gd name="T25" fmla="*/ 67 h 115"/>
                <a:gd name="T26" fmla="*/ 68 w 94"/>
                <a:gd name="T27" fmla="*/ 3 h 115"/>
                <a:gd name="T28" fmla="*/ 70 w 94"/>
                <a:gd name="T29" fmla="*/ 0 h 115"/>
                <a:gd name="T30" fmla="*/ 91 w 94"/>
                <a:gd name="T31" fmla="*/ 0 h 115"/>
                <a:gd name="T32" fmla="*/ 94 w 94"/>
                <a:gd name="T33" fmla="*/ 3 h 115"/>
                <a:gd name="T34" fmla="*/ 94 w 94"/>
                <a:gd name="T35" fmla="*/ 110 h 115"/>
                <a:gd name="T36" fmla="*/ 91 w 94"/>
                <a:gd name="T37" fmla="*/ 112 h 115"/>
                <a:gd name="T38" fmla="*/ 70 w 94"/>
                <a:gd name="T39" fmla="*/ 1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5">
                  <a:moveTo>
                    <a:pt x="70" y="112"/>
                  </a:moveTo>
                  <a:cubicBezTo>
                    <a:pt x="69" y="112"/>
                    <a:pt x="68" y="111"/>
                    <a:pt x="68" y="110"/>
                  </a:cubicBezTo>
                  <a:cubicBezTo>
                    <a:pt x="68" y="102"/>
                    <a:pt x="68" y="102"/>
                    <a:pt x="68" y="102"/>
                  </a:cubicBezTo>
                  <a:cubicBezTo>
                    <a:pt x="68" y="102"/>
                    <a:pt x="68" y="102"/>
                    <a:pt x="68" y="102"/>
                  </a:cubicBezTo>
                  <a:cubicBezTo>
                    <a:pt x="62" y="109"/>
                    <a:pt x="53" y="115"/>
                    <a:pt x="39" y="115"/>
                  </a:cubicBezTo>
                  <a:cubicBezTo>
                    <a:pt x="15" y="115"/>
                    <a:pt x="0" y="97"/>
                    <a:pt x="0" y="73"/>
                  </a:cubicBezTo>
                  <a:cubicBezTo>
                    <a:pt x="0" y="3"/>
                    <a:pt x="0" y="3"/>
                    <a:pt x="0" y="3"/>
                  </a:cubicBezTo>
                  <a:cubicBezTo>
                    <a:pt x="0" y="1"/>
                    <a:pt x="1" y="0"/>
                    <a:pt x="3" y="0"/>
                  </a:cubicBezTo>
                  <a:cubicBezTo>
                    <a:pt x="24" y="0"/>
                    <a:pt x="24" y="0"/>
                    <a:pt x="24" y="0"/>
                  </a:cubicBezTo>
                  <a:cubicBezTo>
                    <a:pt x="25" y="0"/>
                    <a:pt x="26" y="1"/>
                    <a:pt x="26" y="3"/>
                  </a:cubicBezTo>
                  <a:cubicBezTo>
                    <a:pt x="26" y="67"/>
                    <a:pt x="26" y="67"/>
                    <a:pt x="26" y="67"/>
                  </a:cubicBezTo>
                  <a:cubicBezTo>
                    <a:pt x="26" y="81"/>
                    <a:pt x="33" y="91"/>
                    <a:pt x="47" y="91"/>
                  </a:cubicBezTo>
                  <a:cubicBezTo>
                    <a:pt x="60" y="91"/>
                    <a:pt x="68" y="81"/>
                    <a:pt x="68" y="67"/>
                  </a:cubicBezTo>
                  <a:cubicBezTo>
                    <a:pt x="68" y="3"/>
                    <a:pt x="68" y="3"/>
                    <a:pt x="68" y="3"/>
                  </a:cubicBezTo>
                  <a:cubicBezTo>
                    <a:pt x="68" y="1"/>
                    <a:pt x="69" y="0"/>
                    <a:pt x="70" y="0"/>
                  </a:cubicBezTo>
                  <a:cubicBezTo>
                    <a:pt x="91" y="0"/>
                    <a:pt x="91" y="0"/>
                    <a:pt x="91" y="0"/>
                  </a:cubicBezTo>
                  <a:cubicBezTo>
                    <a:pt x="93" y="0"/>
                    <a:pt x="94" y="1"/>
                    <a:pt x="94" y="3"/>
                  </a:cubicBezTo>
                  <a:cubicBezTo>
                    <a:pt x="94" y="110"/>
                    <a:pt x="94" y="110"/>
                    <a:pt x="94" y="110"/>
                  </a:cubicBezTo>
                  <a:cubicBezTo>
                    <a:pt x="94" y="111"/>
                    <a:pt x="93" y="112"/>
                    <a:pt x="91" y="112"/>
                  </a:cubicBez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67"/>
            <p:cNvSpPr>
              <a:spLocks/>
            </p:cNvSpPr>
            <p:nvPr userDrawn="1"/>
          </p:nvSpPr>
          <p:spPr bwMode="auto">
            <a:xfrm>
              <a:off x="5108377" y="1492997"/>
              <a:ext cx="142600" cy="204601"/>
            </a:xfrm>
            <a:custGeom>
              <a:avLst/>
              <a:gdLst>
                <a:gd name="T0" fmla="*/ 3 w 80"/>
                <a:gd name="T1" fmla="*/ 114 h 114"/>
                <a:gd name="T2" fmla="*/ 0 w 80"/>
                <a:gd name="T3" fmla="*/ 112 h 114"/>
                <a:gd name="T4" fmla="*/ 0 w 80"/>
                <a:gd name="T5" fmla="*/ 5 h 114"/>
                <a:gd name="T6" fmla="*/ 3 w 80"/>
                <a:gd name="T7" fmla="*/ 2 h 114"/>
                <a:gd name="T8" fmla="*/ 24 w 80"/>
                <a:gd name="T9" fmla="*/ 2 h 114"/>
                <a:gd name="T10" fmla="*/ 26 w 80"/>
                <a:gd name="T11" fmla="*/ 5 h 114"/>
                <a:gd name="T12" fmla="*/ 26 w 80"/>
                <a:gd name="T13" fmla="*/ 14 h 114"/>
                <a:gd name="T14" fmla="*/ 27 w 80"/>
                <a:gd name="T15" fmla="*/ 14 h 114"/>
                <a:gd name="T16" fmla="*/ 56 w 80"/>
                <a:gd name="T17" fmla="*/ 0 h 114"/>
                <a:gd name="T18" fmla="*/ 79 w 80"/>
                <a:gd name="T19" fmla="*/ 9 h 114"/>
                <a:gd name="T20" fmla="*/ 79 w 80"/>
                <a:gd name="T21" fmla="*/ 12 h 114"/>
                <a:gd name="T22" fmla="*/ 67 w 80"/>
                <a:gd name="T23" fmla="*/ 28 h 114"/>
                <a:gd name="T24" fmla="*/ 64 w 80"/>
                <a:gd name="T25" fmla="*/ 28 h 114"/>
                <a:gd name="T26" fmla="*/ 47 w 80"/>
                <a:gd name="T27" fmla="*/ 23 h 114"/>
                <a:gd name="T28" fmla="*/ 26 w 80"/>
                <a:gd name="T29" fmla="*/ 51 h 114"/>
                <a:gd name="T30" fmla="*/ 26 w 80"/>
                <a:gd name="T31" fmla="*/ 112 h 114"/>
                <a:gd name="T32" fmla="*/ 24 w 80"/>
                <a:gd name="T33" fmla="*/ 114 h 114"/>
                <a:gd name="T34" fmla="*/ 3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3" y="114"/>
                  </a:move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4"/>
                    <a:pt x="26" y="14"/>
                    <a:pt x="26" y="14"/>
                  </a:cubicBezTo>
                  <a:cubicBezTo>
                    <a:pt x="27" y="14"/>
                    <a:pt x="27" y="14"/>
                    <a:pt x="27" y="14"/>
                  </a:cubicBezTo>
                  <a:cubicBezTo>
                    <a:pt x="32" y="6"/>
                    <a:pt x="41" y="0"/>
                    <a:pt x="56" y="0"/>
                  </a:cubicBezTo>
                  <a:cubicBezTo>
                    <a:pt x="64" y="0"/>
                    <a:pt x="73" y="3"/>
                    <a:pt x="79" y="9"/>
                  </a:cubicBezTo>
                  <a:cubicBezTo>
                    <a:pt x="80" y="10"/>
                    <a:pt x="80" y="11"/>
                    <a:pt x="79" y="12"/>
                  </a:cubicBezTo>
                  <a:cubicBezTo>
                    <a:pt x="67" y="28"/>
                    <a:pt x="67" y="28"/>
                    <a:pt x="67" y="28"/>
                  </a:cubicBezTo>
                  <a:cubicBezTo>
                    <a:pt x="66" y="29"/>
                    <a:pt x="65" y="29"/>
                    <a:pt x="64" y="28"/>
                  </a:cubicBezTo>
                  <a:cubicBezTo>
                    <a:pt x="59" y="25"/>
                    <a:pt x="53" y="23"/>
                    <a:pt x="47" y="23"/>
                  </a:cubicBezTo>
                  <a:cubicBezTo>
                    <a:pt x="33" y="23"/>
                    <a:pt x="26" y="33"/>
                    <a:pt x="26" y="51"/>
                  </a:cubicBezTo>
                  <a:cubicBezTo>
                    <a:pt x="26" y="112"/>
                    <a:pt x="26" y="112"/>
                    <a:pt x="26" y="112"/>
                  </a:cubicBezTo>
                  <a:cubicBezTo>
                    <a:pt x="26" y="113"/>
                    <a:pt x="25" y="114"/>
                    <a:pt x="24" y="114"/>
                  </a:cubicBezTo>
                  <a:lnTo>
                    <a:pt x="3"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68"/>
            <p:cNvSpPr>
              <a:spLocks noEditPoints="1"/>
            </p:cNvSpPr>
            <p:nvPr userDrawn="1"/>
          </p:nvSpPr>
          <p:spPr bwMode="auto">
            <a:xfrm>
              <a:off x="5331578"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69"/>
            <p:cNvSpPr>
              <a:spLocks/>
            </p:cNvSpPr>
            <p:nvPr userDrawn="1"/>
          </p:nvSpPr>
          <p:spPr bwMode="auto">
            <a:xfrm>
              <a:off x="5546512" y="1492997"/>
              <a:ext cx="167400" cy="204601"/>
            </a:xfrm>
            <a:custGeom>
              <a:avLst/>
              <a:gdLst>
                <a:gd name="T0" fmla="*/ 71 w 94"/>
                <a:gd name="T1" fmla="*/ 114 h 114"/>
                <a:gd name="T2" fmla="*/ 68 w 94"/>
                <a:gd name="T3" fmla="*/ 112 h 114"/>
                <a:gd name="T4" fmla="*/ 68 w 94"/>
                <a:gd name="T5" fmla="*/ 47 h 114"/>
                <a:gd name="T6" fmla="*/ 47 w 94"/>
                <a:gd name="T7" fmla="*/ 23 h 114"/>
                <a:gd name="T8" fmla="*/ 26 w 94"/>
                <a:gd name="T9" fmla="*/ 47 h 114"/>
                <a:gd name="T10" fmla="*/ 26 w 94"/>
                <a:gd name="T11" fmla="*/ 112 h 114"/>
                <a:gd name="T12" fmla="*/ 24 w 94"/>
                <a:gd name="T13" fmla="*/ 114 h 114"/>
                <a:gd name="T14" fmla="*/ 2 w 94"/>
                <a:gd name="T15" fmla="*/ 114 h 114"/>
                <a:gd name="T16" fmla="*/ 0 w 94"/>
                <a:gd name="T17" fmla="*/ 112 h 114"/>
                <a:gd name="T18" fmla="*/ 0 w 94"/>
                <a:gd name="T19" fmla="*/ 5 h 114"/>
                <a:gd name="T20" fmla="*/ 2 w 94"/>
                <a:gd name="T21" fmla="*/ 2 h 114"/>
                <a:gd name="T22" fmla="*/ 24 w 94"/>
                <a:gd name="T23" fmla="*/ 2 h 114"/>
                <a:gd name="T24" fmla="*/ 26 w 94"/>
                <a:gd name="T25" fmla="*/ 5 h 114"/>
                <a:gd name="T26" fmla="*/ 26 w 94"/>
                <a:gd name="T27" fmla="*/ 13 h 114"/>
                <a:gd name="T28" fmla="*/ 26 w 94"/>
                <a:gd name="T29" fmla="*/ 13 h 114"/>
                <a:gd name="T30" fmla="*/ 56 w 94"/>
                <a:gd name="T31" fmla="*/ 0 h 114"/>
                <a:gd name="T32" fmla="*/ 94 w 94"/>
                <a:gd name="T33" fmla="*/ 41 h 114"/>
                <a:gd name="T34" fmla="*/ 94 w 94"/>
                <a:gd name="T35" fmla="*/ 112 h 114"/>
                <a:gd name="T36" fmla="*/ 92 w 94"/>
                <a:gd name="T37" fmla="*/ 114 h 114"/>
                <a:gd name="T38" fmla="*/ 71 w 94"/>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4" h="114">
                  <a:moveTo>
                    <a:pt x="71" y="114"/>
                  </a:moveTo>
                  <a:cubicBezTo>
                    <a:pt x="69" y="114"/>
                    <a:pt x="68" y="113"/>
                    <a:pt x="68" y="112"/>
                  </a:cubicBezTo>
                  <a:cubicBezTo>
                    <a:pt x="68" y="47"/>
                    <a:pt x="68" y="47"/>
                    <a:pt x="68" y="47"/>
                  </a:cubicBezTo>
                  <a:cubicBezTo>
                    <a:pt x="68" y="33"/>
                    <a:pt x="61" y="23"/>
                    <a:pt x="47" y="23"/>
                  </a:cubicBezTo>
                  <a:cubicBezTo>
                    <a:pt x="34" y="23"/>
                    <a:pt x="26" y="33"/>
                    <a:pt x="26" y="47"/>
                  </a:cubicBezTo>
                  <a:cubicBezTo>
                    <a:pt x="26" y="112"/>
                    <a:pt x="26" y="112"/>
                    <a:pt x="26" y="112"/>
                  </a:cubicBezTo>
                  <a:cubicBezTo>
                    <a:pt x="26" y="113"/>
                    <a:pt x="25" y="114"/>
                    <a:pt x="24" y="114"/>
                  </a:cubicBezTo>
                  <a:cubicBezTo>
                    <a:pt x="2" y="114"/>
                    <a:pt x="2" y="114"/>
                    <a:pt x="2" y="114"/>
                  </a:cubicBez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6"/>
                    <a:pt x="41" y="0"/>
                    <a:pt x="56" y="0"/>
                  </a:cubicBezTo>
                  <a:cubicBezTo>
                    <a:pt x="79" y="0"/>
                    <a:pt x="94" y="17"/>
                    <a:pt x="94" y="41"/>
                  </a:cubicBezTo>
                  <a:cubicBezTo>
                    <a:pt x="94" y="112"/>
                    <a:pt x="94" y="112"/>
                    <a:pt x="94" y="112"/>
                  </a:cubicBezTo>
                  <a:cubicBezTo>
                    <a:pt x="94" y="113"/>
                    <a:pt x="93"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70"/>
            <p:cNvSpPr>
              <a:spLocks noEditPoints="1"/>
            </p:cNvSpPr>
            <p:nvPr userDrawn="1"/>
          </p:nvSpPr>
          <p:spPr bwMode="auto">
            <a:xfrm>
              <a:off x="5753179" y="1414463"/>
              <a:ext cx="175667" cy="287267"/>
            </a:xfrm>
            <a:custGeom>
              <a:avLst/>
              <a:gdLst>
                <a:gd name="T0" fmla="*/ 75 w 99"/>
                <a:gd name="T1" fmla="*/ 158 h 161"/>
                <a:gd name="T2" fmla="*/ 73 w 99"/>
                <a:gd name="T3" fmla="*/ 156 h 161"/>
                <a:gd name="T4" fmla="*/ 73 w 99"/>
                <a:gd name="T5" fmla="*/ 147 h 161"/>
                <a:gd name="T6" fmla="*/ 73 w 99"/>
                <a:gd name="T7" fmla="*/ 147 h 161"/>
                <a:gd name="T8" fmla="*/ 43 w 99"/>
                <a:gd name="T9" fmla="*/ 161 h 161"/>
                <a:gd name="T10" fmla="*/ 4 w 99"/>
                <a:gd name="T11" fmla="*/ 134 h 161"/>
                <a:gd name="T12" fmla="*/ 0 w 99"/>
                <a:gd name="T13" fmla="*/ 102 h 161"/>
                <a:gd name="T14" fmla="*/ 4 w 99"/>
                <a:gd name="T15" fmla="*/ 71 h 161"/>
                <a:gd name="T16" fmla="*/ 43 w 99"/>
                <a:gd name="T17" fmla="*/ 44 h 161"/>
                <a:gd name="T18" fmla="*/ 73 w 99"/>
                <a:gd name="T19" fmla="*/ 57 h 161"/>
                <a:gd name="T20" fmla="*/ 73 w 99"/>
                <a:gd name="T21" fmla="*/ 57 h 161"/>
                <a:gd name="T22" fmla="*/ 73 w 99"/>
                <a:gd name="T23" fmla="*/ 3 h 161"/>
                <a:gd name="T24" fmla="*/ 75 w 99"/>
                <a:gd name="T25" fmla="*/ 0 h 161"/>
                <a:gd name="T26" fmla="*/ 97 w 99"/>
                <a:gd name="T27" fmla="*/ 0 h 161"/>
                <a:gd name="T28" fmla="*/ 99 w 99"/>
                <a:gd name="T29" fmla="*/ 3 h 161"/>
                <a:gd name="T30" fmla="*/ 99 w 99"/>
                <a:gd name="T31" fmla="*/ 156 h 161"/>
                <a:gd name="T32" fmla="*/ 97 w 99"/>
                <a:gd name="T33" fmla="*/ 158 h 161"/>
                <a:gd name="T34" fmla="*/ 75 w 99"/>
                <a:gd name="T35" fmla="*/ 158 h 161"/>
                <a:gd name="T36" fmla="*/ 71 w 99"/>
                <a:gd name="T37" fmla="*/ 123 h 161"/>
                <a:gd name="T38" fmla="*/ 73 w 99"/>
                <a:gd name="T39" fmla="*/ 102 h 161"/>
                <a:gd name="T40" fmla="*/ 71 w 99"/>
                <a:gd name="T41" fmla="*/ 81 h 161"/>
                <a:gd name="T42" fmla="*/ 50 w 99"/>
                <a:gd name="T43" fmla="*/ 67 h 161"/>
                <a:gd name="T44" fmla="*/ 29 w 99"/>
                <a:gd name="T45" fmla="*/ 81 h 161"/>
                <a:gd name="T46" fmla="*/ 27 w 99"/>
                <a:gd name="T47" fmla="*/ 102 h 161"/>
                <a:gd name="T48" fmla="*/ 29 w 99"/>
                <a:gd name="T49" fmla="*/ 123 h 161"/>
                <a:gd name="T50" fmla="*/ 50 w 99"/>
                <a:gd name="T51" fmla="*/ 137 h 161"/>
                <a:gd name="T52" fmla="*/ 71 w 99"/>
                <a:gd name="T53" fmla="*/ 12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9" h="161">
                  <a:moveTo>
                    <a:pt x="75" y="158"/>
                  </a:moveTo>
                  <a:cubicBezTo>
                    <a:pt x="74" y="158"/>
                    <a:pt x="73" y="157"/>
                    <a:pt x="73" y="156"/>
                  </a:cubicBezTo>
                  <a:cubicBezTo>
                    <a:pt x="73" y="147"/>
                    <a:pt x="73" y="147"/>
                    <a:pt x="73" y="147"/>
                  </a:cubicBezTo>
                  <a:cubicBezTo>
                    <a:pt x="73" y="147"/>
                    <a:pt x="73" y="147"/>
                    <a:pt x="73" y="147"/>
                  </a:cubicBezTo>
                  <a:cubicBezTo>
                    <a:pt x="67" y="155"/>
                    <a:pt x="58" y="161"/>
                    <a:pt x="43" y="161"/>
                  </a:cubicBezTo>
                  <a:cubicBezTo>
                    <a:pt x="24" y="161"/>
                    <a:pt x="10" y="151"/>
                    <a:pt x="4" y="134"/>
                  </a:cubicBezTo>
                  <a:cubicBezTo>
                    <a:pt x="2" y="125"/>
                    <a:pt x="0" y="117"/>
                    <a:pt x="0" y="102"/>
                  </a:cubicBezTo>
                  <a:cubicBezTo>
                    <a:pt x="0" y="87"/>
                    <a:pt x="2" y="79"/>
                    <a:pt x="4" y="71"/>
                  </a:cubicBezTo>
                  <a:cubicBezTo>
                    <a:pt x="10" y="53"/>
                    <a:pt x="24" y="44"/>
                    <a:pt x="43" y="44"/>
                  </a:cubicBezTo>
                  <a:cubicBezTo>
                    <a:pt x="58" y="44"/>
                    <a:pt x="67" y="49"/>
                    <a:pt x="73" y="57"/>
                  </a:cubicBezTo>
                  <a:cubicBezTo>
                    <a:pt x="73" y="57"/>
                    <a:pt x="73" y="57"/>
                    <a:pt x="73" y="57"/>
                  </a:cubicBezTo>
                  <a:cubicBezTo>
                    <a:pt x="73" y="3"/>
                    <a:pt x="73" y="3"/>
                    <a:pt x="73" y="3"/>
                  </a:cubicBezTo>
                  <a:cubicBezTo>
                    <a:pt x="73" y="1"/>
                    <a:pt x="74" y="0"/>
                    <a:pt x="75" y="0"/>
                  </a:cubicBezTo>
                  <a:cubicBezTo>
                    <a:pt x="97" y="0"/>
                    <a:pt x="97" y="0"/>
                    <a:pt x="97" y="0"/>
                  </a:cubicBezTo>
                  <a:cubicBezTo>
                    <a:pt x="98" y="0"/>
                    <a:pt x="99" y="1"/>
                    <a:pt x="99" y="3"/>
                  </a:cubicBezTo>
                  <a:cubicBezTo>
                    <a:pt x="99" y="156"/>
                    <a:pt x="99" y="156"/>
                    <a:pt x="99" y="156"/>
                  </a:cubicBezTo>
                  <a:cubicBezTo>
                    <a:pt x="99" y="157"/>
                    <a:pt x="98" y="158"/>
                    <a:pt x="97" y="158"/>
                  </a:cubicBezTo>
                  <a:lnTo>
                    <a:pt x="75" y="158"/>
                  </a:lnTo>
                  <a:close/>
                  <a:moveTo>
                    <a:pt x="71" y="123"/>
                  </a:moveTo>
                  <a:cubicBezTo>
                    <a:pt x="72" y="118"/>
                    <a:pt x="73" y="112"/>
                    <a:pt x="73" y="102"/>
                  </a:cubicBezTo>
                  <a:cubicBezTo>
                    <a:pt x="73" y="92"/>
                    <a:pt x="72" y="86"/>
                    <a:pt x="71" y="81"/>
                  </a:cubicBezTo>
                  <a:cubicBezTo>
                    <a:pt x="68" y="72"/>
                    <a:pt x="60" y="67"/>
                    <a:pt x="50" y="67"/>
                  </a:cubicBezTo>
                  <a:cubicBezTo>
                    <a:pt x="39" y="67"/>
                    <a:pt x="32" y="72"/>
                    <a:pt x="29" y="81"/>
                  </a:cubicBezTo>
                  <a:cubicBezTo>
                    <a:pt x="28" y="86"/>
                    <a:pt x="27" y="92"/>
                    <a:pt x="27" y="102"/>
                  </a:cubicBezTo>
                  <a:cubicBezTo>
                    <a:pt x="27" y="112"/>
                    <a:pt x="28" y="118"/>
                    <a:pt x="29" y="123"/>
                  </a:cubicBezTo>
                  <a:cubicBezTo>
                    <a:pt x="32" y="132"/>
                    <a:pt x="39" y="137"/>
                    <a:pt x="50" y="137"/>
                  </a:cubicBezTo>
                  <a:cubicBezTo>
                    <a:pt x="60" y="137"/>
                    <a:pt x="68" y="132"/>
                    <a:pt x="71"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71"/>
            <p:cNvSpPr>
              <a:spLocks/>
            </p:cNvSpPr>
            <p:nvPr userDrawn="1"/>
          </p:nvSpPr>
          <p:spPr bwMode="auto">
            <a:xfrm>
              <a:off x="6023913" y="1414463"/>
              <a:ext cx="328601" cy="283134"/>
            </a:xfrm>
            <a:custGeom>
              <a:avLst/>
              <a:gdLst>
                <a:gd name="T0" fmla="*/ 125 w 184"/>
                <a:gd name="T1" fmla="*/ 158 h 158"/>
                <a:gd name="T2" fmla="*/ 122 w 184"/>
                <a:gd name="T3" fmla="*/ 156 h 158"/>
                <a:gd name="T4" fmla="*/ 92 w 184"/>
                <a:gd name="T5" fmla="*/ 48 h 158"/>
                <a:gd name="T6" fmla="*/ 92 w 184"/>
                <a:gd name="T7" fmla="*/ 48 h 158"/>
                <a:gd name="T8" fmla="*/ 61 w 184"/>
                <a:gd name="T9" fmla="*/ 156 h 158"/>
                <a:gd name="T10" fmla="*/ 59 w 184"/>
                <a:gd name="T11" fmla="*/ 158 h 158"/>
                <a:gd name="T12" fmla="*/ 41 w 184"/>
                <a:gd name="T13" fmla="*/ 158 h 158"/>
                <a:gd name="T14" fmla="*/ 39 w 184"/>
                <a:gd name="T15" fmla="*/ 156 h 158"/>
                <a:gd name="T16" fmla="*/ 0 w 184"/>
                <a:gd name="T17" fmla="*/ 3 h 158"/>
                <a:gd name="T18" fmla="*/ 2 w 184"/>
                <a:gd name="T19" fmla="*/ 0 h 158"/>
                <a:gd name="T20" fmla="*/ 23 w 184"/>
                <a:gd name="T21" fmla="*/ 0 h 158"/>
                <a:gd name="T22" fmla="*/ 26 w 184"/>
                <a:gd name="T23" fmla="*/ 3 h 158"/>
                <a:gd name="T24" fmla="*/ 51 w 184"/>
                <a:gd name="T25" fmla="*/ 109 h 158"/>
                <a:gd name="T26" fmla="*/ 52 w 184"/>
                <a:gd name="T27" fmla="*/ 109 h 158"/>
                <a:gd name="T28" fmla="*/ 81 w 184"/>
                <a:gd name="T29" fmla="*/ 3 h 158"/>
                <a:gd name="T30" fmla="*/ 84 w 184"/>
                <a:gd name="T31" fmla="*/ 0 h 158"/>
                <a:gd name="T32" fmla="*/ 100 w 184"/>
                <a:gd name="T33" fmla="*/ 0 h 158"/>
                <a:gd name="T34" fmla="*/ 103 w 184"/>
                <a:gd name="T35" fmla="*/ 3 h 158"/>
                <a:gd name="T36" fmla="*/ 133 w 184"/>
                <a:gd name="T37" fmla="*/ 109 h 158"/>
                <a:gd name="T38" fmla="*/ 133 w 184"/>
                <a:gd name="T39" fmla="*/ 109 h 158"/>
                <a:gd name="T40" fmla="*/ 158 w 184"/>
                <a:gd name="T41" fmla="*/ 3 h 158"/>
                <a:gd name="T42" fmla="*/ 161 w 184"/>
                <a:gd name="T43" fmla="*/ 0 h 158"/>
                <a:gd name="T44" fmla="*/ 182 w 184"/>
                <a:gd name="T45" fmla="*/ 0 h 158"/>
                <a:gd name="T46" fmla="*/ 184 w 184"/>
                <a:gd name="T47" fmla="*/ 3 h 158"/>
                <a:gd name="T48" fmla="*/ 146 w 184"/>
                <a:gd name="T49" fmla="*/ 156 h 158"/>
                <a:gd name="T50" fmla="*/ 143 w 184"/>
                <a:gd name="T51" fmla="*/ 158 h 158"/>
                <a:gd name="T52" fmla="*/ 125 w 184"/>
                <a:gd name="T53"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4" h="158">
                  <a:moveTo>
                    <a:pt x="125" y="158"/>
                  </a:moveTo>
                  <a:cubicBezTo>
                    <a:pt x="124" y="158"/>
                    <a:pt x="123" y="157"/>
                    <a:pt x="122" y="156"/>
                  </a:cubicBezTo>
                  <a:cubicBezTo>
                    <a:pt x="92" y="48"/>
                    <a:pt x="92" y="48"/>
                    <a:pt x="92" y="48"/>
                  </a:cubicBezTo>
                  <a:cubicBezTo>
                    <a:pt x="92" y="48"/>
                    <a:pt x="92" y="48"/>
                    <a:pt x="92" y="48"/>
                  </a:cubicBezTo>
                  <a:cubicBezTo>
                    <a:pt x="61" y="156"/>
                    <a:pt x="61" y="156"/>
                    <a:pt x="61" y="156"/>
                  </a:cubicBezTo>
                  <a:cubicBezTo>
                    <a:pt x="61" y="157"/>
                    <a:pt x="60" y="158"/>
                    <a:pt x="59" y="158"/>
                  </a:cubicBezTo>
                  <a:cubicBezTo>
                    <a:pt x="41" y="158"/>
                    <a:pt x="41" y="158"/>
                    <a:pt x="41" y="158"/>
                  </a:cubicBezTo>
                  <a:cubicBezTo>
                    <a:pt x="40" y="158"/>
                    <a:pt x="39" y="157"/>
                    <a:pt x="39" y="156"/>
                  </a:cubicBezTo>
                  <a:cubicBezTo>
                    <a:pt x="0" y="3"/>
                    <a:pt x="0" y="3"/>
                    <a:pt x="0" y="3"/>
                  </a:cubicBezTo>
                  <a:cubicBezTo>
                    <a:pt x="0" y="1"/>
                    <a:pt x="0" y="0"/>
                    <a:pt x="2" y="0"/>
                  </a:cubicBezTo>
                  <a:cubicBezTo>
                    <a:pt x="23" y="0"/>
                    <a:pt x="23" y="0"/>
                    <a:pt x="23" y="0"/>
                  </a:cubicBezTo>
                  <a:cubicBezTo>
                    <a:pt x="25" y="0"/>
                    <a:pt x="26" y="1"/>
                    <a:pt x="26" y="3"/>
                  </a:cubicBezTo>
                  <a:cubicBezTo>
                    <a:pt x="51" y="109"/>
                    <a:pt x="51" y="109"/>
                    <a:pt x="51" y="109"/>
                  </a:cubicBezTo>
                  <a:cubicBezTo>
                    <a:pt x="52" y="109"/>
                    <a:pt x="52" y="109"/>
                    <a:pt x="52" y="109"/>
                  </a:cubicBezTo>
                  <a:cubicBezTo>
                    <a:pt x="81" y="3"/>
                    <a:pt x="81" y="3"/>
                    <a:pt x="81" y="3"/>
                  </a:cubicBezTo>
                  <a:cubicBezTo>
                    <a:pt x="82" y="1"/>
                    <a:pt x="83" y="0"/>
                    <a:pt x="84" y="0"/>
                  </a:cubicBezTo>
                  <a:cubicBezTo>
                    <a:pt x="100" y="0"/>
                    <a:pt x="100" y="0"/>
                    <a:pt x="100" y="0"/>
                  </a:cubicBezTo>
                  <a:cubicBezTo>
                    <a:pt x="102" y="0"/>
                    <a:pt x="102" y="1"/>
                    <a:pt x="103" y="3"/>
                  </a:cubicBezTo>
                  <a:cubicBezTo>
                    <a:pt x="133" y="109"/>
                    <a:pt x="133" y="109"/>
                    <a:pt x="133" y="109"/>
                  </a:cubicBezTo>
                  <a:cubicBezTo>
                    <a:pt x="133" y="109"/>
                    <a:pt x="133" y="109"/>
                    <a:pt x="133" y="109"/>
                  </a:cubicBezTo>
                  <a:cubicBezTo>
                    <a:pt x="158" y="3"/>
                    <a:pt x="158" y="3"/>
                    <a:pt x="158" y="3"/>
                  </a:cubicBezTo>
                  <a:cubicBezTo>
                    <a:pt x="158" y="1"/>
                    <a:pt x="159" y="0"/>
                    <a:pt x="161" y="0"/>
                  </a:cubicBezTo>
                  <a:cubicBezTo>
                    <a:pt x="182" y="0"/>
                    <a:pt x="182" y="0"/>
                    <a:pt x="182" y="0"/>
                  </a:cubicBezTo>
                  <a:cubicBezTo>
                    <a:pt x="184" y="0"/>
                    <a:pt x="184" y="1"/>
                    <a:pt x="184" y="3"/>
                  </a:cubicBezTo>
                  <a:cubicBezTo>
                    <a:pt x="146" y="156"/>
                    <a:pt x="146" y="156"/>
                    <a:pt x="146" y="156"/>
                  </a:cubicBezTo>
                  <a:cubicBezTo>
                    <a:pt x="145" y="157"/>
                    <a:pt x="144" y="158"/>
                    <a:pt x="143" y="158"/>
                  </a:cubicBezTo>
                  <a:lnTo>
                    <a:pt x="125"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72"/>
            <p:cNvSpPr>
              <a:spLocks noEditPoints="1"/>
            </p:cNvSpPr>
            <p:nvPr userDrawn="1"/>
          </p:nvSpPr>
          <p:spPr bwMode="auto">
            <a:xfrm>
              <a:off x="6360781" y="1492997"/>
              <a:ext cx="175667" cy="208734"/>
            </a:xfrm>
            <a:custGeom>
              <a:avLst/>
              <a:gdLst>
                <a:gd name="T0" fmla="*/ 4 w 99"/>
                <a:gd name="T1" fmla="*/ 85 h 117"/>
                <a:gd name="T2" fmla="*/ 0 w 99"/>
                <a:gd name="T3" fmla="*/ 58 h 117"/>
                <a:gd name="T4" fmla="*/ 3 w 99"/>
                <a:gd name="T5" fmla="*/ 31 h 117"/>
                <a:gd name="T6" fmla="*/ 49 w 99"/>
                <a:gd name="T7" fmla="*/ 0 h 117"/>
                <a:gd name="T8" fmla="*/ 95 w 99"/>
                <a:gd name="T9" fmla="*/ 31 h 117"/>
                <a:gd name="T10" fmla="*/ 99 w 99"/>
                <a:gd name="T11" fmla="*/ 64 h 117"/>
                <a:gd name="T12" fmla="*/ 96 w 99"/>
                <a:gd name="T13" fmla="*/ 66 h 117"/>
                <a:gd name="T14" fmla="*/ 27 w 99"/>
                <a:gd name="T15" fmla="*/ 66 h 117"/>
                <a:gd name="T16" fmla="*/ 26 w 99"/>
                <a:gd name="T17" fmla="*/ 68 h 117"/>
                <a:gd name="T18" fmla="*/ 27 w 99"/>
                <a:gd name="T19" fmla="*/ 76 h 117"/>
                <a:gd name="T20" fmla="*/ 52 w 99"/>
                <a:gd name="T21" fmla="*/ 93 h 117"/>
                <a:gd name="T22" fmla="*/ 79 w 99"/>
                <a:gd name="T23" fmla="*/ 83 h 117"/>
                <a:gd name="T24" fmla="*/ 82 w 99"/>
                <a:gd name="T25" fmla="*/ 82 h 117"/>
                <a:gd name="T26" fmla="*/ 96 w 99"/>
                <a:gd name="T27" fmla="*/ 94 h 117"/>
                <a:gd name="T28" fmla="*/ 96 w 99"/>
                <a:gd name="T29" fmla="*/ 98 h 117"/>
                <a:gd name="T30" fmla="*/ 50 w 99"/>
                <a:gd name="T31" fmla="*/ 117 h 117"/>
                <a:gd name="T32" fmla="*/ 4 w 99"/>
                <a:gd name="T33" fmla="*/ 85 h 117"/>
                <a:gd name="T34" fmla="*/ 71 w 99"/>
                <a:gd name="T35" fmla="*/ 36 h 117"/>
                <a:gd name="T36" fmla="*/ 49 w 99"/>
                <a:gd name="T37" fmla="*/ 22 h 117"/>
                <a:gd name="T38" fmla="*/ 27 w 99"/>
                <a:gd name="T39" fmla="*/ 36 h 117"/>
                <a:gd name="T40" fmla="*/ 26 w 99"/>
                <a:gd name="T41" fmla="*/ 46 h 117"/>
                <a:gd name="T42" fmla="*/ 27 w 99"/>
                <a:gd name="T43" fmla="*/ 47 h 117"/>
                <a:gd name="T44" fmla="*/ 71 w 99"/>
                <a:gd name="T45" fmla="*/ 47 h 117"/>
                <a:gd name="T46" fmla="*/ 72 w 99"/>
                <a:gd name="T47" fmla="*/ 46 h 117"/>
                <a:gd name="T48" fmla="*/ 71 w 99"/>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9"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9" y="46"/>
                    <a:pt x="99" y="64"/>
                  </a:cubicBezTo>
                  <a:cubicBezTo>
                    <a:pt x="99" y="66"/>
                    <a:pt x="98" y="66"/>
                    <a:pt x="96" y="66"/>
                  </a:cubicBezTo>
                  <a:cubicBezTo>
                    <a:pt x="27" y="66"/>
                    <a:pt x="27" y="66"/>
                    <a:pt x="27" y="66"/>
                  </a:cubicBezTo>
                  <a:cubicBezTo>
                    <a:pt x="26" y="66"/>
                    <a:pt x="26" y="67"/>
                    <a:pt x="26" y="68"/>
                  </a:cubicBezTo>
                  <a:cubicBezTo>
                    <a:pt x="26" y="71"/>
                    <a:pt x="27"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7" y="109"/>
                    <a:pt x="71" y="117"/>
                    <a:pt x="50" y="117"/>
                  </a:cubicBezTo>
                  <a:cubicBezTo>
                    <a:pt x="27"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73"/>
            <p:cNvSpPr>
              <a:spLocks/>
            </p:cNvSpPr>
            <p:nvPr userDrawn="1"/>
          </p:nvSpPr>
          <p:spPr bwMode="auto">
            <a:xfrm>
              <a:off x="6573648" y="1414463"/>
              <a:ext cx="76467" cy="285201"/>
            </a:xfrm>
            <a:custGeom>
              <a:avLst/>
              <a:gdLst>
                <a:gd name="T0" fmla="*/ 31 w 43"/>
                <a:gd name="T1" fmla="*/ 159 h 159"/>
                <a:gd name="T2" fmla="*/ 0 w 43"/>
                <a:gd name="T3" fmla="*/ 127 h 159"/>
                <a:gd name="T4" fmla="*/ 0 w 43"/>
                <a:gd name="T5" fmla="*/ 3 h 159"/>
                <a:gd name="T6" fmla="*/ 3 w 43"/>
                <a:gd name="T7" fmla="*/ 0 h 159"/>
                <a:gd name="T8" fmla="*/ 24 w 43"/>
                <a:gd name="T9" fmla="*/ 0 h 159"/>
                <a:gd name="T10" fmla="*/ 26 w 43"/>
                <a:gd name="T11" fmla="*/ 3 h 159"/>
                <a:gd name="T12" fmla="*/ 26 w 43"/>
                <a:gd name="T13" fmla="*/ 126 h 159"/>
                <a:gd name="T14" fmla="*/ 36 w 43"/>
                <a:gd name="T15" fmla="*/ 136 h 159"/>
                <a:gd name="T16" fmla="*/ 41 w 43"/>
                <a:gd name="T17" fmla="*/ 136 h 159"/>
                <a:gd name="T18" fmla="*/ 43 w 43"/>
                <a:gd name="T19" fmla="*/ 139 h 159"/>
                <a:gd name="T20" fmla="*/ 43 w 43"/>
                <a:gd name="T21" fmla="*/ 157 h 159"/>
                <a:gd name="T22" fmla="*/ 41 w 43"/>
                <a:gd name="T23" fmla="*/ 159 h 159"/>
                <a:gd name="T24" fmla="*/ 31 w 43"/>
                <a:gd name="T25"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59">
                  <a:moveTo>
                    <a:pt x="31" y="159"/>
                  </a:moveTo>
                  <a:cubicBezTo>
                    <a:pt x="9" y="159"/>
                    <a:pt x="0" y="149"/>
                    <a:pt x="0" y="127"/>
                  </a:cubicBezTo>
                  <a:cubicBezTo>
                    <a:pt x="0" y="3"/>
                    <a:pt x="0" y="3"/>
                    <a:pt x="0" y="3"/>
                  </a:cubicBezTo>
                  <a:cubicBezTo>
                    <a:pt x="0" y="1"/>
                    <a:pt x="1" y="0"/>
                    <a:pt x="3" y="0"/>
                  </a:cubicBezTo>
                  <a:cubicBezTo>
                    <a:pt x="24" y="0"/>
                    <a:pt x="24" y="0"/>
                    <a:pt x="24" y="0"/>
                  </a:cubicBezTo>
                  <a:cubicBezTo>
                    <a:pt x="25" y="0"/>
                    <a:pt x="26" y="1"/>
                    <a:pt x="26" y="3"/>
                  </a:cubicBezTo>
                  <a:cubicBezTo>
                    <a:pt x="26" y="126"/>
                    <a:pt x="26" y="126"/>
                    <a:pt x="26" y="126"/>
                  </a:cubicBezTo>
                  <a:cubicBezTo>
                    <a:pt x="26" y="134"/>
                    <a:pt x="29" y="136"/>
                    <a:pt x="36" y="136"/>
                  </a:cubicBezTo>
                  <a:cubicBezTo>
                    <a:pt x="41" y="136"/>
                    <a:pt x="41" y="136"/>
                    <a:pt x="41" y="136"/>
                  </a:cubicBezTo>
                  <a:cubicBezTo>
                    <a:pt x="42" y="136"/>
                    <a:pt x="43" y="137"/>
                    <a:pt x="43" y="139"/>
                  </a:cubicBezTo>
                  <a:cubicBezTo>
                    <a:pt x="43" y="157"/>
                    <a:pt x="43" y="157"/>
                    <a:pt x="43" y="157"/>
                  </a:cubicBezTo>
                  <a:cubicBezTo>
                    <a:pt x="43" y="158"/>
                    <a:pt x="42" y="159"/>
                    <a:pt x="41" y="159"/>
                  </a:cubicBezTo>
                  <a:lnTo>
                    <a:pt x="31"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74"/>
            <p:cNvSpPr>
              <a:spLocks/>
            </p:cNvSpPr>
            <p:nvPr userDrawn="1"/>
          </p:nvSpPr>
          <p:spPr bwMode="auto">
            <a:xfrm>
              <a:off x="6668715"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4"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75"/>
            <p:cNvSpPr>
              <a:spLocks noEditPoints="1"/>
            </p:cNvSpPr>
            <p:nvPr userDrawn="1"/>
          </p:nvSpPr>
          <p:spPr bwMode="auto">
            <a:xfrm>
              <a:off x="6798916" y="1492997"/>
              <a:ext cx="165334"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9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9" y="66"/>
                    <a:pt x="49" y="66"/>
                    <a:pt x="49"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76"/>
            <p:cNvSpPr>
              <a:spLocks/>
            </p:cNvSpPr>
            <p:nvPr userDrawn="1"/>
          </p:nvSpPr>
          <p:spPr bwMode="auto">
            <a:xfrm>
              <a:off x="7011783" y="1492997"/>
              <a:ext cx="142600" cy="204601"/>
            </a:xfrm>
            <a:custGeom>
              <a:avLst/>
              <a:gdLst>
                <a:gd name="T0" fmla="*/ 2 w 80"/>
                <a:gd name="T1" fmla="*/ 114 h 114"/>
                <a:gd name="T2" fmla="*/ 0 w 80"/>
                <a:gd name="T3" fmla="*/ 112 h 114"/>
                <a:gd name="T4" fmla="*/ 0 w 80"/>
                <a:gd name="T5" fmla="*/ 5 h 114"/>
                <a:gd name="T6" fmla="*/ 2 w 80"/>
                <a:gd name="T7" fmla="*/ 2 h 114"/>
                <a:gd name="T8" fmla="*/ 24 w 80"/>
                <a:gd name="T9" fmla="*/ 2 h 114"/>
                <a:gd name="T10" fmla="*/ 26 w 80"/>
                <a:gd name="T11" fmla="*/ 5 h 114"/>
                <a:gd name="T12" fmla="*/ 26 w 80"/>
                <a:gd name="T13" fmla="*/ 14 h 114"/>
                <a:gd name="T14" fmla="*/ 26 w 80"/>
                <a:gd name="T15" fmla="*/ 14 h 114"/>
                <a:gd name="T16" fmla="*/ 55 w 80"/>
                <a:gd name="T17" fmla="*/ 0 h 114"/>
                <a:gd name="T18" fmla="*/ 79 w 80"/>
                <a:gd name="T19" fmla="*/ 9 h 114"/>
                <a:gd name="T20" fmla="*/ 79 w 80"/>
                <a:gd name="T21" fmla="*/ 12 h 114"/>
                <a:gd name="T22" fmla="*/ 67 w 80"/>
                <a:gd name="T23" fmla="*/ 28 h 114"/>
                <a:gd name="T24" fmla="*/ 63 w 80"/>
                <a:gd name="T25" fmla="*/ 28 h 114"/>
                <a:gd name="T26" fmla="*/ 47 w 80"/>
                <a:gd name="T27" fmla="*/ 23 h 114"/>
                <a:gd name="T28" fmla="*/ 26 w 80"/>
                <a:gd name="T29" fmla="*/ 51 h 114"/>
                <a:gd name="T30" fmla="*/ 26 w 80"/>
                <a:gd name="T31" fmla="*/ 112 h 114"/>
                <a:gd name="T32" fmla="*/ 24 w 80"/>
                <a:gd name="T33" fmla="*/ 114 h 114"/>
                <a:gd name="T34" fmla="*/ 2 w 80"/>
                <a:gd name="T3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114">
                  <a:moveTo>
                    <a:pt x="2" y="114"/>
                  </a:moveTo>
                  <a:cubicBezTo>
                    <a:pt x="1" y="114"/>
                    <a:pt x="0" y="113"/>
                    <a:pt x="0" y="112"/>
                  </a:cubicBezTo>
                  <a:cubicBezTo>
                    <a:pt x="0" y="5"/>
                    <a:pt x="0" y="5"/>
                    <a:pt x="0" y="5"/>
                  </a:cubicBezTo>
                  <a:cubicBezTo>
                    <a:pt x="0" y="3"/>
                    <a:pt x="1" y="2"/>
                    <a:pt x="2" y="2"/>
                  </a:cubicBezTo>
                  <a:cubicBezTo>
                    <a:pt x="24" y="2"/>
                    <a:pt x="24" y="2"/>
                    <a:pt x="24" y="2"/>
                  </a:cubicBezTo>
                  <a:cubicBezTo>
                    <a:pt x="25" y="2"/>
                    <a:pt x="26" y="3"/>
                    <a:pt x="26" y="5"/>
                  </a:cubicBezTo>
                  <a:cubicBezTo>
                    <a:pt x="26" y="14"/>
                    <a:pt x="26" y="14"/>
                    <a:pt x="26" y="14"/>
                  </a:cubicBezTo>
                  <a:cubicBezTo>
                    <a:pt x="26" y="14"/>
                    <a:pt x="26" y="14"/>
                    <a:pt x="26" y="14"/>
                  </a:cubicBezTo>
                  <a:cubicBezTo>
                    <a:pt x="32" y="6"/>
                    <a:pt x="41" y="0"/>
                    <a:pt x="55" y="0"/>
                  </a:cubicBezTo>
                  <a:cubicBezTo>
                    <a:pt x="64" y="0"/>
                    <a:pt x="73" y="3"/>
                    <a:pt x="79" y="9"/>
                  </a:cubicBezTo>
                  <a:cubicBezTo>
                    <a:pt x="80" y="10"/>
                    <a:pt x="80" y="11"/>
                    <a:pt x="79" y="12"/>
                  </a:cubicBezTo>
                  <a:cubicBezTo>
                    <a:pt x="67" y="28"/>
                    <a:pt x="67" y="28"/>
                    <a:pt x="67" y="28"/>
                  </a:cubicBezTo>
                  <a:cubicBezTo>
                    <a:pt x="66" y="29"/>
                    <a:pt x="65" y="29"/>
                    <a:pt x="63" y="28"/>
                  </a:cubicBezTo>
                  <a:cubicBezTo>
                    <a:pt x="58" y="25"/>
                    <a:pt x="53" y="23"/>
                    <a:pt x="47" y="23"/>
                  </a:cubicBezTo>
                  <a:cubicBezTo>
                    <a:pt x="32" y="23"/>
                    <a:pt x="26" y="33"/>
                    <a:pt x="26" y="51"/>
                  </a:cubicBezTo>
                  <a:cubicBezTo>
                    <a:pt x="26" y="112"/>
                    <a:pt x="26" y="112"/>
                    <a:pt x="26" y="112"/>
                  </a:cubicBezTo>
                  <a:cubicBezTo>
                    <a:pt x="26" y="113"/>
                    <a:pt x="25" y="114"/>
                    <a:pt x="24" y="114"/>
                  </a:cubicBezTo>
                  <a:lnTo>
                    <a:pt x="2"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77"/>
            <p:cNvSpPr>
              <a:spLocks noEditPoints="1"/>
            </p:cNvSpPr>
            <p:nvPr userDrawn="1"/>
          </p:nvSpPr>
          <p:spPr bwMode="auto">
            <a:xfrm>
              <a:off x="7166783" y="1492997"/>
              <a:ext cx="175667" cy="208734"/>
            </a:xfrm>
            <a:custGeom>
              <a:avLst/>
              <a:gdLst>
                <a:gd name="T0" fmla="*/ 4 w 98"/>
                <a:gd name="T1" fmla="*/ 85 h 117"/>
                <a:gd name="T2" fmla="*/ 0 w 98"/>
                <a:gd name="T3" fmla="*/ 58 h 117"/>
                <a:gd name="T4" fmla="*/ 3 w 98"/>
                <a:gd name="T5" fmla="*/ 31 h 117"/>
                <a:gd name="T6" fmla="*/ 49 w 98"/>
                <a:gd name="T7" fmla="*/ 0 h 117"/>
                <a:gd name="T8" fmla="*/ 95 w 98"/>
                <a:gd name="T9" fmla="*/ 31 h 117"/>
                <a:gd name="T10" fmla="*/ 98 w 98"/>
                <a:gd name="T11" fmla="*/ 64 h 117"/>
                <a:gd name="T12" fmla="*/ 96 w 98"/>
                <a:gd name="T13" fmla="*/ 66 h 117"/>
                <a:gd name="T14" fmla="*/ 27 w 98"/>
                <a:gd name="T15" fmla="*/ 66 h 117"/>
                <a:gd name="T16" fmla="*/ 26 w 98"/>
                <a:gd name="T17" fmla="*/ 68 h 117"/>
                <a:gd name="T18" fmla="*/ 27 w 98"/>
                <a:gd name="T19" fmla="*/ 76 h 117"/>
                <a:gd name="T20" fmla="*/ 52 w 98"/>
                <a:gd name="T21" fmla="*/ 93 h 117"/>
                <a:gd name="T22" fmla="*/ 79 w 98"/>
                <a:gd name="T23" fmla="*/ 83 h 117"/>
                <a:gd name="T24" fmla="*/ 82 w 98"/>
                <a:gd name="T25" fmla="*/ 82 h 117"/>
                <a:gd name="T26" fmla="*/ 96 w 98"/>
                <a:gd name="T27" fmla="*/ 94 h 117"/>
                <a:gd name="T28" fmla="*/ 96 w 98"/>
                <a:gd name="T29" fmla="*/ 98 h 117"/>
                <a:gd name="T30" fmla="*/ 50 w 98"/>
                <a:gd name="T31" fmla="*/ 117 h 117"/>
                <a:gd name="T32" fmla="*/ 4 w 98"/>
                <a:gd name="T33" fmla="*/ 85 h 117"/>
                <a:gd name="T34" fmla="*/ 71 w 98"/>
                <a:gd name="T35" fmla="*/ 36 h 117"/>
                <a:gd name="T36" fmla="*/ 49 w 98"/>
                <a:gd name="T37" fmla="*/ 22 h 117"/>
                <a:gd name="T38" fmla="*/ 27 w 98"/>
                <a:gd name="T39" fmla="*/ 36 h 117"/>
                <a:gd name="T40" fmla="*/ 26 w 98"/>
                <a:gd name="T41" fmla="*/ 46 h 117"/>
                <a:gd name="T42" fmla="*/ 27 w 98"/>
                <a:gd name="T43" fmla="*/ 47 h 117"/>
                <a:gd name="T44" fmla="*/ 71 w 98"/>
                <a:gd name="T45" fmla="*/ 47 h 117"/>
                <a:gd name="T46" fmla="*/ 72 w 98"/>
                <a:gd name="T47" fmla="*/ 46 h 117"/>
                <a:gd name="T48" fmla="*/ 71 w 98"/>
                <a:gd name="T49" fmla="*/ 3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8" h="117">
                  <a:moveTo>
                    <a:pt x="4" y="85"/>
                  </a:moveTo>
                  <a:cubicBezTo>
                    <a:pt x="1" y="78"/>
                    <a:pt x="0" y="70"/>
                    <a:pt x="0" y="58"/>
                  </a:cubicBezTo>
                  <a:cubicBezTo>
                    <a:pt x="0" y="47"/>
                    <a:pt x="1" y="38"/>
                    <a:pt x="3" y="31"/>
                  </a:cubicBezTo>
                  <a:cubicBezTo>
                    <a:pt x="10" y="11"/>
                    <a:pt x="27" y="0"/>
                    <a:pt x="49" y="0"/>
                  </a:cubicBezTo>
                  <a:cubicBezTo>
                    <a:pt x="72" y="0"/>
                    <a:pt x="89" y="12"/>
                    <a:pt x="95" y="31"/>
                  </a:cubicBezTo>
                  <a:cubicBezTo>
                    <a:pt x="97" y="38"/>
                    <a:pt x="98" y="46"/>
                    <a:pt x="98" y="64"/>
                  </a:cubicBezTo>
                  <a:cubicBezTo>
                    <a:pt x="98" y="66"/>
                    <a:pt x="98" y="66"/>
                    <a:pt x="96" y="66"/>
                  </a:cubicBezTo>
                  <a:cubicBezTo>
                    <a:pt x="27" y="66"/>
                    <a:pt x="27" y="66"/>
                    <a:pt x="27" y="66"/>
                  </a:cubicBezTo>
                  <a:cubicBezTo>
                    <a:pt x="26" y="66"/>
                    <a:pt x="26" y="67"/>
                    <a:pt x="26" y="68"/>
                  </a:cubicBezTo>
                  <a:cubicBezTo>
                    <a:pt x="26" y="71"/>
                    <a:pt x="26" y="74"/>
                    <a:pt x="27" y="76"/>
                  </a:cubicBezTo>
                  <a:cubicBezTo>
                    <a:pt x="31" y="87"/>
                    <a:pt x="40" y="93"/>
                    <a:pt x="52" y="93"/>
                  </a:cubicBezTo>
                  <a:cubicBezTo>
                    <a:pt x="65" y="93"/>
                    <a:pt x="73" y="89"/>
                    <a:pt x="79" y="83"/>
                  </a:cubicBezTo>
                  <a:cubicBezTo>
                    <a:pt x="80" y="82"/>
                    <a:pt x="81" y="81"/>
                    <a:pt x="82" y="82"/>
                  </a:cubicBezTo>
                  <a:cubicBezTo>
                    <a:pt x="96" y="94"/>
                    <a:pt x="96" y="94"/>
                    <a:pt x="96" y="94"/>
                  </a:cubicBezTo>
                  <a:cubicBezTo>
                    <a:pt x="97" y="95"/>
                    <a:pt x="97" y="96"/>
                    <a:pt x="96" y="98"/>
                  </a:cubicBezTo>
                  <a:cubicBezTo>
                    <a:pt x="86" y="109"/>
                    <a:pt x="71" y="117"/>
                    <a:pt x="50" y="117"/>
                  </a:cubicBezTo>
                  <a:cubicBezTo>
                    <a:pt x="26" y="117"/>
                    <a:pt x="10" y="105"/>
                    <a:pt x="4" y="85"/>
                  </a:cubicBezTo>
                  <a:close/>
                  <a:moveTo>
                    <a:pt x="71" y="36"/>
                  </a:moveTo>
                  <a:cubicBezTo>
                    <a:pt x="68" y="27"/>
                    <a:pt x="60" y="22"/>
                    <a:pt x="49" y="22"/>
                  </a:cubicBezTo>
                  <a:cubicBezTo>
                    <a:pt x="39" y="22"/>
                    <a:pt x="30" y="27"/>
                    <a:pt x="27" y="36"/>
                  </a:cubicBezTo>
                  <a:cubicBezTo>
                    <a:pt x="26" y="39"/>
                    <a:pt x="26" y="42"/>
                    <a:pt x="26" y="46"/>
                  </a:cubicBezTo>
                  <a:cubicBezTo>
                    <a:pt x="26" y="47"/>
                    <a:pt x="26" y="47"/>
                    <a:pt x="27" y="47"/>
                  </a:cubicBezTo>
                  <a:cubicBezTo>
                    <a:pt x="71" y="47"/>
                    <a:pt x="71" y="47"/>
                    <a:pt x="71" y="47"/>
                  </a:cubicBezTo>
                  <a:cubicBezTo>
                    <a:pt x="72" y="47"/>
                    <a:pt x="72" y="47"/>
                    <a:pt x="72" y="46"/>
                  </a:cubicBezTo>
                  <a:cubicBezTo>
                    <a:pt x="72" y="42"/>
                    <a:pt x="72" y="39"/>
                    <a:pt x="7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78"/>
            <p:cNvSpPr>
              <a:spLocks noEditPoints="1"/>
            </p:cNvSpPr>
            <p:nvPr userDrawn="1"/>
          </p:nvSpPr>
          <p:spPr bwMode="auto">
            <a:xfrm>
              <a:off x="7439584" y="1492997"/>
              <a:ext cx="177734" cy="208734"/>
            </a:xfrm>
            <a:custGeom>
              <a:avLst/>
              <a:gdLst>
                <a:gd name="T0" fmla="*/ 3 w 99"/>
                <a:gd name="T1" fmla="*/ 86 h 117"/>
                <a:gd name="T2" fmla="*/ 0 w 99"/>
                <a:gd name="T3" fmla="*/ 58 h 117"/>
                <a:gd name="T4" fmla="*/ 3 w 99"/>
                <a:gd name="T5" fmla="*/ 31 h 117"/>
                <a:gd name="T6" fmla="*/ 49 w 99"/>
                <a:gd name="T7" fmla="*/ 0 h 117"/>
                <a:gd name="T8" fmla="*/ 95 w 99"/>
                <a:gd name="T9" fmla="*/ 31 h 117"/>
                <a:gd name="T10" fmla="*/ 99 w 99"/>
                <a:gd name="T11" fmla="*/ 58 h 117"/>
                <a:gd name="T12" fmla="*/ 95 w 99"/>
                <a:gd name="T13" fmla="*/ 86 h 117"/>
                <a:gd name="T14" fmla="*/ 49 w 99"/>
                <a:gd name="T15" fmla="*/ 117 h 117"/>
                <a:gd name="T16" fmla="*/ 3 w 99"/>
                <a:gd name="T17" fmla="*/ 86 h 117"/>
                <a:gd name="T18" fmla="*/ 70 w 99"/>
                <a:gd name="T19" fmla="*/ 79 h 117"/>
                <a:gd name="T20" fmla="*/ 73 w 99"/>
                <a:gd name="T21" fmla="*/ 58 h 117"/>
                <a:gd name="T22" fmla="*/ 70 w 99"/>
                <a:gd name="T23" fmla="*/ 38 h 117"/>
                <a:gd name="T24" fmla="*/ 49 w 99"/>
                <a:gd name="T25" fmla="*/ 23 h 117"/>
                <a:gd name="T26" fmla="*/ 28 w 99"/>
                <a:gd name="T27" fmla="*/ 38 h 117"/>
                <a:gd name="T28" fmla="*/ 26 w 99"/>
                <a:gd name="T29" fmla="*/ 58 h 117"/>
                <a:gd name="T30" fmla="*/ 28 w 99"/>
                <a:gd name="T31" fmla="*/ 79 h 117"/>
                <a:gd name="T32" fmla="*/ 49 w 99"/>
                <a:gd name="T33" fmla="*/ 93 h 117"/>
                <a:gd name="T34" fmla="*/ 70 w 99"/>
                <a:gd name="T35" fmla="*/ 7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9" h="117">
                  <a:moveTo>
                    <a:pt x="3" y="86"/>
                  </a:moveTo>
                  <a:cubicBezTo>
                    <a:pt x="1" y="78"/>
                    <a:pt x="0" y="70"/>
                    <a:pt x="0" y="58"/>
                  </a:cubicBezTo>
                  <a:cubicBezTo>
                    <a:pt x="0" y="46"/>
                    <a:pt x="1" y="38"/>
                    <a:pt x="3" y="31"/>
                  </a:cubicBezTo>
                  <a:cubicBezTo>
                    <a:pt x="10" y="11"/>
                    <a:pt x="27" y="0"/>
                    <a:pt x="49" y="0"/>
                  </a:cubicBezTo>
                  <a:cubicBezTo>
                    <a:pt x="72" y="0"/>
                    <a:pt x="89" y="11"/>
                    <a:pt x="95" y="31"/>
                  </a:cubicBezTo>
                  <a:cubicBezTo>
                    <a:pt x="98" y="38"/>
                    <a:pt x="99" y="46"/>
                    <a:pt x="99" y="58"/>
                  </a:cubicBezTo>
                  <a:cubicBezTo>
                    <a:pt x="99" y="70"/>
                    <a:pt x="98" y="78"/>
                    <a:pt x="95" y="86"/>
                  </a:cubicBezTo>
                  <a:cubicBezTo>
                    <a:pt x="89" y="105"/>
                    <a:pt x="72" y="117"/>
                    <a:pt x="49" y="117"/>
                  </a:cubicBezTo>
                  <a:cubicBezTo>
                    <a:pt x="27" y="117"/>
                    <a:pt x="10" y="105"/>
                    <a:pt x="3" y="86"/>
                  </a:cubicBezTo>
                  <a:close/>
                  <a:moveTo>
                    <a:pt x="70" y="79"/>
                  </a:moveTo>
                  <a:cubicBezTo>
                    <a:pt x="72" y="73"/>
                    <a:pt x="73" y="68"/>
                    <a:pt x="73" y="58"/>
                  </a:cubicBezTo>
                  <a:cubicBezTo>
                    <a:pt x="73" y="49"/>
                    <a:pt x="72" y="44"/>
                    <a:pt x="70" y="38"/>
                  </a:cubicBezTo>
                  <a:cubicBezTo>
                    <a:pt x="67" y="28"/>
                    <a:pt x="60" y="23"/>
                    <a:pt x="49" y="23"/>
                  </a:cubicBezTo>
                  <a:cubicBezTo>
                    <a:pt x="39" y="23"/>
                    <a:pt x="32" y="28"/>
                    <a:pt x="28" y="38"/>
                  </a:cubicBezTo>
                  <a:cubicBezTo>
                    <a:pt x="27" y="44"/>
                    <a:pt x="26" y="49"/>
                    <a:pt x="26" y="58"/>
                  </a:cubicBezTo>
                  <a:cubicBezTo>
                    <a:pt x="26" y="68"/>
                    <a:pt x="27" y="73"/>
                    <a:pt x="28" y="79"/>
                  </a:cubicBezTo>
                  <a:cubicBezTo>
                    <a:pt x="32" y="88"/>
                    <a:pt x="39"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79"/>
            <p:cNvSpPr>
              <a:spLocks/>
            </p:cNvSpPr>
            <p:nvPr userDrawn="1"/>
          </p:nvSpPr>
          <p:spPr bwMode="auto">
            <a:xfrm>
              <a:off x="7642118" y="1414463"/>
              <a:ext cx="107467" cy="283134"/>
            </a:xfrm>
            <a:custGeom>
              <a:avLst/>
              <a:gdLst>
                <a:gd name="T0" fmla="*/ 13 w 60"/>
                <a:gd name="T1" fmla="*/ 158 h 158"/>
                <a:gd name="T2" fmla="*/ 11 w 60"/>
                <a:gd name="T3" fmla="*/ 156 h 158"/>
                <a:gd name="T4" fmla="*/ 11 w 60"/>
                <a:gd name="T5" fmla="*/ 68 h 158"/>
                <a:gd name="T6" fmla="*/ 9 w 60"/>
                <a:gd name="T7" fmla="*/ 66 h 158"/>
                <a:gd name="T8" fmla="*/ 2 w 60"/>
                <a:gd name="T9" fmla="*/ 66 h 158"/>
                <a:gd name="T10" fmla="*/ 0 w 60"/>
                <a:gd name="T11" fmla="*/ 64 h 158"/>
                <a:gd name="T12" fmla="*/ 0 w 60"/>
                <a:gd name="T13" fmla="*/ 49 h 158"/>
                <a:gd name="T14" fmla="*/ 2 w 60"/>
                <a:gd name="T15" fmla="*/ 46 h 158"/>
                <a:gd name="T16" fmla="*/ 9 w 60"/>
                <a:gd name="T17" fmla="*/ 46 h 158"/>
                <a:gd name="T18" fmla="*/ 11 w 60"/>
                <a:gd name="T19" fmla="*/ 45 h 158"/>
                <a:gd name="T20" fmla="*/ 11 w 60"/>
                <a:gd name="T21" fmla="*/ 38 h 158"/>
                <a:gd name="T22" fmla="*/ 48 w 60"/>
                <a:gd name="T23" fmla="*/ 0 h 158"/>
                <a:gd name="T24" fmla="*/ 58 w 60"/>
                <a:gd name="T25" fmla="*/ 0 h 158"/>
                <a:gd name="T26" fmla="*/ 60 w 60"/>
                <a:gd name="T27" fmla="*/ 3 h 158"/>
                <a:gd name="T28" fmla="*/ 60 w 60"/>
                <a:gd name="T29" fmla="*/ 21 h 158"/>
                <a:gd name="T30" fmla="*/ 58 w 60"/>
                <a:gd name="T31" fmla="*/ 24 h 158"/>
                <a:gd name="T32" fmla="*/ 51 w 60"/>
                <a:gd name="T33" fmla="*/ 24 h 158"/>
                <a:gd name="T34" fmla="*/ 37 w 60"/>
                <a:gd name="T35" fmla="*/ 37 h 158"/>
                <a:gd name="T36" fmla="*/ 37 w 60"/>
                <a:gd name="T37" fmla="*/ 45 h 158"/>
                <a:gd name="T38" fmla="*/ 38 w 60"/>
                <a:gd name="T39" fmla="*/ 46 h 158"/>
                <a:gd name="T40" fmla="*/ 58 w 60"/>
                <a:gd name="T41" fmla="*/ 46 h 158"/>
                <a:gd name="T42" fmla="*/ 60 w 60"/>
                <a:gd name="T43" fmla="*/ 49 h 158"/>
                <a:gd name="T44" fmla="*/ 60 w 60"/>
                <a:gd name="T45" fmla="*/ 64 h 158"/>
                <a:gd name="T46" fmla="*/ 58 w 60"/>
                <a:gd name="T47" fmla="*/ 66 h 158"/>
                <a:gd name="T48" fmla="*/ 38 w 60"/>
                <a:gd name="T49" fmla="*/ 66 h 158"/>
                <a:gd name="T50" fmla="*/ 37 w 60"/>
                <a:gd name="T51" fmla="*/ 68 h 158"/>
                <a:gd name="T52" fmla="*/ 37 w 60"/>
                <a:gd name="T53" fmla="*/ 156 h 158"/>
                <a:gd name="T54" fmla="*/ 34 w 60"/>
                <a:gd name="T55" fmla="*/ 158 h 158"/>
                <a:gd name="T56" fmla="*/ 13 w 60"/>
                <a:gd name="T57"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158">
                  <a:moveTo>
                    <a:pt x="13" y="158"/>
                  </a:moveTo>
                  <a:cubicBezTo>
                    <a:pt x="12" y="158"/>
                    <a:pt x="11" y="157"/>
                    <a:pt x="11" y="156"/>
                  </a:cubicBezTo>
                  <a:cubicBezTo>
                    <a:pt x="11" y="68"/>
                    <a:pt x="11" y="68"/>
                    <a:pt x="11" y="68"/>
                  </a:cubicBezTo>
                  <a:cubicBezTo>
                    <a:pt x="11" y="67"/>
                    <a:pt x="10" y="66"/>
                    <a:pt x="9" y="66"/>
                  </a:cubicBezTo>
                  <a:cubicBezTo>
                    <a:pt x="2" y="66"/>
                    <a:pt x="2" y="66"/>
                    <a:pt x="2" y="66"/>
                  </a:cubicBezTo>
                  <a:cubicBezTo>
                    <a:pt x="1" y="66"/>
                    <a:pt x="0" y="66"/>
                    <a:pt x="0" y="64"/>
                  </a:cubicBezTo>
                  <a:cubicBezTo>
                    <a:pt x="0" y="49"/>
                    <a:pt x="0" y="49"/>
                    <a:pt x="0" y="49"/>
                  </a:cubicBezTo>
                  <a:cubicBezTo>
                    <a:pt x="0" y="47"/>
                    <a:pt x="1" y="46"/>
                    <a:pt x="2" y="46"/>
                  </a:cubicBezTo>
                  <a:cubicBezTo>
                    <a:pt x="9" y="46"/>
                    <a:pt x="9" y="46"/>
                    <a:pt x="9" y="46"/>
                  </a:cubicBezTo>
                  <a:cubicBezTo>
                    <a:pt x="10" y="46"/>
                    <a:pt x="11" y="46"/>
                    <a:pt x="11" y="45"/>
                  </a:cubicBezTo>
                  <a:cubicBezTo>
                    <a:pt x="11" y="38"/>
                    <a:pt x="11" y="38"/>
                    <a:pt x="11" y="38"/>
                  </a:cubicBezTo>
                  <a:cubicBezTo>
                    <a:pt x="11" y="12"/>
                    <a:pt x="23" y="0"/>
                    <a:pt x="48" y="0"/>
                  </a:cubicBezTo>
                  <a:cubicBezTo>
                    <a:pt x="58" y="0"/>
                    <a:pt x="58" y="0"/>
                    <a:pt x="58" y="0"/>
                  </a:cubicBezTo>
                  <a:cubicBezTo>
                    <a:pt x="59" y="0"/>
                    <a:pt x="60" y="1"/>
                    <a:pt x="60" y="3"/>
                  </a:cubicBezTo>
                  <a:cubicBezTo>
                    <a:pt x="60" y="21"/>
                    <a:pt x="60" y="21"/>
                    <a:pt x="60" y="21"/>
                  </a:cubicBezTo>
                  <a:cubicBezTo>
                    <a:pt x="60" y="23"/>
                    <a:pt x="59" y="24"/>
                    <a:pt x="58" y="24"/>
                  </a:cubicBezTo>
                  <a:cubicBezTo>
                    <a:pt x="51" y="24"/>
                    <a:pt x="51" y="24"/>
                    <a:pt x="51" y="24"/>
                  </a:cubicBezTo>
                  <a:cubicBezTo>
                    <a:pt x="39" y="24"/>
                    <a:pt x="37" y="26"/>
                    <a:pt x="37" y="37"/>
                  </a:cubicBezTo>
                  <a:cubicBezTo>
                    <a:pt x="37" y="45"/>
                    <a:pt x="37" y="45"/>
                    <a:pt x="37" y="45"/>
                  </a:cubicBezTo>
                  <a:cubicBezTo>
                    <a:pt x="37" y="46"/>
                    <a:pt x="37" y="46"/>
                    <a:pt x="38" y="46"/>
                  </a:cubicBezTo>
                  <a:cubicBezTo>
                    <a:pt x="58" y="46"/>
                    <a:pt x="58" y="46"/>
                    <a:pt x="58" y="46"/>
                  </a:cubicBezTo>
                  <a:cubicBezTo>
                    <a:pt x="59" y="46"/>
                    <a:pt x="60" y="47"/>
                    <a:pt x="60" y="49"/>
                  </a:cubicBezTo>
                  <a:cubicBezTo>
                    <a:pt x="60" y="64"/>
                    <a:pt x="60" y="64"/>
                    <a:pt x="60" y="64"/>
                  </a:cubicBezTo>
                  <a:cubicBezTo>
                    <a:pt x="60" y="66"/>
                    <a:pt x="59" y="66"/>
                    <a:pt x="58" y="66"/>
                  </a:cubicBezTo>
                  <a:cubicBezTo>
                    <a:pt x="38" y="66"/>
                    <a:pt x="38" y="66"/>
                    <a:pt x="38" y="66"/>
                  </a:cubicBezTo>
                  <a:cubicBezTo>
                    <a:pt x="37" y="66"/>
                    <a:pt x="37" y="67"/>
                    <a:pt x="37" y="68"/>
                  </a:cubicBezTo>
                  <a:cubicBezTo>
                    <a:pt x="37" y="156"/>
                    <a:pt x="37" y="156"/>
                    <a:pt x="37" y="156"/>
                  </a:cubicBezTo>
                  <a:cubicBezTo>
                    <a:pt x="37" y="157"/>
                    <a:pt x="36" y="158"/>
                    <a:pt x="34" y="158"/>
                  </a:cubicBezTo>
                  <a:lnTo>
                    <a:pt x="13" y="1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80"/>
            <p:cNvSpPr>
              <a:spLocks/>
            </p:cNvSpPr>
            <p:nvPr userDrawn="1"/>
          </p:nvSpPr>
          <p:spPr bwMode="auto">
            <a:xfrm>
              <a:off x="7826052" y="1414463"/>
              <a:ext cx="171534" cy="287267"/>
            </a:xfrm>
            <a:custGeom>
              <a:avLst/>
              <a:gdLst>
                <a:gd name="T0" fmla="*/ 1 w 96"/>
                <a:gd name="T1" fmla="*/ 138 h 161"/>
                <a:gd name="T2" fmla="*/ 18 w 96"/>
                <a:gd name="T3" fmla="*/ 126 h 161"/>
                <a:gd name="T4" fmla="*/ 21 w 96"/>
                <a:gd name="T5" fmla="*/ 126 h 161"/>
                <a:gd name="T6" fmla="*/ 42 w 96"/>
                <a:gd name="T7" fmla="*/ 136 h 161"/>
                <a:gd name="T8" fmla="*/ 68 w 96"/>
                <a:gd name="T9" fmla="*/ 105 h 161"/>
                <a:gd name="T10" fmla="*/ 68 w 96"/>
                <a:gd name="T11" fmla="*/ 3 h 161"/>
                <a:gd name="T12" fmla="*/ 71 w 96"/>
                <a:gd name="T13" fmla="*/ 0 h 161"/>
                <a:gd name="T14" fmla="*/ 93 w 96"/>
                <a:gd name="T15" fmla="*/ 0 h 161"/>
                <a:gd name="T16" fmla="*/ 96 w 96"/>
                <a:gd name="T17" fmla="*/ 3 h 161"/>
                <a:gd name="T18" fmla="*/ 96 w 96"/>
                <a:gd name="T19" fmla="*/ 105 h 161"/>
                <a:gd name="T20" fmla="*/ 41 w 96"/>
                <a:gd name="T21" fmla="*/ 161 h 161"/>
                <a:gd name="T22" fmla="*/ 0 w 96"/>
                <a:gd name="T23" fmla="*/ 142 h 161"/>
                <a:gd name="T24" fmla="*/ 1 w 96"/>
                <a:gd name="T25" fmla="*/ 138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6" h="161">
                  <a:moveTo>
                    <a:pt x="1" y="138"/>
                  </a:moveTo>
                  <a:cubicBezTo>
                    <a:pt x="18" y="126"/>
                    <a:pt x="18" y="126"/>
                    <a:pt x="18" y="126"/>
                  </a:cubicBezTo>
                  <a:cubicBezTo>
                    <a:pt x="19" y="125"/>
                    <a:pt x="20" y="125"/>
                    <a:pt x="21" y="126"/>
                  </a:cubicBezTo>
                  <a:cubicBezTo>
                    <a:pt x="25" y="131"/>
                    <a:pt x="33" y="136"/>
                    <a:pt x="42" y="136"/>
                  </a:cubicBezTo>
                  <a:cubicBezTo>
                    <a:pt x="59" y="136"/>
                    <a:pt x="68" y="126"/>
                    <a:pt x="68" y="105"/>
                  </a:cubicBezTo>
                  <a:cubicBezTo>
                    <a:pt x="68" y="3"/>
                    <a:pt x="68" y="3"/>
                    <a:pt x="68" y="3"/>
                  </a:cubicBezTo>
                  <a:cubicBezTo>
                    <a:pt x="68" y="1"/>
                    <a:pt x="69" y="0"/>
                    <a:pt x="71" y="0"/>
                  </a:cubicBezTo>
                  <a:cubicBezTo>
                    <a:pt x="93" y="0"/>
                    <a:pt x="93" y="0"/>
                    <a:pt x="93" y="0"/>
                  </a:cubicBezTo>
                  <a:cubicBezTo>
                    <a:pt x="95" y="0"/>
                    <a:pt x="96" y="1"/>
                    <a:pt x="96" y="3"/>
                  </a:cubicBezTo>
                  <a:cubicBezTo>
                    <a:pt x="96" y="105"/>
                    <a:pt x="96" y="105"/>
                    <a:pt x="96" y="105"/>
                  </a:cubicBezTo>
                  <a:cubicBezTo>
                    <a:pt x="96" y="141"/>
                    <a:pt x="75" y="161"/>
                    <a:pt x="41" y="161"/>
                  </a:cubicBezTo>
                  <a:cubicBezTo>
                    <a:pt x="23" y="161"/>
                    <a:pt x="7" y="152"/>
                    <a:pt x="0" y="142"/>
                  </a:cubicBezTo>
                  <a:cubicBezTo>
                    <a:pt x="0" y="140"/>
                    <a:pt x="0" y="139"/>
                    <a:pt x="1" y="1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81"/>
            <p:cNvSpPr>
              <a:spLocks noEditPoints="1"/>
            </p:cNvSpPr>
            <p:nvPr userDrawn="1"/>
          </p:nvSpPr>
          <p:spPr bwMode="auto">
            <a:xfrm>
              <a:off x="8034786" y="1492997"/>
              <a:ext cx="167400" cy="208734"/>
            </a:xfrm>
            <a:custGeom>
              <a:avLst/>
              <a:gdLst>
                <a:gd name="T0" fmla="*/ 71 w 93"/>
                <a:gd name="T1" fmla="*/ 114 h 117"/>
                <a:gd name="T2" fmla="*/ 69 w 93"/>
                <a:gd name="T3" fmla="*/ 112 h 117"/>
                <a:gd name="T4" fmla="*/ 69 w 93"/>
                <a:gd name="T5" fmla="*/ 104 h 117"/>
                <a:gd name="T6" fmla="*/ 69 w 93"/>
                <a:gd name="T7" fmla="*/ 104 h 117"/>
                <a:gd name="T8" fmla="*/ 37 w 93"/>
                <a:gd name="T9" fmla="*/ 117 h 117"/>
                <a:gd name="T10" fmla="*/ 0 w 93"/>
                <a:gd name="T11" fmla="*/ 82 h 117"/>
                <a:gd name="T12" fmla="*/ 44 w 93"/>
                <a:gd name="T13" fmla="*/ 47 h 117"/>
                <a:gd name="T14" fmla="*/ 67 w 93"/>
                <a:gd name="T15" fmla="*/ 47 h 117"/>
                <a:gd name="T16" fmla="*/ 68 w 93"/>
                <a:gd name="T17" fmla="*/ 46 h 117"/>
                <a:gd name="T18" fmla="*/ 68 w 93"/>
                <a:gd name="T19" fmla="*/ 40 h 117"/>
                <a:gd name="T20" fmla="*/ 44 w 93"/>
                <a:gd name="T21" fmla="*/ 22 h 117"/>
                <a:gd name="T22" fmla="*/ 18 w 93"/>
                <a:gd name="T23" fmla="*/ 29 h 117"/>
                <a:gd name="T24" fmla="*/ 15 w 93"/>
                <a:gd name="T25" fmla="*/ 29 h 117"/>
                <a:gd name="T26" fmla="*/ 6 w 93"/>
                <a:gd name="T27" fmla="*/ 14 h 117"/>
                <a:gd name="T28" fmla="*/ 7 w 93"/>
                <a:gd name="T29" fmla="*/ 11 h 117"/>
                <a:gd name="T30" fmla="*/ 46 w 93"/>
                <a:gd name="T31" fmla="*/ 0 h 117"/>
                <a:gd name="T32" fmla="*/ 93 w 93"/>
                <a:gd name="T33" fmla="*/ 39 h 117"/>
                <a:gd name="T34" fmla="*/ 93 w 93"/>
                <a:gd name="T35" fmla="*/ 112 h 117"/>
                <a:gd name="T36" fmla="*/ 91 w 93"/>
                <a:gd name="T37" fmla="*/ 114 h 117"/>
                <a:gd name="T38" fmla="*/ 71 w 93"/>
                <a:gd name="T39" fmla="*/ 114 h 117"/>
                <a:gd name="T40" fmla="*/ 68 w 93"/>
                <a:gd name="T41" fmla="*/ 76 h 117"/>
                <a:gd name="T42" fmla="*/ 68 w 93"/>
                <a:gd name="T43" fmla="*/ 68 h 117"/>
                <a:gd name="T44" fmla="*/ 67 w 93"/>
                <a:gd name="T45" fmla="*/ 66 h 117"/>
                <a:gd name="T46" fmla="*/ 48 w 93"/>
                <a:gd name="T47" fmla="*/ 66 h 117"/>
                <a:gd name="T48" fmla="*/ 24 w 93"/>
                <a:gd name="T49" fmla="*/ 82 h 117"/>
                <a:gd name="T50" fmla="*/ 44 w 93"/>
                <a:gd name="T51" fmla="*/ 95 h 117"/>
                <a:gd name="T52" fmla="*/ 68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1" y="114"/>
                  </a:moveTo>
                  <a:cubicBezTo>
                    <a:pt x="70" y="114"/>
                    <a:pt x="69" y="113"/>
                    <a:pt x="69" y="112"/>
                  </a:cubicBezTo>
                  <a:cubicBezTo>
                    <a:pt x="69" y="104"/>
                    <a:pt x="69" y="104"/>
                    <a:pt x="69" y="104"/>
                  </a:cubicBezTo>
                  <a:cubicBezTo>
                    <a:pt x="69" y="104"/>
                    <a:pt x="69" y="104"/>
                    <a:pt x="69" y="104"/>
                  </a:cubicBezTo>
                  <a:cubicBezTo>
                    <a:pt x="63" y="111"/>
                    <a:pt x="53" y="117"/>
                    <a:pt x="37" y="117"/>
                  </a:cubicBezTo>
                  <a:cubicBezTo>
                    <a:pt x="17" y="117"/>
                    <a:pt x="0" y="106"/>
                    <a:pt x="0" y="82"/>
                  </a:cubicBezTo>
                  <a:cubicBezTo>
                    <a:pt x="0" y="58"/>
                    <a:pt x="17" y="47"/>
                    <a:pt x="44" y="47"/>
                  </a:cubicBezTo>
                  <a:cubicBezTo>
                    <a:pt x="67" y="47"/>
                    <a:pt x="67" y="47"/>
                    <a:pt x="67" y="47"/>
                  </a:cubicBezTo>
                  <a:cubicBezTo>
                    <a:pt x="68" y="47"/>
                    <a:pt x="68" y="47"/>
                    <a:pt x="68" y="46"/>
                  </a:cubicBezTo>
                  <a:cubicBezTo>
                    <a:pt x="68" y="40"/>
                    <a:pt x="68" y="40"/>
                    <a:pt x="68" y="40"/>
                  </a:cubicBezTo>
                  <a:cubicBezTo>
                    <a:pt x="68" y="28"/>
                    <a:pt x="62" y="22"/>
                    <a:pt x="44" y="22"/>
                  </a:cubicBezTo>
                  <a:cubicBezTo>
                    <a:pt x="31" y="22"/>
                    <a:pt x="23" y="25"/>
                    <a:pt x="18" y="29"/>
                  </a:cubicBezTo>
                  <a:cubicBezTo>
                    <a:pt x="17" y="30"/>
                    <a:pt x="16" y="30"/>
                    <a:pt x="15" y="29"/>
                  </a:cubicBezTo>
                  <a:cubicBezTo>
                    <a:pt x="6" y="14"/>
                    <a:pt x="6" y="14"/>
                    <a:pt x="6" y="14"/>
                  </a:cubicBezTo>
                  <a:cubicBezTo>
                    <a:pt x="6" y="13"/>
                    <a:pt x="6" y="11"/>
                    <a:pt x="7" y="11"/>
                  </a:cubicBezTo>
                  <a:cubicBezTo>
                    <a:pt x="16" y="4"/>
                    <a:pt x="28" y="0"/>
                    <a:pt x="46" y="0"/>
                  </a:cubicBezTo>
                  <a:cubicBezTo>
                    <a:pt x="80" y="0"/>
                    <a:pt x="93" y="11"/>
                    <a:pt x="93" y="39"/>
                  </a:cubicBezTo>
                  <a:cubicBezTo>
                    <a:pt x="93" y="112"/>
                    <a:pt x="93" y="112"/>
                    <a:pt x="93" y="112"/>
                  </a:cubicBezTo>
                  <a:cubicBezTo>
                    <a:pt x="93" y="113"/>
                    <a:pt x="92" y="114"/>
                    <a:pt x="91" y="114"/>
                  </a:cubicBezTo>
                  <a:lnTo>
                    <a:pt x="71" y="114"/>
                  </a:lnTo>
                  <a:close/>
                  <a:moveTo>
                    <a:pt x="68" y="76"/>
                  </a:moveTo>
                  <a:cubicBezTo>
                    <a:pt x="68" y="68"/>
                    <a:pt x="68" y="68"/>
                    <a:pt x="68" y="68"/>
                  </a:cubicBezTo>
                  <a:cubicBezTo>
                    <a:pt x="68" y="67"/>
                    <a:pt x="68" y="66"/>
                    <a:pt x="67" y="66"/>
                  </a:cubicBezTo>
                  <a:cubicBezTo>
                    <a:pt x="48" y="66"/>
                    <a:pt x="48" y="66"/>
                    <a:pt x="48" y="66"/>
                  </a:cubicBezTo>
                  <a:cubicBezTo>
                    <a:pt x="32" y="66"/>
                    <a:pt x="24" y="71"/>
                    <a:pt x="24" y="82"/>
                  </a:cubicBezTo>
                  <a:cubicBezTo>
                    <a:pt x="24" y="91"/>
                    <a:pt x="31" y="95"/>
                    <a:pt x="44" y="95"/>
                  </a:cubicBezTo>
                  <a:cubicBezTo>
                    <a:pt x="60" y="95"/>
                    <a:pt x="68" y="89"/>
                    <a:pt x="68"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82"/>
            <p:cNvSpPr>
              <a:spLocks noEditPoints="1"/>
            </p:cNvSpPr>
            <p:nvPr userDrawn="1"/>
          </p:nvSpPr>
          <p:spPr bwMode="auto">
            <a:xfrm>
              <a:off x="8249720" y="1492997"/>
              <a:ext cx="173600" cy="279001"/>
            </a:xfrm>
            <a:custGeom>
              <a:avLst/>
              <a:gdLst>
                <a:gd name="T0" fmla="*/ 2 w 98"/>
                <a:gd name="T1" fmla="*/ 156 h 156"/>
                <a:gd name="T2" fmla="*/ 0 w 98"/>
                <a:gd name="T3" fmla="*/ 153 h 156"/>
                <a:gd name="T4" fmla="*/ 0 w 98"/>
                <a:gd name="T5" fmla="*/ 5 h 156"/>
                <a:gd name="T6" fmla="*/ 2 w 98"/>
                <a:gd name="T7" fmla="*/ 2 h 156"/>
                <a:gd name="T8" fmla="*/ 24 w 98"/>
                <a:gd name="T9" fmla="*/ 2 h 156"/>
                <a:gd name="T10" fmla="*/ 26 w 98"/>
                <a:gd name="T11" fmla="*/ 5 h 156"/>
                <a:gd name="T12" fmla="*/ 26 w 98"/>
                <a:gd name="T13" fmla="*/ 13 h 156"/>
                <a:gd name="T14" fmla="*/ 26 w 98"/>
                <a:gd name="T15" fmla="*/ 13 h 156"/>
                <a:gd name="T16" fmla="*/ 56 w 98"/>
                <a:gd name="T17" fmla="*/ 0 h 156"/>
                <a:gd name="T18" fmla="*/ 94 w 98"/>
                <a:gd name="T19" fmla="*/ 27 h 156"/>
                <a:gd name="T20" fmla="*/ 98 w 98"/>
                <a:gd name="T21" fmla="*/ 58 h 156"/>
                <a:gd name="T22" fmla="*/ 94 w 98"/>
                <a:gd name="T23" fmla="*/ 90 h 156"/>
                <a:gd name="T24" fmla="*/ 56 w 98"/>
                <a:gd name="T25" fmla="*/ 117 h 156"/>
                <a:gd name="T26" fmla="*/ 26 w 98"/>
                <a:gd name="T27" fmla="*/ 103 h 156"/>
                <a:gd name="T28" fmla="*/ 26 w 98"/>
                <a:gd name="T29" fmla="*/ 103 h 156"/>
                <a:gd name="T30" fmla="*/ 26 w 98"/>
                <a:gd name="T31" fmla="*/ 153 h 156"/>
                <a:gd name="T32" fmla="*/ 24 w 98"/>
                <a:gd name="T33" fmla="*/ 156 h 156"/>
                <a:gd name="T34" fmla="*/ 2 w 98"/>
                <a:gd name="T35" fmla="*/ 156 h 156"/>
                <a:gd name="T36" fmla="*/ 70 w 98"/>
                <a:gd name="T37" fmla="*/ 79 h 156"/>
                <a:gd name="T38" fmla="*/ 72 w 98"/>
                <a:gd name="T39" fmla="*/ 58 h 156"/>
                <a:gd name="T40" fmla="*/ 70 w 98"/>
                <a:gd name="T41" fmla="*/ 37 h 156"/>
                <a:gd name="T42" fmla="*/ 49 w 98"/>
                <a:gd name="T43" fmla="*/ 23 h 156"/>
                <a:gd name="T44" fmla="*/ 28 w 98"/>
                <a:gd name="T45" fmla="*/ 37 h 156"/>
                <a:gd name="T46" fmla="*/ 26 w 98"/>
                <a:gd name="T47" fmla="*/ 58 h 156"/>
                <a:gd name="T48" fmla="*/ 28 w 98"/>
                <a:gd name="T49" fmla="*/ 79 h 156"/>
                <a:gd name="T50" fmla="*/ 49 w 98"/>
                <a:gd name="T51" fmla="*/ 93 h 156"/>
                <a:gd name="T52" fmla="*/ 70 w 98"/>
                <a:gd name="T53"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8" h="156">
                  <a:moveTo>
                    <a:pt x="2" y="156"/>
                  </a:moveTo>
                  <a:cubicBezTo>
                    <a:pt x="1" y="156"/>
                    <a:pt x="0" y="155"/>
                    <a:pt x="0" y="153"/>
                  </a:cubicBezTo>
                  <a:cubicBezTo>
                    <a:pt x="0" y="5"/>
                    <a:pt x="0" y="5"/>
                    <a:pt x="0" y="5"/>
                  </a:cubicBezTo>
                  <a:cubicBezTo>
                    <a:pt x="0" y="3"/>
                    <a:pt x="1" y="2"/>
                    <a:pt x="2" y="2"/>
                  </a:cubicBezTo>
                  <a:cubicBezTo>
                    <a:pt x="24" y="2"/>
                    <a:pt x="24" y="2"/>
                    <a:pt x="24" y="2"/>
                  </a:cubicBezTo>
                  <a:cubicBezTo>
                    <a:pt x="25" y="2"/>
                    <a:pt x="26" y="3"/>
                    <a:pt x="26" y="5"/>
                  </a:cubicBezTo>
                  <a:cubicBezTo>
                    <a:pt x="26" y="13"/>
                    <a:pt x="26" y="13"/>
                    <a:pt x="26" y="13"/>
                  </a:cubicBezTo>
                  <a:cubicBezTo>
                    <a:pt x="26" y="13"/>
                    <a:pt x="26" y="13"/>
                    <a:pt x="26" y="13"/>
                  </a:cubicBezTo>
                  <a:cubicBezTo>
                    <a:pt x="31" y="5"/>
                    <a:pt x="41" y="0"/>
                    <a:pt x="56" y="0"/>
                  </a:cubicBezTo>
                  <a:cubicBezTo>
                    <a:pt x="75" y="0"/>
                    <a:pt x="89" y="9"/>
                    <a:pt x="94" y="27"/>
                  </a:cubicBezTo>
                  <a:cubicBezTo>
                    <a:pt x="97" y="35"/>
                    <a:pt x="98" y="43"/>
                    <a:pt x="98" y="58"/>
                  </a:cubicBezTo>
                  <a:cubicBezTo>
                    <a:pt x="98" y="73"/>
                    <a:pt x="97" y="81"/>
                    <a:pt x="94" y="90"/>
                  </a:cubicBezTo>
                  <a:cubicBezTo>
                    <a:pt x="89" y="107"/>
                    <a:pt x="75" y="117"/>
                    <a:pt x="56" y="117"/>
                  </a:cubicBezTo>
                  <a:cubicBezTo>
                    <a:pt x="41" y="117"/>
                    <a:pt x="31" y="111"/>
                    <a:pt x="26" y="103"/>
                  </a:cubicBezTo>
                  <a:cubicBezTo>
                    <a:pt x="26" y="103"/>
                    <a:pt x="26" y="103"/>
                    <a:pt x="26" y="103"/>
                  </a:cubicBezTo>
                  <a:cubicBezTo>
                    <a:pt x="26" y="153"/>
                    <a:pt x="26" y="153"/>
                    <a:pt x="26" y="153"/>
                  </a:cubicBezTo>
                  <a:cubicBezTo>
                    <a:pt x="26" y="155"/>
                    <a:pt x="25" y="156"/>
                    <a:pt x="24" y="156"/>
                  </a:cubicBezTo>
                  <a:lnTo>
                    <a:pt x="2" y="156"/>
                  </a:lnTo>
                  <a:close/>
                  <a:moveTo>
                    <a:pt x="70" y="79"/>
                  </a:moveTo>
                  <a:cubicBezTo>
                    <a:pt x="71" y="74"/>
                    <a:pt x="72" y="68"/>
                    <a:pt x="72" y="58"/>
                  </a:cubicBezTo>
                  <a:cubicBezTo>
                    <a:pt x="72" y="48"/>
                    <a:pt x="71" y="42"/>
                    <a:pt x="70" y="37"/>
                  </a:cubicBezTo>
                  <a:cubicBezTo>
                    <a:pt x="67" y="28"/>
                    <a:pt x="60" y="23"/>
                    <a:pt x="49" y="23"/>
                  </a:cubicBezTo>
                  <a:cubicBezTo>
                    <a:pt x="38" y="23"/>
                    <a:pt x="31" y="28"/>
                    <a:pt x="28" y="37"/>
                  </a:cubicBezTo>
                  <a:cubicBezTo>
                    <a:pt x="27" y="42"/>
                    <a:pt x="26" y="48"/>
                    <a:pt x="26" y="58"/>
                  </a:cubicBezTo>
                  <a:cubicBezTo>
                    <a:pt x="26" y="68"/>
                    <a:pt x="27" y="74"/>
                    <a:pt x="28" y="79"/>
                  </a:cubicBezTo>
                  <a:cubicBezTo>
                    <a:pt x="31" y="88"/>
                    <a:pt x="38" y="93"/>
                    <a:pt x="49" y="93"/>
                  </a:cubicBezTo>
                  <a:cubicBezTo>
                    <a:pt x="60" y="93"/>
                    <a:pt x="67" y="88"/>
                    <a:pt x="70"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83"/>
            <p:cNvSpPr>
              <a:spLocks noEditPoints="1"/>
            </p:cNvSpPr>
            <p:nvPr userDrawn="1"/>
          </p:nvSpPr>
          <p:spPr bwMode="auto">
            <a:xfrm>
              <a:off x="8456387" y="1492997"/>
              <a:ext cx="165334" cy="208734"/>
            </a:xfrm>
            <a:custGeom>
              <a:avLst/>
              <a:gdLst>
                <a:gd name="T0" fmla="*/ 72 w 93"/>
                <a:gd name="T1" fmla="*/ 114 h 117"/>
                <a:gd name="T2" fmla="*/ 69 w 93"/>
                <a:gd name="T3" fmla="*/ 112 h 117"/>
                <a:gd name="T4" fmla="*/ 69 w 93"/>
                <a:gd name="T5" fmla="*/ 104 h 117"/>
                <a:gd name="T6" fmla="*/ 69 w 93"/>
                <a:gd name="T7" fmla="*/ 104 h 117"/>
                <a:gd name="T8" fmla="*/ 38 w 93"/>
                <a:gd name="T9" fmla="*/ 117 h 117"/>
                <a:gd name="T10" fmla="*/ 0 w 93"/>
                <a:gd name="T11" fmla="*/ 82 h 117"/>
                <a:gd name="T12" fmla="*/ 45 w 93"/>
                <a:gd name="T13" fmla="*/ 47 h 117"/>
                <a:gd name="T14" fmla="*/ 67 w 93"/>
                <a:gd name="T15" fmla="*/ 47 h 117"/>
                <a:gd name="T16" fmla="*/ 69 w 93"/>
                <a:gd name="T17" fmla="*/ 46 h 117"/>
                <a:gd name="T18" fmla="*/ 69 w 93"/>
                <a:gd name="T19" fmla="*/ 40 h 117"/>
                <a:gd name="T20" fmla="*/ 44 w 93"/>
                <a:gd name="T21" fmla="*/ 22 h 117"/>
                <a:gd name="T22" fmla="*/ 19 w 93"/>
                <a:gd name="T23" fmla="*/ 29 h 117"/>
                <a:gd name="T24" fmla="*/ 15 w 93"/>
                <a:gd name="T25" fmla="*/ 29 h 117"/>
                <a:gd name="T26" fmla="*/ 7 w 93"/>
                <a:gd name="T27" fmla="*/ 14 h 117"/>
                <a:gd name="T28" fmla="*/ 7 w 93"/>
                <a:gd name="T29" fmla="*/ 11 h 117"/>
                <a:gd name="T30" fmla="*/ 47 w 93"/>
                <a:gd name="T31" fmla="*/ 0 h 117"/>
                <a:gd name="T32" fmla="*/ 93 w 93"/>
                <a:gd name="T33" fmla="*/ 39 h 117"/>
                <a:gd name="T34" fmla="*/ 93 w 93"/>
                <a:gd name="T35" fmla="*/ 112 h 117"/>
                <a:gd name="T36" fmla="*/ 91 w 93"/>
                <a:gd name="T37" fmla="*/ 114 h 117"/>
                <a:gd name="T38" fmla="*/ 72 w 93"/>
                <a:gd name="T39" fmla="*/ 114 h 117"/>
                <a:gd name="T40" fmla="*/ 69 w 93"/>
                <a:gd name="T41" fmla="*/ 76 h 117"/>
                <a:gd name="T42" fmla="*/ 69 w 93"/>
                <a:gd name="T43" fmla="*/ 68 h 117"/>
                <a:gd name="T44" fmla="*/ 67 w 93"/>
                <a:gd name="T45" fmla="*/ 66 h 117"/>
                <a:gd name="T46" fmla="*/ 49 w 93"/>
                <a:gd name="T47" fmla="*/ 66 h 117"/>
                <a:gd name="T48" fmla="*/ 25 w 93"/>
                <a:gd name="T49" fmla="*/ 82 h 117"/>
                <a:gd name="T50" fmla="*/ 44 w 93"/>
                <a:gd name="T51" fmla="*/ 95 h 117"/>
                <a:gd name="T52" fmla="*/ 69 w 93"/>
                <a:gd name="T53" fmla="*/ 7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3" h="117">
                  <a:moveTo>
                    <a:pt x="72" y="114"/>
                  </a:moveTo>
                  <a:cubicBezTo>
                    <a:pt x="70" y="114"/>
                    <a:pt x="69" y="113"/>
                    <a:pt x="69" y="112"/>
                  </a:cubicBezTo>
                  <a:cubicBezTo>
                    <a:pt x="69" y="104"/>
                    <a:pt x="69" y="104"/>
                    <a:pt x="69" y="104"/>
                  </a:cubicBezTo>
                  <a:cubicBezTo>
                    <a:pt x="69" y="104"/>
                    <a:pt x="69" y="104"/>
                    <a:pt x="69" y="104"/>
                  </a:cubicBezTo>
                  <a:cubicBezTo>
                    <a:pt x="64" y="111"/>
                    <a:pt x="53" y="117"/>
                    <a:pt x="38" y="117"/>
                  </a:cubicBezTo>
                  <a:cubicBezTo>
                    <a:pt x="17" y="117"/>
                    <a:pt x="0" y="106"/>
                    <a:pt x="0" y="82"/>
                  </a:cubicBezTo>
                  <a:cubicBezTo>
                    <a:pt x="0" y="58"/>
                    <a:pt x="17" y="47"/>
                    <a:pt x="45" y="47"/>
                  </a:cubicBezTo>
                  <a:cubicBezTo>
                    <a:pt x="67" y="47"/>
                    <a:pt x="67" y="47"/>
                    <a:pt x="67" y="47"/>
                  </a:cubicBezTo>
                  <a:cubicBezTo>
                    <a:pt x="68" y="47"/>
                    <a:pt x="69" y="47"/>
                    <a:pt x="69" y="46"/>
                  </a:cubicBezTo>
                  <a:cubicBezTo>
                    <a:pt x="69" y="40"/>
                    <a:pt x="69" y="40"/>
                    <a:pt x="69" y="40"/>
                  </a:cubicBezTo>
                  <a:cubicBezTo>
                    <a:pt x="69" y="28"/>
                    <a:pt x="63" y="22"/>
                    <a:pt x="44" y="22"/>
                  </a:cubicBezTo>
                  <a:cubicBezTo>
                    <a:pt x="31" y="22"/>
                    <a:pt x="24" y="25"/>
                    <a:pt x="19" y="29"/>
                  </a:cubicBezTo>
                  <a:cubicBezTo>
                    <a:pt x="17" y="30"/>
                    <a:pt x="16" y="30"/>
                    <a:pt x="15" y="29"/>
                  </a:cubicBezTo>
                  <a:cubicBezTo>
                    <a:pt x="7" y="14"/>
                    <a:pt x="7" y="14"/>
                    <a:pt x="7" y="14"/>
                  </a:cubicBezTo>
                  <a:cubicBezTo>
                    <a:pt x="6" y="13"/>
                    <a:pt x="6" y="11"/>
                    <a:pt x="7" y="11"/>
                  </a:cubicBezTo>
                  <a:cubicBezTo>
                    <a:pt x="16" y="4"/>
                    <a:pt x="28" y="0"/>
                    <a:pt x="47" y="0"/>
                  </a:cubicBezTo>
                  <a:cubicBezTo>
                    <a:pt x="81" y="0"/>
                    <a:pt x="93" y="11"/>
                    <a:pt x="93" y="39"/>
                  </a:cubicBezTo>
                  <a:cubicBezTo>
                    <a:pt x="93" y="112"/>
                    <a:pt x="93" y="112"/>
                    <a:pt x="93" y="112"/>
                  </a:cubicBezTo>
                  <a:cubicBezTo>
                    <a:pt x="93" y="113"/>
                    <a:pt x="92" y="114"/>
                    <a:pt x="91" y="114"/>
                  </a:cubicBezTo>
                  <a:lnTo>
                    <a:pt x="72" y="114"/>
                  </a:lnTo>
                  <a:close/>
                  <a:moveTo>
                    <a:pt x="69" y="76"/>
                  </a:moveTo>
                  <a:cubicBezTo>
                    <a:pt x="69" y="68"/>
                    <a:pt x="69" y="68"/>
                    <a:pt x="69" y="68"/>
                  </a:cubicBezTo>
                  <a:cubicBezTo>
                    <a:pt x="69" y="67"/>
                    <a:pt x="68" y="66"/>
                    <a:pt x="67" y="66"/>
                  </a:cubicBezTo>
                  <a:cubicBezTo>
                    <a:pt x="49" y="66"/>
                    <a:pt x="49" y="66"/>
                    <a:pt x="49" y="66"/>
                  </a:cubicBezTo>
                  <a:cubicBezTo>
                    <a:pt x="32" y="66"/>
                    <a:pt x="25" y="71"/>
                    <a:pt x="25" y="82"/>
                  </a:cubicBezTo>
                  <a:cubicBezTo>
                    <a:pt x="25" y="91"/>
                    <a:pt x="31" y="95"/>
                    <a:pt x="44" y="95"/>
                  </a:cubicBezTo>
                  <a:cubicBezTo>
                    <a:pt x="60" y="95"/>
                    <a:pt x="69" y="89"/>
                    <a:pt x="69" y="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84"/>
            <p:cNvSpPr>
              <a:spLocks/>
            </p:cNvSpPr>
            <p:nvPr userDrawn="1"/>
          </p:nvSpPr>
          <p:spPr bwMode="auto">
            <a:xfrm>
              <a:off x="8669254" y="1492997"/>
              <a:ext cx="169467" cy="204601"/>
            </a:xfrm>
            <a:custGeom>
              <a:avLst/>
              <a:gdLst>
                <a:gd name="T0" fmla="*/ 71 w 95"/>
                <a:gd name="T1" fmla="*/ 114 h 114"/>
                <a:gd name="T2" fmla="*/ 69 w 95"/>
                <a:gd name="T3" fmla="*/ 112 h 114"/>
                <a:gd name="T4" fmla="*/ 69 w 95"/>
                <a:gd name="T5" fmla="*/ 47 h 114"/>
                <a:gd name="T6" fmla="*/ 48 w 95"/>
                <a:gd name="T7" fmla="*/ 23 h 114"/>
                <a:gd name="T8" fmla="*/ 26 w 95"/>
                <a:gd name="T9" fmla="*/ 47 h 114"/>
                <a:gd name="T10" fmla="*/ 26 w 95"/>
                <a:gd name="T11" fmla="*/ 112 h 114"/>
                <a:gd name="T12" fmla="*/ 24 w 95"/>
                <a:gd name="T13" fmla="*/ 114 h 114"/>
                <a:gd name="T14" fmla="*/ 3 w 95"/>
                <a:gd name="T15" fmla="*/ 114 h 114"/>
                <a:gd name="T16" fmla="*/ 0 w 95"/>
                <a:gd name="T17" fmla="*/ 112 h 114"/>
                <a:gd name="T18" fmla="*/ 0 w 95"/>
                <a:gd name="T19" fmla="*/ 5 h 114"/>
                <a:gd name="T20" fmla="*/ 3 w 95"/>
                <a:gd name="T21" fmla="*/ 2 h 114"/>
                <a:gd name="T22" fmla="*/ 24 w 95"/>
                <a:gd name="T23" fmla="*/ 2 h 114"/>
                <a:gd name="T24" fmla="*/ 26 w 95"/>
                <a:gd name="T25" fmla="*/ 5 h 114"/>
                <a:gd name="T26" fmla="*/ 26 w 95"/>
                <a:gd name="T27" fmla="*/ 13 h 114"/>
                <a:gd name="T28" fmla="*/ 27 w 95"/>
                <a:gd name="T29" fmla="*/ 13 h 114"/>
                <a:gd name="T30" fmla="*/ 56 w 95"/>
                <a:gd name="T31" fmla="*/ 0 h 114"/>
                <a:gd name="T32" fmla="*/ 95 w 95"/>
                <a:gd name="T33" fmla="*/ 41 h 114"/>
                <a:gd name="T34" fmla="*/ 95 w 95"/>
                <a:gd name="T35" fmla="*/ 112 h 114"/>
                <a:gd name="T36" fmla="*/ 92 w 95"/>
                <a:gd name="T37" fmla="*/ 114 h 114"/>
                <a:gd name="T38" fmla="*/ 71 w 95"/>
                <a:gd name="T39"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5" h="114">
                  <a:moveTo>
                    <a:pt x="71" y="114"/>
                  </a:moveTo>
                  <a:cubicBezTo>
                    <a:pt x="70" y="114"/>
                    <a:pt x="69" y="113"/>
                    <a:pt x="69" y="112"/>
                  </a:cubicBezTo>
                  <a:cubicBezTo>
                    <a:pt x="69" y="47"/>
                    <a:pt x="69" y="47"/>
                    <a:pt x="69" y="47"/>
                  </a:cubicBezTo>
                  <a:cubicBezTo>
                    <a:pt x="69" y="33"/>
                    <a:pt x="62" y="23"/>
                    <a:pt x="48" y="23"/>
                  </a:cubicBezTo>
                  <a:cubicBezTo>
                    <a:pt x="34" y="23"/>
                    <a:pt x="26" y="33"/>
                    <a:pt x="26" y="47"/>
                  </a:cubicBezTo>
                  <a:cubicBezTo>
                    <a:pt x="26" y="112"/>
                    <a:pt x="26" y="112"/>
                    <a:pt x="26" y="112"/>
                  </a:cubicBezTo>
                  <a:cubicBezTo>
                    <a:pt x="26" y="113"/>
                    <a:pt x="25" y="114"/>
                    <a:pt x="24" y="114"/>
                  </a:cubicBezTo>
                  <a:cubicBezTo>
                    <a:pt x="3" y="114"/>
                    <a:pt x="3" y="114"/>
                    <a:pt x="3" y="114"/>
                  </a:cubicBezTo>
                  <a:cubicBezTo>
                    <a:pt x="1" y="114"/>
                    <a:pt x="0" y="113"/>
                    <a:pt x="0" y="112"/>
                  </a:cubicBezTo>
                  <a:cubicBezTo>
                    <a:pt x="0" y="5"/>
                    <a:pt x="0" y="5"/>
                    <a:pt x="0" y="5"/>
                  </a:cubicBezTo>
                  <a:cubicBezTo>
                    <a:pt x="0" y="3"/>
                    <a:pt x="1" y="2"/>
                    <a:pt x="3" y="2"/>
                  </a:cubicBezTo>
                  <a:cubicBezTo>
                    <a:pt x="24" y="2"/>
                    <a:pt x="24" y="2"/>
                    <a:pt x="24" y="2"/>
                  </a:cubicBezTo>
                  <a:cubicBezTo>
                    <a:pt x="25" y="2"/>
                    <a:pt x="26" y="3"/>
                    <a:pt x="26" y="5"/>
                  </a:cubicBezTo>
                  <a:cubicBezTo>
                    <a:pt x="26" y="13"/>
                    <a:pt x="26" y="13"/>
                    <a:pt x="26" y="13"/>
                  </a:cubicBezTo>
                  <a:cubicBezTo>
                    <a:pt x="27" y="13"/>
                    <a:pt x="27" y="13"/>
                    <a:pt x="27" y="13"/>
                  </a:cubicBezTo>
                  <a:cubicBezTo>
                    <a:pt x="31" y="6"/>
                    <a:pt x="41" y="0"/>
                    <a:pt x="56" y="0"/>
                  </a:cubicBezTo>
                  <a:cubicBezTo>
                    <a:pt x="80" y="0"/>
                    <a:pt x="95" y="17"/>
                    <a:pt x="95" y="41"/>
                  </a:cubicBezTo>
                  <a:cubicBezTo>
                    <a:pt x="95" y="112"/>
                    <a:pt x="95" y="112"/>
                    <a:pt x="95" y="112"/>
                  </a:cubicBezTo>
                  <a:cubicBezTo>
                    <a:pt x="95" y="113"/>
                    <a:pt x="94" y="114"/>
                    <a:pt x="92" y="114"/>
                  </a:cubicBezTo>
                  <a:lnTo>
                    <a:pt x="71" y="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89" name="テキスト プレースホルダー 6">
            <a:extLst>
              <a:ext uri="{FF2B5EF4-FFF2-40B4-BE49-F238E27FC236}">
                <a16:creationId xmlns:a16="http://schemas.microsoft.com/office/drawing/2014/main" id="{94ADDCFC-76A6-3E4C-9786-2004A991C4E2}"/>
              </a:ext>
            </a:extLst>
          </p:cNvPr>
          <p:cNvSpPr txBox="1">
            <a:spLocks/>
          </p:cNvSpPr>
          <p:nvPr userDrawn="1"/>
        </p:nvSpPr>
        <p:spPr>
          <a:xfrm rot="5400000" flipV="1">
            <a:off x="-679881" y="3815921"/>
            <a:ext cx="3721963" cy="2362198"/>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3540809 w 9907200"/>
              <a:gd name="connsiteY0" fmla="*/ 9052 h 827999"/>
              <a:gd name="connsiteX1" fmla="*/ 9907200 w 9907200"/>
              <a:gd name="connsiteY1" fmla="*/ 0 h 827999"/>
              <a:gd name="connsiteX2" fmla="*/ 9907200 w 9907200"/>
              <a:gd name="connsiteY2" fmla="*/ 827999 h 827999"/>
              <a:gd name="connsiteX3" fmla="*/ 0 w 9907200"/>
              <a:gd name="connsiteY3" fmla="*/ 827999 h 827999"/>
              <a:gd name="connsiteX4" fmla="*/ 3540809 w 9907200"/>
              <a:gd name="connsiteY4" fmla="*/ 9052 h 827999"/>
              <a:gd name="connsiteX0" fmla="*/ 6219564 w 9907200"/>
              <a:gd name="connsiteY0" fmla="*/ 2673 h 827999"/>
              <a:gd name="connsiteX1" fmla="*/ 9907200 w 9907200"/>
              <a:gd name="connsiteY1" fmla="*/ 0 h 827999"/>
              <a:gd name="connsiteX2" fmla="*/ 9907200 w 9907200"/>
              <a:gd name="connsiteY2" fmla="*/ 827999 h 827999"/>
              <a:gd name="connsiteX3" fmla="*/ 0 w 9907200"/>
              <a:gd name="connsiteY3" fmla="*/ 827999 h 827999"/>
              <a:gd name="connsiteX4" fmla="*/ 6219564 w 9907200"/>
              <a:gd name="connsiteY4" fmla="*/ 2673 h 827999"/>
              <a:gd name="connsiteX0" fmla="*/ 6255281 w 9942917"/>
              <a:gd name="connsiteY0" fmla="*/ 2673 h 827999"/>
              <a:gd name="connsiteX1" fmla="*/ 9942917 w 9942917"/>
              <a:gd name="connsiteY1" fmla="*/ 0 h 827999"/>
              <a:gd name="connsiteX2" fmla="*/ 9942917 w 9942917"/>
              <a:gd name="connsiteY2" fmla="*/ 827999 h 827999"/>
              <a:gd name="connsiteX3" fmla="*/ 0 w 9942917"/>
              <a:gd name="connsiteY3" fmla="*/ 826404 h 827999"/>
              <a:gd name="connsiteX4" fmla="*/ 6255281 w 9942917"/>
              <a:gd name="connsiteY4" fmla="*/ 2673 h 827999"/>
              <a:gd name="connsiteX0" fmla="*/ 6160036 w 9847672"/>
              <a:gd name="connsiteY0" fmla="*/ 2673 h 827999"/>
              <a:gd name="connsiteX1" fmla="*/ 9847672 w 9847672"/>
              <a:gd name="connsiteY1" fmla="*/ 0 h 827999"/>
              <a:gd name="connsiteX2" fmla="*/ 9847672 w 9847672"/>
              <a:gd name="connsiteY2" fmla="*/ 827999 h 827999"/>
              <a:gd name="connsiteX3" fmla="*/ 0 w 9847672"/>
              <a:gd name="connsiteY3" fmla="*/ 823215 h 827999"/>
              <a:gd name="connsiteX4" fmla="*/ 6160036 w 9847672"/>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0 w 9740523"/>
              <a:gd name="connsiteY3" fmla="*/ 821621 h 827999"/>
              <a:gd name="connsiteX4" fmla="*/ 6052887 w 9740523"/>
              <a:gd name="connsiteY4" fmla="*/ 2673 h 827999"/>
              <a:gd name="connsiteX0" fmla="*/ 6052887 w 9740523"/>
              <a:gd name="connsiteY0" fmla="*/ 2673 h 827999"/>
              <a:gd name="connsiteX1" fmla="*/ 9740523 w 9740523"/>
              <a:gd name="connsiteY1" fmla="*/ 0 h 827999"/>
              <a:gd name="connsiteX2" fmla="*/ 9740523 w 9740523"/>
              <a:gd name="connsiteY2" fmla="*/ 827999 h 827999"/>
              <a:gd name="connsiteX3" fmla="*/ 1 w 9740523"/>
              <a:gd name="connsiteY3" fmla="*/ 826683 h 827999"/>
              <a:gd name="connsiteX4" fmla="*/ 6052887 w 9740523"/>
              <a:gd name="connsiteY4" fmla="*/ 2673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40523" h="827999">
                <a:moveTo>
                  <a:pt x="6052887" y="2673"/>
                </a:moveTo>
                <a:lnTo>
                  <a:pt x="9740523" y="0"/>
                </a:lnTo>
                <a:lnTo>
                  <a:pt x="9740523" y="827999"/>
                </a:lnTo>
                <a:lnTo>
                  <a:pt x="1" y="826683"/>
                </a:lnTo>
                <a:lnTo>
                  <a:pt x="6052887" y="2673"/>
                </a:lnTo>
                <a:close/>
              </a:path>
            </a:pathLst>
          </a:custGeom>
          <a:gradFill flip="none" rotWithShape="1">
            <a:gsLst>
              <a:gs pos="0">
                <a:schemeClr val="bg2"/>
              </a:gs>
              <a:gs pos="62000">
                <a:schemeClr val="tx2">
                  <a:alpha val="3100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endParaRPr lang="en" altLang="ja-JP" sz="1814" b="1" spc="272" dirty="0">
              <a:solidFill>
                <a:schemeClr val="bg1"/>
              </a:solidFill>
              <a:latin typeface="Meiryo" panose="020B0604030504040204" pitchFamily="34" charset="-128"/>
              <a:ea typeface="Meiryo" panose="020B0604030504040204" pitchFamily="34" charset="-128"/>
            </a:endParaRPr>
          </a:p>
        </p:txBody>
      </p:sp>
      <p:pic>
        <p:nvPicPr>
          <p:cNvPr id="88" name="図 8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05089" y="5715000"/>
            <a:ext cx="1172311" cy="1011490"/>
          </a:xfrm>
          <a:prstGeom prst="rect">
            <a:avLst/>
          </a:prstGeom>
        </p:spPr>
      </p:pic>
    </p:spTree>
    <p:extLst>
      <p:ext uri="{BB962C8B-B14F-4D97-AF65-F5344CB8AC3E}">
        <p14:creationId xmlns:p14="http://schemas.microsoft.com/office/powerpoint/2010/main" val="167949522"/>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906000" cy="8279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0" tIns="326585" rIns="326585" bIns="130634" rtlCol="0" anchor="b"/>
          <a:lstStyle/>
          <a:p>
            <a:pPr marL="0" lvl="0" defTabSz="457200"/>
            <a:r>
              <a:rPr lang="ja-JP" altLang="en-US"/>
              <a:t>マスター タイトルの書式設定</a:t>
            </a:r>
            <a:endParaRPr lang="en-US" dirty="0"/>
          </a:p>
        </p:txBody>
      </p:sp>
      <p:sp>
        <p:nvSpPr>
          <p:cNvPr id="3" name="Text Placeholder 2"/>
          <p:cNvSpPr>
            <a:spLocks noGrp="1"/>
          </p:cNvSpPr>
          <p:nvPr>
            <p:ph type="body" idx="1"/>
          </p:nvPr>
        </p:nvSpPr>
        <p:spPr>
          <a:xfrm>
            <a:off x="360000" y="1879525"/>
            <a:ext cx="9185828" cy="4652184"/>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7306040" y="427034"/>
            <a:ext cx="2228850" cy="365125"/>
          </a:xfrm>
          <a:prstGeom prst="rect">
            <a:avLst/>
          </a:prstGeom>
        </p:spPr>
        <p:txBody>
          <a:bodyPr vert="horz" lIns="0" tIns="0" rIns="0" bIns="0" rtlCol="0" anchor="ctr"/>
          <a:lstStyle>
            <a:lvl1pPr algn="r">
              <a:defRPr sz="1200">
                <a:solidFill>
                  <a:schemeClr val="bg1"/>
                </a:solidFill>
              </a:defRPr>
            </a:lvl1pPr>
          </a:lstStyle>
          <a:p>
            <a:endParaRPr lang="en-US" dirty="0"/>
          </a:p>
        </p:txBody>
      </p:sp>
      <p:sp>
        <p:nvSpPr>
          <p:cNvPr id="5" name="Footer Placeholder 4"/>
          <p:cNvSpPr>
            <a:spLocks noGrp="1"/>
          </p:cNvSpPr>
          <p:nvPr>
            <p:ph type="ftr" sz="quarter" idx="3"/>
          </p:nvPr>
        </p:nvSpPr>
        <p:spPr>
          <a:xfrm>
            <a:off x="5146228" y="6551316"/>
            <a:ext cx="3757975" cy="263263"/>
          </a:xfrm>
          <a:prstGeom prst="rect">
            <a:avLst/>
          </a:prstGeom>
        </p:spPr>
        <p:txBody>
          <a:bodyPr vert="horz" lIns="0" tIns="0" rIns="0" bIns="0" rtlCol="0" anchor="t"/>
          <a:lstStyle>
            <a:lvl1pPr algn="l">
              <a:defRPr sz="9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8915314" y="6536158"/>
            <a:ext cx="630513" cy="278421"/>
          </a:xfrm>
          <a:prstGeom prst="rect">
            <a:avLst/>
          </a:prstGeom>
        </p:spPr>
        <p:txBody>
          <a:bodyPr vert="horz" lIns="0" tIns="0" rIns="0" bIns="0" rtlCol="0" anchor="t"/>
          <a:lstStyle>
            <a:lvl1pPr algn="r">
              <a:defRPr sz="1200"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74537902"/>
      </p:ext>
    </p:extLst>
  </p:cSld>
  <p:clrMap bg1="lt1" tx1="dk1" bg2="lt2" tx2="dk2" accent1="accent1" accent2="accent2" accent3="accent3" accent4="accent4" accent5="accent5" accent6="accent6" hlink="hlink" folHlink="folHlink"/>
  <p:sldLayoutIdLst>
    <p:sldLayoutId id="2147483694" r:id="rId1"/>
    <p:sldLayoutId id="2147483698" r:id="rId2"/>
    <p:sldLayoutId id="2147483699" r:id="rId3"/>
    <p:sldLayoutId id="2147483710" r:id="rId4"/>
    <p:sldLayoutId id="2147483711" r:id="rId5"/>
    <p:sldLayoutId id="2147483712" r:id="rId6"/>
    <p:sldLayoutId id="2147483705" r:id="rId7"/>
    <p:sldLayoutId id="2147483709" r:id="rId8"/>
    <p:sldLayoutId id="2147483706" r:id="rId9"/>
    <p:sldLayoutId id="2147483707" r:id="rId10"/>
    <p:sldLayoutId id="2147483708" r:id="rId11"/>
    <p:sldLayoutId id="2147483716" r:id="rId12"/>
  </p:sldLayoutIdLst>
  <p:hf hdr="0" ftr="0" dt="0"/>
  <p:txStyles>
    <p:titleStyle>
      <a:lvl1pPr algn="l" defTabSz="914400" rtl="0" eaLnBrk="1" latinLnBrk="0" hangingPunct="1">
        <a:lnSpc>
          <a:spcPct val="90000"/>
        </a:lnSpc>
        <a:spcBef>
          <a:spcPct val="0"/>
        </a:spcBef>
        <a:buNone/>
        <a:defRPr kumimoji="1" lang="en-US" altLang="en-US" sz="1814" b="1" i="0" kern="1200" spc="272" dirty="0">
          <a:solidFill>
            <a:schemeClr val="bg1"/>
          </a:solidFill>
          <a:latin typeface="Meiryo" panose="020B0604030504040204" pitchFamily="34" charset="-128"/>
          <a:ea typeface="Meiryo" panose="020B0604030504040204" pitchFamily="34" charset="-128"/>
          <a:cs typeface="+mn-cs"/>
        </a:defRPr>
      </a:lvl1pPr>
    </p:titleStyle>
    <p:bodyStyle>
      <a:lvl1pPr marL="180975" indent="-180975" algn="l" defTabSz="914400" rtl="0" eaLnBrk="1" latinLnBrk="0" hangingPunct="1">
        <a:lnSpc>
          <a:spcPct val="130000"/>
        </a:lnSpc>
        <a:spcBef>
          <a:spcPts val="10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1pPr>
      <a:lvl2pPr marL="357188"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2pPr>
      <a:lvl3pPr marL="627063"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3pPr>
      <a:lvl4pPr marL="808038" indent="-180975"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4pPr>
      <a:lvl5pPr marL="984250" indent="-176213" algn="l" defTabSz="914400" rtl="0" eaLnBrk="1" latinLnBrk="0" hangingPunct="1">
        <a:lnSpc>
          <a:spcPct val="130000"/>
        </a:lnSpc>
        <a:spcBef>
          <a:spcPts val="500"/>
        </a:spcBef>
        <a:spcAft>
          <a:spcPts val="800"/>
        </a:spcAft>
        <a:buClr>
          <a:schemeClr val="tx2"/>
        </a:buClr>
        <a:buFont typeface="Arial" panose="020B0604020202020204" pitchFamily="34" charset="0"/>
        <a:buChar char="•"/>
        <a:defRPr kumimoji="1" sz="1400" b="0" i="0" kern="1200">
          <a:solidFill>
            <a:schemeClr val="tx1"/>
          </a:solidFill>
          <a:latin typeface="Meiryo" panose="020B0604030504040204" pitchFamily="34" charset="-128"/>
          <a:ea typeface="Meiryo"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1.xml" Type="http://schemas.openxmlformats.org/officeDocument/2006/relationships/notesSlide"/><Relationship Id="rId3" Target="../media/image5.pn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png" Type="http://schemas.openxmlformats.org/officeDocument/2006/relationships/image"/><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hdphoto1.wdp" Type="http://schemas.microsoft.com/office/2007/relationships/hdphoto"/></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6.png" Type="http://schemas.openxmlformats.org/officeDocument/2006/relationships/image"/><Relationship Id="rId3" Target="../media/hdphoto2.wdp" Type="http://schemas.microsoft.com/office/2007/relationships/hdphoto"/><Relationship Id="rId4" Target="../media/image17.png" Type="http://schemas.openxmlformats.org/officeDocument/2006/relationships/image"/><Relationship Id="rId5" Target="../media/hdphoto3.wdp" Type="http://schemas.microsoft.com/office/2007/relationships/hdphoto"/><Relationship Id="rId6" Target="../media/image18.png" Type="http://schemas.openxmlformats.org/officeDocument/2006/relationships/image"/><Relationship Id="rId7" Target="../media/hdphoto4.wdp" Type="http://schemas.microsoft.com/office/2007/relationships/hdphoto"/></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9.png" Type="http://schemas.openxmlformats.org/officeDocument/2006/relationships/image"/><Relationship Id="rId3" Target="../media/image20.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9CF07454-B0F0-074F-A9C2-487699ED6A95}"/>
              </a:ext>
            </a:extLst>
          </p:cNvPr>
          <p:cNvSpPr>
            <a:spLocks noGrp="1"/>
          </p:cNvSpPr>
          <p:nvPr>
            <p:ph type="body" sz="quarter" idx="12"/>
          </p:nvPr>
        </p:nvSpPr>
        <p:spPr bwMode="gray">
          <a:xfrm>
            <a:off x="5601072" y="5046320"/>
            <a:ext cx="3985882" cy="817981"/>
          </a:xfrm>
        </p:spPr>
        <p:txBody>
          <a:bodyPr/>
          <a:lstStyle/>
          <a:p>
            <a:r>
              <a:rPr lang="ja-JP" altLang="en-US" b="1" dirty="0">
                <a:latin typeface="Meiryo UI" panose="020B0604030504040204" pitchFamily="50" charset="-128"/>
                <a:ea typeface="Meiryo UI" panose="020B0604030504040204" pitchFamily="50" charset="-128"/>
              </a:rPr>
              <a:t>厚生労働省 職業安定局</a:t>
            </a:r>
            <a:endParaRPr lang="en-US" altLang="ja-JP" b="1" dirty="0">
              <a:latin typeface="Meiryo UI" panose="020B0604030504040204" pitchFamily="50" charset="-128"/>
              <a:ea typeface="Meiryo UI" panose="020B0604030504040204" pitchFamily="50" charset="-128"/>
            </a:endParaRPr>
          </a:p>
          <a:p>
            <a:r>
              <a:rPr lang="ja-JP" altLang="en-US" b="1" dirty="0">
                <a:latin typeface="Meiryo UI" panose="020B0604030504040204" pitchFamily="50" charset="-128"/>
                <a:ea typeface="Meiryo UI" panose="020B0604030504040204" pitchFamily="50" charset="-128"/>
              </a:rPr>
              <a:t>高齢者雇用対策課</a:t>
            </a:r>
          </a:p>
        </p:txBody>
      </p:sp>
      <p:sp>
        <p:nvSpPr>
          <p:cNvPr id="5" name="タイトル 2">
            <a:extLst>
              <a:ext uri="{FF2B5EF4-FFF2-40B4-BE49-F238E27FC236}">
                <a16:creationId xmlns:a16="http://schemas.microsoft.com/office/drawing/2014/main" id="{38D1F1D2-7C5A-6D4D-8A19-B68E75AFC762}"/>
              </a:ext>
            </a:extLst>
          </p:cNvPr>
          <p:cNvSpPr>
            <a:spLocks noGrp="1"/>
          </p:cNvSpPr>
          <p:nvPr>
            <p:ph type="title"/>
          </p:nvPr>
        </p:nvSpPr>
        <p:spPr>
          <a:xfrm>
            <a:off x="0" y="1981200"/>
            <a:ext cx="9897010" cy="1904457"/>
          </a:xfrm>
        </p:spPr>
        <p:txBody>
          <a:bodyPr/>
          <a:lstStyle/>
          <a:p>
            <a:r>
              <a:rPr lang="ja-JP" altLang="en-US" dirty="0">
                <a:latin typeface="Meiryo UI" panose="020B0604030504040204" pitchFamily="50" charset="-128"/>
                <a:ea typeface="Meiryo UI" panose="020B0604030504040204" pitchFamily="50" charset="-128"/>
              </a:rPr>
              <a:t>「生涯現役社会」の実現に向けた</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生涯現役地域づくり環境整備事業概要</a:t>
            </a:r>
            <a:endParaRPr kumimoji="1" lang="ja-JP" altLang="en-US" dirty="0">
              <a:latin typeface="Meiryo UI" panose="020B0604030504040204" pitchFamily="50" charset="-128"/>
              <a:ea typeface="Meiryo UI" panose="020B0604030504040204" pitchFamily="50" charset="-128"/>
            </a:endParaRPr>
          </a:p>
        </p:txBody>
      </p:sp>
      <p:sp>
        <p:nvSpPr>
          <p:cNvPr id="8" name="テキスト ボックス 7">
            <a:extLst>
              <a:ext uri="{FF2B5EF4-FFF2-40B4-BE49-F238E27FC236}">
                <a16:creationId xmlns:a16="http://schemas.microsoft.com/office/drawing/2014/main" id="{D1F440D6-4301-B6FB-5499-F3F1444392D5}"/>
              </a:ext>
            </a:extLst>
          </p:cNvPr>
          <p:cNvSpPr txBox="1"/>
          <p:nvPr/>
        </p:nvSpPr>
        <p:spPr bwMode="gray">
          <a:xfrm>
            <a:off x="5890761" y="6605246"/>
            <a:ext cx="4134465" cy="287002"/>
          </a:xfrm>
          <a:prstGeom prst="rect">
            <a:avLst/>
          </a:prstGeom>
          <a:noFill/>
        </p:spPr>
        <p:txBody>
          <a:bodyPr wrap="none" rtlCol="0">
            <a:spAutoFit/>
          </a:bodyPr>
          <a:lstStyle/>
          <a:p>
            <a:pPr algn="l">
              <a:lnSpc>
                <a:spcPct val="120000"/>
              </a:lnSpc>
              <a:spcAft>
                <a:spcPts val="600"/>
              </a:spcAft>
              <a:buClr>
                <a:schemeClr val="tx2"/>
              </a:buClr>
            </a:pPr>
            <a:r>
              <a:rPr kumimoji="1" lang="ja-JP" altLang="en-US" sz="1100" dirty="0">
                <a:solidFill>
                  <a:schemeClr val="bg1"/>
                </a:solidFill>
                <a:latin typeface="メイリオ" panose="020B0604030504040204" pitchFamily="50" charset="-128"/>
                <a:ea typeface="メイリオ" panose="020B0604030504040204" pitchFamily="50" charset="-128"/>
              </a:rPr>
              <a:t>（</a:t>
            </a:r>
            <a:r>
              <a:rPr kumimoji="1" lang="en-US" altLang="ja-JP" sz="1100" dirty="0">
                <a:solidFill>
                  <a:schemeClr val="bg1"/>
                </a:solidFill>
                <a:latin typeface="メイリオ" panose="020B0604030504040204" pitchFamily="50" charset="-128"/>
                <a:ea typeface="メイリオ" panose="020B0604030504040204" pitchFamily="50" charset="-128"/>
              </a:rPr>
              <a:t>※</a:t>
            </a:r>
            <a:r>
              <a:rPr kumimoji="1" lang="ja-JP" altLang="en-US" sz="1100" dirty="0">
                <a:solidFill>
                  <a:schemeClr val="bg1"/>
                </a:solidFill>
                <a:latin typeface="メイリオ" panose="020B0604030504040204" pitchFamily="50" charset="-128"/>
                <a:ea typeface="メイリオ" panose="020B0604030504040204" pitchFamily="50" charset="-128"/>
              </a:rPr>
              <a:t>）本資料は令和７年度事業内容を元に作成しております。</a:t>
            </a:r>
          </a:p>
        </p:txBody>
      </p:sp>
      <p:sp>
        <p:nvSpPr>
          <p:cNvPr id="13" name="テキスト ボックス 12">
            <a:extLst>
              <a:ext uri="{FF2B5EF4-FFF2-40B4-BE49-F238E27FC236}">
                <a16:creationId xmlns:a16="http://schemas.microsoft.com/office/drawing/2014/main" id="{56E6B5B7-159B-732B-80DA-B8CDFAB35BF0}"/>
              </a:ext>
            </a:extLst>
          </p:cNvPr>
          <p:cNvSpPr txBox="1"/>
          <p:nvPr/>
        </p:nvSpPr>
        <p:spPr>
          <a:xfrm>
            <a:off x="8179849" y="19769"/>
            <a:ext cx="1800493" cy="307777"/>
          </a:xfrm>
          <a:prstGeom prst="rect">
            <a:avLst/>
          </a:prstGeom>
          <a:noFill/>
        </p:spPr>
        <p:txBody>
          <a:bodyPr wrap="none" rtlCol="0">
            <a:spAutoFit/>
          </a:bodyPr>
          <a:lstStyle/>
          <a:p>
            <a:r>
              <a:rPr kumimoji="1" lang="ja-JP" altLang="en-US" sz="1400" dirty="0">
                <a:latin typeface="メイリオ" panose="020B0604030504040204" pitchFamily="50" charset="-128"/>
                <a:ea typeface="メイリオ" panose="020B0604030504040204" pitchFamily="50" charset="-128"/>
              </a:rPr>
              <a:t>（令和７年１月版）</a:t>
            </a:r>
          </a:p>
        </p:txBody>
      </p:sp>
      <p:grpSp>
        <p:nvGrpSpPr>
          <p:cNvPr id="3" name="グループ化 2">
            <a:extLst>
              <a:ext uri="{FF2B5EF4-FFF2-40B4-BE49-F238E27FC236}">
                <a16:creationId xmlns:a16="http://schemas.microsoft.com/office/drawing/2014/main" id="{71CE0938-5876-1749-C070-A2A957886906}"/>
              </a:ext>
            </a:extLst>
          </p:cNvPr>
          <p:cNvGrpSpPr/>
          <p:nvPr/>
        </p:nvGrpSpPr>
        <p:grpSpPr>
          <a:xfrm>
            <a:off x="8913440" y="264564"/>
            <a:ext cx="859536" cy="356842"/>
            <a:chOff x="-1120021" y="1152144"/>
            <a:chExt cx="859536" cy="356842"/>
          </a:xfrm>
        </p:grpSpPr>
        <p:sp>
          <p:nvSpPr>
            <p:cNvPr id="4" name="正方形/長方形 3">
              <a:extLst>
                <a:ext uri="{FF2B5EF4-FFF2-40B4-BE49-F238E27FC236}">
                  <a16:creationId xmlns:a16="http://schemas.microsoft.com/office/drawing/2014/main" id="{C6D270F6-5FBB-95E8-1BA1-010F33B05869}"/>
                </a:ext>
              </a:extLst>
            </p:cNvPr>
            <p:cNvSpPr/>
            <p:nvPr/>
          </p:nvSpPr>
          <p:spPr>
            <a:xfrm>
              <a:off x="-1120021" y="1152144"/>
              <a:ext cx="859536" cy="338554"/>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FEA6FAF1-2991-4F8B-DF1D-8B0CE2CA67A4}"/>
                </a:ext>
              </a:extLst>
            </p:cNvPr>
            <p:cNvSpPr txBox="1"/>
            <p:nvPr/>
          </p:nvSpPr>
          <p:spPr>
            <a:xfrm>
              <a:off x="-1088136" y="1170432"/>
              <a:ext cx="800219" cy="338554"/>
            </a:xfrm>
            <a:prstGeom prst="rect">
              <a:avLst/>
            </a:prstGeom>
            <a:noFill/>
          </p:spPr>
          <p:txBody>
            <a:bodyPr wrap="none" rtlCol="0">
              <a:spAutoFit/>
            </a:bodyPr>
            <a:lstStyle/>
            <a:p>
              <a:r>
                <a:rPr kumimoji="1" lang="ja-JP" altLang="en-US" sz="1600">
                  <a:latin typeface="メイリオ" panose="020B0604030504040204" pitchFamily="50" charset="-128"/>
                  <a:ea typeface="メイリオ" panose="020B0604030504040204" pitchFamily="50" charset="-128"/>
                </a:rPr>
                <a:t>別添７</a:t>
              </a:r>
              <a:endParaRPr kumimoji="1" lang="ja-JP" altLang="en-US" sz="16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40158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フローチャート: データ 16">
            <a:extLst>
              <a:ext uri="{FF2B5EF4-FFF2-40B4-BE49-F238E27FC236}">
                <a16:creationId xmlns:a16="http://schemas.microsoft.com/office/drawing/2014/main" id="{6E3E86D4-B832-653E-84B8-EB4E5C8BFD1D}"/>
              </a:ext>
            </a:extLst>
          </p:cNvPr>
          <p:cNvSpPr/>
          <p:nvPr/>
        </p:nvSpPr>
        <p:spPr>
          <a:xfrm>
            <a:off x="3805662" y="5639530"/>
            <a:ext cx="2232000" cy="54133"/>
          </a:xfrm>
          <a:prstGeom prst="flowChartInputOutput">
            <a:avLst/>
          </a:prstGeom>
          <a:solidFill>
            <a:schemeClr val="bg1">
              <a:lumMod val="85000"/>
              <a:alpha val="50000"/>
            </a:schemeClr>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60" name="テキスト ボックス 159">
            <a:extLst>
              <a:ext uri="{FF2B5EF4-FFF2-40B4-BE49-F238E27FC236}">
                <a16:creationId xmlns:a16="http://schemas.microsoft.com/office/drawing/2014/main" id="{2CEB8E0E-BD0E-0520-B0BE-85D313B159A9}"/>
              </a:ext>
            </a:extLst>
          </p:cNvPr>
          <p:cNvSpPr txBox="1"/>
          <p:nvPr/>
        </p:nvSpPr>
        <p:spPr>
          <a:xfrm>
            <a:off x="3780275" y="5511669"/>
            <a:ext cx="2230567"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民間等からの資金調達等の取組</a:t>
            </a:r>
          </a:p>
        </p:txBody>
      </p:sp>
      <p:pic>
        <p:nvPicPr>
          <p:cNvPr id="99" name="48B4F2B2-ED6A-455D-AF51-3AF33E58AF82" descr="image4.png">
            <a:extLst>
              <a:ext uri="{FF2B5EF4-FFF2-40B4-BE49-F238E27FC236}">
                <a16:creationId xmlns:a16="http://schemas.microsoft.com/office/drawing/2014/main" id="{200D8111-2CAB-DCC7-FEA8-77176D7F7CF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53323" y="3814116"/>
            <a:ext cx="1467292" cy="1516475"/>
          </a:xfrm>
          <a:prstGeom prst="rect">
            <a:avLst/>
          </a:prstGeom>
          <a:noFill/>
          <a:ln>
            <a:noFill/>
          </a:ln>
          <a:effectLst>
            <a:glow rad="165100">
              <a:schemeClr val="accent2">
                <a:satMod val="175000"/>
                <a:alpha val="18000"/>
              </a:schemeClr>
            </a:glow>
            <a:softEdge rad="0"/>
          </a:effectLst>
        </p:spPr>
      </p:pic>
      <p:sp>
        <p:nvSpPr>
          <p:cNvPr id="16" name="フローチャート: データ 15">
            <a:extLst>
              <a:ext uri="{FF2B5EF4-FFF2-40B4-BE49-F238E27FC236}">
                <a16:creationId xmlns:a16="http://schemas.microsoft.com/office/drawing/2014/main" id="{E1B467B7-278B-668D-293C-272A8CCDFF89}"/>
              </a:ext>
            </a:extLst>
          </p:cNvPr>
          <p:cNvSpPr/>
          <p:nvPr/>
        </p:nvSpPr>
        <p:spPr>
          <a:xfrm>
            <a:off x="3857514" y="4601484"/>
            <a:ext cx="2232000" cy="54133"/>
          </a:xfrm>
          <a:prstGeom prst="flowChartInputOutput">
            <a:avLst/>
          </a:prstGeom>
          <a:solidFill>
            <a:schemeClr val="bg1">
              <a:lumMod val="85000"/>
              <a:alpha val="50000"/>
            </a:schemeClr>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103" name="直線矢印コネクタ 102">
            <a:extLst>
              <a:ext uri="{FF2B5EF4-FFF2-40B4-BE49-F238E27FC236}">
                <a16:creationId xmlns:a16="http://schemas.microsoft.com/office/drawing/2014/main" id="{7F58CBE8-0DE5-387D-1A50-DAC78A4D28E5}"/>
              </a:ext>
            </a:extLst>
          </p:cNvPr>
          <p:cNvCxnSpPr>
            <a:cxnSpLocks/>
          </p:cNvCxnSpPr>
          <p:nvPr/>
        </p:nvCxnSpPr>
        <p:spPr bwMode="gray">
          <a:xfrm rot="16200000">
            <a:off x="208723" y="4527557"/>
            <a:ext cx="1224000" cy="0"/>
          </a:xfrm>
          <a:prstGeom prst="straightConnector1">
            <a:avLst/>
          </a:prstGeom>
          <a:noFill/>
          <a:ln w="41275" cap="flat" cmpd="sng" algn="ctr">
            <a:solidFill>
              <a:schemeClr val="bg1">
                <a:lumMod val="50000"/>
              </a:schemeClr>
            </a:solidFill>
            <a:prstDash val="solid"/>
            <a:miter lim="800000"/>
            <a:tailEnd type="arrow"/>
          </a:ln>
          <a:effectLst/>
        </p:spPr>
      </p:cxnSp>
      <p:cxnSp>
        <p:nvCxnSpPr>
          <p:cNvPr id="102" name="直線矢印コネクタ 101">
            <a:extLst>
              <a:ext uri="{FF2B5EF4-FFF2-40B4-BE49-F238E27FC236}">
                <a16:creationId xmlns:a16="http://schemas.microsoft.com/office/drawing/2014/main" id="{358B5D7B-739A-E4C7-255F-EA52AE67D60A}"/>
              </a:ext>
            </a:extLst>
          </p:cNvPr>
          <p:cNvCxnSpPr>
            <a:cxnSpLocks/>
          </p:cNvCxnSpPr>
          <p:nvPr/>
        </p:nvCxnSpPr>
        <p:spPr bwMode="gray">
          <a:xfrm rot="5400000">
            <a:off x="487230" y="4541594"/>
            <a:ext cx="1224000" cy="0"/>
          </a:xfrm>
          <a:prstGeom prst="straightConnector1">
            <a:avLst/>
          </a:prstGeom>
          <a:noFill/>
          <a:ln w="41275" cap="flat" cmpd="sng" algn="ctr">
            <a:solidFill>
              <a:schemeClr val="bg1">
                <a:lumMod val="50000"/>
              </a:schemeClr>
            </a:solidFill>
            <a:prstDash val="solid"/>
            <a:miter lim="800000"/>
            <a:tailEnd type="arrow"/>
          </a:ln>
          <a:effectLst/>
        </p:spPr>
      </p:cxnSp>
      <p:sp>
        <p:nvSpPr>
          <p:cNvPr id="55" name="テキスト ボックス 54">
            <a:extLst>
              <a:ext uri="{FF2B5EF4-FFF2-40B4-BE49-F238E27FC236}">
                <a16:creationId xmlns:a16="http://schemas.microsoft.com/office/drawing/2014/main" id="{E17B0865-496B-0709-A739-5FD728B564F4}"/>
              </a:ext>
            </a:extLst>
          </p:cNvPr>
          <p:cNvSpPr txBox="1"/>
          <p:nvPr/>
        </p:nvSpPr>
        <p:spPr>
          <a:xfrm>
            <a:off x="2478613" y="3826651"/>
            <a:ext cx="548284" cy="26161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委託</a:t>
            </a:r>
          </a:p>
        </p:txBody>
      </p:sp>
      <p:grpSp>
        <p:nvGrpSpPr>
          <p:cNvPr id="42" name="グループ化 41">
            <a:extLst>
              <a:ext uri="{FF2B5EF4-FFF2-40B4-BE49-F238E27FC236}">
                <a16:creationId xmlns:a16="http://schemas.microsoft.com/office/drawing/2014/main" id="{0D5930FE-81BF-DA78-3914-4CFF4C882A9D}"/>
              </a:ext>
            </a:extLst>
          </p:cNvPr>
          <p:cNvGrpSpPr/>
          <p:nvPr/>
        </p:nvGrpSpPr>
        <p:grpSpPr>
          <a:xfrm>
            <a:off x="6426966" y="4500009"/>
            <a:ext cx="972393" cy="2304327"/>
            <a:chOff x="6349957" y="4500009"/>
            <a:chExt cx="972393" cy="2304327"/>
          </a:xfrm>
        </p:grpSpPr>
        <p:sp>
          <p:nvSpPr>
            <p:cNvPr id="176" name="正方形/長方形 175">
              <a:extLst>
                <a:ext uri="{FF2B5EF4-FFF2-40B4-BE49-F238E27FC236}">
                  <a16:creationId xmlns:a16="http://schemas.microsoft.com/office/drawing/2014/main" id="{DE1594A5-A4D1-1359-7027-7DFD0FB57A38}"/>
                </a:ext>
              </a:extLst>
            </p:cNvPr>
            <p:cNvSpPr/>
            <p:nvPr/>
          </p:nvSpPr>
          <p:spPr>
            <a:xfrm>
              <a:off x="6349957" y="4500009"/>
              <a:ext cx="971382" cy="2304327"/>
            </a:xfrm>
            <a:prstGeom prst="rect">
              <a:avLst/>
            </a:prstGeom>
            <a:solidFill>
              <a:schemeClr val="accent1">
                <a:lumMod val="60000"/>
                <a:lumOff val="40000"/>
                <a:alpha val="30000"/>
              </a:schemeClr>
            </a:solidFill>
            <a:ln w="19050" cap="rnd" cmpd="sng" algn="ctr">
              <a:noFill/>
              <a:prstDash val="solid"/>
              <a:bevel/>
            </a:ln>
            <a:effectLst>
              <a:softEdge rad="76200"/>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5" name="正方形/長方形 114">
              <a:extLst>
                <a:ext uri="{FF2B5EF4-FFF2-40B4-BE49-F238E27FC236}">
                  <a16:creationId xmlns:a16="http://schemas.microsoft.com/office/drawing/2014/main" id="{60DA77E8-853C-8BE0-C6D6-42347A58A2DA}"/>
                </a:ext>
              </a:extLst>
            </p:cNvPr>
            <p:cNvSpPr/>
            <p:nvPr/>
          </p:nvSpPr>
          <p:spPr>
            <a:xfrm>
              <a:off x="6383654" y="5173444"/>
              <a:ext cx="938696" cy="1015663"/>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雇用、就業</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機会の創出</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持続可能な</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モデルづくり</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87" name="グループ化 86">
            <a:extLst>
              <a:ext uri="{FF2B5EF4-FFF2-40B4-BE49-F238E27FC236}">
                <a16:creationId xmlns:a16="http://schemas.microsoft.com/office/drawing/2014/main" id="{1610FC5E-B641-DCF4-9097-8ACD350D784B}"/>
              </a:ext>
            </a:extLst>
          </p:cNvPr>
          <p:cNvGrpSpPr/>
          <p:nvPr/>
        </p:nvGrpSpPr>
        <p:grpSpPr>
          <a:xfrm>
            <a:off x="436901" y="3018738"/>
            <a:ext cx="1030118" cy="875553"/>
            <a:chOff x="309644" y="2876381"/>
            <a:chExt cx="1030118" cy="875553"/>
          </a:xfrm>
        </p:grpSpPr>
        <p:sp>
          <p:nvSpPr>
            <p:cNvPr id="85" name="角丸四角形 7">
              <a:extLst>
                <a:ext uri="{FF2B5EF4-FFF2-40B4-BE49-F238E27FC236}">
                  <a16:creationId xmlns:a16="http://schemas.microsoft.com/office/drawing/2014/main" id="{83F1CAAC-0642-73E7-1350-E4CC2A521136}"/>
                </a:ext>
              </a:extLst>
            </p:cNvPr>
            <p:cNvSpPr/>
            <p:nvPr/>
          </p:nvSpPr>
          <p:spPr bwMode="gray">
            <a:xfrm>
              <a:off x="309644" y="3575825"/>
              <a:ext cx="1030118" cy="176109"/>
            </a:xfrm>
            <a:prstGeom prst="roundRect">
              <a:avLst>
                <a:gd name="adj" fmla="val 17286"/>
              </a:avLst>
            </a:prstGeom>
            <a:solidFill>
              <a:schemeClr val="accent1"/>
            </a:solidFill>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厚生労働省</a:t>
              </a:r>
            </a:p>
          </p:txBody>
        </p:sp>
        <p:pic>
          <p:nvPicPr>
            <p:cNvPr id="86" name="図 85">
              <a:extLst>
                <a:ext uri="{FF2B5EF4-FFF2-40B4-BE49-F238E27FC236}">
                  <a16:creationId xmlns:a16="http://schemas.microsoft.com/office/drawing/2014/main" id="{C859C866-EC82-100E-D1FE-3CA13D16488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b="23750"/>
            <a:stretch/>
          </p:blipFill>
          <p:spPr bwMode="gray">
            <a:xfrm>
              <a:off x="420610" y="2876381"/>
              <a:ext cx="866336" cy="655924"/>
            </a:xfrm>
            <a:prstGeom prst="rect">
              <a:avLst/>
            </a:prstGeom>
          </p:spPr>
        </p:pic>
      </p:grpSp>
      <p:sp>
        <p:nvSpPr>
          <p:cNvPr id="89" name="角丸四角形 77">
            <a:extLst>
              <a:ext uri="{FF2B5EF4-FFF2-40B4-BE49-F238E27FC236}">
                <a16:creationId xmlns:a16="http://schemas.microsoft.com/office/drawing/2014/main" id="{5F8EBCEC-D2F2-243F-9DB4-0320B62EC827}"/>
              </a:ext>
            </a:extLst>
          </p:cNvPr>
          <p:cNvSpPr/>
          <p:nvPr/>
        </p:nvSpPr>
        <p:spPr bwMode="gray">
          <a:xfrm>
            <a:off x="402029" y="4291569"/>
            <a:ext cx="1119911" cy="275733"/>
          </a:xfrm>
          <a:prstGeom prst="roundRect">
            <a:avLst>
              <a:gd name="adj" fmla="val 17286"/>
            </a:avLst>
          </a:prstGeom>
          <a:solidFill>
            <a:schemeClr val="accent1"/>
          </a:solidFill>
        </p:spPr>
        <p:txBody>
          <a:bodyPr wrap="none"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都道府県労働局</a:t>
            </a:r>
          </a:p>
        </p:txBody>
      </p:sp>
      <p:grpSp>
        <p:nvGrpSpPr>
          <p:cNvPr id="49" name="グループ化 48">
            <a:extLst>
              <a:ext uri="{FF2B5EF4-FFF2-40B4-BE49-F238E27FC236}">
                <a16:creationId xmlns:a16="http://schemas.microsoft.com/office/drawing/2014/main" id="{D2F41350-A65C-B53C-49A5-67436BA62339}"/>
              </a:ext>
            </a:extLst>
          </p:cNvPr>
          <p:cNvGrpSpPr/>
          <p:nvPr/>
        </p:nvGrpSpPr>
        <p:grpSpPr>
          <a:xfrm>
            <a:off x="1333541" y="2983499"/>
            <a:ext cx="578896" cy="230832"/>
            <a:chOff x="1256532" y="2983499"/>
            <a:chExt cx="578896" cy="230832"/>
          </a:xfrm>
        </p:grpSpPr>
        <p:cxnSp>
          <p:nvCxnSpPr>
            <p:cNvPr id="54" name="直線矢印コネクタ 53">
              <a:extLst>
                <a:ext uri="{FF2B5EF4-FFF2-40B4-BE49-F238E27FC236}">
                  <a16:creationId xmlns:a16="http://schemas.microsoft.com/office/drawing/2014/main" id="{305F472C-E94D-4D04-03CB-953F7FECD8AD}"/>
                </a:ext>
              </a:extLst>
            </p:cNvPr>
            <p:cNvCxnSpPr>
              <a:cxnSpLocks/>
            </p:cNvCxnSpPr>
            <p:nvPr/>
          </p:nvCxnSpPr>
          <p:spPr bwMode="gray">
            <a:xfrm>
              <a:off x="1259428" y="3206014"/>
              <a:ext cx="576000" cy="0"/>
            </a:xfrm>
            <a:prstGeom prst="straightConnector1">
              <a:avLst/>
            </a:prstGeom>
            <a:noFill/>
            <a:ln w="41275" cap="flat" cmpd="sng" algn="ctr">
              <a:solidFill>
                <a:schemeClr val="bg1">
                  <a:lumMod val="50000"/>
                </a:schemeClr>
              </a:solidFill>
              <a:prstDash val="solid"/>
              <a:miter lim="800000"/>
              <a:tailEnd type="arrow"/>
            </a:ln>
            <a:effectLst/>
          </p:spPr>
        </p:cxnSp>
        <p:sp>
          <p:nvSpPr>
            <p:cNvPr id="91" name="テキスト ボックス 90">
              <a:extLst>
                <a:ext uri="{FF2B5EF4-FFF2-40B4-BE49-F238E27FC236}">
                  <a16:creationId xmlns:a16="http://schemas.microsoft.com/office/drawing/2014/main" id="{46E6F41A-1DE3-D452-ED46-A9272DAFE6AE}"/>
                </a:ext>
              </a:extLst>
            </p:cNvPr>
            <p:cNvSpPr txBox="1"/>
            <p:nvPr/>
          </p:nvSpPr>
          <p:spPr>
            <a:xfrm>
              <a:off x="1256532" y="2983499"/>
              <a:ext cx="42347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設置</a:t>
              </a:r>
            </a:p>
          </p:txBody>
        </p:sp>
      </p:grpSp>
      <p:sp>
        <p:nvSpPr>
          <p:cNvPr id="98" name="角丸四角形 7">
            <a:extLst>
              <a:ext uri="{FF2B5EF4-FFF2-40B4-BE49-F238E27FC236}">
                <a16:creationId xmlns:a16="http://schemas.microsoft.com/office/drawing/2014/main" id="{97B3F969-5310-239E-1FDC-77943C684730}"/>
              </a:ext>
            </a:extLst>
          </p:cNvPr>
          <p:cNvSpPr/>
          <p:nvPr/>
        </p:nvSpPr>
        <p:spPr bwMode="gray">
          <a:xfrm>
            <a:off x="2091733" y="3004563"/>
            <a:ext cx="1294462" cy="637976"/>
          </a:xfrm>
          <a:prstGeom prst="roundRect">
            <a:avLst>
              <a:gd name="adj" fmla="val 17286"/>
            </a:avLst>
          </a:prstGeom>
          <a:solidFill>
            <a:schemeClr val="accent2"/>
          </a:solidFill>
          <a:ln w="28575">
            <a:solidFill>
              <a:schemeClr val="accent2">
                <a:lumMod val="75000"/>
              </a:schemeClr>
            </a:solidFill>
          </a:ln>
        </p:spPr>
        <p:txBody>
          <a:bodyPr anchor="ctr"/>
          <a:lstStyle/>
          <a:p>
            <a:pPr marL="0" marR="0" lvl="0" indent="0" algn="l" defTabSz="591055" rtl="0" eaLnBrk="1" fontAlgn="auto" latinLnBrk="0" hangingPunct="1">
              <a:lnSpc>
                <a:spcPct val="100000"/>
              </a:lnSpc>
              <a:spcBef>
                <a:spcPts val="0"/>
              </a:spcBef>
              <a:spcAft>
                <a:spcPts val="600"/>
              </a:spcAft>
              <a:buClrTx/>
              <a:buSzTx/>
              <a:buFontTx/>
              <a:buNone/>
              <a:tabLst/>
              <a:defRPr/>
            </a:pPr>
            <a:r>
              <a:rPr kumimoji="0" lang="ja-JP" altLang="en-US" sz="11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企画書等</a:t>
            </a:r>
            <a:endParaRPr kumimoji="0" lang="en-US" altLang="ja-JP" sz="11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endParaRPr>
          </a:p>
          <a:p>
            <a:pPr marL="0" marR="0" lvl="0" indent="0" algn="r" defTabSz="591055" rtl="0" eaLnBrk="1" fontAlgn="auto" latinLnBrk="0" hangingPunct="1">
              <a:lnSpc>
                <a:spcPct val="100000"/>
              </a:lnSpc>
              <a:spcBef>
                <a:spcPts val="0"/>
              </a:spcBef>
              <a:spcAft>
                <a:spcPts val="600"/>
              </a:spcAft>
              <a:buClrTx/>
              <a:buSzTx/>
              <a:buFontTx/>
              <a:buNone/>
              <a:tabLst/>
              <a:defRPr/>
            </a:pPr>
            <a:r>
              <a:rPr kumimoji="0" lang="ja-JP" altLang="en-US" sz="11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評価委員会</a:t>
            </a:r>
            <a:endParaRPr kumimoji="0" lang="ja-JP" altLang="en-US" sz="105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endParaRPr>
          </a:p>
        </p:txBody>
      </p:sp>
      <p:grpSp>
        <p:nvGrpSpPr>
          <p:cNvPr id="50" name="グループ化 49">
            <a:extLst>
              <a:ext uri="{FF2B5EF4-FFF2-40B4-BE49-F238E27FC236}">
                <a16:creationId xmlns:a16="http://schemas.microsoft.com/office/drawing/2014/main" id="{F857F6AB-75FA-1432-D72B-A2C3CF0F76EE}"/>
              </a:ext>
            </a:extLst>
          </p:cNvPr>
          <p:cNvGrpSpPr/>
          <p:nvPr/>
        </p:nvGrpSpPr>
        <p:grpSpPr>
          <a:xfrm>
            <a:off x="1336436" y="3380339"/>
            <a:ext cx="676069" cy="252881"/>
            <a:chOff x="1259427" y="3380339"/>
            <a:chExt cx="676069" cy="252881"/>
          </a:xfrm>
        </p:grpSpPr>
        <p:cxnSp>
          <p:nvCxnSpPr>
            <p:cNvPr id="100" name="直線矢印コネクタ 99">
              <a:extLst>
                <a:ext uri="{FF2B5EF4-FFF2-40B4-BE49-F238E27FC236}">
                  <a16:creationId xmlns:a16="http://schemas.microsoft.com/office/drawing/2014/main" id="{4C7E9F21-1CE7-9748-A797-438DEA4B0ED3}"/>
                </a:ext>
              </a:extLst>
            </p:cNvPr>
            <p:cNvCxnSpPr>
              <a:cxnSpLocks/>
            </p:cNvCxnSpPr>
            <p:nvPr/>
          </p:nvCxnSpPr>
          <p:spPr bwMode="gray">
            <a:xfrm rot="10800000">
              <a:off x="1259427" y="3380339"/>
              <a:ext cx="576000" cy="0"/>
            </a:xfrm>
            <a:prstGeom prst="straightConnector1">
              <a:avLst/>
            </a:prstGeom>
            <a:noFill/>
            <a:ln w="41275" cap="flat" cmpd="sng" algn="ctr">
              <a:solidFill>
                <a:schemeClr val="bg1">
                  <a:lumMod val="50000"/>
                </a:schemeClr>
              </a:solidFill>
              <a:prstDash val="solid"/>
              <a:miter lim="800000"/>
              <a:tailEnd type="arrow"/>
            </a:ln>
            <a:effectLst/>
          </p:spPr>
        </p:cxnSp>
        <p:sp>
          <p:nvSpPr>
            <p:cNvPr id="101" name="テキスト ボックス 100">
              <a:extLst>
                <a:ext uri="{FF2B5EF4-FFF2-40B4-BE49-F238E27FC236}">
                  <a16:creationId xmlns:a16="http://schemas.microsoft.com/office/drawing/2014/main" id="{1804156F-53D3-E84B-B6F3-D6A6B906BB7E}"/>
                </a:ext>
              </a:extLst>
            </p:cNvPr>
            <p:cNvSpPr txBox="1"/>
            <p:nvPr/>
          </p:nvSpPr>
          <p:spPr>
            <a:xfrm>
              <a:off x="1385465" y="3402388"/>
              <a:ext cx="550031"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②評価</a:t>
              </a:r>
            </a:p>
          </p:txBody>
        </p:sp>
      </p:grpSp>
      <p:sp>
        <p:nvSpPr>
          <p:cNvPr id="106" name="テキスト ボックス 105">
            <a:extLst>
              <a:ext uri="{FF2B5EF4-FFF2-40B4-BE49-F238E27FC236}">
                <a16:creationId xmlns:a16="http://schemas.microsoft.com/office/drawing/2014/main" id="{568504FC-EFF3-E2A4-E9B6-67C1937DF74E}"/>
              </a:ext>
            </a:extLst>
          </p:cNvPr>
          <p:cNvSpPr txBox="1"/>
          <p:nvPr/>
        </p:nvSpPr>
        <p:spPr>
          <a:xfrm>
            <a:off x="256544" y="4624135"/>
            <a:ext cx="648072" cy="5078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①事業</a:t>
            </a:r>
            <a:endParaRPr kumimoji="1" lang="en-US" altLang="ja-JP"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ja-JP"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a:t>
            </a: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構想</a:t>
            </a:r>
            <a:endParaRPr kumimoji="1" lang="en-US" altLang="ja-JP"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提案</a:t>
            </a:r>
          </a:p>
        </p:txBody>
      </p:sp>
      <p:sp>
        <p:nvSpPr>
          <p:cNvPr id="107" name="テキスト ボックス 106">
            <a:extLst>
              <a:ext uri="{FF2B5EF4-FFF2-40B4-BE49-F238E27FC236}">
                <a16:creationId xmlns:a16="http://schemas.microsoft.com/office/drawing/2014/main" id="{1149E8B4-F194-A411-BAE8-580311C9EC31}"/>
              </a:ext>
            </a:extLst>
          </p:cNvPr>
          <p:cNvSpPr txBox="1"/>
          <p:nvPr/>
        </p:nvSpPr>
        <p:spPr>
          <a:xfrm>
            <a:off x="991269" y="4770402"/>
            <a:ext cx="648072" cy="2308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③委託</a:t>
            </a:r>
          </a:p>
        </p:txBody>
      </p:sp>
      <p:sp>
        <p:nvSpPr>
          <p:cNvPr id="158" name="テキスト ボックス 157">
            <a:extLst>
              <a:ext uri="{FF2B5EF4-FFF2-40B4-BE49-F238E27FC236}">
                <a16:creationId xmlns:a16="http://schemas.microsoft.com/office/drawing/2014/main" id="{8A4813F8-3CFF-84B4-46C5-B8DC0A86892E}"/>
              </a:ext>
            </a:extLst>
          </p:cNvPr>
          <p:cNvSpPr txBox="1"/>
          <p:nvPr/>
        </p:nvSpPr>
        <p:spPr>
          <a:xfrm>
            <a:off x="4194966" y="4482802"/>
            <a:ext cx="1468434"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支援メニューの実施</a:t>
            </a:r>
          </a:p>
        </p:txBody>
      </p:sp>
      <p:sp>
        <p:nvSpPr>
          <p:cNvPr id="159" name="テキスト ボックス 158">
            <a:extLst>
              <a:ext uri="{FF2B5EF4-FFF2-40B4-BE49-F238E27FC236}">
                <a16:creationId xmlns:a16="http://schemas.microsoft.com/office/drawing/2014/main" id="{9885C0F2-CF82-1FF7-1CEC-2A528AFFE13E}"/>
              </a:ext>
            </a:extLst>
          </p:cNvPr>
          <p:cNvSpPr txBox="1"/>
          <p:nvPr/>
        </p:nvSpPr>
        <p:spPr>
          <a:xfrm>
            <a:off x="3845042" y="4704094"/>
            <a:ext cx="2496713" cy="86177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○高年齢者向け再就職セミナー</a:t>
            </a: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○勤務時間等によるミスマッチ企業に</a:t>
            </a: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おける高年齢者採用支援</a:t>
            </a: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○高年齢者向けの仕事の切り出し支援</a:t>
            </a: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○総合相談窓口の設置　等</a:t>
            </a:r>
          </a:p>
        </p:txBody>
      </p:sp>
      <p:grpSp>
        <p:nvGrpSpPr>
          <p:cNvPr id="117" name="グループ化 116">
            <a:extLst>
              <a:ext uri="{FF2B5EF4-FFF2-40B4-BE49-F238E27FC236}">
                <a16:creationId xmlns:a16="http://schemas.microsoft.com/office/drawing/2014/main" id="{833E7841-3360-B00D-1A27-293EAB87676D}"/>
              </a:ext>
            </a:extLst>
          </p:cNvPr>
          <p:cNvGrpSpPr/>
          <p:nvPr/>
        </p:nvGrpSpPr>
        <p:grpSpPr>
          <a:xfrm rot="3041479">
            <a:off x="3574820" y="4063622"/>
            <a:ext cx="240028" cy="1008446"/>
            <a:chOff x="3342770" y="2824049"/>
            <a:chExt cx="290521" cy="316919"/>
          </a:xfrm>
        </p:grpSpPr>
        <p:sp>
          <p:nvSpPr>
            <p:cNvPr id="120" name="円弧 119">
              <a:extLst>
                <a:ext uri="{FF2B5EF4-FFF2-40B4-BE49-F238E27FC236}">
                  <a16:creationId xmlns:a16="http://schemas.microsoft.com/office/drawing/2014/main" id="{212F594A-378B-7A86-4270-144B06119704}"/>
                </a:ext>
              </a:extLst>
            </p:cNvPr>
            <p:cNvSpPr/>
            <p:nvPr/>
          </p:nvSpPr>
          <p:spPr bwMode="gray">
            <a:xfrm rot="5400000">
              <a:off x="3352217" y="2859894"/>
              <a:ext cx="281074" cy="281074"/>
            </a:xfrm>
            <a:prstGeom prst="arc">
              <a:avLst>
                <a:gd name="adj1" fmla="val 16485757"/>
                <a:gd name="adj2" fmla="val 5426354"/>
              </a:avLst>
            </a:prstGeom>
            <a:ln w="412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21" name="円弧 120">
              <a:extLst>
                <a:ext uri="{FF2B5EF4-FFF2-40B4-BE49-F238E27FC236}">
                  <a16:creationId xmlns:a16="http://schemas.microsoft.com/office/drawing/2014/main" id="{054849B1-9359-CA9B-87A5-7E63963272F5}"/>
                </a:ext>
              </a:extLst>
            </p:cNvPr>
            <p:cNvSpPr/>
            <p:nvPr/>
          </p:nvSpPr>
          <p:spPr bwMode="gray">
            <a:xfrm rot="5400000" flipH="1" flipV="1">
              <a:off x="3342770" y="2824049"/>
              <a:ext cx="281074" cy="281074"/>
            </a:xfrm>
            <a:prstGeom prst="arc">
              <a:avLst>
                <a:gd name="adj1" fmla="val 16661663"/>
                <a:gd name="adj2" fmla="val 5412245"/>
              </a:avLst>
            </a:prstGeom>
            <a:ln w="4127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cxnSp>
        <p:nvCxnSpPr>
          <p:cNvPr id="152" name="直線矢印コネクタ 151">
            <a:extLst>
              <a:ext uri="{FF2B5EF4-FFF2-40B4-BE49-F238E27FC236}">
                <a16:creationId xmlns:a16="http://schemas.microsoft.com/office/drawing/2014/main" id="{30D03E5C-C24C-F7D2-C2F5-BE6F6FC6B7E5}"/>
              </a:ext>
            </a:extLst>
          </p:cNvPr>
          <p:cNvCxnSpPr>
            <a:cxnSpLocks/>
          </p:cNvCxnSpPr>
          <p:nvPr/>
        </p:nvCxnSpPr>
        <p:spPr bwMode="gray">
          <a:xfrm>
            <a:off x="1563202" y="3795941"/>
            <a:ext cx="2484000" cy="0"/>
          </a:xfrm>
          <a:prstGeom prst="straightConnector1">
            <a:avLst/>
          </a:prstGeom>
          <a:noFill/>
          <a:ln w="41275" cap="flat" cmpd="sng" algn="ctr">
            <a:solidFill>
              <a:schemeClr val="bg1">
                <a:lumMod val="50000"/>
              </a:schemeClr>
            </a:solidFill>
            <a:prstDash val="solid"/>
            <a:miter lim="800000"/>
            <a:tailEnd type="arrow"/>
          </a:ln>
          <a:effectLst/>
        </p:spPr>
      </p:cxnSp>
      <p:grpSp>
        <p:nvGrpSpPr>
          <p:cNvPr id="44" name="グループ化 43">
            <a:extLst>
              <a:ext uri="{FF2B5EF4-FFF2-40B4-BE49-F238E27FC236}">
                <a16:creationId xmlns:a16="http://schemas.microsoft.com/office/drawing/2014/main" id="{F89321E8-20BF-97E0-A214-E2774012068F}"/>
              </a:ext>
            </a:extLst>
          </p:cNvPr>
          <p:cNvGrpSpPr/>
          <p:nvPr/>
        </p:nvGrpSpPr>
        <p:grpSpPr bwMode="gray">
          <a:xfrm>
            <a:off x="7485430" y="3026391"/>
            <a:ext cx="2256625" cy="2794344"/>
            <a:chOff x="7378803" y="3148699"/>
            <a:chExt cx="2256625" cy="2794344"/>
          </a:xfrm>
        </p:grpSpPr>
        <p:sp>
          <p:nvSpPr>
            <p:cNvPr id="162" name="テキスト ボックス 161">
              <a:extLst>
                <a:ext uri="{FF2B5EF4-FFF2-40B4-BE49-F238E27FC236}">
                  <a16:creationId xmlns:a16="http://schemas.microsoft.com/office/drawing/2014/main" id="{1AFF1EFB-A109-FBC7-FEE5-13E382A0A5FD}"/>
                </a:ext>
              </a:extLst>
            </p:cNvPr>
            <p:cNvSpPr txBox="1"/>
            <p:nvPr/>
          </p:nvSpPr>
          <p:spPr bwMode="gray">
            <a:xfrm>
              <a:off x="7730124" y="4177331"/>
              <a:ext cx="1905304" cy="738664"/>
            </a:xfrm>
            <a:prstGeom prst="rect">
              <a:avLst/>
            </a:prstGeom>
            <a:noFill/>
          </p:spPr>
          <p:txBody>
            <a:bodyPr vert="horz"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w="6350">
                    <a:solidFill>
                      <a:srgbClr val="FFFFFF">
                        <a:lumMod val="95000"/>
                      </a:srgbClr>
                    </a:solidFill>
                  </a:ln>
                  <a:solidFill>
                    <a:srgbClr val="000000"/>
                  </a:solidFill>
                  <a:effectLst/>
                  <a:uLnTx/>
                  <a:uFillTx/>
                  <a:latin typeface="メイリオ" panose="020B0604030504040204" pitchFamily="50" charset="-128"/>
                  <a:ea typeface="メイリオ" panose="020B0604030504040204" pitchFamily="50" charset="-128"/>
                  <a:cs typeface="+mn-cs"/>
                </a:rPr>
                <a:t>全国の</a:t>
              </a:r>
              <a:endParaRPr kumimoji="1" lang="en-US" altLang="ja-JP" sz="1400" b="1" i="0" u="none" strike="noStrike" kern="1200" cap="none" spc="0" normalizeH="0" baseline="0" noProof="0" dirty="0">
                <a:ln w="6350">
                  <a:solidFill>
                    <a:srgbClr val="FFFFFF">
                      <a:lumMod val="95000"/>
                    </a:srgbClr>
                  </a:solid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w="6350">
                    <a:solidFill>
                      <a:srgbClr val="FFFFFF">
                        <a:lumMod val="95000"/>
                      </a:srgbClr>
                    </a:solidFill>
                  </a:ln>
                  <a:solidFill>
                    <a:srgbClr val="000000"/>
                  </a:solidFill>
                  <a:effectLst/>
                  <a:uLnTx/>
                  <a:uFillTx/>
                  <a:latin typeface="メイリオ" panose="020B0604030504040204" pitchFamily="50" charset="-128"/>
                  <a:ea typeface="メイリオ" panose="020B0604030504040204" pitchFamily="50" charset="-128"/>
                  <a:cs typeface="+mn-cs"/>
                </a:rPr>
                <a:t>地方公共団体へ</a:t>
              </a:r>
              <a:endParaRPr kumimoji="1" lang="en-US" altLang="ja-JP" sz="1400" b="1" i="0" u="none" strike="noStrike" kern="1200" cap="none" spc="0" normalizeH="0" baseline="0" noProof="0" dirty="0">
                <a:ln w="6350">
                  <a:solidFill>
                    <a:srgbClr val="FFFFFF">
                      <a:lumMod val="95000"/>
                    </a:srgbClr>
                  </a:solid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w="6350">
                    <a:solidFill>
                      <a:srgbClr val="FFFFFF">
                        <a:lumMod val="95000"/>
                      </a:srgbClr>
                    </a:solidFill>
                  </a:ln>
                  <a:solidFill>
                    <a:srgbClr val="000000"/>
                  </a:solidFill>
                  <a:effectLst/>
                  <a:uLnTx/>
                  <a:uFillTx/>
                  <a:latin typeface="メイリオ" panose="020B0604030504040204" pitchFamily="50" charset="-128"/>
                  <a:ea typeface="メイリオ" panose="020B0604030504040204" pitchFamily="50" charset="-128"/>
                  <a:cs typeface="+mn-cs"/>
                </a:rPr>
                <a:t>モデル展開</a:t>
              </a:r>
            </a:p>
          </p:txBody>
        </p:sp>
        <p:sp>
          <p:nvSpPr>
            <p:cNvPr id="171" name="矢印: 右 170">
              <a:extLst>
                <a:ext uri="{FF2B5EF4-FFF2-40B4-BE49-F238E27FC236}">
                  <a16:creationId xmlns:a16="http://schemas.microsoft.com/office/drawing/2014/main" id="{9DBF0255-34F6-729E-0777-37D0F804AB96}"/>
                </a:ext>
              </a:extLst>
            </p:cNvPr>
            <p:cNvSpPr/>
            <p:nvPr/>
          </p:nvSpPr>
          <p:spPr bwMode="gray">
            <a:xfrm rot="13304399">
              <a:off x="7858312" y="3774661"/>
              <a:ext cx="307201" cy="291565"/>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rnd"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5" name="三角形 11">
              <a:extLst>
                <a:ext uri="{FF2B5EF4-FFF2-40B4-BE49-F238E27FC236}">
                  <a16:creationId xmlns:a16="http://schemas.microsoft.com/office/drawing/2014/main" id="{5923C7CC-E98D-A5A1-965B-388BB8F0415F}"/>
                </a:ext>
              </a:extLst>
            </p:cNvPr>
            <p:cNvSpPr>
              <a:spLocks noChangeAspect="1"/>
            </p:cNvSpPr>
            <p:nvPr/>
          </p:nvSpPr>
          <p:spPr bwMode="gray">
            <a:xfrm rot="5400000">
              <a:off x="6181105" y="4346397"/>
              <a:ext cx="2794344" cy="398947"/>
            </a:xfrm>
            <a:prstGeom prst="triangle">
              <a:avLst/>
            </a:prstGeom>
            <a:solidFill>
              <a:schemeClr val="accent2"/>
            </a:solidFill>
            <a:ln w="12700" cap="flat" cmpd="sng" algn="ctr">
              <a:noFill/>
              <a:prstDash val="solid"/>
              <a:miter lim="800000"/>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dirty="0">
                <a:ln>
                  <a:noFill/>
                </a:ln>
                <a:solidFill>
                  <a:srgbClr val="FFFFFF"/>
                </a:solidFill>
                <a:effectLst/>
                <a:uLnTx/>
                <a:uFillTx/>
                <a:latin typeface="Segoe UI"/>
                <a:ea typeface="メイリオ"/>
                <a:cs typeface="+mn-cs"/>
              </a:endParaRPr>
            </a:p>
          </p:txBody>
        </p:sp>
      </p:grpSp>
      <p:sp>
        <p:nvSpPr>
          <p:cNvPr id="161" name="テキスト ボックス 160">
            <a:extLst>
              <a:ext uri="{FF2B5EF4-FFF2-40B4-BE49-F238E27FC236}">
                <a16:creationId xmlns:a16="http://schemas.microsoft.com/office/drawing/2014/main" id="{1594D135-5551-27AF-8558-92D6DE4C69EB}"/>
              </a:ext>
            </a:extLst>
          </p:cNvPr>
          <p:cNvSpPr txBox="1"/>
          <p:nvPr/>
        </p:nvSpPr>
        <p:spPr>
          <a:xfrm>
            <a:off x="3842010" y="5702116"/>
            <a:ext cx="2346296" cy="553998"/>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○取組賛同企業等からの寄付</a:t>
            </a: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○委託事業とは別の収益事業の実施</a:t>
            </a: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○企業等からの出向</a:t>
            </a:r>
          </a:p>
        </p:txBody>
      </p:sp>
      <p:grpSp>
        <p:nvGrpSpPr>
          <p:cNvPr id="45" name="グループ化 44">
            <a:extLst>
              <a:ext uri="{FF2B5EF4-FFF2-40B4-BE49-F238E27FC236}">
                <a16:creationId xmlns:a16="http://schemas.microsoft.com/office/drawing/2014/main" id="{727CBC65-3E02-D657-5C7C-1B13F814EDE0}"/>
              </a:ext>
            </a:extLst>
          </p:cNvPr>
          <p:cNvGrpSpPr/>
          <p:nvPr/>
        </p:nvGrpSpPr>
        <p:grpSpPr>
          <a:xfrm>
            <a:off x="7493819" y="5802932"/>
            <a:ext cx="2192976" cy="972260"/>
            <a:chOff x="7416810" y="5802932"/>
            <a:chExt cx="2192976" cy="972260"/>
          </a:xfrm>
        </p:grpSpPr>
        <p:pic>
          <p:nvPicPr>
            <p:cNvPr id="35" name="グラフィックス 6" descr="都市 単色塗りつぶし">
              <a:extLst>
                <a:ext uri="{FF2B5EF4-FFF2-40B4-BE49-F238E27FC236}">
                  <a16:creationId xmlns:a16="http://schemas.microsoft.com/office/drawing/2014/main" id="{8E07D59D-04EE-F811-C147-B6589E4D5B2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7890288" y="5802932"/>
              <a:ext cx="529410" cy="529410"/>
            </a:xfrm>
            <a:prstGeom prst="rect">
              <a:avLst/>
            </a:prstGeom>
          </p:spPr>
        </p:pic>
        <p:sp>
          <p:nvSpPr>
            <p:cNvPr id="26" name="正方形/長方形 25">
              <a:extLst>
                <a:ext uri="{FF2B5EF4-FFF2-40B4-BE49-F238E27FC236}">
                  <a16:creationId xmlns:a16="http://schemas.microsoft.com/office/drawing/2014/main" id="{FD7A8543-2AD7-9AD2-4EED-EB75E1B3C46A}"/>
                </a:ext>
              </a:extLst>
            </p:cNvPr>
            <p:cNvSpPr/>
            <p:nvPr/>
          </p:nvSpPr>
          <p:spPr>
            <a:xfrm>
              <a:off x="7524289" y="6311787"/>
              <a:ext cx="60132" cy="312983"/>
            </a:xfrm>
            <a:prstGeom prst="rect">
              <a:avLst/>
            </a:prstGeom>
            <a:solidFill>
              <a:schemeClr val="accent1">
                <a:lumMod val="60000"/>
                <a:lumOff val="40000"/>
                <a:alpha val="30000"/>
              </a:schemeClr>
            </a:solidFill>
            <a:ln w="19050" cap="rnd" cmpd="sng" algn="ctr">
              <a:solidFill>
                <a:schemeClr val="tx2"/>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1" name="矢印: 右 30">
              <a:extLst>
                <a:ext uri="{FF2B5EF4-FFF2-40B4-BE49-F238E27FC236}">
                  <a16:creationId xmlns:a16="http://schemas.microsoft.com/office/drawing/2014/main" id="{5D1C3BD4-8AD9-D11D-3F77-FE5804712379}"/>
                </a:ext>
              </a:extLst>
            </p:cNvPr>
            <p:cNvSpPr/>
            <p:nvPr/>
          </p:nvSpPr>
          <p:spPr>
            <a:xfrm>
              <a:off x="7635678" y="6163192"/>
              <a:ext cx="216410" cy="612000"/>
            </a:xfrm>
            <a:prstGeom prst="rightArrow">
              <a:avLst/>
            </a:prstGeom>
            <a:solidFill>
              <a:schemeClr val="accent1">
                <a:lumMod val="60000"/>
                <a:lumOff val="40000"/>
                <a:alpha val="30000"/>
              </a:schemeClr>
            </a:solidFill>
            <a:ln w="19050" cap="rnd" cmpd="sng" algn="ctr">
              <a:solidFill>
                <a:schemeClr val="tx2"/>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3" name="正方形/長方形 32">
              <a:extLst>
                <a:ext uri="{FF2B5EF4-FFF2-40B4-BE49-F238E27FC236}">
                  <a16:creationId xmlns:a16="http://schemas.microsoft.com/office/drawing/2014/main" id="{A91788A6-8D80-787A-81D3-E8EE9B005E58}"/>
                </a:ext>
              </a:extLst>
            </p:cNvPr>
            <p:cNvSpPr/>
            <p:nvPr/>
          </p:nvSpPr>
          <p:spPr>
            <a:xfrm>
              <a:off x="7416810" y="6310187"/>
              <a:ext cx="60132" cy="312983"/>
            </a:xfrm>
            <a:prstGeom prst="rect">
              <a:avLst/>
            </a:prstGeom>
            <a:solidFill>
              <a:schemeClr val="accent1">
                <a:lumMod val="60000"/>
                <a:lumOff val="40000"/>
                <a:alpha val="30000"/>
              </a:schemeClr>
            </a:solidFill>
            <a:ln w="19050" cap="rnd" cmpd="sng" algn="ctr">
              <a:solidFill>
                <a:schemeClr val="tx2"/>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4" name="テキスト ボックス 33">
              <a:extLst>
                <a:ext uri="{FF2B5EF4-FFF2-40B4-BE49-F238E27FC236}">
                  <a16:creationId xmlns:a16="http://schemas.microsoft.com/office/drawing/2014/main" id="{7F56C3FC-A8E4-62D5-97B6-331EA980E114}"/>
                </a:ext>
              </a:extLst>
            </p:cNvPr>
            <p:cNvSpPr txBox="1"/>
            <p:nvPr/>
          </p:nvSpPr>
          <p:spPr>
            <a:xfrm>
              <a:off x="7861948" y="6293299"/>
              <a:ext cx="1747838" cy="461665"/>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（事業終了後）</a:t>
              </a:r>
              <a:endParaRPr kumimoji="0" lang="en-US" altLang="ja-JP" sz="10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1400" b="1" i="0" u="sng"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協議会の自走</a:t>
              </a:r>
            </a:p>
          </p:txBody>
        </p:sp>
      </p:grpSp>
      <p:grpSp>
        <p:nvGrpSpPr>
          <p:cNvPr id="43" name="グループ化 42">
            <a:extLst>
              <a:ext uri="{FF2B5EF4-FFF2-40B4-BE49-F238E27FC236}">
                <a16:creationId xmlns:a16="http://schemas.microsoft.com/office/drawing/2014/main" id="{9F6DCAD2-B245-B948-F7E6-78968297E62C}"/>
              </a:ext>
            </a:extLst>
          </p:cNvPr>
          <p:cNvGrpSpPr/>
          <p:nvPr/>
        </p:nvGrpSpPr>
        <p:grpSpPr>
          <a:xfrm>
            <a:off x="3770671" y="6151619"/>
            <a:ext cx="2624032" cy="629346"/>
            <a:chOff x="3693662" y="6151619"/>
            <a:chExt cx="2624032" cy="629346"/>
          </a:xfrm>
        </p:grpSpPr>
        <p:sp>
          <p:nvSpPr>
            <p:cNvPr id="18" name="矢印: 右 17">
              <a:extLst>
                <a:ext uri="{FF2B5EF4-FFF2-40B4-BE49-F238E27FC236}">
                  <a16:creationId xmlns:a16="http://schemas.microsoft.com/office/drawing/2014/main" id="{526C0869-CE17-F19C-CD65-74A2F0A13353}"/>
                </a:ext>
              </a:extLst>
            </p:cNvPr>
            <p:cNvSpPr/>
            <p:nvPr/>
          </p:nvSpPr>
          <p:spPr>
            <a:xfrm>
              <a:off x="3693662" y="6151619"/>
              <a:ext cx="2624032" cy="629346"/>
            </a:xfrm>
            <a:prstGeom prst="rightArrow">
              <a:avLst>
                <a:gd name="adj1" fmla="val 50318"/>
                <a:gd name="adj2" fmla="val 46028"/>
              </a:avLst>
            </a:prstGeom>
            <a:solidFill>
              <a:schemeClr val="accent1">
                <a:lumMod val="60000"/>
                <a:lumOff val="40000"/>
                <a:alpha val="30000"/>
              </a:schemeClr>
            </a:solidFill>
            <a:ln w="19050"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9" name="テキスト ボックス 18">
              <a:extLst>
                <a:ext uri="{FF2B5EF4-FFF2-40B4-BE49-F238E27FC236}">
                  <a16:creationId xmlns:a16="http://schemas.microsoft.com/office/drawing/2014/main" id="{63F27C89-ACA3-EE38-E4F1-DF234A7B362B}"/>
                </a:ext>
              </a:extLst>
            </p:cNvPr>
            <p:cNvSpPr txBox="1"/>
            <p:nvPr/>
          </p:nvSpPr>
          <p:spPr>
            <a:xfrm>
              <a:off x="4005281" y="6349368"/>
              <a:ext cx="1867221"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事業実施（３年度以内）</a:t>
              </a:r>
            </a:p>
          </p:txBody>
        </p:sp>
      </p:grpSp>
      <p:grpSp>
        <p:nvGrpSpPr>
          <p:cNvPr id="3" name="グループ化 2"/>
          <p:cNvGrpSpPr/>
          <p:nvPr/>
        </p:nvGrpSpPr>
        <p:grpSpPr bwMode="gray">
          <a:xfrm>
            <a:off x="-8957" y="0"/>
            <a:ext cx="9916510" cy="620614"/>
            <a:chOff x="-8957" y="-27384"/>
            <a:chExt cx="9916510" cy="476672"/>
          </a:xfrm>
        </p:grpSpPr>
        <p:sp>
          <p:nvSpPr>
            <p:cNvPr id="4" name="テキスト プレースホルダー 6">
              <a:extLst>
                <a:ext uri="{FF2B5EF4-FFF2-40B4-BE49-F238E27FC236}">
                  <a16:creationId xmlns:a16="http://schemas.microsoft.com/office/drawing/2014/main" id="{3E570A37-384E-DC43-806F-95BD4EF48678}"/>
                </a:ext>
              </a:extLst>
            </p:cNvPr>
            <p:cNvSpPr txBox="1">
              <a:spLocks/>
            </p:cNvSpPr>
            <p:nvPr/>
          </p:nvSpPr>
          <p:spPr bwMode="gray">
            <a:xfrm>
              <a:off x="-8957" y="-27384"/>
              <a:ext cx="9907200" cy="476672"/>
            </a:xfrm>
            <a:prstGeom prst="rect">
              <a:avLst/>
            </a:prstGeom>
            <a:pattFill prst="dkUpDiag">
              <a:fgClr>
                <a:srgbClr val="003579"/>
              </a:fgClr>
              <a:bgClr>
                <a:srgbClr val="004292"/>
              </a:bgClr>
            </a:patt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mn-cs"/>
              </a:endParaRPr>
            </a:p>
          </p:txBody>
        </p:sp>
        <p:sp>
          <p:nvSpPr>
            <p:cNvPr id="5" name="テキスト プレースホルダー 6">
              <a:extLst>
                <a:ext uri="{FF2B5EF4-FFF2-40B4-BE49-F238E27FC236}">
                  <a16:creationId xmlns:a16="http://schemas.microsoft.com/office/drawing/2014/main" id="{B714221B-43CA-D24B-BCAF-0768E1FC8C9F}"/>
                </a:ext>
              </a:extLst>
            </p:cNvPr>
            <p:cNvSpPr txBox="1">
              <a:spLocks/>
            </p:cNvSpPr>
            <p:nvPr/>
          </p:nvSpPr>
          <p:spPr bwMode="gray">
            <a:xfrm>
              <a:off x="6010843" y="-27384"/>
              <a:ext cx="3896710" cy="476672"/>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w="12700" cap="flat" cmpd="sng" algn="ctr">
              <a:noFill/>
              <a:prstDash val="solid"/>
              <a:miter lim="800000"/>
            </a:ln>
            <a:effectLst/>
          </p:spPr>
          <p:txBody>
            <a:bodyPr lIns="360000" tIns="326585" rIns="326585" bIns="130634"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 altLang="ja-JP" sz="1814" b="1" i="0" u="none" strike="noStrike" kern="0" cap="none" spc="272"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mn-cs"/>
              </a:endParaRPr>
            </a:p>
          </p:txBody>
        </p:sp>
      </p:grpSp>
      <p:sp>
        <p:nvSpPr>
          <p:cNvPr id="28" name="正方形/長方形 27">
            <a:extLst>
              <a:ext uri="{FF2B5EF4-FFF2-40B4-BE49-F238E27FC236}">
                <a16:creationId xmlns:a16="http://schemas.microsoft.com/office/drawing/2014/main" id="{A889522F-FA51-F14C-BAA2-ADEAB79DDF80}"/>
              </a:ext>
            </a:extLst>
          </p:cNvPr>
          <p:cNvSpPr/>
          <p:nvPr/>
        </p:nvSpPr>
        <p:spPr>
          <a:xfrm>
            <a:off x="104513" y="2840358"/>
            <a:ext cx="9716767" cy="3996644"/>
          </a:xfrm>
          <a:prstGeom prst="rect">
            <a:avLst/>
          </a:prstGeom>
          <a:noFill/>
          <a:ln w="25400" cap="rnd" cmpd="sng" algn="ctr">
            <a:solidFill>
              <a:srgbClr val="103185"/>
            </a:solidFill>
            <a:prstDash val="solid"/>
            <a:bevel/>
          </a:ln>
          <a:effectLst/>
        </p:spPr>
        <p:txBody>
          <a:bodyPr lIns="144000" tIns="180000" rIns="144000" bIns="180000" rtlCol="0" anchor="t"/>
          <a:lstStyle/>
          <a:p>
            <a:pPr marL="1360488" marR="0" lvl="0" indent="-1647825"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100" b="0" i="0" u="none" strike="noStrike" kern="0" cap="none" spc="12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n-cs"/>
            </a:endParaRPr>
          </a:p>
        </p:txBody>
      </p:sp>
      <p:sp>
        <p:nvSpPr>
          <p:cNvPr id="15" name="テキスト ボックス 14">
            <a:extLst>
              <a:ext uri="{FF2B5EF4-FFF2-40B4-BE49-F238E27FC236}">
                <a16:creationId xmlns:a16="http://schemas.microsoft.com/office/drawing/2014/main" id="{23578D77-9009-8D11-B798-1E9ABD5C1F90}"/>
              </a:ext>
            </a:extLst>
          </p:cNvPr>
          <p:cNvSpPr txBox="1"/>
          <p:nvPr/>
        </p:nvSpPr>
        <p:spPr bwMode="gray">
          <a:xfrm>
            <a:off x="56456" y="116333"/>
            <a:ext cx="522357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生涯現役地域づくり環境整備</a:t>
            </a:r>
            <a:r>
              <a:rPr kumimoji="1" lang="ja-JP" altLang="en-US" sz="2000" b="1"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事業の概要</a:t>
            </a:r>
          </a:p>
        </p:txBody>
      </p:sp>
      <p:grpSp>
        <p:nvGrpSpPr>
          <p:cNvPr id="24" name="グループ化 23">
            <a:extLst>
              <a:ext uri="{FF2B5EF4-FFF2-40B4-BE49-F238E27FC236}">
                <a16:creationId xmlns:a16="http://schemas.microsoft.com/office/drawing/2014/main" id="{579797C2-E338-046E-88B6-5FE6F79178E4}"/>
              </a:ext>
            </a:extLst>
          </p:cNvPr>
          <p:cNvGrpSpPr/>
          <p:nvPr/>
        </p:nvGrpSpPr>
        <p:grpSpPr>
          <a:xfrm>
            <a:off x="34646" y="696158"/>
            <a:ext cx="3550202" cy="1416360"/>
            <a:chOff x="34646" y="860750"/>
            <a:chExt cx="3550202" cy="1416360"/>
          </a:xfrm>
        </p:grpSpPr>
        <p:grpSp>
          <p:nvGrpSpPr>
            <p:cNvPr id="13" name="グループ化 12"/>
            <p:cNvGrpSpPr/>
            <p:nvPr/>
          </p:nvGrpSpPr>
          <p:grpSpPr>
            <a:xfrm>
              <a:off x="90479" y="1155032"/>
              <a:ext cx="3494369" cy="1122078"/>
              <a:chOff x="92999" y="974511"/>
              <a:chExt cx="3494369" cy="1098293"/>
            </a:xfrm>
          </p:grpSpPr>
          <p:sp>
            <p:nvSpPr>
              <p:cNvPr id="30" name="正方形/長方形 29">
                <a:extLst>
                  <a:ext uri="{FF2B5EF4-FFF2-40B4-BE49-F238E27FC236}">
                    <a16:creationId xmlns:a16="http://schemas.microsoft.com/office/drawing/2014/main" id="{A889522F-FA51-F14C-BAA2-ADEAB79DDF80}"/>
                  </a:ext>
                </a:extLst>
              </p:cNvPr>
              <p:cNvSpPr/>
              <p:nvPr/>
            </p:nvSpPr>
            <p:spPr>
              <a:xfrm>
                <a:off x="92999" y="974511"/>
                <a:ext cx="3494369" cy="1098293"/>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n-cs"/>
                </a:endParaRPr>
              </a:p>
            </p:txBody>
          </p:sp>
          <p:sp>
            <p:nvSpPr>
              <p:cNvPr id="2" name="テキスト ボックス 1"/>
              <p:cNvSpPr txBox="1"/>
              <p:nvPr/>
            </p:nvSpPr>
            <p:spPr>
              <a:xfrm>
                <a:off x="136161" y="1041392"/>
                <a:ext cx="3315010" cy="1015663"/>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地域のニーズを踏まえた高年齢者の多様な雇用・就業機会を創出すると共に、地域における高年齢者等の雇用・就業支援の取組を持続可能にするモデルを構築し、他地域への展開・普及を図ることを支援する。</a:t>
                </a:r>
              </a:p>
            </p:txBody>
          </p:sp>
        </p:grpSp>
        <p:grpSp>
          <p:nvGrpSpPr>
            <p:cNvPr id="75" name="グループ化 74">
              <a:extLst>
                <a:ext uri="{FF2B5EF4-FFF2-40B4-BE49-F238E27FC236}">
                  <a16:creationId xmlns:a16="http://schemas.microsoft.com/office/drawing/2014/main" id="{CF1611BC-EC08-3003-0C06-0D2245C04706}"/>
                </a:ext>
              </a:extLst>
            </p:cNvPr>
            <p:cNvGrpSpPr/>
            <p:nvPr/>
          </p:nvGrpSpPr>
          <p:grpSpPr bwMode="gray">
            <a:xfrm>
              <a:off x="34646" y="860750"/>
              <a:ext cx="1536551" cy="394871"/>
              <a:chOff x="689670" y="2976368"/>
              <a:chExt cx="1536551" cy="394871"/>
            </a:xfrm>
          </p:grpSpPr>
          <p:sp>
            <p:nvSpPr>
              <p:cNvPr id="74" name="正方形/長方形 73">
                <a:extLst>
                  <a:ext uri="{FF2B5EF4-FFF2-40B4-BE49-F238E27FC236}">
                    <a16:creationId xmlns:a16="http://schemas.microsoft.com/office/drawing/2014/main" id="{F000F06A-794C-453B-BB57-6A30B5BDBA39}"/>
                  </a:ext>
                </a:extLst>
              </p:cNvPr>
              <p:cNvSpPr/>
              <p:nvPr/>
            </p:nvSpPr>
            <p:spPr bwMode="gray">
              <a:xfrm>
                <a:off x="689670" y="2976368"/>
                <a:ext cx="1536551" cy="394871"/>
              </a:xfrm>
              <a:prstGeom prst="rect">
                <a:avLst/>
              </a:prstGeom>
              <a:solidFill>
                <a:schemeClr val="bg1"/>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1" name="正方形/長方形 70">
                <a:extLst>
                  <a:ext uri="{FF2B5EF4-FFF2-40B4-BE49-F238E27FC236}">
                    <a16:creationId xmlns:a16="http://schemas.microsoft.com/office/drawing/2014/main" id="{6C62BFC2-1178-FF2D-83EC-E9661B3E2400}"/>
                  </a:ext>
                </a:extLst>
              </p:cNvPr>
              <p:cNvSpPr/>
              <p:nvPr/>
            </p:nvSpPr>
            <p:spPr bwMode="gray">
              <a:xfrm>
                <a:off x="776536" y="3045124"/>
                <a:ext cx="1368152" cy="252000"/>
              </a:xfrm>
              <a:prstGeom prst="rect">
                <a:avLst/>
              </a:prstGeom>
              <a:solidFill>
                <a:srgbClr val="103185"/>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2" name="テキスト ボックス 71">
                <a:extLst>
                  <a:ext uri="{FF2B5EF4-FFF2-40B4-BE49-F238E27FC236}">
                    <a16:creationId xmlns:a16="http://schemas.microsoft.com/office/drawing/2014/main" id="{DE41EA07-FEBB-0C0E-9A2F-BDA5F18B1833}"/>
                  </a:ext>
                </a:extLst>
              </p:cNvPr>
              <p:cNvSpPr txBox="1"/>
              <p:nvPr/>
            </p:nvSpPr>
            <p:spPr bwMode="gray">
              <a:xfrm>
                <a:off x="793011" y="3065865"/>
                <a:ext cx="126188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１　事業の目的</a:t>
                </a:r>
                <a:endParaRPr kumimoji="1" lang="en-US" altLang="ja-JP" sz="12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grpSp>
      <p:grpSp>
        <p:nvGrpSpPr>
          <p:cNvPr id="80" name="グループ化 79">
            <a:extLst>
              <a:ext uri="{FF2B5EF4-FFF2-40B4-BE49-F238E27FC236}">
                <a16:creationId xmlns:a16="http://schemas.microsoft.com/office/drawing/2014/main" id="{76BDA921-64E0-EAC4-E200-615FFE308CB7}"/>
              </a:ext>
            </a:extLst>
          </p:cNvPr>
          <p:cNvGrpSpPr/>
          <p:nvPr/>
        </p:nvGrpSpPr>
        <p:grpSpPr bwMode="gray">
          <a:xfrm>
            <a:off x="13074" y="2510007"/>
            <a:ext cx="2808312" cy="436432"/>
            <a:chOff x="751049" y="2947795"/>
            <a:chExt cx="1023598" cy="436432"/>
          </a:xfrm>
        </p:grpSpPr>
        <p:sp>
          <p:nvSpPr>
            <p:cNvPr id="81" name="正方形/長方形 80">
              <a:extLst>
                <a:ext uri="{FF2B5EF4-FFF2-40B4-BE49-F238E27FC236}">
                  <a16:creationId xmlns:a16="http://schemas.microsoft.com/office/drawing/2014/main" id="{86413FAC-FE42-AD03-C6D7-06C823731BCD}"/>
                </a:ext>
              </a:extLst>
            </p:cNvPr>
            <p:cNvSpPr/>
            <p:nvPr/>
          </p:nvSpPr>
          <p:spPr bwMode="gray">
            <a:xfrm>
              <a:off x="751049" y="2947795"/>
              <a:ext cx="1023598" cy="436432"/>
            </a:xfrm>
            <a:prstGeom prst="rect">
              <a:avLst/>
            </a:prstGeom>
            <a:solidFill>
              <a:schemeClr val="bg1"/>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2" name="正方形/長方形 81">
              <a:extLst>
                <a:ext uri="{FF2B5EF4-FFF2-40B4-BE49-F238E27FC236}">
                  <a16:creationId xmlns:a16="http://schemas.microsoft.com/office/drawing/2014/main" id="{25C71778-1662-60FB-B7EF-EF934E042060}"/>
                </a:ext>
              </a:extLst>
            </p:cNvPr>
            <p:cNvSpPr/>
            <p:nvPr/>
          </p:nvSpPr>
          <p:spPr bwMode="gray">
            <a:xfrm>
              <a:off x="781604" y="3046614"/>
              <a:ext cx="937219" cy="252000"/>
            </a:xfrm>
            <a:prstGeom prst="rect">
              <a:avLst/>
            </a:prstGeom>
            <a:solidFill>
              <a:srgbClr val="103185"/>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83" name="テキスト ボックス 82">
              <a:extLst>
                <a:ext uri="{FF2B5EF4-FFF2-40B4-BE49-F238E27FC236}">
                  <a16:creationId xmlns:a16="http://schemas.microsoft.com/office/drawing/2014/main" id="{1812B2A4-239E-5BCA-27E7-FFE2681F41B5}"/>
                </a:ext>
              </a:extLst>
            </p:cNvPr>
            <p:cNvSpPr txBox="1"/>
            <p:nvPr/>
          </p:nvSpPr>
          <p:spPr bwMode="gray">
            <a:xfrm>
              <a:off x="793011" y="3056240"/>
              <a:ext cx="908667"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３　事業のスキーム・実施主体等</a:t>
              </a:r>
              <a:endParaRPr kumimoji="1" lang="en-US" altLang="ja-JP" sz="12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grpSp>
        <p:nvGrpSpPr>
          <p:cNvPr id="95" name="グループ化 94">
            <a:extLst>
              <a:ext uri="{FF2B5EF4-FFF2-40B4-BE49-F238E27FC236}">
                <a16:creationId xmlns:a16="http://schemas.microsoft.com/office/drawing/2014/main" id="{9AF444F9-2392-E742-30E9-F26F9F4158AC}"/>
              </a:ext>
            </a:extLst>
          </p:cNvPr>
          <p:cNvGrpSpPr/>
          <p:nvPr/>
        </p:nvGrpSpPr>
        <p:grpSpPr>
          <a:xfrm>
            <a:off x="423332" y="4442259"/>
            <a:ext cx="3207995" cy="2342872"/>
            <a:chOff x="529207" y="4442259"/>
            <a:chExt cx="3207995" cy="2342872"/>
          </a:xfrm>
        </p:grpSpPr>
        <p:sp>
          <p:nvSpPr>
            <p:cNvPr id="154" name="楕円 153">
              <a:extLst>
                <a:ext uri="{FF2B5EF4-FFF2-40B4-BE49-F238E27FC236}">
                  <a16:creationId xmlns:a16="http://schemas.microsoft.com/office/drawing/2014/main" id="{34D3A2D0-02DF-78A4-2FBA-E5F44BAAF96B}"/>
                </a:ext>
              </a:extLst>
            </p:cNvPr>
            <p:cNvSpPr/>
            <p:nvPr/>
          </p:nvSpPr>
          <p:spPr>
            <a:xfrm>
              <a:off x="1713435" y="5695924"/>
              <a:ext cx="835782" cy="835782"/>
            </a:xfrm>
            <a:prstGeom prst="ellipse">
              <a:avLst/>
            </a:prstGeom>
            <a:noFill/>
            <a:ln w="174625"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47" name="グループ化 46">
              <a:extLst>
                <a:ext uri="{FF2B5EF4-FFF2-40B4-BE49-F238E27FC236}">
                  <a16:creationId xmlns:a16="http://schemas.microsoft.com/office/drawing/2014/main" id="{095089E7-60D0-488A-0B75-E7C5C24D034F}"/>
                </a:ext>
              </a:extLst>
            </p:cNvPr>
            <p:cNvGrpSpPr/>
            <p:nvPr/>
          </p:nvGrpSpPr>
          <p:grpSpPr>
            <a:xfrm>
              <a:off x="529207" y="4442259"/>
              <a:ext cx="3207995" cy="2342872"/>
              <a:chOff x="346323" y="4442259"/>
              <a:chExt cx="3207995" cy="2342872"/>
            </a:xfrm>
          </p:grpSpPr>
          <p:pic>
            <p:nvPicPr>
              <p:cNvPr id="104" name="グラフィックス 6" descr="都市 単色塗りつぶし">
                <a:extLst>
                  <a:ext uri="{FF2B5EF4-FFF2-40B4-BE49-F238E27FC236}">
                    <a16:creationId xmlns:a16="http://schemas.microsoft.com/office/drawing/2014/main" id="{A38DFF71-2B1E-6207-3A85-A8C8FF1E117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bwMode="gray">
              <a:xfrm>
                <a:off x="1471581" y="4442259"/>
                <a:ext cx="914400" cy="914400"/>
              </a:xfrm>
              <a:prstGeom prst="rect">
                <a:avLst/>
              </a:prstGeom>
            </p:spPr>
          </p:pic>
          <p:sp>
            <p:nvSpPr>
              <p:cNvPr id="105" name="角丸四角形 7">
                <a:extLst>
                  <a:ext uri="{FF2B5EF4-FFF2-40B4-BE49-F238E27FC236}">
                    <a16:creationId xmlns:a16="http://schemas.microsoft.com/office/drawing/2014/main" id="{9F0BD17E-473B-6EC2-2FA0-3014CC1493F0}"/>
                  </a:ext>
                </a:extLst>
              </p:cNvPr>
              <p:cNvSpPr/>
              <p:nvPr/>
            </p:nvSpPr>
            <p:spPr bwMode="gray">
              <a:xfrm>
                <a:off x="2347087" y="4945225"/>
                <a:ext cx="792000" cy="216000"/>
              </a:xfrm>
              <a:prstGeom prst="roundRect">
                <a:avLst>
                  <a:gd name="adj" fmla="val 17286"/>
                </a:avLst>
              </a:prstGeom>
              <a:solidFill>
                <a:schemeClr val="accent1"/>
              </a:solidFill>
              <a:ln>
                <a:noFill/>
              </a:ln>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協議会</a:t>
                </a:r>
              </a:p>
            </p:txBody>
          </p:sp>
          <p:grpSp>
            <p:nvGrpSpPr>
              <p:cNvPr id="46" name="グループ化 45">
                <a:extLst>
                  <a:ext uri="{FF2B5EF4-FFF2-40B4-BE49-F238E27FC236}">
                    <a16:creationId xmlns:a16="http://schemas.microsoft.com/office/drawing/2014/main" id="{2B54BA17-16D1-C505-98C1-77789283D8F6}"/>
                  </a:ext>
                </a:extLst>
              </p:cNvPr>
              <p:cNvGrpSpPr/>
              <p:nvPr/>
            </p:nvGrpSpPr>
            <p:grpSpPr>
              <a:xfrm>
                <a:off x="346323" y="5189756"/>
                <a:ext cx="3207995" cy="1595375"/>
                <a:chOff x="346323" y="5189756"/>
                <a:chExt cx="3207995" cy="1595375"/>
              </a:xfrm>
            </p:grpSpPr>
            <p:sp>
              <p:nvSpPr>
                <p:cNvPr id="110" name="四角形: 角を丸くする 109">
                  <a:extLst>
                    <a:ext uri="{FF2B5EF4-FFF2-40B4-BE49-F238E27FC236}">
                      <a16:creationId xmlns:a16="http://schemas.microsoft.com/office/drawing/2014/main" id="{6B60E0CB-6D11-C526-BBC4-B15BAFCE7D46}"/>
                    </a:ext>
                  </a:extLst>
                </p:cNvPr>
                <p:cNvSpPr/>
                <p:nvPr/>
              </p:nvSpPr>
              <p:spPr>
                <a:xfrm>
                  <a:off x="376073" y="5189756"/>
                  <a:ext cx="3155197" cy="1595375"/>
                </a:xfrm>
                <a:prstGeom prst="roundRect">
                  <a:avLst>
                    <a:gd name="adj" fmla="val 8359"/>
                  </a:avLst>
                </a:prstGeom>
                <a:solidFill>
                  <a:schemeClr val="tx2">
                    <a:alpha val="12000"/>
                  </a:schemeClr>
                </a:solidFill>
                <a:ln w="9525"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1" name="テキスト ボックス 110">
                  <a:extLst>
                    <a:ext uri="{FF2B5EF4-FFF2-40B4-BE49-F238E27FC236}">
                      <a16:creationId xmlns:a16="http://schemas.microsoft.com/office/drawing/2014/main" id="{1C3EB03C-F546-7513-F69C-505FB5BCB62A}"/>
                    </a:ext>
                  </a:extLst>
                </p:cNvPr>
                <p:cNvSpPr txBox="1"/>
                <p:nvPr/>
              </p:nvSpPr>
              <p:spPr>
                <a:xfrm>
                  <a:off x="376073" y="5214237"/>
                  <a:ext cx="3178245" cy="3847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95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地域で形成されている既存のプラットフォーム機能等を基盤として、または新規組織体として設置</a:t>
                  </a:r>
                </a:p>
              </p:txBody>
            </p:sp>
            <p:sp>
              <p:nvSpPr>
                <p:cNvPr id="141" name="四角形: 角を丸くする 140">
                  <a:extLst>
                    <a:ext uri="{FF2B5EF4-FFF2-40B4-BE49-F238E27FC236}">
                      <a16:creationId xmlns:a16="http://schemas.microsoft.com/office/drawing/2014/main" id="{4AC8F1D1-2067-7A01-B3D0-E3B15C22D576}"/>
                    </a:ext>
                  </a:extLst>
                </p:cNvPr>
                <p:cNvSpPr/>
                <p:nvPr/>
              </p:nvSpPr>
              <p:spPr>
                <a:xfrm>
                  <a:off x="1983870" y="5968222"/>
                  <a:ext cx="1459715" cy="303281"/>
                </a:xfrm>
                <a:prstGeom prst="roundRect">
                  <a:avLst/>
                </a:prstGeom>
                <a:solidFill>
                  <a:schemeClr val="bg1"/>
                </a:solidFill>
                <a:ln w="19050"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5" name="テキスト ボックス 144">
                  <a:extLst>
                    <a:ext uri="{FF2B5EF4-FFF2-40B4-BE49-F238E27FC236}">
                      <a16:creationId xmlns:a16="http://schemas.microsoft.com/office/drawing/2014/main" id="{F05D8644-D9FB-ABC9-191C-FF0C48233FBD}"/>
                    </a:ext>
                  </a:extLst>
                </p:cNvPr>
                <p:cNvSpPr txBox="1"/>
                <p:nvPr/>
              </p:nvSpPr>
              <p:spPr>
                <a:xfrm>
                  <a:off x="1874005" y="5999072"/>
                  <a:ext cx="166111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000000"/>
                      </a:solidFill>
                      <a:effectLst/>
                      <a:uLnTx/>
                      <a:uFillTx/>
                      <a:latin typeface="Segoe UI"/>
                      <a:ea typeface="メイリオ"/>
                      <a:cs typeface="+mn-cs"/>
                    </a:rPr>
                    <a:t>地域の経済団体</a:t>
                  </a:r>
                </a:p>
              </p:txBody>
            </p:sp>
            <p:grpSp>
              <p:nvGrpSpPr>
                <p:cNvPr id="155" name="グループ化 154">
                  <a:extLst>
                    <a:ext uri="{FF2B5EF4-FFF2-40B4-BE49-F238E27FC236}">
                      <a16:creationId xmlns:a16="http://schemas.microsoft.com/office/drawing/2014/main" id="{7D9FDED0-FEA5-5112-955D-E2DD41C87171}"/>
                    </a:ext>
                  </a:extLst>
                </p:cNvPr>
                <p:cNvGrpSpPr/>
                <p:nvPr/>
              </p:nvGrpSpPr>
              <p:grpSpPr>
                <a:xfrm>
                  <a:off x="346323" y="5606829"/>
                  <a:ext cx="3098708" cy="1017771"/>
                  <a:chOff x="263704" y="5672458"/>
                  <a:chExt cx="3098708" cy="1017771"/>
                </a:xfrm>
              </p:grpSpPr>
              <p:sp>
                <p:nvSpPr>
                  <p:cNvPr id="147" name="四角形: 角を丸くする 146">
                    <a:extLst>
                      <a:ext uri="{FF2B5EF4-FFF2-40B4-BE49-F238E27FC236}">
                        <a16:creationId xmlns:a16="http://schemas.microsoft.com/office/drawing/2014/main" id="{376514E4-59BE-0B24-9E82-6EFBDB49E6AE}"/>
                      </a:ext>
                    </a:extLst>
                  </p:cNvPr>
                  <p:cNvSpPr/>
                  <p:nvPr/>
                </p:nvSpPr>
                <p:spPr>
                  <a:xfrm>
                    <a:off x="369189" y="6386948"/>
                    <a:ext cx="1459715" cy="303281"/>
                  </a:xfrm>
                  <a:prstGeom prst="roundRect">
                    <a:avLst/>
                  </a:prstGeom>
                  <a:solidFill>
                    <a:schemeClr val="bg1"/>
                  </a:solidFill>
                  <a:ln w="19050"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13" name="四角形: 角を丸くする 112">
                    <a:extLst>
                      <a:ext uri="{FF2B5EF4-FFF2-40B4-BE49-F238E27FC236}">
                        <a16:creationId xmlns:a16="http://schemas.microsoft.com/office/drawing/2014/main" id="{A5F8F109-E24D-F260-A10E-E0BA704ACFF7}"/>
                      </a:ext>
                    </a:extLst>
                  </p:cNvPr>
                  <p:cNvSpPr/>
                  <p:nvPr/>
                </p:nvSpPr>
                <p:spPr>
                  <a:xfrm>
                    <a:off x="369189" y="5672545"/>
                    <a:ext cx="1459715" cy="303281"/>
                  </a:xfrm>
                  <a:prstGeom prst="roundRect">
                    <a:avLst/>
                  </a:prstGeom>
                  <a:solidFill>
                    <a:schemeClr val="bg1"/>
                  </a:solidFill>
                  <a:ln w="19050"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39" name="四角形: 角を丸くする 138">
                    <a:extLst>
                      <a:ext uri="{FF2B5EF4-FFF2-40B4-BE49-F238E27FC236}">
                        <a16:creationId xmlns:a16="http://schemas.microsoft.com/office/drawing/2014/main" id="{3F5F2D9B-AD91-DA15-20B1-72D94B1BD230}"/>
                      </a:ext>
                    </a:extLst>
                  </p:cNvPr>
                  <p:cNvSpPr/>
                  <p:nvPr/>
                </p:nvSpPr>
                <p:spPr>
                  <a:xfrm>
                    <a:off x="369189" y="6033616"/>
                    <a:ext cx="1459715" cy="303281"/>
                  </a:xfrm>
                  <a:prstGeom prst="roundRect">
                    <a:avLst/>
                  </a:prstGeom>
                  <a:solidFill>
                    <a:schemeClr val="bg1"/>
                  </a:solidFill>
                  <a:ln w="19050"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0" name="四角形: 角を丸くする 139">
                    <a:extLst>
                      <a:ext uri="{FF2B5EF4-FFF2-40B4-BE49-F238E27FC236}">
                        <a16:creationId xmlns:a16="http://schemas.microsoft.com/office/drawing/2014/main" id="{891AADA1-2114-1109-CBAC-F9E68A6B2CEC}"/>
                      </a:ext>
                    </a:extLst>
                  </p:cNvPr>
                  <p:cNvSpPr/>
                  <p:nvPr/>
                </p:nvSpPr>
                <p:spPr>
                  <a:xfrm>
                    <a:off x="1902697" y="5672458"/>
                    <a:ext cx="1459715" cy="303281"/>
                  </a:xfrm>
                  <a:prstGeom prst="roundRect">
                    <a:avLst/>
                  </a:prstGeom>
                  <a:solidFill>
                    <a:schemeClr val="bg1"/>
                  </a:solidFill>
                  <a:ln w="19050"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3" name="テキスト ボックス 142">
                    <a:extLst>
                      <a:ext uri="{FF2B5EF4-FFF2-40B4-BE49-F238E27FC236}">
                        <a16:creationId xmlns:a16="http://schemas.microsoft.com/office/drawing/2014/main" id="{9B290D62-BBCF-0EF1-880D-54A41078CB81}"/>
                      </a:ext>
                    </a:extLst>
                  </p:cNvPr>
                  <p:cNvSpPr txBox="1"/>
                  <p:nvPr/>
                </p:nvSpPr>
                <p:spPr>
                  <a:xfrm>
                    <a:off x="1987997" y="5700987"/>
                    <a:ext cx="126717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000000"/>
                        </a:solidFill>
                        <a:effectLst/>
                        <a:uLnTx/>
                        <a:uFillTx/>
                        <a:latin typeface="Segoe UI"/>
                        <a:ea typeface="メイリオ"/>
                        <a:cs typeface="+mn-cs"/>
                      </a:rPr>
                      <a:t>社会福祉協議会</a:t>
                    </a:r>
                  </a:p>
                </p:txBody>
              </p:sp>
              <p:sp>
                <p:nvSpPr>
                  <p:cNvPr id="144" name="テキスト ボックス 143">
                    <a:extLst>
                      <a:ext uri="{FF2B5EF4-FFF2-40B4-BE49-F238E27FC236}">
                        <a16:creationId xmlns:a16="http://schemas.microsoft.com/office/drawing/2014/main" id="{46EC3E0C-D766-BA03-4FA4-D5521796E19D}"/>
                      </a:ext>
                    </a:extLst>
                  </p:cNvPr>
                  <p:cNvSpPr txBox="1"/>
                  <p:nvPr/>
                </p:nvSpPr>
                <p:spPr>
                  <a:xfrm>
                    <a:off x="284281" y="6064701"/>
                    <a:ext cx="1661116"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000000"/>
                        </a:solidFill>
                        <a:effectLst/>
                        <a:uLnTx/>
                        <a:uFillTx/>
                        <a:latin typeface="Segoe UI"/>
                        <a:ea typeface="メイリオ"/>
                        <a:cs typeface="+mn-cs"/>
                      </a:rPr>
                      <a:t>シルバー人材センター</a:t>
                    </a:r>
                  </a:p>
                </p:txBody>
              </p:sp>
              <p:sp>
                <p:nvSpPr>
                  <p:cNvPr id="148" name="四角形: 角を丸くする 147">
                    <a:extLst>
                      <a:ext uri="{FF2B5EF4-FFF2-40B4-BE49-F238E27FC236}">
                        <a16:creationId xmlns:a16="http://schemas.microsoft.com/office/drawing/2014/main" id="{24242E8D-4BBE-90D0-3EE3-E1E52E0E6E36}"/>
                      </a:ext>
                    </a:extLst>
                  </p:cNvPr>
                  <p:cNvSpPr/>
                  <p:nvPr/>
                </p:nvSpPr>
                <p:spPr>
                  <a:xfrm>
                    <a:off x="1902697" y="6386861"/>
                    <a:ext cx="1459715" cy="303281"/>
                  </a:xfrm>
                  <a:prstGeom prst="roundRect">
                    <a:avLst/>
                  </a:prstGeom>
                  <a:solidFill>
                    <a:schemeClr val="bg1"/>
                  </a:solidFill>
                  <a:ln w="19050" cap="rnd" cmpd="sng" algn="ctr">
                    <a:solidFill>
                      <a:srgbClr val="103185"/>
                    </a:soli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9" name="テキスト ボックス 148">
                    <a:extLst>
                      <a:ext uri="{FF2B5EF4-FFF2-40B4-BE49-F238E27FC236}">
                        <a16:creationId xmlns:a16="http://schemas.microsoft.com/office/drawing/2014/main" id="{ADFC1B02-DE2F-AA74-6666-52C26F415120}"/>
                      </a:ext>
                    </a:extLst>
                  </p:cNvPr>
                  <p:cNvSpPr txBox="1"/>
                  <p:nvPr/>
                </p:nvSpPr>
                <p:spPr>
                  <a:xfrm>
                    <a:off x="1987997" y="6415390"/>
                    <a:ext cx="126717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000000"/>
                        </a:solidFill>
                        <a:effectLst/>
                        <a:uLnTx/>
                        <a:uFillTx/>
                        <a:latin typeface="Segoe UI"/>
                        <a:ea typeface="メイリオ"/>
                        <a:cs typeface="+mn-cs"/>
                      </a:rPr>
                      <a:t>その他</a:t>
                    </a:r>
                  </a:p>
                </p:txBody>
              </p:sp>
              <p:sp>
                <p:nvSpPr>
                  <p:cNvPr id="109" name="テキスト ボックス 108">
                    <a:extLst>
                      <a:ext uri="{FF2B5EF4-FFF2-40B4-BE49-F238E27FC236}">
                        <a16:creationId xmlns:a16="http://schemas.microsoft.com/office/drawing/2014/main" id="{B3EF2EF1-4F76-CB38-05F4-BDFA682C8BC3}"/>
                      </a:ext>
                    </a:extLst>
                  </p:cNvPr>
                  <p:cNvSpPr txBox="1"/>
                  <p:nvPr/>
                </p:nvSpPr>
                <p:spPr>
                  <a:xfrm>
                    <a:off x="263704" y="5710654"/>
                    <a:ext cx="1750922"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000000"/>
                        </a:solidFill>
                        <a:effectLst/>
                        <a:uLnTx/>
                        <a:uFillTx/>
                        <a:latin typeface="Segoe UI"/>
                        <a:ea typeface="メイリオ"/>
                        <a:cs typeface="+mn-cs"/>
                      </a:rPr>
                      <a:t>地方公共団体</a:t>
                    </a:r>
                    <a:r>
                      <a:rPr kumimoji="1" lang="ja-JP" altLang="en-US" sz="900" b="1" i="0" u="none" strike="noStrike" kern="0" cap="none" spc="0" normalizeH="0" baseline="0" noProof="0" dirty="0">
                        <a:ln>
                          <a:noFill/>
                        </a:ln>
                        <a:solidFill>
                          <a:srgbClr val="000000"/>
                        </a:solidFill>
                        <a:effectLst/>
                        <a:uLnTx/>
                        <a:uFillTx/>
                        <a:latin typeface="Segoe UI"/>
                        <a:ea typeface="メイリオ"/>
                        <a:cs typeface="+mn-cs"/>
                      </a:rPr>
                      <a:t>（市町村等）</a:t>
                    </a:r>
                    <a:endParaRPr kumimoji="1" lang="ja-JP" altLang="en-US" sz="1000" b="1" i="0" u="none" strike="noStrike" kern="0" cap="none" spc="0" normalizeH="0" baseline="0" noProof="0" dirty="0">
                      <a:ln>
                        <a:noFill/>
                      </a:ln>
                      <a:solidFill>
                        <a:srgbClr val="000000"/>
                      </a:solidFill>
                      <a:effectLst/>
                      <a:uLnTx/>
                      <a:uFillTx/>
                      <a:latin typeface="Segoe UI"/>
                      <a:ea typeface="メイリオ"/>
                      <a:cs typeface="+mn-cs"/>
                    </a:endParaRPr>
                  </a:p>
                </p:txBody>
              </p:sp>
              <p:sp>
                <p:nvSpPr>
                  <p:cNvPr id="146" name="テキスト ボックス 145">
                    <a:extLst>
                      <a:ext uri="{FF2B5EF4-FFF2-40B4-BE49-F238E27FC236}">
                        <a16:creationId xmlns:a16="http://schemas.microsoft.com/office/drawing/2014/main" id="{1D926224-86B7-9796-5793-825243D10839}"/>
                      </a:ext>
                    </a:extLst>
                  </p:cNvPr>
                  <p:cNvSpPr txBox="1"/>
                  <p:nvPr/>
                </p:nvSpPr>
                <p:spPr>
                  <a:xfrm>
                    <a:off x="530274" y="6423738"/>
                    <a:ext cx="1135603"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0" cap="none" spc="0" normalizeH="0" baseline="0" noProof="0" dirty="0">
                        <a:ln>
                          <a:noFill/>
                        </a:ln>
                        <a:solidFill>
                          <a:srgbClr val="000000"/>
                        </a:solidFill>
                        <a:effectLst/>
                        <a:uLnTx/>
                        <a:uFillTx/>
                        <a:latin typeface="Segoe UI"/>
                        <a:ea typeface="メイリオ"/>
                        <a:cs typeface="+mn-cs"/>
                      </a:rPr>
                      <a:t>金融機関</a:t>
                    </a:r>
                  </a:p>
                </p:txBody>
              </p:sp>
            </p:grpSp>
          </p:grpSp>
        </p:grpSp>
      </p:grpSp>
      <p:grpSp>
        <p:nvGrpSpPr>
          <p:cNvPr id="96" name="グループ化 95">
            <a:extLst>
              <a:ext uri="{FF2B5EF4-FFF2-40B4-BE49-F238E27FC236}">
                <a16:creationId xmlns:a16="http://schemas.microsoft.com/office/drawing/2014/main" id="{71259FB8-130D-9408-1EE1-D900FCCBB653}"/>
              </a:ext>
            </a:extLst>
          </p:cNvPr>
          <p:cNvGrpSpPr/>
          <p:nvPr/>
        </p:nvGrpSpPr>
        <p:grpSpPr>
          <a:xfrm>
            <a:off x="4207248" y="3017249"/>
            <a:ext cx="3626825" cy="1360912"/>
            <a:chOff x="4154012" y="3016991"/>
            <a:chExt cx="3626825" cy="1360912"/>
          </a:xfrm>
        </p:grpSpPr>
        <p:grpSp>
          <p:nvGrpSpPr>
            <p:cNvPr id="48" name="グループ化 47">
              <a:extLst>
                <a:ext uri="{FF2B5EF4-FFF2-40B4-BE49-F238E27FC236}">
                  <a16:creationId xmlns:a16="http://schemas.microsoft.com/office/drawing/2014/main" id="{D1A17BB3-0F3C-2228-E11E-C8D86053F113}"/>
                </a:ext>
              </a:extLst>
            </p:cNvPr>
            <p:cNvGrpSpPr/>
            <p:nvPr/>
          </p:nvGrpSpPr>
          <p:grpSpPr>
            <a:xfrm>
              <a:off x="4154012" y="3016991"/>
              <a:ext cx="3626825" cy="1360912"/>
              <a:chOff x="3971128" y="3016991"/>
              <a:chExt cx="3626825" cy="1360912"/>
            </a:xfrm>
          </p:grpSpPr>
          <p:sp>
            <p:nvSpPr>
              <p:cNvPr id="165" name="四角形: 角を丸くする 164">
                <a:extLst>
                  <a:ext uri="{FF2B5EF4-FFF2-40B4-BE49-F238E27FC236}">
                    <a16:creationId xmlns:a16="http://schemas.microsoft.com/office/drawing/2014/main" id="{456456F5-3D5B-41E7-BE28-91BBCBCE6FA2}"/>
                  </a:ext>
                </a:extLst>
              </p:cNvPr>
              <p:cNvSpPr/>
              <p:nvPr/>
            </p:nvSpPr>
            <p:spPr>
              <a:xfrm>
                <a:off x="3971128" y="3016991"/>
                <a:ext cx="3120313" cy="1325932"/>
              </a:xfrm>
              <a:prstGeom prst="roundRect">
                <a:avLst>
                  <a:gd name="adj" fmla="val 8099"/>
                </a:avLst>
              </a:prstGeom>
              <a:solidFill>
                <a:schemeClr val="accent6"/>
              </a:solidFill>
              <a:ln w="19050" cap="rnd" cmpd="sng" algn="ctr">
                <a:solidFill>
                  <a:schemeClr val="accent6">
                    <a:lumMod val="25000"/>
                  </a:schemeClr>
                </a:solidFill>
                <a:prstDash val="sysDash"/>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53" name="テキスト ボックス 52">
                <a:extLst>
                  <a:ext uri="{FF2B5EF4-FFF2-40B4-BE49-F238E27FC236}">
                    <a16:creationId xmlns:a16="http://schemas.microsoft.com/office/drawing/2014/main" id="{14E76751-8723-FBC1-0549-454E28296ABA}"/>
                  </a:ext>
                </a:extLst>
              </p:cNvPr>
              <p:cNvSpPr txBox="1"/>
              <p:nvPr/>
            </p:nvSpPr>
            <p:spPr>
              <a:xfrm>
                <a:off x="4893199" y="3654628"/>
                <a:ext cx="2704754" cy="7232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協議会に対する伴走支援</a:t>
                </a:r>
                <a:r>
                  <a:rPr kumimoji="1" lang="en-US" altLang="ja-JP"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○相談・助言　○事例収集・展開　　</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〇質的評価に基づく報告・分析</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○有識者委員会の開催　等</a:t>
                </a:r>
                <a:endPar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61" name="グラフィックス 296">
                <a:extLst>
                  <a:ext uri="{FF2B5EF4-FFF2-40B4-BE49-F238E27FC236}">
                    <a16:creationId xmlns:a16="http://schemas.microsoft.com/office/drawing/2014/main" id="{E7FF9283-E361-9CB5-7217-5539407444E6}"/>
                  </a:ext>
                </a:extLst>
              </p:cNvPr>
              <p:cNvGrpSpPr/>
              <p:nvPr/>
            </p:nvGrpSpPr>
            <p:grpSpPr>
              <a:xfrm>
                <a:off x="4376185" y="3432883"/>
                <a:ext cx="393810" cy="530866"/>
                <a:chOff x="4277495" y="1671925"/>
                <a:chExt cx="666697" cy="1102830"/>
              </a:xfrm>
            </p:grpSpPr>
            <p:grpSp>
              <p:nvGrpSpPr>
                <p:cNvPr id="122" name="グラフィックス 296">
                  <a:extLst>
                    <a:ext uri="{FF2B5EF4-FFF2-40B4-BE49-F238E27FC236}">
                      <a16:creationId xmlns:a16="http://schemas.microsoft.com/office/drawing/2014/main" id="{1ECB8940-FF16-F141-7BED-F4ED3D3ADF0C}"/>
                    </a:ext>
                  </a:extLst>
                </p:cNvPr>
                <p:cNvGrpSpPr/>
                <p:nvPr/>
              </p:nvGrpSpPr>
              <p:grpSpPr>
                <a:xfrm>
                  <a:off x="4471500" y="1671925"/>
                  <a:ext cx="277828" cy="360797"/>
                  <a:chOff x="4471498" y="1671925"/>
                  <a:chExt cx="277828" cy="360797"/>
                </a:xfrm>
                <a:solidFill>
                  <a:srgbClr val="FFFFFF"/>
                </a:solidFill>
              </p:grpSpPr>
              <p:sp>
                <p:nvSpPr>
                  <p:cNvPr id="134" name="フリーフォーム: 図形 133">
                    <a:extLst>
                      <a:ext uri="{FF2B5EF4-FFF2-40B4-BE49-F238E27FC236}">
                        <a16:creationId xmlns:a16="http://schemas.microsoft.com/office/drawing/2014/main" id="{3040DB46-8624-6D55-EA9D-E5FF4988496B}"/>
                      </a:ext>
                    </a:extLst>
                  </p:cNvPr>
                  <p:cNvSpPr/>
                  <p:nvPr/>
                </p:nvSpPr>
                <p:spPr>
                  <a:xfrm>
                    <a:off x="4471498" y="1671925"/>
                    <a:ext cx="277828" cy="360797"/>
                  </a:xfrm>
                  <a:custGeom>
                    <a:avLst/>
                    <a:gdLst>
                      <a:gd name="connsiteX0" fmla="*/ 1886 w 277828"/>
                      <a:gd name="connsiteY0" fmla="*/ 184851 h 360797"/>
                      <a:gd name="connsiteX1" fmla="*/ 35576 w 277828"/>
                      <a:gd name="connsiteY1" fmla="*/ 302452 h 360797"/>
                      <a:gd name="connsiteX2" fmla="*/ 138363 w 277828"/>
                      <a:gd name="connsiteY2" fmla="*/ 360797 h 360797"/>
                      <a:gd name="connsiteX3" fmla="*/ 242348 w 277828"/>
                      <a:gd name="connsiteY3" fmla="*/ 301619 h 360797"/>
                      <a:gd name="connsiteX4" fmla="*/ 275908 w 277828"/>
                      <a:gd name="connsiteY4" fmla="*/ 183080 h 360797"/>
                      <a:gd name="connsiteX5" fmla="*/ 138936 w 277828"/>
                      <a:gd name="connsiteY5" fmla="*/ 0 h 360797"/>
                      <a:gd name="connsiteX6" fmla="*/ 1886 w 277828"/>
                      <a:gd name="connsiteY6" fmla="*/ 184877 h 360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828" h="360797">
                        <a:moveTo>
                          <a:pt x="1886" y="184851"/>
                        </a:moveTo>
                        <a:cubicBezTo>
                          <a:pt x="5817" y="224607"/>
                          <a:pt x="22740" y="283056"/>
                          <a:pt x="35576" y="302452"/>
                        </a:cubicBezTo>
                        <a:cubicBezTo>
                          <a:pt x="58565" y="337183"/>
                          <a:pt x="90302" y="360797"/>
                          <a:pt x="138363" y="360797"/>
                        </a:cubicBezTo>
                        <a:cubicBezTo>
                          <a:pt x="186424" y="360797"/>
                          <a:pt x="223212" y="336298"/>
                          <a:pt x="242348" y="301619"/>
                        </a:cubicBezTo>
                        <a:cubicBezTo>
                          <a:pt x="254064" y="280348"/>
                          <a:pt x="271950" y="221899"/>
                          <a:pt x="275908" y="183080"/>
                        </a:cubicBezTo>
                        <a:cubicBezTo>
                          <a:pt x="275960" y="182820"/>
                          <a:pt x="304599" y="0"/>
                          <a:pt x="138936" y="0"/>
                        </a:cubicBezTo>
                        <a:cubicBezTo>
                          <a:pt x="-26727" y="0"/>
                          <a:pt x="1886" y="184877"/>
                          <a:pt x="1886" y="184877"/>
                        </a:cubicBezTo>
                        <a:close/>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nvGrpSpPr>
                  <p:cNvPr id="135" name="グラフィックス 296">
                    <a:extLst>
                      <a:ext uri="{FF2B5EF4-FFF2-40B4-BE49-F238E27FC236}">
                        <a16:creationId xmlns:a16="http://schemas.microsoft.com/office/drawing/2014/main" id="{3E3AD5E7-022D-2876-DBC1-982450724458}"/>
                      </a:ext>
                    </a:extLst>
                  </p:cNvPr>
                  <p:cNvGrpSpPr/>
                  <p:nvPr/>
                </p:nvGrpSpPr>
                <p:grpSpPr>
                  <a:xfrm>
                    <a:off x="4562789" y="1897964"/>
                    <a:ext cx="95237" cy="19188"/>
                    <a:chOff x="4562789" y="1897964"/>
                    <a:chExt cx="95237" cy="19188"/>
                  </a:xfrm>
                </p:grpSpPr>
                <p:sp>
                  <p:nvSpPr>
                    <p:cNvPr id="137" name="フリーフォーム: 図形 136">
                      <a:extLst>
                        <a:ext uri="{FF2B5EF4-FFF2-40B4-BE49-F238E27FC236}">
                          <a16:creationId xmlns:a16="http://schemas.microsoft.com/office/drawing/2014/main" id="{9F7F0BF7-AE80-C97D-5B8D-8719629DDFA2}"/>
                        </a:ext>
                      </a:extLst>
                    </p:cNvPr>
                    <p:cNvSpPr/>
                    <p:nvPr/>
                  </p:nvSpPr>
                  <p:spPr>
                    <a:xfrm>
                      <a:off x="4658026" y="1897964"/>
                      <a:ext cx="2603" cy="19188"/>
                    </a:xfrm>
                    <a:custGeom>
                      <a:avLst/>
                      <a:gdLst>
                        <a:gd name="connsiteX0" fmla="*/ 0 w 2603"/>
                        <a:gd name="connsiteY0" fmla="*/ 0 h 19188"/>
                        <a:gd name="connsiteX1" fmla="*/ 0 w 2603"/>
                        <a:gd name="connsiteY1" fmla="*/ 19188 h 19188"/>
                      </a:gdLst>
                      <a:ahLst/>
                      <a:cxnLst>
                        <a:cxn ang="0">
                          <a:pos x="connsiteX0" y="connsiteY0"/>
                        </a:cxn>
                        <a:cxn ang="0">
                          <a:pos x="connsiteX1" y="connsiteY1"/>
                        </a:cxn>
                      </a:cxnLst>
                      <a:rect l="l" t="t" r="r" b="b"/>
                      <a:pathLst>
                        <a:path w="2603" h="19188">
                          <a:moveTo>
                            <a:pt x="0" y="0"/>
                          </a:moveTo>
                          <a:lnTo>
                            <a:pt x="0" y="19188"/>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38" name="フリーフォーム: 図形 137">
                      <a:extLst>
                        <a:ext uri="{FF2B5EF4-FFF2-40B4-BE49-F238E27FC236}">
                          <a16:creationId xmlns:a16="http://schemas.microsoft.com/office/drawing/2014/main" id="{181F2F44-CAD6-5D0F-4EDC-7E8351B3DF6A}"/>
                        </a:ext>
                      </a:extLst>
                    </p:cNvPr>
                    <p:cNvSpPr/>
                    <p:nvPr/>
                  </p:nvSpPr>
                  <p:spPr>
                    <a:xfrm>
                      <a:off x="4562789" y="1897964"/>
                      <a:ext cx="2603" cy="19188"/>
                    </a:xfrm>
                    <a:custGeom>
                      <a:avLst/>
                      <a:gdLst>
                        <a:gd name="connsiteX0" fmla="*/ 0 w 2603"/>
                        <a:gd name="connsiteY0" fmla="*/ 0 h 19188"/>
                        <a:gd name="connsiteX1" fmla="*/ 0 w 2603"/>
                        <a:gd name="connsiteY1" fmla="*/ 19188 h 19188"/>
                      </a:gdLst>
                      <a:ahLst/>
                      <a:cxnLst>
                        <a:cxn ang="0">
                          <a:pos x="connsiteX0" y="connsiteY0"/>
                        </a:cxn>
                        <a:cxn ang="0">
                          <a:pos x="connsiteX1" y="connsiteY1"/>
                        </a:cxn>
                      </a:cxnLst>
                      <a:rect l="l" t="t" r="r" b="b"/>
                      <a:pathLst>
                        <a:path w="2603" h="19188">
                          <a:moveTo>
                            <a:pt x="0" y="0"/>
                          </a:moveTo>
                          <a:lnTo>
                            <a:pt x="0" y="19188"/>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sp>
                <p:nvSpPr>
                  <p:cNvPr id="136" name="フリーフォーム: 図形 135">
                    <a:extLst>
                      <a:ext uri="{FF2B5EF4-FFF2-40B4-BE49-F238E27FC236}">
                        <a16:creationId xmlns:a16="http://schemas.microsoft.com/office/drawing/2014/main" id="{BEB1739C-D52A-B93D-807B-AEF633EBFE39}"/>
                      </a:ext>
                    </a:extLst>
                  </p:cNvPr>
                  <p:cNvSpPr/>
                  <p:nvPr/>
                </p:nvSpPr>
                <p:spPr>
                  <a:xfrm>
                    <a:off x="4473384" y="1787398"/>
                    <a:ext cx="274021" cy="69351"/>
                  </a:xfrm>
                  <a:custGeom>
                    <a:avLst/>
                    <a:gdLst>
                      <a:gd name="connsiteX0" fmla="*/ 274022 w 274021"/>
                      <a:gd name="connsiteY0" fmla="*/ 67581 h 69351"/>
                      <a:gd name="connsiteX1" fmla="*/ 183419 w 274021"/>
                      <a:gd name="connsiteY1" fmla="*/ 67581 h 69351"/>
                      <a:gd name="connsiteX2" fmla="*/ 107994 w 274021"/>
                      <a:gd name="connsiteY2" fmla="*/ 2259 h 69351"/>
                      <a:gd name="connsiteX3" fmla="*/ 101251 w 274021"/>
                      <a:gd name="connsiteY3" fmla="*/ 2311 h 69351"/>
                      <a:gd name="connsiteX4" fmla="*/ 30956 w 274021"/>
                      <a:gd name="connsiteY4" fmla="*/ 69352 h 69351"/>
                      <a:gd name="connsiteX5" fmla="*/ 0 w 274021"/>
                      <a:gd name="connsiteY5" fmla="*/ 69352 h 6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021" h="69351">
                        <a:moveTo>
                          <a:pt x="274022" y="67581"/>
                        </a:moveTo>
                        <a:lnTo>
                          <a:pt x="183419" y="67581"/>
                        </a:lnTo>
                        <a:cubicBezTo>
                          <a:pt x="136868" y="69378"/>
                          <a:pt x="116170" y="22384"/>
                          <a:pt x="107994" y="2259"/>
                        </a:cubicBezTo>
                        <a:cubicBezTo>
                          <a:pt x="106771" y="-787"/>
                          <a:pt x="102423" y="-735"/>
                          <a:pt x="101251" y="2311"/>
                        </a:cubicBezTo>
                        <a:cubicBezTo>
                          <a:pt x="93337" y="22827"/>
                          <a:pt x="71024" y="69352"/>
                          <a:pt x="30956" y="69352"/>
                        </a:cubicBezTo>
                        <a:lnTo>
                          <a:pt x="0" y="69352"/>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grpSp>
              <p:nvGrpSpPr>
                <p:cNvPr id="123" name="グラフィックス 296">
                  <a:extLst>
                    <a:ext uri="{FF2B5EF4-FFF2-40B4-BE49-F238E27FC236}">
                      <a16:creationId xmlns:a16="http://schemas.microsoft.com/office/drawing/2014/main" id="{18FFDBB2-F5B4-A852-A07A-5806404CF2B5}"/>
                    </a:ext>
                  </a:extLst>
                </p:cNvPr>
                <p:cNvGrpSpPr/>
                <p:nvPr/>
              </p:nvGrpSpPr>
              <p:grpSpPr>
                <a:xfrm>
                  <a:off x="4277495" y="2007833"/>
                  <a:ext cx="666697" cy="766922"/>
                  <a:chOff x="4277495" y="2007833"/>
                  <a:chExt cx="666697" cy="766922"/>
                </a:xfrm>
              </p:grpSpPr>
              <p:sp>
                <p:nvSpPr>
                  <p:cNvPr id="124" name="フリーフォーム: 図形 123">
                    <a:extLst>
                      <a:ext uri="{FF2B5EF4-FFF2-40B4-BE49-F238E27FC236}">
                        <a16:creationId xmlns:a16="http://schemas.microsoft.com/office/drawing/2014/main" id="{77ACA1A8-456A-3BF8-2BC4-5E9B6A520F27}"/>
                      </a:ext>
                    </a:extLst>
                  </p:cNvPr>
                  <p:cNvSpPr/>
                  <p:nvPr/>
                </p:nvSpPr>
                <p:spPr>
                  <a:xfrm>
                    <a:off x="4277495" y="2007833"/>
                    <a:ext cx="666697" cy="766922"/>
                  </a:xfrm>
                  <a:custGeom>
                    <a:avLst/>
                    <a:gdLst>
                      <a:gd name="connsiteX0" fmla="*/ 22338 w 666697"/>
                      <a:gd name="connsiteY0" fmla="*/ 766922 h 766922"/>
                      <a:gd name="connsiteX1" fmla="*/ 644113 w 666697"/>
                      <a:gd name="connsiteY1" fmla="*/ 766922 h 766922"/>
                      <a:gd name="connsiteX2" fmla="*/ 666243 w 666697"/>
                      <a:gd name="connsiteY2" fmla="*/ 744792 h 766922"/>
                      <a:gd name="connsiteX3" fmla="*/ 666582 w 666697"/>
                      <a:gd name="connsiteY3" fmla="*/ 303207 h 766922"/>
                      <a:gd name="connsiteX4" fmla="*/ 602248 w 666697"/>
                      <a:gd name="connsiteY4" fmla="*/ 157253 h 766922"/>
                      <a:gd name="connsiteX5" fmla="*/ 430311 w 666697"/>
                      <a:gd name="connsiteY5" fmla="*/ 62797 h 766922"/>
                      <a:gd name="connsiteX6" fmla="*/ 403729 w 666697"/>
                      <a:gd name="connsiteY6" fmla="*/ 2578 h 766922"/>
                      <a:gd name="connsiteX7" fmla="*/ 332314 w 666697"/>
                      <a:gd name="connsiteY7" fmla="*/ 24864 h 766922"/>
                      <a:gd name="connsiteX8" fmla="*/ 259181 w 666697"/>
                      <a:gd name="connsiteY8" fmla="*/ 0 h 766922"/>
                      <a:gd name="connsiteX9" fmla="*/ 235853 w 666697"/>
                      <a:gd name="connsiteY9" fmla="*/ 62797 h 766922"/>
                      <a:gd name="connsiteX10" fmla="*/ 63916 w 666697"/>
                      <a:gd name="connsiteY10" fmla="*/ 157253 h 766922"/>
                      <a:gd name="connsiteX11" fmla="*/ 156 w 666697"/>
                      <a:gd name="connsiteY11" fmla="*/ 303207 h 766922"/>
                      <a:gd name="connsiteX12" fmla="*/ 156 w 666697"/>
                      <a:gd name="connsiteY12" fmla="*/ 744792 h 766922"/>
                      <a:gd name="connsiteX13" fmla="*/ 22286 w 666697"/>
                      <a:gd name="connsiteY13" fmla="*/ 766922 h 766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6697" h="766922">
                        <a:moveTo>
                          <a:pt x="22338" y="766922"/>
                        </a:moveTo>
                        <a:lnTo>
                          <a:pt x="644113" y="766922"/>
                        </a:lnTo>
                        <a:cubicBezTo>
                          <a:pt x="656324" y="766922"/>
                          <a:pt x="666243" y="757029"/>
                          <a:pt x="666243" y="744792"/>
                        </a:cubicBezTo>
                        <a:lnTo>
                          <a:pt x="666582" y="303207"/>
                        </a:lnTo>
                        <a:cubicBezTo>
                          <a:pt x="666582" y="303207"/>
                          <a:pt x="672361" y="199587"/>
                          <a:pt x="602248" y="157253"/>
                        </a:cubicBezTo>
                        <a:cubicBezTo>
                          <a:pt x="602248" y="157253"/>
                          <a:pt x="471004" y="83001"/>
                          <a:pt x="430311" y="62797"/>
                        </a:cubicBezTo>
                        <a:cubicBezTo>
                          <a:pt x="416643" y="56002"/>
                          <a:pt x="407374" y="35070"/>
                          <a:pt x="403729" y="2578"/>
                        </a:cubicBezTo>
                        <a:cubicBezTo>
                          <a:pt x="384619" y="16454"/>
                          <a:pt x="360406" y="24864"/>
                          <a:pt x="332314" y="24864"/>
                        </a:cubicBezTo>
                        <a:cubicBezTo>
                          <a:pt x="302139" y="24864"/>
                          <a:pt x="278369" y="15543"/>
                          <a:pt x="259181" y="0"/>
                        </a:cubicBezTo>
                        <a:cubicBezTo>
                          <a:pt x="254417" y="25541"/>
                          <a:pt x="246502" y="57512"/>
                          <a:pt x="235853" y="62797"/>
                        </a:cubicBezTo>
                        <a:cubicBezTo>
                          <a:pt x="195160" y="83001"/>
                          <a:pt x="63916" y="157253"/>
                          <a:pt x="63916" y="157253"/>
                        </a:cubicBezTo>
                        <a:cubicBezTo>
                          <a:pt x="-6301" y="200888"/>
                          <a:pt x="156" y="303207"/>
                          <a:pt x="156" y="303207"/>
                        </a:cubicBezTo>
                        <a:lnTo>
                          <a:pt x="156" y="744792"/>
                        </a:lnTo>
                        <a:cubicBezTo>
                          <a:pt x="156" y="757029"/>
                          <a:pt x="10075" y="766922"/>
                          <a:pt x="22286" y="766922"/>
                        </a:cubicBezTo>
                        <a:close/>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nvGrpSpPr>
                  <p:cNvPr id="125" name="グラフィックス 296">
                    <a:extLst>
                      <a:ext uri="{FF2B5EF4-FFF2-40B4-BE49-F238E27FC236}">
                        <a16:creationId xmlns:a16="http://schemas.microsoft.com/office/drawing/2014/main" id="{CAA77CEB-BA7E-886E-AE81-CF31B6C9B1DF}"/>
                      </a:ext>
                    </a:extLst>
                  </p:cNvPr>
                  <p:cNvGrpSpPr/>
                  <p:nvPr/>
                </p:nvGrpSpPr>
                <p:grpSpPr>
                  <a:xfrm>
                    <a:off x="4393169" y="2070626"/>
                    <a:ext cx="437575" cy="704129"/>
                    <a:chOff x="4393169" y="2070626"/>
                    <a:chExt cx="437575" cy="704129"/>
                  </a:xfrm>
                  <a:noFill/>
                </p:grpSpPr>
                <p:sp>
                  <p:nvSpPr>
                    <p:cNvPr id="126" name="フリーフォーム: 図形 125">
                      <a:extLst>
                        <a:ext uri="{FF2B5EF4-FFF2-40B4-BE49-F238E27FC236}">
                          <a16:creationId xmlns:a16="http://schemas.microsoft.com/office/drawing/2014/main" id="{F39A6FF3-9D36-09AA-6927-9CAB0781C483}"/>
                        </a:ext>
                      </a:extLst>
                    </p:cNvPr>
                    <p:cNvSpPr/>
                    <p:nvPr/>
                  </p:nvSpPr>
                  <p:spPr>
                    <a:xfrm>
                      <a:off x="4514077" y="2070626"/>
                      <a:ext cx="194457" cy="393519"/>
                    </a:xfrm>
                    <a:custGeom>
                      <a:avLst/>
                      <a:gdLst>
                        <a:gd name="connsiteX0" fmla="*/ 194458 w 194457"/>
                        <a:gd name="connsiteY0" fmla="*/ 0 h 393523"/>
                        <a:gd name="connsiteX1" fmla="*/ 96591 w 194457"/>
                        <a:gd name="connsiteY1" fmla="*/ 393524 h 393523"/>
                        <a:gd name="connsiteX2" fmla="*/ 0 w 194457"/>
                        <a:gd name="connsiteY2" fmla="*/ 0 h 393523"/>
                      </a:gdLst>
                      <a:ahLst/>
                      <a:cxnLst>
                        <a:cxn ang="0">
                          <a:pos x="connsiteX0" y="connsiteY0"/>
                        </a:cxn>
                        <a:cxn ang="0">
                          <a:pos x="connsiteX1" y="connsiteY1"/>
                        </a:cxn>
                        <a:cxn ang="0">
                          <a:pos x="connsiteX2" y="connsiteY2"/>
                        </a:cxn>
                      </a:cxnLst>
                      <a:rect l="l" t="t" r="r" b="b"/>
                      <a:pathLst>
                        <a:path w="194457" h="393523">
                          <a:moveTo>
                            <a:pt x="194458" y="0"/>
                          </a:moveTo>
                          <a:lnTo>
                            <a:pt x="96591" y="393524"/>
                          </a:lnTo>
                          <a:lnTo>
                            <a:pt x="0" y="0"/>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27" name="フリーフォーム: 図形 126">
                      <a:extLst>
                        <a:ext uri="{FF2B5EF4-FFF2-40B4-BE49-F238E27FC236}">
                          <a16:creationId xmlns:a16="http://schemas.microsoft.com/office/drawing/2014/main" id="{09D46BAB-B17B-A431-564D-B3FDC46D6791}"/>
                        </a:ext>
                      </a:extLst>
                    </p:cNvPr>
                    <p:cNvSpPr/>
                    <p:nvPr/>
                  </p:nvSpPr>
                  <p:spPr>
                    <a:xfrm>
                      <a:off x="4434695" y="2089037"/>
                      <a:ext cx="110441" cy="374491"/>
                    </a:xfrm>
                    <a:custGeom>
                      <a:avLst/>
                      <a:gdLst>
                        <a:gd name="connsiteX0" fmla="*/ 110442 w 110441"/>
                        <a:gd name="connsiteY0" fmla="*/ 374492 h 374491"/>
                        <a:gd name="connsiteX1" fmla="*/ 14372 w 110441"/>
                        <a:gd name="connsiteY1" fmla="*/ 184877 h 374491"/>
                        <a:gd name="connsiteX2" fmla="*/ 47827 w 110441"/>
                        <a:gd name="connsiteY2" fmla="*/ 145876 h 374491"/>
                        <a:gd name="connsiteX3" fmla="*/ 0 w 110441"/>
                        <a:gd name="connsiteY3" fmla="*/ 95185 h 374491"/>
                        <a:gd name="connsiteX4" fmla="*/ 50587 w 110441"/>
                        <a:gd name="connsiteY4" fmla="*/ 0 h 37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1" h="374491">
                          <a:moveTo>
                            <a:pt x="110442" y="374492"/>
                          </a:moveTo>
                          <a:lnTo>
                            <a:pt x="14372" y="184877"/>
                          </a:lnTo>
                          <a:cubicBezTo>
                            <a:pt x="26738" y="173083"/>
                            <a:pt x="35460" y="157670"/>
                            <a:pt x="47827" y="145876"/>
                          </a:cubicBezTo>
                          <a:cubicBezTo>
                            <a:pt x="31893" y="128979"/>
                            <a:pt x="15934" y="112082"/>
                            <a:pt x="0" y="95185"/>
                          </a:cubicBezTo>
                          <a:lnTo>
                            <a:pt x="50587" y="0"/>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0000"/>
                        </a:solidFill>
                        <a:effectLst/>
                        <a:uLnTx/>
                        <a:uFillTx/>
                        <a:latin typeface="Calibri"/>
                        <a:ea typeface="ＭＳ Ｐゴシック" panose="020B0600070205080204" pitchFamily="50" charset="-128"/>
                        <a:cs typeface="+mn-cs"/>
                      </a:endParaRPr>
                    </a:p>
                  </p:txBody>
                </p:sp>
                <p:sp>
                  <p:nvSpPr>
                    <p:cNvPr id="128" name="フリーフォーム: 図形 127">
                      <a:extLst>
                        <a:ext uri="{FF2B5EF4-FFF2-40B4-BE49-F238E27FC236}">
                          <a16:creationId xmlns:a16="http://schemas.microsoft.com/office/drawing/2014/main" id="{6B232FC9-E328-875C-74A7-96B096757336}"/>
                        </a:ext>
                      </a:extLst>
                    </p:cNvPr>
                    <p:cNvSpPr/>
                    <p:nvPr/>
                  </p:nvSpPr>
                  <p:spPr>
                    <a:xfrm>
                      <a:off x="4675678" y="2088907"/>
                      <a:ext cx="110441" cy="374622"/>
                    </a:xfrm>
                    <a:custGeom>
                      <a:avLst/>
                      <a:gdLst>
                        <a:gd name="connsiteX0" fmla="*/ 0 w 110441"/>
                        <a:gd name="connsiteY0" fmla="*/ 374622 h 374622"/>
                        <a:gd name="connsiteX1" fmla="*/ 96070 w 110441"/>
                        <a:gd name="connsiteY1" fmla="*/ 185007 h 374622"/>
                        <a:gd name="connsiteX2" fmla="*/ 62615 w 110441"/>
                        <a:gd name="connsiteY2" fmla="*/ 146006 h 374622"/>
                        <a:gd name="connsiteX3" fmla="*/ 110442 w 110441"/>
                        <a:gd name="connsiteY3" fmla="*/ 95315 h 374622"/>
                        <a:gd name="connsiteX4" fmla="*/ 61391 w 110441"/>
                        <a:gd name="connsiteY4" fmla="*/ 0 h 374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41" h="374622">
                          <a:moveTo>
                            <a:pt x="0" y="374622"/>
                          </a:moveTo>
                          <a:lnTo>
                            <a:pt x="96070" y="185007"/>
                          </a:lnTo>
                          <a:cubicBezTo>
                            <a:pt x="83704" y="173213"/>
                            <a:pt x="74982" y="157800"/>
                            <a:pt x="62615" y="146006"/>
                          </a:cubicBezTo>
                          <a:cubicBezTo>
                            <a:pt x="78548" y="129109"/>
                            <a:pt x="94508" y="112212"/>
                            <a:pt x="110442" y="95315"/>
                          </a:cubicBezTo>
                          <a:lnTo>
                            <a:pt x="61391" y="0"/>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29" name="フリーフォーム: 図形 128">
                      <a:extLst>
                        <a:ext uri="{FF2B5EF4-FFF2-40B4-BE49-F238E27FC236}">
                          <a16:creationId xmlns:a16="http://schemas.microsoft.com/office/drawing/2014/main" id="{429AA0FD-98C0-347E-68EA-802EC4851F11}"/>
                        </a:ext>
                      </a:extLst>
                    </p:cNvPr>
                    <p:cNvSpPr/>
                    <p:nvPr/>
                  </p:nvSpPr>
                  <p:spPr>
                    <a:xfrm>
                      <a:off x="4514598" y="2070630"/>
                      <a:ext cx="193442" cy="53736"/>
                    </a:xfrm>
                    <a:custGeom>
                      <a:avLst/>
                      <a:gdLst>
                        <a:gd name="connsiteX0" fmla="*/ 0 w 193442"/>
                        <a:gd name="connsiteY0" fmla="*/ 0 h 53736"/>
                        <a:gd name="connsiteX1" fmla="*/ 96070 w 193442"/>
                        <a:gd name="connsiteY1" fmla="*/ 53737 h 53736"/>
                        <a:gd name="connsiteX2" fmla="*/ 193442 w 193442"/>
                        <a:gd name="connsiteY2" fmla="*/ 0 h 53736"/>
                      </a:gdLst>
                      <a:ahLst/>
                      <a:cxnLst>
                        <a:cxn ang="0">
                          <a:pos x="connsiteX0" y="connsiteY0"/>
                        </a:cxn>
                        <a:cxn ang="0">
                          <a:pos x="connsiteX1" y="connsiteY1"/>
                        </a:cxn>
                        <a:cxn ang="0">
                          <a:pos x="connsiteX2" y="connsiteY2"/>
                        </a:cxn>
                      </a:cxnLst>
                      <a:rect l="l" t="t" r="r" b="b"/>
                      <a:pathLst>
                        <a:path w="193442" h="53736">
                          <a:moveTo>
                            <a:pt x="0" y="0"/>
                          </a:moveTo>
                          <a:cubicBezTo>
                            <a:pt x="1146" y="833"/>
                            <a:pt x="96070" y="53737"/>
                            <a:pt x="96070" y="53737"/>
                          </a:cubicBezTo>
                          <a:lnTo>
                            <a:pt x="193442" y="0"/>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30" name="フリーフォーム: 図形 129">
                      <a:extLst>
                        <a:ext uri="{FF2B5EF4-FFF2-40B4-BE49-F238E27FC236}">
                          <a16:creationId xmlns:a16="http://schemas.microsoft.com/office/drawing/2014/main" id="{5D7900D3-EDF9-B6AA-2971-718FB934DBC0}"/>
                        </a:ext>
                      </a:extLst>
                    </p:cNvPr>
                    <p:cNvSpPr/>
                    <p:nvPr/>
                  </p:nvSpPr>
                  <p:spPr>
                    <a:xfrm>
                      <a:off x="4538889" y="2124367"/>
                      <a:ext cx="144495" cy="82662"/>
                    </a:xfrm>
                    <a:custGeom>
                      <a:avLst/>
                      <a:gdLst>
                        <a:gd name="connsiteX0" fmla="*/ 144496 w 144495"/>
                        <a:gd name="connsiteY0" fmla="*/ 47332 h 82662"/>
                        <a:gd name="connsiteX1" fmla="*/ 120101 w 144495"/>
                        <a:gd name="connsiteY1" fmla="*/ 82662 h 82662"/>
                        <a:gd name="connsiteX2" fmla="*/ 71884 w 144495"/>
                        <a:gd name="connsiteY2" fmla="*/ 0 h 82662"/>
                        <a:gd name="connsiteX3" fmla="*/ 22911 w 144495"/>
                        <a:gd name="connsiteY3" fmla="*/ 82662 h 82662"/>
                        <a:gd name="connsiteX4" fmla="*/ 0 w 144495"/>
                        <a:gd name="connsiteY4" fmla="*/ 47332 h 82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95" h="82662">
                          <a:moveTo>
                            <a:pt x="144496" y="47332"/>
                          </a:moveTo>
                          <a:lnTo>
                            <a:pt x="120101" y="82662"/>
                          </a:lnTo>
                          <a:lnTo>
                            <a:pt x="71884" y="0"/>
                          </a:lnTo>
                          <a:lnTo>
                            <a:pt x="22911" y="82662"/>
                          </a:lnTo>
                          <a:lnTo>
                            <a:pt x="0" y="47332"/>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31" name="フリーフォーム: 図形 130">
                      <a:extLst>
                        <a:ext uri="{FF2B5EF4-FFF2-40B4-BE49-F238E27FC236}">
                          <a16:creationId xmlns:a16="http://schemas.microsoft.com/office/drawing/2014/main" id="{0BA198A7-416D-51CB-AFDA-EC8B67CCDD34}"/>
                        </a:ext>
                      </a:extLst>
                    </p:cNvPr>
                    <p:cNvSpPr/>
                    <p:nvPr/>
                  </p:nvSpPr>
                  <p:spPr>
                    <a:xfrm>
                      <a:off x="4393169" y="2327651"/>
                      <a:ext cx="2603" cy="447104"/>
                    </a:xfrm>
                    <a:custGeom>
                      <a:avLst/>
                      <a:gdLst>
                        <a:gd name="connsiteX0" fmla="*/ 0 w 2603"/>
                        <a:gd name="connsiteY0" fmla="*/ 447104 h 447104"/>
                        <a:gd name="connsiteX1" fmla="*/ 0 w 2603"/>
                        <a:gd name="connsiteY1" fmla="*/ 0 h 447104"/>
                      </a:gdLst>
                      <a:ahLst/>
                      <a:cxnLst>
                        <a:cxn ang="0">
                          <a:pos x="connsiteX0" y="connsiteY0"/>
                        </a:cxn>
                        <a:cxn ang="0">
                          <a:pos x="connsiteX1" y="connsiteY1"/>
                        </a:cxn>
                      </a:cxnLst>
                      <a:rect l="l" t="t" r="r" b="b"/>
                      <a:pathLst>
                        <a:path w="2603" h="447104">
                          <a:moveTo>
                            <a:pt x="0" y="447104"/>
                          </a:moveTo>
                          <a:lnTo>
                            <a:pt x="0" y="0"/>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32" name="フリーフォーム: 図形 131">
                      <a:extLst>
                        <a:ext uri="{FF2B5EF4-FFF2-40B4-BE49-F238E27FC236}">
                          <a16:creationId xmlns:a16="http://schemas.microsoft.com/office/drawing/2014/main" id="{46206445-9A8F-A182-5071-BE3BF9973C84}"/>
                        </a:ext>
                      </a:extLst>
                    </p:cNvPr>
                    <p:cNvSpPr/>
                    <p:nvPr/>
                  </p:nvSpPr>
                  <p:spPr>
                    <a:xfrm>
                      <a:off x="4828141" y="2327651"/>
                      <a:ext cx="2603" cy="447104"/>
                    </a:xfrm>
                    <a:custGeom>
                      <a:avLst/>
                      <a:gdLst>
                        <a:gd name="connsiteX0" fmla="*/ 0 w 2603"/>
                        <a:gd name="connsiteY0" fmla="*/ 0 h 447104"/>
                        <a:gd name="connsiteX1" fmla="*/ 0 w 2603"/>
                        <a:gd name="connsiteY1" fmla="*/ 447104 h 447104"/>
                      </a:gdLst>
                      <a:ahLst/>
                      <a:cxnLst>
                        <a:cxn ang="0">
                          <a:pos x="connsiteX0" y="connsiteY0"/>
                        </a:cxn>
                        <a:cxn ang="0">
                          <a:pos x="connsiteX1" y="connsiteY1"/>
                        </a:cxn>
                      </a:cxnLst>
                      <a:rect l="l" t="t" r="r" b="b"/>
                      <a:pathLst>
                        <a:path w="2603" h="447104">
                          <a:moveTo>
                            <a:pt x="0" y="0"/>
                          </a:moveTo>
                          <a:lnTo>
                            <a:pt x="0" y="447104"/>
                          </a:ln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sp>
                  <p:nvSpPr>
                    <p:cNvPr id="133" name="フリーフォーム: 図形 132">
                      <a:extLst>
                        <a:ext uri="{FF2B5EF4-FFF2-40B4-BE49-F238E27FC236}">
                          <a16:creationId xmlns:a16="http://schemas.microsoft.com/office/drawing/2014/main" id="{D6DDFE2B-DCE8-AD44-56EA-2B4DF654E02E}"/>
                        </a:ext>
                      </a:extLst>
                    </p:cNvPr>
                    <p:cNvSpPr/>
                    <p:nvPr/>
                  </p:nvSpPr>
                  <p:spPr>
                    <a:xfrm>
                      <a:off x="4611293" y="2464154"/>
                      <a:ext cx="16141" cy="310575"/>
                    </a:xfrm>
                    <a:custGeom>
                      <a:avLst/>
                      <a:gdLst>
                        <a:gd name="connsiteX0" fmla="*/ 0 w 16141"/>
                        <a:gd name="connsiteY0" fmla="*/ 0 h 310575"/>
                        <a:gd name="connsiteX1" fmla="*/ 15673 w 16141"/>
                        <a:gd name="connsiteY1" fmla="*/ 99767 h 310575"/>
                        <a:gd name="connsiteX2" fmla="*/ 16142 w 16141"/>
                        <a:gd name="connsiteY2" fmla="*/ 310575 h 310575"/>
                      </a:gdLst>
                      <a:ahLst/>
                      <a:cxnLst>
                        <a:cxn ang="0">
                          <a:pos x="connsiteX0" y="connsiteY0"/>
                        </a:cxn>
                        <a:cxn ang="0">
                          <a:pos x="connsiteX1" y="connsiteY1"/>
                        </a:cxn>
                        <a:cxn ang="0">
                          <a:pos x="connsiteX2" y="connsiteY2"/>
                        </a:cxn>
                      </a:cxnLst>
                      <a:rect l="l" t="t" r="r" b="b"/>
                      <a:pathLst>
                        <a:path w="16141" h="310575">
                          <a:moveTo>
                            <a:pt x="0" y="0"/>
                          </a:moveTo>
                          <a:cubicBezTo>
                            <a:pt x="0" y="0"/>
                            <a:pt x="15673" y="71910"/>
                            <a:pt x="15673" y="99767"/>
                          </a:cubicBezTo>
                          <a:cubicBezTo>
                            <a:pt x="15673" y="152697"/>
                            <a:pt x="15908" y="238744"/>
                            <a:pt x="16142" y="310575"/>
                          </a:cubicBezTo>
                        </a:path>
                      </a:pathLst>
                    </a:custGeom>
                    <a:ln w="19050"/>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Calibri"/>
                        <a:ea typeface="ＭＳ Ｐゴシック" panose="020B0600070205080204" pitchFamily="50" charset="-128"/>
                        <a:cs typeface="+mn-cs"/>
                      </a:endParaRPr>
                    </a:p>
                  </p:txBody>
                </p:sp>
              </p:grpSp>
            </p:grpSp>
          </p:grpSp>
          <p:sp>
            <p:nvSpPr>
              <p:cNvPr id="67" name="角丸四角形 7">
                <a:extLst>
                  <a:ext uri="{FF2B5EF4-FFF2-40B4-BE49-F238E27FC236}">
                    <a16:creationId xmlns:a16="http://schemas.microsoft.com/office/drawing/2014/main" id="{4900D92B-2B13-07B5-BFB7-B60A80FECD01}"/>
                  </a:ext>
                </a:extLst>
              </p:cNvPr>
              <p:cNvSpPr/>
              <p:nvPr/>
            </p:nvSpPr>
            <p:spPr bwMode="gray">
              <a:xfrm>
                <a:off x="4078109" y="4003603"/>
                <a:ext cx="965801" cy="172551"/>
              </a:xfrm>
              <a:prstGeom prst="roundRect">
                <a:avLst>
                  <a:gd name="adj" fmla="val 17286"/>
                </a:avLst>
              </a:prstGeom>
              <a:solidFill>
                <a:schemeClr val="accent1"/>
              </a:solidFill>
            </p:spPr>
            <p:txBody>
              <a:bodyPr anchor="ctr"/>
              <a:lstStyle/>
              <a:p>
                <a:pPr marL="0" marR="0" lvl="0" indent="0" algn="ctr" defTabSz="591055" rtl="0" eaLnBrk="1" fontAlgn="auto" latinLnBrk="0" hangingPunct="1">
                  <a:lnSpc>
                    <a:spcPct val="130000"/>
                  </a:lnSpc>
                  <a:spcBef>
                    <a:spcPts val="0"/>
                  </a:spcBef>
                  <a:spcAft>
                    <a:spcPts val="796"/>
                  </a:spcAft>
                  <a:buClrTx/>
                  <a:buSzTx/>
                  <a:buFontTx/>
                  <a:buNone/>
                  <a:tabLst/>
                  <a:defRPr/>
                </a:pPr>
                <a:r>
                  <a:rPr kumimoji="0" lang="ja-JP" altLang="en-US" sz="900" b="1" i="0" u="none" strike="noStrike" kern="0" cap="none" spc="239"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Noto Sans CJK JP DemiLight" charset="-128"/>
                  </a:rPr>
                  <a:t>民間企業等</a:t>
                </a:r>
              </a:p>
            </p:txBody>
          </p:sp>
          <p:sp>
            <p:nvSpPr>
              <p:cNvPr id="151" name="テキスト ボックス 150">
                <a:extLst>
                  <a:ext uri="{FF2B5EF4-FFF2-40B4-BE49-F238E27FC236}">
                    <a16:creationId xmlns:a16="http://schemas.microsoft.com/office/drawing/2014/main" id="{B6DBCB51-8885-4819-471C-029D1023BC8A}"/>
                  </a:ext>
                </a:extLst>
              </p:cNvPr>
              <p:cNvSpPr txBox="1"/>
              <p:nvPr/>
            </p:nvSpPr>
            <p:spPr>
              <a:xfrm>
                <a:off x="4345039" y="3056624"/>
                <a:ext cx="3050776"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生涯現役地域づくり普及促進事業</a:t>
                </a:r>
              </a:p>
            </p:txBody>
          </p:sp>
          <p:cxnSp>
            <p:nvCxnSpPr>
              <p:cNvPr id="168" name="直線コネクタ 167">
                <a:extLst>
                  <a:ext uri="{FF2B5EF4-FFF2-40B4-BE49-F238E27FC236}">
                    <a16:creationId xmlns:a16="http://schemas.microsoft.com/office/drawing/2014/main" id="{1DECB2E5-2537-67AA-2239-8DC9081DA0E4}"/>
                  </a:ext>
                </a:extLst>
              </p:cNvPr>
              <p:cNvCxnSpPr/>
              <p:nvPr/>
            </p:nvCxnSpPr>
            <p:spPr>
              <a:xfrm>
                <a:off x="4392854" y="3256429"/>
                <a:ext cx="22320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4" name="正方形/長方形 163">
              <a:extLst>
                <a:ext uri="{FF2B5EF4-FFF2-40B4-BE49-F238E27FC236}">
                  <a16:creationId xmlns:a16="http://schemas.microsoft.com/office/drawing/2014/main" id="{18E04719-2C80-D4E9-79C3-4753DB07A8FF}"/>
                </a:ext>
              </a:extLst>
            </p:cNvPr>
            <p:cNvSpPr/>
            <p:nvPr/>
          </p:nvSpPr>
          <p:spPr>
            <a:xfrm>
              <a:off x="5146593" y="3274431"/>
              <a:ext cx="2417058" cy="43088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0"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未実施地域への展開・普及等</a:t>
              </a:r>
              <a:r>
                <a:rPr kumimoji="0" lang="en-US" altLang="ja-JP"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○情報交換会の開催　等</a:t>
              </a:r>
              <a:endPar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grpSp>
        <p:nvGrpSpPr>
          <p:cNvPr id="22" name="グループ化 21">
            <a:extLst>
              <a:ext uri="{FF2B5EF4-FFF2-40B4-BE49-F238E27FC236}">
                <a16:creationId xmlns:a16="http://schemas.microsoft.com/office/drawing/2014/main" id="{B4315C76-A265-B226-544F-FEEB59358233}"/>
              </a:ext>
            </a:extLst>
          </p:cNvPr>
          <p:cNvGrpSpPr/>
          <p:nvPr/>
        </p:nvGrpSpPr>
        <p:grpSpPr>
          <a:xfrm>
            <a:off x="3654960" y="690060"/>
            <a:ext cx="6276938" cy="1964646"/>
            <a:chOff x="3654960" y="854652"/>
            <a:chExt cx="6276938" cy="1964646"/>
          </a:xfrm>
        </p:grpSpPr>
        <p:sp>
          <p:nvSpPr>
            <p:cNvPr id="6" name="正方形/長方形 5">
              <a:extLst>
                <a:ext uri="{FF2B5EF4-FFF2-40B4-BE49-F238E27FC236}">
                  <a16:creationId xmlns:a16="http://schemas.microsoft.com/office/drawing/2014/main" id="{253985B3-2684-99CB-7AB6-D28901CF5FED}"/>
                </a:ext>
              </a:extLst>
            </p:cNvPr>
            <p:cNvSpPr/>
            <p:nvPr/>
          </p:nvSpPr>
          <p:spPr>
            <a:xfrm>
              <a:off x="3730272" y="1142254"/>
              <a:ext cx="6095587" cy="1609834"/>
            </a:xfrm>
            <a:prstGeom prst="rect">
              <a:avLst/>
            </a:prstGeom>
            <a:noFill/>
            <a:ln w="25400" cap="rnd" cmpd="sng" algn="ctr">
              <a:solidFill>
                <a:srgbClr val="103185"/>
              </a:solidFill>
              <a:prstDash val="solid"/>
              <a:bevel/>
            </a:ln>
            <a:effectLst/>
          </p:spPr>
          <p:txBody>
            <a:bodyPr lIns="144000" tIns="180000" rIns="144000" bIns="180000" rtlCol="0" anchor="t"/>
            <a:lstStyle/>
            <a:p>
              <a:pPr marL="0" marR="0" lvl="0" indent="0" algn="l"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srgbClr val="000000"/>
                </a:solidFill>
                <a:effectLst/>
                <a:uLnTx/>
                <a:uFillTx/>
                <a:latin typeface="Segoe UI" panose="020B0502040204020203" pitchFamily="34" charset="0"/>
                <a:ea typeface="メイリオ" panose="020B0604030504040204" pitchFamily="50" charset="-128"/>
                <a:cs typeface="+mn-cs"/>
              </a:endParaRPr>
            </a:p>
          </p:txBody>
        </p:sp>
        <p:sp>
          <p:nvSpPr>
            <p:cNvPr id="11" name="テキスト ボックス 10">
              <a:extLst>
                <a:ext uri="{FF2B5EF4-FFF2-40B4-BE49-F238E27FC236}">
                  <a16:creationId xmlns:a16="http://schemas.microsoft.com/office/drawing/2014/main" id="{8B3C7878-1B1B-9F01-4609-210329BCA4AD}"/>
                </a:ext>
              </a:extLst>
            </p:cNvPr>
            <p:cNvSpPr txBox="1"/>
            <p:nvPr/>
          </p:nvSpPr>
          <p:spPr>
            <a:xfrm>
              <a:off x="3704377" y="1403630"/>
              <a:ext cx="6041318"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○提案された事業構想の中から、特に事業効果が高いと評価されるものをコンテスト</a:t>
              </a:r>
              <a:endPar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方式で選抜</a:t>
              </a:r>
            </a:p>
          </p:txBody>
        </p:sp>
        <p:sp>
          <p:nvSpPr>
            <p:cNvPr id="12" name="テキスト ボックス 11">
              <a:extLst>
                <a:ext uri="{FF2B5EF4-FFF2-40B4-BE49-F238E27FC236}">
                  <a16:creationId xmlns:a16="http://schemas.microsoft.com/office/drawing/2014/main" id="{886C708A-8AF4-9995-992F-AAF5672A5BB2}"/>
                </a:ext>
              </a:extLst>
            </p:cNvPr>
            <p:cNvSpPr txBox="1"/>
            <p:nvPr/>
          </p:nvSpPr>
          <p:spPr>
            <a:xfrm>
              <a:off x="3701325" y="2357633"/>
              <a:ext cx="6100162" cy="461665"/>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○併せて、協議会へ伴走型支援を行うとともに、取組や成果を他地域に波及させるた</a:t>
              </a:r>
              <a:endParaRPr kumimoji="0" lang="en-US" altLang="ja-JP"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　め、「生涯現役地域づくり普及促進事業」を実施</a:t>
              </a:r>
            </a:p>
          </p:txBody>
        </p:sp>
        <p:grpSp>
          <p:nvGrpSpPr>
            <p:cNvPr id="76" name="グループ化 75">
              <a:extLst>
                <a:ext uri="{FF2B5EF4-FFF2-40B4-BE49-F238E27FC236}">
                  <a16:creationId xmlns:a16="http://schemas.microsoft.com/office/drawing/2014/main" id="{1E02E7C1-4D45-7B67-5914-D07A6346D9AB}"/>
                </a:ext>
              </a:extLst>
            </p:cNvPr>
            <p:cNvGrpSpPr/>
            <p:nvPr/>
          </p:nvGrpSpPr>
          <p:grpSpPr bwMode="gray">
            <a:xfrm>
              <a:off x="3654960" y="854652"/>
              <a:ext cx="1536551" cy="394871"/>
              <a:chOff x="689670" y="2976368"/>
              <a:chExt cx="1536551" cy="394871"/>
            </a:xfrm>
          </p:grpSpPr>
          <p:sp>
            <p:nvSpPr>
              <p:cNvPr id="77" name="正方形/長方形 76">
                <a:extLst>
                  <a:ext uri="{FF2B5EF4-FFF2-40B4-BE49-F238E27FC236}">
                    <a16:creationId xmlns:a16="http://schemas.microsoft.com/office/drawing/2014/main" id="{FD0829A2-92EA-4953-5E38-2E9A614FC7E1}"/>
                  </a:ext>
                </a:extLst>
              </p:cNvPr>
              <p:cNvSpPr/>
              <p:nvPr/>
            </p:nvSpPr>
            <p:spPr bwMode="gray">
              <a:xfrm>
                <a:off x="689670" y="2976368"/>
                <a:ext cx="1536551" cy="394871"/>
              </a:xfrm>
              <a:prstGeom prst="rect">
                <a:avLst/>
              </a:prstGeom>
              <a:solidFill>
                <a:schemeClr val="bg1"/>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8" name="正方形/長方形 77">
                <a:extLst>
                  <a:ext uri="{FF2B5EF4-FFF2-40B4-BE49-F238E27FC236}">
                    <a16:creationId xmlns:a16="http://schemas.microsoft.com/office/drawing/2014/main" id="{9A1047BB-28F4-08D4-E26B-5F159A8CCB00}"/>
                  </a:ext>
                </a:extLst>
              </p:cNvPr>
              <p:cNvSpPr/>
              <p:nvPr/>
            </p:nvSpPr>
            <p:spPr bwMode="gray">
              <a:xfrm>
                <a:off x="776536" y="3045124"/>
                <a:ext cx="1368152" cy="252000"/>
              </a:xfrm>
              <a:prstGeom prst="rect">
                <a:avLst/>
              </a:prstGeom>
              <a:solidFill>
                <a:srgbClr val="103185"/>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79" name="テキスト ボックス 78">
                <a:extLst>
                  <a:ext uri="{FF2B5EF4-FFF2-40B4-BE49-F238E27FC236}">
                    <a16:creationId xmlns:a16="http://schemas.microsoft.com/office/drawing/2014/main" id="{E1217187-CBEA-9E01-67CC-7FF319ECF848}"/>
                  </a:ext>
                </a:extLst>
              </p:cNvPr>
              <p:cNvSpPr txBox="1"/>
              <p:nvPr/>
            </p:nvSpPr>
            <p:spPr bwMode="gray">
              <a:xfrm>
                <a:off x="793011" y="3056240"/>
                <a:ext cx="1261884" cy="276999"/>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２　事業の概要</a:t>
                </a:r>
                <a:endParaRPr kumimoji="1" lang="en-US" altLang="ja-JP" sz="1200" b="1" i="0" u="none"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grpSp>
        <p:sp>
          <p:nvSpPr>
            <p:cNvPr id="10" name="テキスト ボックス 9">
              <a:extLst>
                <a:ext uri="{FF2B5EF4-FFF2-40B4-BE49-F238E27FC236}">
                  <a16:creationId xmlns:a16="http://schemas.microsoft.com/office/drawing/2014/main" id="{D0C5BEEF-84B5-92D3-F0B8-EBB29182D8F4}"/>
                </a:ext>
              </a:extLst>
            </p:cNvPr>
            <p:cNvSpPr txBox="1"/>
            <p:nvPr/>
          </p:nvSpPr>
          <p:spPr>
            <a:xfrm>
              <a:off x="3701325" y="1202278"/>
              <a:ext cx="5310575" cy="27699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○地域の課題・実情を解決するための事業構想を協議会自らが策定</a:t>
              </a:r>
            </a:p>
          </p:txBody>
        </p:sp>
        <p:grpSp>
          <p:nvGrpSpPr>
            <p:cNvPr id="21" name="グループ化 20">
              <a:extLst>
                <a:ext uri="{FF2B5EF4-FFF2-40B4-BE49-F238E27FC236}">
                  <a16:creationId xmlns:a16="http://schemas.microsoft.com/office/drawing/2014/main" id="{31CB8C52-5801-31BB-1897-65756F8236BD}"/>
                </a:ext>
              </a:extLst>
            </p:cNvPr>
            <p:cNvGrpSpPr/>
            <p:nvPr/>
          </p:nvGrpSpPr>
          <p:grpSpPr>
            <a:xfrm>
              <a:off x="3764698" y="1775265"/>
              <a:ext cx="6167200" cy="653455"/>
              <a:chOff x="3764698" y="1775265"/>
              <a:chExt cx="6167200" cy="653455"/>
            </a:xfrm>
          </p:grpSpPr>
          <p:sp>
            <p:nvSpPr>
              <p:cNvPr id="14" name="正方形/長方形 13">
                <a:extLst>
                  <a:ext uri="{FF2B5EF4-FFF2-40B4-BE49-F238E27FC236}">
                    <a16:creationId xmlns:a16="http://schemas.microsoft.com/office/drawing/2014/main" id="{E533F4C2-6021-A9F2-3EEC-6DC27591FD3C}"/>
                  </a:ext>
                </a:extLst>
              </p:cNvPr>
              <p:cNvSpPr/>
              <p:nvPr/>
            </p:nvSpPr>
            <p:spPr>
              <a:xfrm>
                <a:off x="3895110" y="1797159"/>
                <a:ext cx="5767285" cy="560363"/>
              </a:xfrm>
              <a:prstGeom prst="rect">
                <a:avLst/>
              </a:prstGeom>
              <a:solidFill>
                <a:schemeClr val="accent5">
                  <a:alpha val="30000"/>
                </a:schemeClr>
              </a:solidFill>
              <a:ln w="25400" cap="rnd" cmpd="sng" algn="ctr">
                <a:no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35">
                <a:extLst>
                  <a:ext uri="{FF2B5EF4-FFF2-40B4-BE49-F238E27FC236}">
                    <a16:creationId xmlns:a16="http://schemas.microsoft.com/office/drawing/2014/main" id="{955B6163-4445-364B-FF42-8AD2BEA33114}"/>
                  </a:ext>
                </a:extLst>
              </p:cNvPr>
              <p:cNvSpPr txBox="1"/>
              <p:nvPr/>
            </p:nvSpPr>
            <p:spPr>
              <a:xfrm>
                <a:off x="3764698" y="1784111"/>
                <a:ext cx="1802113" cy="26161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実施期間</a:t>
                </a: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３年度以内</a:t>
                </a:r>
                <a:endPar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174" name="テキスト ボックス 173">
                <a:extLst>
                  <a:ext uri="{FF2B5EF4-FFF2-40B4-BE49-F238E27FC236}">
                    <a16:creationId xmlns:a16="http://schemas.microsoft.com/office/drawing/2014/main" id="{49B95457-E71D-D3C0-0F64-B4DBCA305C92}"/>
                  </a:ext>
                </a:extLst>
              </p:cNvPr>
              <p:cNvSpPr txBox="1"/>
              <p:nvPr/>
            </p:nvSpPr>
            <p:spPr>
              <a:xfrm>
                <a:off x="3772635" y="2167110"/>
                <a:ext cx="6065664" cy="26161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支援対象</a:t>
                </a: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】55</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歳以上の高年齢者、地域内企業 等</a:t>
                </a:r>
                <a:endPar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7" name="テキスト ボックス 6">
                <a:extLst>
                  <a:ext uri="{FF2B5EF4-FFF2-40B4-BE49-F238E27FC236}">
                    <a16:creationId xmlns:a16="http://schemas.microsoft.com/office/drawing/2014/main" id="{503ED918-310D-1F13-AB43-A4F1F6DA7AEB}"/>
                  </a:ext>
                </a:extLst>
              </p:cNvPr>
              <p:cNvSpPr txBox="1"/>
              <p:nvPr/>
            </p:nvSpPr>
            <p:spPr>
              <a:xfrm>
                <a:off x="6986123" y="2158328"/>
                <a:ext cx="2945775" cy="26161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zh-TW"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zh-TW"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実施箇所数</a:t>
                </a:r>
                <a:r>
                  <a:rPr kumimoji="0" lang="en-US" altLang="zh-TW"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】11</a:t>
                </a:r>
                <a:r>
                  <a:rPr kumimoji="0" lang="zh-TW"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協議会（</a:t>
                </a:r>
                <a:r>
                  <a:rPr kumimoji="0" lang="en-US" altLang="zh-TW"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R6.</a:t>
                </a:r>
                <a:r>
                  <a:rPr kumimoji="0" lang="zh-TW"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７現在）</a:t>
                </a:r>
              </a:p>
            </p:txBody>
          </p:sp>
          <p:sp>
            <p:nvSpPr>
              <p:cNvPr id="8" name="テキスト ボックス 7">
                <a:extLst>
                  <a:ext uri="{FF2B5EF4-FFF2-40B4-BE49-F238E27FC236}">
                    <a16:creationId xmlns:a16="http://schemas.microsoft.com/office/drawing/2014/main" id="{6FA15EBE-7845-EFFC-1C75-892CF3B5B9D5}"/>
                  </a:ext>
                </a:extLst>
              </p:cNvPr>
              <p:cNvSpPr txBox="1"/>
              <p:nvPr/>
            </p:nvSpPr>
            <p:spPr>
              <a:xfrm>
                <a:off x="5353351" y="1775265"/>
                <a:ext cx="4417660" cy="261610"/>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実施規模</a:t>
                </a: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各年度</a:t>
                </a: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1,750</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万円</a:t>
                </a:r>
                <a:r>
                  <a:rPr kumimoji="0" lang="ja-JP" altLang="en-US" sz="105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（２年度目以降は実績加算金を含む）</a:t>
                </a:r>
                <a:endPar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endParaRPr>
              </a:p>
            </p:txBody>
          </p:sp>
          <p:sp>
            <p:nvSpPr>
              <p:cNvPr id="9" name="テキスト ボックス 8">
                <a:extLst>
                  <a:ext uri="{FF2B5EF4-FFF2-40B4-BE49-F238E27FC236}">
                    <a16:creationId xmlns:a16="http://schemas.microsoft.com/office/drawing/2014/main" id="{923CA121-7753-4D2D-D407-AE87E316AF4C}"/>
                  </a:ext>
                </a:extLst>
              </p:cNvPr>
              <p:cNvSpPr txBox="1"/>
              <p:nvPr/>
            </p:nvSpPr>
            <p:spPr>
              <a:xfrm>
                <a:off x="3768208" y="1953620"/>
                <a:ext cx="5593509" cy="276999"/>
              </a:xfrm>
              <a:prstGeom prst="rect">
                <a:avLst/>
              </a:prstGeom>
              <a:noFill/>
            </p:spPr>
            <p:txBody>
              <a:bodyPr wrap="square" rtlCol="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実施主体</a:t>
                </a: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高年齢者雇用安定法第</a:t>
                </a:r>
                <a:r>
                  <a:rPr kumimoji="0" lang="en-US" altLang="ja-JP"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35</a:t>
                </a:r>
                <a:r>
                  <a:rPr kumimoji="0" lang="ja-JP" altLang="en-US" sz="11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条第１項に規定する</a:t>
                </a:r>
                <a:r>
                  <a:rPr kumimoji="0" lang="ja-JP" altLang="en-US" sz="12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n-cs"/>
                  </a:rPr>
                  <a:t>協議会</a:t>
                </a:r>
              </a:p>
            </p:txBody>
          </p:sp>
        </p:grpSp>
      </p:grpSp>
      <p:sp>
        <p:nvSpPr>
          <p:cNvPr id="97" name="テキスト ボックス 96">
            <a:extLst>
              <a:ext uri="{FF2B5EF4-FFF2-40B4-BE49-F238E27FC236}">
                <a16:creationId xmlns:a16="http://schemas.microsoft.com/office/drawing/2014/main" id="{AB78A522-2C8C-1DD6-4553-CC62D79E4B1D}"/>
              </a:ext>
            </a:extLst>
          </p:cNvPr>
          <p:cNvSpPr txBox="1"/>
          <p:nvPr/>
        </p:nvSpPr>
        <p:spPr>
          <a:xfrm>
            <a:off x="2961852" y="4134500"/>
            <a:ext cx="795127" cy="43088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伴走</a:t>
            </a:r>
            <a:endParaRPr kumimoji="1" lang="en-US" altLang="ja-JP" sz="11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005CAF"/>
                </a:solidFill>
                <a:effectLst/>
                <a:uLnTx/>
                <a:uFillTx/>
                <a:latin typeface="メイリオ" panose="020B0604030504040204" pitchFamily="50" charset="-128"/>
                <a:ea typeface="メイリオ" panose="020B0604030504040204" pitchFamily="50" charset="-128"/>
                <a:cs typeface="+mn-cs"/>
              </a:rPr>
              <a:t>　　支援</a:t>
            </a:r>
          </a:p>
        </p:txBody>
      </p:sp>
      <p:sp>
        <p:nvSpPr>
          <p:cNvPr id="108" name="矢印: 右 107">
            <a:extLst>
              <a:ext uri="{FF2B5EF4-FFF2-40B4-BE49-F238E27FC236}">
                <a16:creationId xmlns:a16="http://schemas.microsoft.com/office/drawing/2014/main" id="{B93590FC-C904-3810-6E51-EC7228CC5D21}"/>
              </a:ext>
            </a:extLst>
          </p:cNvPr>
          <p:cNvSpPr/>
          <p:nvPr/>
        </p:nvSpPr>
        <p:spPr bwMode="gray">
          <a:xfrm rot="2640000">
            <a:off x="9232974" y="4855272"/>
            <a:ext cx="307201" cy="291565"/>
          </a:xfrm>
          <a:prstGeom prst="rightArrow">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25400" cap="rnd"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bevel/>
          </a:ln>
          <a:effectLst/>
        </p:spPr>
        <p:txBody>
          <a:bodyPr lIns="144000" tIns="180000" rIns="144000" bIns="180000" rtlCol="0" anchor="t"/>
          <a:lstStyle/>
          <a:p>
            <a:pPr marL="0" marR="0" lvl="0" indent="0" algn="ctr" defTabSz="457200" rtl="0" eaLnBrk="1" fontAlgn="auto" latinLnBrk="0" hangingPunct="1">
              <a:lnSpc>
                <a:spcPct val="100000"/>
              </a:lnSpc>
              <a:spcBef>
                <a:spcPts val="0"/>
              </a:spcBef>
              <a:spcAft>
                <a:spcPts val="0"/>
              </a:spcAft>
              <a:buClr>
                <a:prstClr val="black"/>
              </a:buClr>
              <a:buSzTx/>
              <a:buFontTx/>
              <a:buNone/>
              <a:tabLst/>
              <a:defRPr/>
            </a:pPr>
            <a:endParaRPr kumimoji="0" lang="ja-JP" altLang="en-US" sz="14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テキスト ボックス 19">
            <a:extLst>
              <a:ext uri="{FF2B5EF4-FFF2-40B4-BE49-F238E27FC236}">
                <a16:creationId xmlns:a16="http://schemas.microsoft.com/office/drawing/2014/main" id="{0215ABAB-4758-2C33-939A-43948C1CB605}"/>
              </a:ext>
            </a:extLst>
          </p:cNvPr>
          <p:cNvSpPr txBox="1"/>
          <p:nvPr/>
        </p:nvSpPr>
        <p:spPr bwMode="gray">
          <a:xfrm>
            <a:off x="5933999" y="250631"/>
            <a:ext cx="3990195" cy="307777"/>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1" lang="ja-JP" altLang="en-US" sz="1400" b="0" i="0" u="sng"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令和６年度予算額　</a:t>
            </a:r>
            <a:r>
              <a:rPr kumimoji="0" lang="en-US" altLang="ja-JP" sz="1400" b="0" i="0" u="sng"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546,354</a:t>
            </a:r>
            <a:r>
              <a:rPr kumimoji="0" lang="ja-JP" altLang="en-US" sz="1400" b="0" i="0" u="sng"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a:t>
            </a:r>
            <a:r>
              <a:rPr kumimoji="0" lang="en-US" altLang="ja-JP" sz="1400" b="0" i="0" u="sng"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616,942</a:t>
            </a:r>
            <a:r>
              <a:rPr kumimoji="0" lang="ja-JP" altLang="en-US" sz="1400" b="0" i="0" u="sng"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rPr>
              <a:t>）千円</a:t>
            </a:r>
            <a:endParaRPr kumimoji="1" lang="en-US" altLang="ja-JP" sz="1400" b="0" i="0" u="sng" strike="noStrike" kern="1200" cap="none" spc="0" normalizeH="0" baseline="0" noProof="0" dirty="0">
              <a:ln>
                <a:noFill/>
              </a:ln>
              <a:solidFill>
                <a:srgbClr val="FFFFFF"/>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33412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bwMode="gray"/>
        <p:txBody>
          <a:bodyPr/>
          <a:lstStyle/>
          <a:p>
            <a:r>
              <a:rPr lang="ja-JP" altLang="en-US" sz="2000" dirty="0">
                <a:latin typeface="Meiryo UI" panose="020B0604030504040204" pitchFamily="50" charset="-128"/>
                <a:ea typeface="Meiryo UI" panose="020B0604030504040204" pitchFamily="50" charset="-128"/>
              </a:rPr>
              <a:t>事業の目的</a:t>
            </a:r>
          </a:p>
        </p:txBody>
      </p:sp>
      <p:sp>
        <p:nvSpPr>
          <p:cNvPr id="13" name="正方形/長方形 12">
            <a:extLst>
              <a:ext uri="{FF2B5EF4-FFF2-40B4-BE49-F238E27FC236}">
                <a16:creationId xmlns:a16="http://schemas.microsoft.com/office/drawing/2014/main" id="{DC1B0019-632D-3046-A80B-11B02B11C9F4}"/>
              </a:ext>
            </a:extLst>
          </p:cNvPr>
          <p:cNvSpPr/>
          <p:nvPr/>
        </p:nvSpPr>
        <p:spPr>
          <a:xfrm>
            <a:off x="-1" y="827998"/>
            <a:ext cx="9906000" cy="576293"/>
          </a:xfrm>
          <a:prstGeom prst="rect">
            <a:avLst/>
          </a:prstGeom>
          <a:solidFill>
            <a:schemeClr val="accent3">
              <a:lumMod val="20000"/>
              <a:lumOff val="80000"/>
            </a:schemeClr>
          </a:solidFill>
        </p:spPr>
        <p:txBody>
          <a:bodyPr wrap="square" lIns="180000" tIns="72000" rIns="180000" bIns="72000">
            <a:spAutoFit/>
          </a:bodyPr>
          <a:lstStyle/>
          <a:p>
            <a:pPr marL="285750" lvl="0" indent="-285750" algn="just">
              <a:spcAft>
                <a:spcPts val="700"/>
              </a:spcAft>
              <a:buFont typeface="Wingdings" panose="05000000000000000000" pitchFamily="2" charset="2"/>
              <a:buChar char="l"/>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民間資金など幅広い財源を調達</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し、地域福祉や地方創生等において形成された</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地域の既存プラットフォーム機能に就労支援の機能を</a:t>
            </a:r>
            <a:r>
              <a:rPr lang="ja-JP" altLang="en-US" sz="1400" b="1" dirty="0">
                <a:solidFill>
                  <a:prstClr val="black"/>
                </a:solidFill>
                <a:latin typeface="Meiryo UI" panose="020B0604030504040204" pitchFamily="50" charset="-128"/>
                <a:ea typeface="Meiryo UI" panose="020B0604030504040204" pitchFamily="50" charset="-128"/>
              </a:rPr>
              <a:t>付加する仕組みを実証</a:t>
            </a:r>
            <a:r>
              <a:rPr lang="ja-JP" altLang="en-US" sz="1400" dirty="0">
                <a:solidFill>
                  <a:prstClr val="black"/>
                </a:solidFill>
                <a:latin typeface="Meiryo UI" panose="020B0604030504040204" pitchFamily="50" charset="-128"/>
                <a:ea typeface="Meiryo UI" panose="020B0604030504040204" pitchFamily="50" charset="-128"/>
              </a:rPr>
              <a:t>的に実施することで、以下の成果を実現することを目的とする。</a:t>
            </a:r>
            <a:endPar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aphicFrame>
        <p:nvGraphicFramePr>
          <p:cNvPr id="14" name="表 4">
            <a:extLst>
              <a:ext uri="{FF2B5EF4-FFF2-40B4-BE49-F238E27FC236}">
                <a16:creationId xmlns:a16="http://schemas.microsoft.com/office/drawing/2014/main" id="{E65E814A-EC34-4040-A892-B023A57A1BA9}"/>
              </a:ext>
            </a:extLst>
          </p:cNvPr>
          <p:cNvGraphicFramePr>
            <a:graphicFrameLocks noGrp="1"/>
          </p:cNvGraphicFramePr>
          <p:nvPr>
            <p:extLst>
              <p:ext uri="{D42A27DB-BD31-4B8C-83A1-F6EECF244321}">
                <p14:modId xmlns:p14="http://schemas.microsoft.com/office/powerpoint/2010/main" val="3259117023"/>
              </p:ext>
            </p:extLst>
          </p:nvPr>
        </p:nvGraphicFramePr>
        <p:xfrm>
          <a:off x="352330" y="1988840"/>
          <a:ext cx="9201338" cy="3830249"/>
        </p:xfrm>
        <a:graphic>
          <a:graphicData uri="http://schemas.openxmlformats.org/drawingml/2006/table">
            <a:tbl>
              <a:tblPr bandRow="1"/>
              <a:tblGrid>
                <a:gridCol w="763995">
                  <a:extLst>
                    <a:ext uri="{9D8B030D-6E8A-4147-A177-3AD203B41FA5}">
                      <a16:colId xmlns:a16="http://schemas.microsoft.com/office/drawing/2014/main" val="3831104293"/>
                    </a:ext>
                  </a:extLst>
                </a:gridCol>
                <a:gridCol w="8437343">
                  <a:extLst>
                    <a:ext uri="{9D8B030D-6E8A-4147-A177-3AD203B41FA5}">
                      <a16:colId xmlns:a16="http://schemas.microsoft.com/office/drawing/2014/main" val="3569725484"/>
                    </a:ext>
                  </a:extLst>
                </a:gridCol>
              </a:tblGrid>
              <a:tr h="144017">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endParaRPr kumimoji="1" lang="ja-JP" altLang="en-US" sz="18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579"/>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600" b="1" dirty="0">
                          <a:solidFill>
                            <a:schemeClr val="bg1"/>
                          </a:solidFill>
                        </a:rPr>
                        <a:t> 「生涯現役社会」の構築による地域社会の持続</a:t>
                      </a:r>
                    </a:p>
                  </a:txBody>
                  <a:tcPr marL="36476" marR="36476" marT="46324" marB="463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tcPr>
                </a:tc>
                <a:extLst>
                  <a:ext uri="{0D108BD9-81ED-4DB2-BD59-A6C34878D82A}">
                    <a16:rowId xmlns:a16="http://schemas.microsoft.com/office/drawing/2014/main" val="3775607489"/>
                  </a:ext>
                </a:extLst>
              </a:tr>
              <a:tr h="812560">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r"/>
                      <a:r>
                        <a:rPr kumimoji="1" lang="en-US" altLang="ja-JP" sz="4400" b="1" i="1" dirty="0">
                          <a:solidFill>
                            <a:schemeClr val="bg1"/>
                          </a:solidFill>
                        </a:rPr>
                        <a:t>1</a:t>
                      </a:r>
                      <a:endParaRPr kumimoji="1" lang="ja-JP" altLang="en-US" sz="4400" b="1" i="1" dirty="0">
                        <a:solidFill>
                          <a:schemeClr val="bg1"/>
                        </a:solidFill>
                      </a:endParaRPr>
                    </a:p>
                  </a:txBody>
                  <a:tcPr marL="0" marR="729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579"/>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252000" marR="0" lvl="0" indent="-180000" algn="just" defTabSz="914400" rtl="0" eaLnBrk="1" fontAlgn="auto" latinLnBrk="0" hangingPunct="1">
                        <a:lnSpc>
                          <a:spcPct val="100000"/>
                        </a:lnSpc>
                        <a:spcBef>
                          <a:spcPts val="0"/>
                        </a:spcBef>
                        <a:spcAft>
                          <a:spcPts val="600"/>
                        </a:spcAft>
                        <a:buClr>
                          <a:schemeClr val="accent1">
                            <a:lumMod val="60000"/>
                            <a:lumOff val="40000"/>
                          </a:schemeClr>
                        </a:buClr>
                        <a:buSzTx/>
                        <a:buFont typeface="Wingdings" panose="05000000000000000000" pitchFamily="2" charset="2"/>
                        <a:buChar char="l"/>
                        <a:tabLst/>
                        <a:defRPr/>
                      </a:pPr>
                      <a:r>
                        <a:rPr lang="ja-JP" altLang="en-US" sz="1400" dirty="0"/>
                        <a:t>高年齢者をはじめとする</a:t>
                      </a:r>
                      <a:r>
                        <a:rPr lang="ja-JP" altLang="en-US" sz="1400" b="1" dirty="0"/>
                        <a:t>地域住民の多様な就労ニーズに応える「生涯現役社会」を構築</a:t>
                      </a:r>
                      <a:r>
                        <a:rPr lang="ja-JP" altLang="en-US" sz="1400" dirty="0"/>
                        <a:t>し、生産年齢人口の減少に直面する</a:t>
                      </a:r>
                      <a:r>
                        <a:rPr lang="ja-JP" altLang="en-US" sz="1400" b="1" dirty="0"/>
                        <a:t>地域社会の持続につなげる</a:t>
                      </a:r>
                      <a:r>
                        <a:rPr lang="ja-JP" altLang="en-US" sz="1400" dirty="0"/>
                        <a:t>こと</a:t>
                      </a:r>
                    </a:p>
                  </a:txBody>
                  <a:tcPr marL="36476" marR="36476" marT="46324" marB="463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6863641"/>
                  </a:ext>
                </a:extLst>
              </a:tr>
              <a:tr h="135427">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r"/>
                      <a:endParaRPr kumimoji="1" lang="ja-JP" altLang="en-US" sz="500" dirty="0">
                        <a:solidFill>
                          <a:schemeClr val="bg1"/>
                        </a:solidFill>
                      </a:endParaRPr>
                    </a:p>
                  </a:txBody>
                  <a:tcPr marL="0" marR="729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just"/>
                      <a:endParaRPr kumimoji="1" lang="ja-JP" altLang="en-US"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3403320"/>
                  </a:ext>
                </a:extLst>
              </a:tr>
              <a:tr h="0">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r"/>
                      <a:endParaRPr kumimoji="1" lang="ja-JP" altLang="en-US" sz="1600" dirty="0">
                        <a:solidFill>
                          <a:schemeClr val="bg1"/>
                        </a:solidFill>
                      </a:endParaRPr>
                    </a:p>
                  </a:txBody>
                  <a:tcPr marL="0" marR="729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579"/>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just"/>
                      <a:r>
                        <a:rPr kumimoji="1" lang="ja-JP" altLang="en-US" sz="1400" b="1" dirty="0">
                          <a:solidFill>
                            <a:schemeClr val="bg1"/>
                          </a:solidFill>
                        </a:rPr>
                        <a:t> </a:t>
                      </a:r>
                      <a:r>
                        <a:rPr kumimoji="1" lang="ja-JP" altLang="en-US" sz="1600" b="1" dirty="0">
                          <a:solidFill>
                            <a:schemeClr val="bg1"/>
                          </a:solidFill>
                        </a:rPr>
                        <a:t>地域福祉・地方創生等と就労支援の一体的実施にかかる課題の抽出</a:t>
                      </a:r>
                      <a:endParaRPr kumimoji="1" lang="ja-JP" altLang="en-US" sz="1400" b="1" dirty="0">
                        <a:solidFill>
                          <a:schemeClr val="bg1"/>
                        </a:solidFill>
                      </a:endParaRPr>
                    </a:p>
                  </a:txBody>
                  <a:tcPr marL="36476" marR="36476" marT="46324" marB="463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tcPr>
                </a:tc>
                <a:extLst>
                  <a:ext uri="{0D108BD9-81ED-4DB2-BD59-A6C34878D82A}">
                    <a16:rowId xmlns:a16="http://schemas.microsoft.com/office/drawing/2014/main" val="2401664332"/>
                  </a:ext>
                </a:extLst>
              </a:tr>
              <a:tr h="952992">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r"/>
                      <a:r>
                        <a:rPr kumimoji="1" lang="en-US" altLang="ja-JP" sz="4400" b="1" i="1" dirty="0">
                          <a:solidFill>
                            <a:schemeClr val="bg1"/>
                          </a:solidFill>
                        </a:rPr>
                        <a:t>2</a:t>
                      </a:r>
                      <a:endParaRPr kumimoji="1" lang="ja-JP" altLang="en-US" sz="4400" b="1" i="1" dirty="0">
                        <a:solidFill>
                          <a:schemeClr val="bg1"/>
                        </a:solidFill>
                      </a:endParaRPr>
                    </a:p>
                  </a:txBody>
                  <a:tcPr marL="0" marR="729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579"/>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252000" marR="0" lvl="0" indent="-180000" algn="just" defTabSz="914400" rtl="0" eaLnBrk="1" fontAlgn="auto" latinLnBrk="0" hangingPunct="1">
                        <a:lnSpc>
                          <a:spcPct val="100000"/>
                        </a:lnSpc>
                        <a:spcBef>
                          <a:spcPts val="0"/>
                        </a:spcBef>
                        <a:spcAft>
                          <a:spcPts val="600"/>
                        </a:spcAft>
                        <a:buClr>
                          <a:schemeClr val="accent1">
                            <a:lumMod val="60000"/>
                            <a:lumOff val="40000"/>
                          </a:schemeClr>
                        </a:buClr>
                        <a:buSzTx/>
                        <a:buFont typeface="Wingdings" panose="05000000000000000000" pitchFamily="2" charset="2"/>
                        <a:buChar char="l"/>
                        <a:tabLst/>
                        <a:defRPr/>
                      </a:pPr>
                      <a:r>
                        <a:rPr lang="ja-JP" altLang="en-US" sz="1400" dirty="0"/>
                        <a:t>各地域に</a:t>
                      </a:r>
                      <a:r>
                        <a:rPr lang="ja-JP" altLang="en-US" sz="1400" dirty="0">
                          <a:solidFill>
                            <a:schemeClr val="tx1"/>
                          </a:solidFill>
                        </a:rPr>
                        <a:t>おける実証を通じて、既に地域で展開されている地域福祉・地方創生・農山村等の地域活性化などの取組と高</a:t>
                      </a:r>
                      <a:r>
                        <a:rPr lang="ja-JP" altLang="en-US" sz="1400" dirty="0"/>
                        <a:t>年齢者等への就労支援の取組を</a:t>
                      </a:r>
                      <a:r>
                        <a:rPr lang="ja-JP" altLang="en-US" sz="1400" b="1" dirty="0"/>
                        <a:t>一体的に実施する</a:t>
                      </a:r>
                      <a:r>
                        <a:rPr lang="ja-JP" altLang="en-US" sz="1400" b="1" dirty="0">
                          <a:solidFill>
                            <a:schemeClr val="tx1"/>
                          </a:solidFill>
                        </a:rPr>
                        <a:t>仕組みを構築する効果および実装に伴う課題を抽出</a:t>
                      </a:r>
                      <a:r>
                        <a:rPr lang="ja-JP" altLang="en-US" sz="1400" dirty="0">
                          <a:solidFill>
                            <a:schemeClr val="tx1"/>
                          </a:solidFill>
                        </a:rPr>
                        <a:t>すること</a:t>
                      </a:r>
                    </a:p>
                  </a:txBody>
                  <a:tcPr marL="36476" marR="36476" marT="46324" marB="463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8877"/>
                  </a:ext>
                </a:extLst>
              </a:tr>
              <a:tr h="135427">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r"/>
                      <a:endParaRPr kumimoji="1" lang="ja-JP" altLang="en-US" sz="500" i="1" dirty="0">
                        <a:solidFill>
                          <a:schemeClr val="bg1"/>
                        </a:solidFill>
                      </a:endParaRPr>
                    </a:p>
                  </a:txBody>
                  <a:tcPr marL="0" marR="729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just"/>
                      <a:endParaRPr kumimoji="1" lang="ja-JP" altLang="en-US" sz="100" dirty="0"/>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6328388"/>
                  </a:ext>
                </a:extLst>
              </a:tr>
              <a:tr h="207725">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r"/>
                      <a:endParaRPr kumimoji="1" lang="ja-JP" altLang="en-US" sz="1600" i="1" dirty="0">
                        <a:solidFill>
                          <a:schemeClr val="bg1"/>
                        </a:solidFill>
                      </a:endParaRPr>
                    </a:p>
                  </a:txBody>
                  <a:tcPr marL="0" marR="7295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579"/>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just"/>
                      <a:r>
                        <a:rPr kumimoji="1" lang="ja-JP" altLang="en-US" sz="1600" b="1" dirty="0">
                          <a:solidFill>
                            <a:schemeClr val="bg1"/>
                          </a:solidFill>
                        </a:rPr>
                        <a:t> 他地域への普及に必要な環境整備に関する政策上の知見の収集</a:t>
                      </a:r>
                    </a:p>
                  </a:txBody>
                  <a:tcPr marL="36476" marR="36476" marT="46324" marB="46324"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tcPr>
                </a:tc>
                <a:extLst>
                  <a:ext uri="{0D108BD9-81ED-4DB2-BD59-A6C34878D82A}">
                    <a16:rowId xmlns:a16="http://schemas.microsoft.com/office/drawing/2014/main" val="275380871"/>
                  </a:ext>
                </a:extLst>
              </a:tr>
              <a:tr h="784379">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algn="r"/>
                      <a:r>
                        <a:rPr kumimoji="1" lang="en-US" altLang="ja-JP" sz="4400" b="1" i="1" dirty="0">
                          <a:solidFill>
                            <a:schemeClr val="bg1"/>
                          </a:solidFill>
                        </a:rPr>
                        <a:t>3</a:t>
                      </a:r>
                      <a:endParaRPr kumimoji="1" lang="ja-JP" altLang="en-US" sz="4400" b="1" i="1" dirty="0">
                        <a:solidFill>
                          <a:schemeClr val="bg1"/>
                        </a:solidFill>
                      </a:endParaRPr>
                    </a:p>
                  </a:txBody>
                  <a:tcPr marL="0" marR="7295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3579"/>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252000" indent="-180000" algn="just">
                        <a:spcAft>
                          <a:spcPts val="600"/>
                        </a:spcAft>
                        <a:buClr>
                          <a:schemeClr val="accent1">
                            <a:lumMod val="60000"/>
                            <a:lumOff val="40000"/>
                          </a:schemeClr>
                        </a:buClr>
                        <a:buFont typeface="Wingdings" panose="05000000000000000000" pitchFamily="2" charset="2"/>
                        <a:buChar char="l"/>
                      </a:pPr>
                      <a:r>
                        <a:rPr lang="ja-JP" altLang="en-US" sz="1400" dirty="0"/>
                        <a:t>各地域の実証に基づいて、</a:t>
                      </a:r>
                      <a:r>
                        <a:rPr lang="ja-JP" altLang="en-US" sz="1400" b="1" dirty="0"/>
                        <a:t>民間等からの資金調達</a:t>
                      </a:r>
                      <a:r>
                        <a:rPr lang="ja-JP" altLang="en-US" sz="1400" b="1" dirty="0">
                          <a:solidFill>
                            <a:schemeClr val="tx1"/>
                          </a:solidFill>
                        </a:rPr>
                        <a:t>および</a:t>
                      </a:r>
                      <a:r>
                        <a:rPr lang="ja-JP" altLang="en-US" sz="1400" b="1" dirty="0"/>
                        <a:t>地域福祉・地方創生等と就労支援の一体的実施の普及のために必要な環境整備</a:t>
                      </a:r>
                      <a:r>
                        <a:rPr lang="ja-JP" altLang="en-US" sz="1400" dirty="0"/>
                        <a:t>について、今後の政策立案に向けた示唆を得ること</a:t>
                      </a:r>
                    </a:p>
                  </a:txBody>
                  <a:tcPr marL="36476" marR="36476" marT="46324" marB="463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7677368"/>
                  </a:ext>
                </a:extLst>
              </a:tr>
            </a:tbl>
          </a:graphicData>
        </a:graphic>
      </p:graphicFrame>
      <p:sp>
        <p:nvSpPr>
          <p:cNvPr id="5" name="スライド番号プレースホルダー 4">
            <a:extLst>
              <a:ext uri="{FF2B5EF4-FFF2-40B4-BE49-F238E27FC236}">
                <a16:creationId xmlns:a16="http://schemas.microsoft.com/office/drawing/2014/main" id="{D4E6A9BE-BE51-4808-9BAA-B5B7044D0482}"/>
              </a:ext>
            </a:extLst>
          </p:cNvPr>
          <p:cNvSpPr>
            <a:spLocks noGrp="1"/>
          </p:cNvSpPr>
          <p:nvPr>
            <p:ph type="sldNum" sz="quarter" idx="4"/>
          </p:nvPr>
        </p:nvSpPr>
        <p:spPr/>
        <p:txBody>
          <a:bodyPr/>
          <a:lstStyle/>
          <a:p>
            <a:r>
              <a:rPr lang="en-US" altLang="ja-JP" dirty="0">
                <a:latin typeface="Meiryo UI" panose="020B0604030504040204" pitchFamily="50" charset="-128"/>
                <a:ea typeface="Meiryo UI" panose="020B0604030504040204" pitchFamily="50" charset="-128"/>
              </a:rPr>
              <a:t>2</a:t>
            </a:r>
            <a:endParaRPr 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03166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bwMode="gray"/>
        <p:txBody>
          <a:bodyPr/>
          <a:lstStyle/>
          <a:p>
            <a:r>
              <a:rPr lang="ja-JP" altLang="en-US" sz="2000" dirty="0">
                <a:latin typeface="Meiryo UI" panose="020B0604030504040204" pitchFamily="50" charset="-128"/>
                <a:ea typeface="Meiryo UI" panose="020B0604030504040204" pitchFamily="50" charset="-128"/>
              </a:rPr>
              <a:t>事業の射程</a:t>
            </a:r>
          </a:p>
        </p:txBody>
      </p:sp>
      <p:sp>
        <p:nvSpPr>
          <p:cNvPr id="10" name="正方形/長方形 9">
            <a:extLst>
              <a:ext uri="{FF2B5EF4-FFF2-40B4-BE49-F238E27FC236}">
                <a16:creationId xmlns:a16="http://schemas.microsoft.com/office/drawing/2014/main" id="{DC1B0019-632D-3046-A80B-11B02B11C9F4}"/>
              </a:ext>
            </a:extLst>
          </p:cNvPr>
          <p:cNvSpPr/>
          <p:nvPr/>
        </p:nvSpPr>
        <p:spPr>
          <a:xfrm>
            <a:off x="5245412" y="877390"/>
            <a:ext cx="4329029" cy="175497"/>
          </a:xfrm>
          <a:prstGeom prst="rect">
            <a:avLst/>
          </a:prstGeom>
        </p:spPr>
        <p:txBody>
          <a:bodyPr wrap="square" lIns="0" tIns="0" rIns="0" bIns="0">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57" name="正方形/長方形 56">
            <a:extLst>
              <a:ext uri="{FF2B5EF4-FFF2-40B4-BE49-F238E27FC236}">
                <a16:creationId xmlns:a16="http://schemas.microsoft.com/office/drawing/2014/main" id="{DC1B0019-632D-3046-A80B-11B02B11C9F4}"/>
              </a:ext>
            </a:extLst>
          </p:cNvPr>
          <p:cNvSpPr/>
          <p:nvPr/>
        </p:nvSpPr>
        <p:spPr>
          <a:xfrm>
            <a:off x="200472" y="862249"/>
            <a:ext cx="1440160" cy="245708"/>
          </a:xfrm>
          <a:prstGeom prst="rect">
            <a:avLst/>
          </a:prstGeom>
          <a:solidFill>
            <a:schemeClr val="bg1"/>
          </a:solidFill>
        </p:spPr>
        <p:txBody>
          <a:bodyPr wrap="square" lIns="0" tIns="0" rIns="0" bIns="0">
            <a:spAutoFit/>
          </a:bodyPr>
          <a:lstStyle/>
          <a:p>
            <a:pPr marL="0" marR="0" lvl="0" indent="0" algn="just" defTabSz="457200" rtl="0" eaLnBrk="1" fontAlgn="auto" latinLnBrk="0" hangingPunct="1">
              <a:lnSpc>
                <a:spcPct val="130000"/>
              </a:lnSpc>
              <a:spcBef>
                <a:spcPts val="0"/>
              </a:spcBef>
              <a:spcAft>
                <a:spcPts val="700"/>
              </a:spcAft>
              <a:buClrTx/>
              <a:buSzTx/>
              <a:buFontTx/>
              <a:buNone/>
              <a:tabLst/>
              <a:defRPr/>
            </a:pPr>
            <a:endPar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スライド番号プレースホルダー 10">
            <a:extLst>
              <a:ext uri="{FF2B5EF4-FFF2-40B4-BE49-F238E27FC236}">
                <a16:creationId xmlns:a16="http://schemas.microsoft.com/office/drawing/2014/main" id="{BD5C1470-B447-4D5C-BDDE-8CCCA813BC5D}"/>
              </a:ext>
            </a:extLst>
          </p:cNvPr>
          <p:cNvSpPr>
            <a:spLocks noGrp="1"/>
          </p:cNvSpPr>
          <p:nvPr>
            <p:ph type="sldNum" sz="quarter" idx="4"/>
          </p:nvPr>
        </p:nvSpPr>
        <p:spPr>
          <a:xfrm>
            <a:off x="9134439" y="6600664"/>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3</a:t>
            </a:r>
            <a:endParaRPr kumimoji="0" 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DC1B0019-632D-3046-A80B-11B02B11C9F4}"/>
              </a:ext>
            </a:extLst>
          </p:cNvPr>
          <p:cNvSpPr/>
          <p:nvPr/>
        </p:nvSpPr>
        <p:spPr>
          <a:xfrm>
            <a:off x="-1" y="827998"/>
            <a:ext cx="9906000" cy="576293"/>
          </a:xfrm>
          <a:prstGeom prst="rect">
            <a:avLst/>
          </a:prstGeom>
          <a:solidFill>
            <a:schemeClr val="accent3">
              <a:lumMod val="20000"/>
              <a:lumOff val="80000"/>
            </a:schemeClr>
          </a:solidFill>
        </p:spPr>
        <p:txBody>
          <a:bodyPr wrap="square" lIns="180000" tIns="72000" rIns="180000" bIns="72000">
            <a:spAutoFit/>
          </a:bodyPr>
          <a:lstStyle/>
          <a:p>
            <a:pPr marL="285750" marR="0" lvl="0" indent="-285750" algn="just" defTabSz="457200" rtl="0" eaLnBrk="1" fontAlgn="auto" latinLnBrk="0" hangingPunct="1">
              <a:lnSpc>
                <a:spcPct val="100000"/>
              </a:lnSpc>
              <a:spcBef>
                <a:spcPts val="0"/>
              </a:spcBef>
              <a:spcAft>
                <a:spcPts val="700"/>
              </a:spcAft>
              <a:buClrTx/>
              <a:buSzTx/>
              <a:buFont typeface="Wingdings" panose="05000000000000000000" pitchFamily="2" charset="2"/>
              <a:buChar char="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高年齢者等の多様なニーズに応えるとともに、</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地域福祉や地方創生等の分野の取組と円滑に連携できる</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ことが必要であることを踏まえ、</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環境整備事業の</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射程は以下</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のとおり</a:t>
            </a:r>
            <a:r>
              <a:rPr kumimoji="0"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である</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grpSp>
        <p:nvGrpSpPr>
          <p:cNvPr id="182" name="グループ化 181">
            <a:extLst>
              <a:ext uri="{FF2B5EF4-FFF2-40B4-BE49-F238E27FC236}">
                <a16:creationId xmlns:a16="http://schemas.microsoft.com/office/drawing/2014/main" id="{EE55E081-A85D-4F0E-ACB0-19A6C1D4C070}"/>
              </a:ext>
            </a:extLst>
          </p:cNvPr>
          <p:cNvGrpSpPr/>
          <p:nvPr/>
        </p:nvGrpSpPr>
        <p:grpSpPr>
          <a:xfrm>
            <a:off x="194684" y="4808015"/>
            <a:ext cx="9260151" cy="1449628"/>
            <a:chOff x="445556" y="5183915"/>
            <a:chExt cx="9020685" cy="1449628"/>
          </a:xfrm>
        </p:grpSpPr>
        <p:sp>
          <p:nvSpPr>
            <p:cNvPr id="183" name="正方形/長方形 182">
              <a:extLst>
                <a:ext uri="{FF2B5EF4-FFF2-40B4-BE49-F238E27FC236}">
                  <a16:creationId xmlns:a16="http://schemas.microsoft.com/office/drawing/2014/main" id="{D470093A-90D0-4875-94AC-CCED7A31889D}"/>
                </a:ext>
              </a:extLst>
            </p:cNvPr>
            <p:cNvSpPr/>
            <p:nvPr/>
          </p:nvSpPr>
          <p:spPr>
            <a:xfrm>
              <a:off x="542749" y="5183915"/>
              <a:ext cx="4373426" cy="1449628"/>
            </a:xfrm>
            <a:prstGeom prst="rect">
              <a:avLst/>
            </a:prstGeom>
          </p:spPr>
          <p:txBody>
            <a:bodyPr wrap="square">
              <a:spAutoFit/>
            </a:bodyPr>
            <a:lstStyle/>
            <a:p>
              <a:pPr marL="11112" marR="0" lvl="1" indent="0" algn="just" defTabSz="914400" rtl="0" eaLnBrk="1" fontAlgn="auto" latinLnBrk="0" hangingPunct="1">
                <a:lnSpc>
                  <a:spcPct val="90000"/>
                </a:lnSpc>
                <a:spcBef>
                  <a:spcPts val="0"/>
                </a:spcBef>
                <a:spcAft>
                  <a:spcPts val="0"/>
                </a:spcAft>
                <a:buClr>
                  <a:srgbClr val="000000"/>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想定される協議会等の例</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a:p>
              <a:pPr marL="182562" marR="0" lvl="1" indent="-171450" algn="just" defTabSz="914400" rtl="0" eaLnBrk="1" fontAlgn="auto" latinLnBrk="0" hangingPunct="1">
                <a:lnSpc>
                  <a:spcPct val="90000"/>
                </a:lnSpc>
                <a:spcBef>
                  <a:spcPts val="0"/>
                </a:spcBef>
                <a:spcAft>
                  <a:spcPts val="0"/>
                </a:spcAft>
                <a:buClr>
                  <a:srgbClr val="000000"/>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重層的支援体制整備事業実施計画検討のための協議会</a:t>
              </a:r>
            </a:p>
            <a:p>
              <a:pPr marL="182562" marR="0" lvl="1" indent="-171450" algn="just" defTabSz="914400" rtl="0" eaLnBrk="1" fontAlgn="auto" latinLnBrk="0" hangingPunct="1">
                <a:lnSpc>
                  <a:spcPct val="90000"/>
                </a:lnSpc>
                <a:spcBef>
                  <a:spcPts val="0"/>
                </a:spcBef>
                <a:spcAft>
                  <a:spcPts val="0"/>
                </a:spcAft>
                <a:buClr>
                  <a:srgbClr val="000000"/>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地域福祉計画検討のための協議会</a:t>
              </a:r>
            </a:p>
            <a:p>
              <a:pPr marL="182562" marR="0" lvl="1" indent="-171450" algn="just" defTabSz="914400" rtl="0" eaLnBrk="1" fontAlgn="auto" latinLnBrk="0" hangingPunct="1">
                <a:lnSpc>
                  <a:spcPct val="90000"/>
                </a:lnSpc>
                <a:spcBef>
                  <a:spcPts val="0"/>
                </a:spcBef>
                <a:spcAft>
                  <a:spcPts val="0"/>
                </a:spcAft>
                <a:buClr>
                  <a:srgbClr val="000000"/>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生涯活躍のまち事業計画検討等のための推進協議会（地域再生協議会）</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82562" marR="0" lvl="1" indent="-171450" algn="just" defTabSz="914400" rtl="0" eaLnBrk="1" fontAlgn="auto" latinLnBrk="0" hangingPunct="1">
                <a:lnSpc>
                  <a:spcPct val="90000"/>
                </a:lnSpc>
                <a:spcBef>
                  <a:spcPts val="0"/>
                </a:spcBef>
                <a:spcAft>
                  <a:spcPts val="0"/>
                </a:spcAft>
                <a:buClr>
                  <a:srgbClr val="000000"/>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農山村活性化における地域協議会</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82562" marR="0" lvl="1" indent="-171450" algn="just" defTabSz="914400" rtl="0" eaLnBrk="1" fontAlgn="auto" latinLnBrk="0" hangingPunct="1">
                <a:lnSpc>
                  <a:spcPct val="90000"/>
                </a:lnSpc>
                <a:spcBef>
                  <a:spcPts val="0"/>
                </a:spcBef>
                <a:spcAft>
                  <a:spcPts val="0"/>
                </a:spcAft>
                <a:buClr>
                  <a:srgbClr val="000000"/>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その他の自治体事業や民間主体の活動</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例</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協同労働</a:t>
              </a:r>
              <a:r>
                <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等により組織される協議会組織　等</a:t>
              </a:r>
            </a:p>
          </p:txBody>
        </p:sp>
        <p:sp>
          <p:nvSpPr>
            <p:cNvPr id="184" name="正方形/長方形 183">
              <a:extLst>
                <a:ext uri="{FF2B5EF4-FFF2-40B4-BE49-F238E27FC236}">
                  <a16:creationId xmlns:a16="http://schemas.microsoft.com/office/drawing/2014/main" id="{C7530E10-9297-4395-BF7C-8BFD24D0400E}"/>
                </a:ext>
              </a:extLst>
            </p:cNvPr>
            <p:cNvSpPr/>
            <p:nvPr/>
          </p:nvSpPr>
          <p:spPr>
            <a:xfrm>
              <a:off x="5230133" y="5195566"/>
              <a:ext cx="4236108" cy="951030"/>
            </a:xfrm>
            <a:prstGeom prst="rect">
              <a:avLst/>
            </a:prstGeom>
          </p:spPr>
          <p:txBody>
            <a:bodyPr wrap="square">
              <a:spAutoFit/>
            </a:bodyPr>
            <a:lstStyle/>
            <a:p>
              <a:pPr marL="11112" marR="0" lvl="1" indent="0" algn="just" defTabSz="914400" rtl="0" eaLnBrk="1" fontAlgn="auto" latinLnBrk="0" hangingPunct="1">
                <a:lnSpc>
                  <a:spcPct val="90000"/>
                </a:lnSpc>
                <a:spcBef>
                  <a:spcPts val="0"/>
                </a:spcBef>
                <a:spcAft>
                  <a:spcPts val="0"/>
                </a:spcAft>
                <a:buClr>
                  <a:srgbClr val="000000"/>
                </a:buClr>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協議会の一体的な設置方法の一例</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a:p>
              <a:pPr marL="182562" marR="0" lvl="1" indent="-171450" algn="just" defTabSz="914400" rtl="0" eaLnBrk="1" fontAlgn="auto" latinLnBrk="0" hangingPunct="1">
                <a:lnSpc>
                  <a:spcPct val="90000"/>
                </a:lnSpc>
                <a:spcBef>
                  <a:spcPts val="0"/>
                </a:spcBef>
                <a:spcAft>
                  <a:spcPts val="0"/>
                </a:spcAft>
                <a:buClr>
                  <a:srgbClr val="000000"/>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基盤となる協議会等に、環境整備事業を効果的に実施する上で必要なメンバーを追加する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82562" marR="0" lvl="1" indent="-171450" algn="just" defTabSz="914400" rtl="0" eaLnBrk="1" fontAlgn="auto" latinLnBrk="0" hangingPunct="1">
                <a:lnSpc>
                  <a:spcPct val="90000"/>
                </a:lnSpc>
                <a:spcBef>
                  <a:spcPts val="0"/>
                </a:spcBef>
                <a:spcAft>
                  <a:spcPts val="0"/>
                </a:spcAft>
                <a:buClr>
                  <a:srgbClr val="000000"/>
                </a:buClr>
                <a:buSzTx/>
                <a:buFont typeface="Wingdings" panose="05000000000000000000" pitchFamily="2" charset="2"/>
                <a:buChar char="Ø"/>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基盤となる協議会等に、雇用・就業支援に重点を置いた部会を新設する　　等</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185" name="正方形/長方形 184">
              <a:extLst>
                <a:ext uri="{FF2B5EF4-FFF2-40B4-BE49-F238E27FC236}">
                  <a16:creationId xmlns:a16="http://schemas.microsoft.com/office/drawing/2014/main" id="{611F2164-6980-4F4B-AB56-6FA3199BFEC0}"/>
                </a:ext>
              </a:extLst>
            </p:cNvPr>
            <p:cNvSpPr/>
            <p:nvPr/>
          </p:nvSpPr>
          <p:spPr>
            <a:xfrm>
              <a:off x="445556" y="5193823"/>
              <a:ext cx="118754" cy="1389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186" name="正方形/長方形 185">
              <a:extLst>
                <a:ext uri="{FF2B5EF4-FFF2-40B4-BE49-F238E27FC236}">
                  <a16:creationId xmlns:a16="http://schemas.microsoft.com/office/drawing/2014/main" id="{0ABDD7A3-9499-404E-A1D7-9D37726DDB77}"/>
                </a:ext>
              </a:extLst>
            </p:cNvPr>
            <p:cNvSpPr/>
            <p:nvPr/>
          </p:nvSpPr>
          <p:spPr>
            <a:xfrm>
              <a:off x="5152181" y="5198709"/>
              <a:ext cx="117429" cy="13894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grpSp>
      <p:sp>
        <p:nvSpPr>
          <p:cNvPr id="55" name="正方形/長方形 54">
            <a:extLst>
              <a:ext uri="{FF2B5EF4-FFF2-40B4-BE49-F238E27FC236}">
                <a16:creationId xmlns:a16="http://schemas.microsoft.com/office/drawing/2014/main" id="{8F118621-8B88-47DF-B976-8F20388AA81E}"/>
              </a:ext>
            </a:extLst>
          </p:cNvPr>
          <p:cNvSpPr/>
          <p:nvPr/>
        </p:nvSpPr>
        <p:spPr>
          <a:xfrm>
            <a:off x="194685" y="1545256"/>
            <a:ext cx="4172269" cy="458757"/>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1.</a:t>
            </a:r>
            <a:r>
              <a:rPr kumimoji="1" lang="ja-JP" altLang="en-US"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　支援対象者の</a:t>
            </a:r>
            <a:r>
              <a:rPr kumimoji="1" lang="ja-JP" altLang="en-US"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拡張</a:t>
            </a:r>
            <a:endParaRPr kumimoji="1" lang="ja-JP" altLang="en-US" b="1" i="0" u="none" strike="dblStrike" kern="1200" cap="none" spc="0" normalizeH="0" noProof="0" dirty="0">
              <a:ln>
                <a:noFill/>
              </a:ln>
              <a:solidFill>
                <a:schemeClr val="bg1"/>
              </a:solidFill>
              <a:effectLst/>
              <a:uLnTx/>
              <a:uFillTx/>
              <a:latin typeface="Meiryo UI" panose="020B0604030504040204" pitchFamily="50" charset="-128"/>
              <a:ea typeface="Meiryo UI" panose="020B0604030504040204" pitchFamily="50" charset="-128"/>
            </a:endParaRPr>
          </a:p>
        </p:txBody>
      </p:sp>
      <p:sp>
        <p:nvSpPr>
          <p:cNvPr id="59" name="正方形/長方形 58">
            <a:extLst>
              <a:ext uri="{FF2B5EF4-FFF2-40B4-BE49-F238E27FC236}">
                <a16:creationId xmlns:a16="http://schemas.microsoft.com/office/drawing/2014/main" id="{50CDF898-0EAF-4104-B7A2-74CCB278B0F8}"/>
              </a:ext>
            </a:extLst>
          </p:cNvPr>
          <p:cNvSpPr/>
          <p:nvPr/>
        </p:nvSpPr>
        <p:spPr>
          <a:xfrm>
            <a:off x="5026253" y="1550262"/>
            <a:ext cx="4199296" cy="454003"/>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2.</a:t>
            </a:r>
            <a:r>
              <a:rPr kumimoji="1" lang="ja-JP" altLang="en-US"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　多様な就業形態</a:t>
            </a:r>
            <a:r>
              <a:rPr kumimoji="1" lang="ja-JP" altLang="en-US" b="1" dirty="0">
                <a:solidFill>
                  <a:srgbClr val="FFFFFF"/>
                </a:solidFill>
                <a:latin typeface="Meiryo UI" panose="020B0604030504040204" pitchFamily="50" charset="-128"/>
                <a:ea typeface="Meiryo UI" panose="020B0604030504040204" pitchFamily="50" charset="-128"/>
              </a:rPr>
              <a:t>の創出</a:t>
            </a:r>
            <a:endParaRPr kumimoji="1" lang="en-US" altLang="ja-JP"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9CC72F37-FE92-4183-816F-7A786659ABC4}"/>
              </a:ext>
            </a:extLst>
          </p:cNvPr>
          <p:cNvSpPr/>
          <p:nvPr/>
        </p:nvSpPr>
        <p:spPr>
          <a:xfrm>
            <a:off x="207630" y="3382136"/>
            <a:ext cx="9065850" cy="458158"/>
          </a:xfrm>
          <a:prstGeom prst="rect">
            <a:avLst/>
          </a:prstGeom>
          <a:gradFill flip="none" rotWithShape="1">
            <a:gsLst>
              <a:gs pos="0">
                <a:schemeClr val="accent1">
                  <a:lumMod val="60000"/>
                  <a:lumOff val="40000"/>
                  <a:shade val="30000"/>
                  <a:satMod val="115000"/>
                </a:schemeClr>
              </a:gs>
              <a:gs pos="50000">
                <a:schemeClr val="accent1">
                  <a:lumMod val="60000"/>
                  <a:lumOff val="40000"/>
                  <a:shade val="67500"/>
                  <a:satMod val="115000"/>
                </a:schemeClr>
              </a:gs>
              <a:gs pos="100000">
                <a:schemeClr val="accent1">
                  <a:lumMod val="60000"/>
                  <a:lumOff val="40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3.</a:t>
            </a:r>
            <a:r>
              <a:rPr kumimoji="1" lang="ja-JP" altLang="en-US"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rPr>
              <a:t>　自治体事業等との一体的な実施</a:t>
            </a:r>
          </a:p>
        </p:txBody>
      </p:sp>
      <p:grpSp>
        <p:nvGrpSpPr>
          <p:cNvPr id="64" name="グループ化 63">
            <a:extLst>
              <a:ext uri="{FF2B5EF4-FFF2-40B4-BE49-F238E27FC236}">
                <a16:creationId xmlns:a16="http://schemas.microsoft.com/office/drawing/2014/main" id="{F88CBBBF-5108-4324-848C-8C8E694D0A35}"/>
              </a:ext>
            </a:extLst>
          </p:cNvPr>
          <p:cNvGrpSpPr/>
          <p:nvPr/>
        </p:nvGrpSpPr>
        <p:grpSpPr>
          <a:xfrm>
            <a:off x="8771966" y="1534562"/>
            <a:ext cx="992986" cy="970012"/>
            <a:chOff x="4312864" y="2788864"/>
            <a:chExt cx="1280271" cy="1280271"/>
          </a:xfrm>
        </p:grpSpPr>
        <p:pic>
          <p:nvPicPr>
            <p:cNvPr id="65" name="図 64">
              <a:extLst>
                <a:ext uri="{FF2B5EF4-FFF2-40B4-BE49-F238E27FC236}">
                  <a16:creationId xmlns:a16="http://schemas.microsoft.com/office/drawing/2014/main" id="{184F423B-9DFB-4394-AAE7-2F5C0CD04B82}"/>
                </a:ext>
              </a:extLst>
            </p:cNvPr>
            <p:cNvPicPr>
              <a:picLocks noChangeAspect="1"/>
            </p:cNvPicPr>
            <p:nvPr/>
          </p:nvPicPr>
          <p:blipFill>
            <a:blip r:embed="rId2"/>
            <a:stretch>
              <a:fillRect/>
            </a:stretch>
          </p:blipFill>
          <p:spPr>
            <a:xfrm>
              <a:off x="4312864" y="2788864"/>
              <a:ext cx="1280271" cy="1280271"/>
            </a:xfrm>
            <a:prstGeom prst="rect">
              <a:avLst/>
            </a:prstGeom>
          </p:spPr>
        </p:pic>
        <p:pic>
          <p:nvPicPr>
            <p:cNvPr id="66" name="図 65">
              <a:extLst>
                <a:ext uri="{FF2B5EF4-FFF2-40B4-BE49-F238E27FC236}">
                  <a16:creationId xmlns:a16="http://schemas.microsoft.com/office/drawing/2014/main" id="{2D1CCB91-C83F-463F-B7E5-73617D6EF64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23311" y="2996959"/>
              <a:ext cx="859378" cy="874195"/>
            </a:xfrm>
            <a:prstGeom prst="rect">
              <a:avLst/>
            </a:prstGeom>
          </p:spPr>
        </p:pic>
      </p:grpSp>
      <p:grpSp>
        <p:nvGrpSpPr>
          <p:cNvPr id="70" name="グループ化 69">
            <a:extLst>
              <a:ext uri="{FF2B5EF4-FFF2-40B4-BE49-F238E27FC236}">
                <a16:creationId xmlns:a16="http://schemas.microsoft.com/office/drawing/2014/main" id="{6B3B8F6D-351C-455C-BD6A-0D4DBB79817A}"/>
              </a:ext>
            </a:extLst>
          </p:cNvPr>
          <p:cNvGrpSpPr/>
          <p:nvPr/>
        </p:nvGrpSpPr>
        <p:grpSpPr>
          <a:xfrm>
            <a:off x="8808923" y="3382136"/>
            <a:ext cx="992986" cy="970012"/>
            <a:chOff x="1367647" y="3177238"/>
            <a:chExt cx="1280271" cy="1280271"/>
          </a:xfrm>
        </p:grpSpPr>
        <p:pic>
          <p:nvPicPr>
            <p:cNvPr id="71" name="図 70">
              <a:extLst>
                <a:ext uri="{FF2B5EF4-FFF2-40B4-BE49-F238E27FC236}">
                  <a16:creationId xmlns:a16="http://schemas.microsoft.com/office/drawing/2014/main" id="{5344DDF7-5D72-4E0C-A605-DDBA8D438FFD}"/>
                </a:ext>
              </a:extLst>
            </p:cNvPr>
            <p:cNvPicPr>
              <a:picLocks noChangeAspect="1"/>
            </p:cNvPicPr>
            <p:nvPr/>
          </p:nvPicPr>
          <p:blipFill>
            <a:blip r:embed="rId2"/>
            <a:stretch>
              <a:fillRect/>
            </a:stretch>
          </p:blipFill>
          <p:spPr>
            <a:xfrm>
              <a:off x="1367647" y="3177238"/>
              <a:ext cx="1280271" cy="1280271"/>
            </a:xfrm>
            <a:prstGeom prst="rect">
              <a:avLst/>
            </a:prstGeom>
          </p:spPr>
        </p:pic>
        <p:pic>
          <p:nvPicPr>
            <p:cNvPr id="72" name="図 71">
              <a:extLst>
                <a:ext uri="{FF2B5EF4-FFF2-40B4-BE49-F238E27FC236}">
                  <a16:creationId xmlns:a16="http://schemas.microsoft.com/office/drawing/2014/main" id="{2027C8DF-038F-4CB4-A83B-EF603B88925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573372" y="3349203"/>
              <a:ext cx="864100" cy="942127"/>
            </a:xfrm>
            <a:prstGeom prst="rect">
              <a:avLst/>
            </a:prstGeom>
          </p:spPr>
        </p:pic>
      </p:grpSp>
      <p:sp>
        <p:nvSpPr>
          <p:cNvPr id="33" name="正方形/長方形 32">
            <a:extLst>
              <a:ext uri="{FF2B5EF4-FFF2-40B4-BE49-F238E27FC236}">
                <a16:creationId xmlns:a16="http://schemas.microsoft.com/office/drawing/2014/main" id="{49DBBB9F-46A8-4C16-B70E-83767F05D2DA}"/>
              </a:ext>
            </a:extLst>
          </p:cNvPr>
          <p:cNvSpPr/>
          <p:nvPr/>
        </p:nvSpPr>
        <p:spPr>
          <a:xfrm>
            <a:off x="244397" y="3825178"/>
            <a:ext cx="8577281" cy="699404"/>
          </a:xfrm>
          <a:prstGeom prst="rect">
            <a:avLst/>
          </a:prstGeom>
          <a:noFill/>
        </p:spPr>
        <p:txBody>
          <a:bodyPr wrap="square" lIns="144000" tIns="72000" rIns="144000" bIns="72000" anchor="t">
            <a:spAutoFit/>
          </a:bodyPr>
          <a:lstStyle/>
          <a:p>
            <a:pPr marL="171450" lvl="0" indent="-171450" algn="just">
              <a:spcBef>
                <a:spcPts val="600"/>
              </a:spcBef>
              <a:buFont typeface="Arial" panose="020B0604020202020204" pitchFamily="34" charset="0"/>
              <a:buChar char="•"/>
              <a:defRPr/>
            </a:pPr>
            <a:r>
              <a:rPr kumimoji="0" lang="ja-JP" altLang="en-US" sz="1200" b="0" i="0" u="none" strike="noStrike" kern="1200" cap="none" spc="0" normalizeH="0" baseline="0" noProof="0" dirty="0">
                <a:ln>
                  <a:noFill/>
                </a:ln>
                <a:solidFill>
                  <a:srgbClr val="000000"/>
                </a:solidFill>
                <a:effectLst/>
                <a:uLnTx/>
                <a:uFillTx/>
                <a:latin typeface="Meiryo UI"/>
                <a:ea typeface="Meiryo UI"/>
              </a:rPr>
              <a:t>地域において、地域福祉や地方創生など地域づくりを目指す地方自治体の事業や民間中心の取組で構築された、</a:t>
            </a:r>
            <a:r>
              <a:rPr kumimoji="0" lang="ja-JP" altLang="en-US" sz="1200" b="1" i="0" u="none" strike="noStrike" kern="1200" cap="none" spc="0" normalizeH="0" baseline="0" noProof="0" dirty="0">
                <a:ln>
                  <a:noFill/>
                </a:ln>
                <a:solidFill>
                  <a:srgbClr val="000000"/>
                </a:solidFill>
                <a:effectLst/>
                <a:uLnTx/>
                <a:uFillTx/>
                <a:latin typeface="Meiryo UI"/>
                <a:ea typeface="Meiryo UI"/>
              </a:rPr>
              <a:t>協議会等のプラットフォーム</a:t>
            </a:r>
            <a:r>
              <a:rPr kumimoji="0" lang="ja-JP" altLang="en-US" sz="1200" b="1" i="0" u="none" strike="noStrike" kern="1200" cap="none" spc="0" normalizeH="0" baseline="0" noProof="0" dirty="0">
                <a:ln>
                  <a:noFill/>
                </a:ln>
                <a:effectLst/>
                <a:uLnTx/>
                <a:uFillTx/>
                <a:latin typeface="Meiryo UI"/>
                <a:ea typeface="Meiryo UI"/>
              </a:rPr>
              <a:t>機能</a:t>
            </a:r>
            <a:r>
              <a:rPr kumimoji="0" lang="ja-JP" altLang="en-US" sz="1200" b="1" i="0" strike="noStrike" kern="1200" cap="none" spc="0" normalizeH="0" baseline="0" noProof="0" dirty="0">
                <a:ln>
                  <a:noFill/>
                </a:ln>
                <a:effectLst/>
                <a:uLnTx/>
                <a:uFillTx/>
                <a:latin typeface="Meiryo UI"/>
                <a:ea typeface="Meiryo UI"/>
              </a:rPr>
              <a:t>を</a:t>
            </a:r>
            <a:r>
              <a:rPr lang="ja-JP" altLang="en-US" sz="1200" b="1" dirty="0">
                <a:latin typeface="Meiryo UI"/>
                <a:ea typeface="Meiryo UI"/>
              </a:rPr>
              <a:t>基盤</a:t>
            </a:r>
            <a:r>
              <a:rPr kumimoji="0" lang="ja-JP" altLang="en-US" sz="1200" b="1" i="0" strike="noStrike" kern="1200" cap="none" spc="0" normalizeH="0" baseline="0" noProof="0" dirty="0">
                <a:ln>
                  <a:noFill/>
                </a:ln>
                <a:effectLst/>
                <a:uLnTx/>
                <a:uFillTx/>
                <a:latin typeface="Meiryo UI"/>
                <a:ea typeface="Meiryo UI"/>
              </a:rPr>
              <a:t>として</a:t>
            </a:r>
            <a:r>
              <a:rPr kumimoji="0" lang="ja-JP" altLang="en-US" sz="1200" b="1" i="0" u="none" strike="noStrike" kern="1200" cap="none" spc="0" normalizeH="0" baseline="0" noProof="0" dirty="0">
                <a:ln>
                  <a:noFill/>
                </a:ln>
                <a:solidFill>
                  <a:srgbClr val="000000"/>
                </a:solidFill>
                <a:effectLst/>
                <a:uLnTx/>
                <a:uFillTx/>
                <a:latin typeface="Meiryo UI"/>
                <a:ea typeface="Meiryo UI"/>
              </a:rPr>
              <a:t>、</a:t>
            </a:r>
            <a:r>
              <a:rPr lang="ja-JP" altLang="en-US" sz="1200" dirty="0">
                <a:solidFill>
                  <a:srgbClr val="000000"/>
                </a:solidFill>
                <a:latin typeface="Meiryo UI"/>
                <a:ea typeface="Meiryo UI"/>
              </a:rPr>
              <a:t>既存の協議会等を高年齢者雇用安定法第</a:t>
            </a:r>
            <a:r>
              <a:rPr lang="en-US" altLang="ja-JP" sz="1200" dirty="0">
                <a:solidFill>
                  <a:srgbClr val="000000"/>
                </a:solidFill>
                <a:latin typeface="Meiryo UI"/>
                <a:ea typeface="Meiryo UI"/>
              </a:rPr>
              <a:t>35</a:t>
            </a:r>
            <a:r>
              <a:rPr lang="ja-JP" altLang="en-US" sz="1200" dirty="0">
                <a:solidFill>
                  <a:srgbClr val="000000"/>
                </a:solidFill>
                <a:latin typeface="Meiryo UI"/>
                <a:ea typeface="Meiryo UI"/>
              </a:rPr>
              <a:t>条第</a:t>
            </a:r>
            <a:r>
              <a:rPr lang="en-US" altLang="ja-JP" sz="1200" dirty="0">
                <a:solidFill>
                  <a:srgbClr val="000000"/>
                </a:solidFill>
                <a:latin typeface="Meiryo UI"/>
                <a:ea typeface="Meiryo UI"/>
              </a:rPr>
              <a:t>1</a:t>
            </a:r>
            <a:r>
              <a:rPr lang="ja-JP" altLang="en-US" sz="1200" dirty="0">
                <a:solidFill>
                  <a:srgbClr val="000000"/>
                </a:solidFill>
                <a:latin typeface="Meiryo UI"/>
                <a:ea typeface="Meiryo UI"/>
              </a:rPr>
              <a:t>項に定める協議会として正式に位置付けることが必要（地方公共団体は協議会の必須の構成員）。</a:t>
            </a:r>
          </a:p>
        </p:txBody>
      </p:sp>
      <p:sp>
        <p:nvSpPr>
          <p:cNvPr id="34" name="正方形/長方形 33">
            <a:extLst>
              <a:ext uri="{FF2B5EF4-FFF2-40B4-BE49-F238E27FC236}">
                <a16:creationId xmlns:a16="http://schemas.microsoft.com/office/drawing/2014/main" id="{9BC857AD-EFEC-433C-9E03-E6DEEEBE35D1}"/>
              </a:ext>
            </a:extLst>
          </p:cNvPr>
          <p:cNvSpPr/>
          <p:nvPr/>
        </p:nvSpPr>
        <p:spPr>
          <a:xfrm>
            <a:off x="194684" y="2000099"/>
            <a:ext cx="3645995" cy="961014"/>
          </a:xfrm>
          <a:prstGeom prst="rect">
            <a:avLst/>
          </a:prstGeom>
          <a:noFill/>
        </p:spPr>
        <p:txBody>
          <a:bodyPr wrap="square" lIns="144000" tIns="72000" rIns="144000" bIns="72000">
            <a:spAutoFit/>
          </a:body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55</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歳以上の高年齢者を対象に含むことは必須</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ja-JP" altLang="en-US" sz="1200" dirty="0">
                <a:latin typeface="Meiryo UI" panose="020B0604030504040204" pitchFamily="50" charset="-128"/>
                <a:ea typeface="Meiryo UI" panose="020B0604030504040204" pitchFamily="50" charset="-128"/>
              </a:rPr>
              <a:t>その上で</a:t>
            </a:r>
            <a:r>
              <a:rPr kumimoji="0"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、地域</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の実情に応じて柔軟に、</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高年齢者以外も対象であることを明確にして事業を行うことも</a:t>
            </a:r>
            <a:r>
              <a:rPr kumimoji="0" lang="ja-JP" altLang="en-US" sz="1200" b="1" i="0" u="none" kern="1200" cap="none" spc="0" normalizeH="0" baseline="0" noProof="0" dirty="0">
                <a:ln>
                  <a:noFill/>
                </a:ln>
                <a:effectLst/>
                <a:uLnTx/>
                <a:uFillTx/>
                <a:latin typeface="Meiryo UI" panose="020B0604030504040204" pitchFamily="50" charset="-128"/>
                <a:ea typeface="Meiryo UI" panose="020B0604030504040204" pitchFamily="50" charset="-128"/>
              </a:rPr>
              <a:t>可能</a:t>
            </a:r>
            <a:r>
              <a:rPr kumimoji="0" lang="ja-JP" altLang="en-US" sz="1200" b="0" i="0" u="none" kern="1200" cap="none" spc="0" normalizeH="0" baseline="0" noProof="0" dirty="0">
                <a:ln>
                  <a:noFill/>
                </a:ln>
                <a:effectLst/>
                <a:uLnTx/>
                <a:uFillTx/>
                <a:latin typeface="Meiryo UI" panose="020B0604030504040204" pitchFamily="50" charset="-128"/>
                <a:ea typeface="Meiryo UI" panose="020B0604030504040204" pitchFamily="50" charset="-128"/>
              </a:rPr>
              <a:t>。</a:t>
            </a:r>
          </a:p>
        </p:txBody>
      </p:sp>
      <p:sp>
        <p:nvSpPr>
          <p:cNvPr id="35" name="正方形/長方形 34">
            <a:extLst>
              <a:ext uri="{FF2B5EF4-FFF2-40B4-BE49-F238E27FC236}">
                <a16:creationId xmlns:a16="http://schemas.microsoft.com/office/drawing/2014/main" id="{D1EDEDBF-622D-44EA-9053-36A45D34F8C9}"/>
              </a:ext>
            </a:extLst>
          </p:cNvPr>
          <p:cNvSpPr/>
          <p:nvPr/>
        </p:nvSpPr>
        <p:spPr>
          <a:xfrm>
            <a:off x="5032040" y="1996506"/>
            <a:ext cx="3678462" cy="1330346"/>
          </a:xfrm>
          <a:prstGeom prst="rect">
            <a:avLst/>
          </a:prstGeom>
          <a:noFill/>
        </p:spPr>
        <p:txBody>
          <a:bodyPr wrap="square" lIns="144000" tIns="72000" rIns="144000" bIns="72000">
            <a:spAutoFit/>
          </a:bodyPr>
          <a:lstStyle/>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地域において創出する</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就業形態の一類型として企業による雇用を想定することは必須</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p>
          <a:p>
            <a:pPr marL="171450" marR="0" lvl="0" indent="-171450" algn="just"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その</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上で、地域の実情に応じて柔軟に、</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企業における雇用以外の多様な就業機会</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（シルバー人材センターなどでの請負委託、有償・無償のボランティアなど）</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の創出に取り組むことが</a:t>
            </a:r>
            <a:r>
              <a:rPr kumimoji="0" lang="ja-JP" altLang="en-US" sz="1200" b="1" i="0" u="none" kern="1200" cap="none" spc="0" normalizeH="0" baseline="0" noProof="0" dirty="0">
                <a:ln>
                  <a:noFill/>
                </a:ln>
                <a:effectLst/>
                <a:uLnTx/>
                <a:uFillTx/>
                <a:latin typeface="Meiryo UI" panose="020B0604030504040204" pitchFamily="50" charset="-128"/>
                <a:ea typeface="Meiryo UI" panose="020B0604030504040204" pitchFamily="50" charset="-128"/>
              </a:rPr>
              <a:t>可能</a:t>
            </a:r>
            <a:r>
              <a:rPr kumimoji="0" lang="ja-JP" altLang="en-US" sz="1200" b="0" i="0" u="none" kern="1200" cap="none" spc="0" normalizeH="0" baseline="0" noProof="0" dirty="0">
                <a:ln>
                  <a:noFill/>
                </a:ln>
                <a:effectLst/>
                <a:uLnTx/>
                <a:uFillTx/>
                <a:latin typeface="Meiryo UI" panose="020B0604030504040204" pitchFamily="50" charset="-128"/>
                <a:ea typeface="Meiryo UI" panose="020B0604030504040204" pitchFamily="50" charset="-128"/>
              </a:rPr>
              <a:t>。</a:t>
            </a:r>
          </a:p>
        </p:txBody>
      </p:sp>
      <p:grpSp>
        <p:nvGrpSpPr>
          <p:cNvPr id="8" name="グループ化 7"/>
          <p:cNvGrpSpPr/>
          <p:nvPr/>
        </p:nvGrpSpPr>
        <p:grpSpPr>
          <a:xfrm>
            <a:off x="3870044" y="1540789"/>
            <a:ext cx="992986" cy="926448"/>
            <a:chOff x="3875065" y="1565505"/>
            <a:chExt cx="992986" cy="926448"/>
          </a:xfrm>
        </p:grpSpPr>
        <p:pic>
          <p:nvPicPr>
            <p:cNvPr id="68" name="図 67">
              <a:extLst>
                <a:ext uri="{FF2B5EF4-FFF2-40B4-BE49-F238E27FC236}">
                  <a16:creationId xmlns:a16="http://schemas.microsoft.com/office/drawing/2014/main" id="{237FF1B0-6DEC-4720-BFC1-D03122B8D7B3}"/>
                </a:ext>
              </a:extLst>
            </p:cNvPr>
            <p:cNvPicPr>
              <a:picLocks noChangeAspect="1"/>
            </p:cNvPicPr>
            <p:nvPr/>
          </p:nvPicPr>
          <p:blipFill>
            <a:blip r:embed="rId2"/>
            <a:stretch>
              <a:fillRect/>
            </a:stretch>
          </p:blipFill>
          <p:spPr>
            <a:xfrm>
              <a:off x="3875065" y="1565505"/>
              <a:ext cx="992986" cy="926448"/>
            </a:xfrm>
            <a:prstGeom prst="rect">
              <a:avLst/>
            </a:prstGeom>
          </p:spPr>
        </p:pic>
        <p:pic>
          <p:nvPicPr>
            <p:cNvPr id="7" name="図 6"/>
            <p:cNvPicPr>
              <a:picLocks noChangeAspect="1"/>
            </p:cNvPicPr>
            <p:nvPr/>
          </p:nvPicPr>
          <p:blipFill>
            <a:blip r:embed="rId5"/>
            <a:stretch>
              <a:fillRect/>
            </a:stretch>
          </p:blipFill>
          <p:spPr>
            <a:xfrm>
              <a:off x="3972761" y="1726742"/>
              <a:ext cx="797594" cy="729743"/>
            </a:xfrm>
            <a:prstGeom prst="rect">
              <a:avLst/>
            </a:prstGeom>
          </p:spPr>
        </p:pic>
      </p:grpSp>
      <p:sp>
        <p:nvSpPr>
          <p:cNvPr id="4" name="正方形/長方形 3">
            <a:extLst>
              <a:ext uri="{FF2B5EF4-FFF2-40B4-BE49-F238E27FC236}">
                <a16:creationId xmlns:a16="http://schemas.microsoft.com/office/drawing/2014/main" id="{0A9D3BEB-8972-534B-F588-A7B38CE18861}"/>
              </a:ext>
            </a:extLst>
          </p:cNvPr>
          <p:cNvSpPr/>
          <p:nvPr/>
        </p:nvSpPr>
        <p:spPr>
          <a:xfrm>
            <a:off x="244397" y="4375497"/>
            <a:ext cx="8577281" cy="514738"/>
          </a:xfrm>
          <a:prstGeom prst="rect">
            <a:avLst/>
          </a:prstGeom>
          <a:noFill/>
        </p:spPr>
        <p:txBody>
          <a:bodyPr wrap="square" lIns="144000" tIns="72000" rIns="144000" bIns="72000">
            <a:spAutoFit/>
          </a:bodyPr>
          <a:lstStyle/>
          <a:p>
            <a:pPr marL="171450" marR="0" lvl="0" indent="-171450"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各地域の取組においても、協議会機能の再編や効率的な事業運営に取り組むことで、</a:t>
            </a:r>
            <a:r>
              <a:rPr kumimoji="0"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自治体事業等の機能と雇用・就業支援の機能の相乗効果</a:t>
            </a:r>
            <a:r>
              <a:rPr kumimoji="0"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を生むことを目指す。</a:t>
            </a:r>
            <a:endParaRPr kumimoji="0"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939C043B-FA2E-AD8E-AAC6-270465677935}"/>
              </a:ext>
            </a:extLst>
          </p:cNvPr>
          <p:cNvSpPr/>
          <p:nvPr/>
        </p:nvSpPr>
        <p:spPr>
          <a:xfrm>
            <a:off x="255637" y="6183101"/>
            <a:ext cx="8801819" cy="514738"/>
          </a:xfrm>
          <a:prstGeom prst="rect">
            <a:avLst/>
          </a:prstGeom>
          <a:noFill/>
        </p:spPr>
        <p:txBody>
          <a:bodyPr wrap="square" lIns="144000" tIns="72000" rIns="144000" bIns="72000">
            <a:spAutoFit/>
          </a:bodyPr>
          <a:lstStyle/>
          <a:p>
            <a:pPr marL="171450" marR="0" lvl="0" indent="-171450" algn="just" defTabSz="4572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ja-JP" altLang="en-US" sz="1200" b="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上記の他、高齢者施策に取り組む組織体として、新たに高年齢者雇用安定法第</a:t>
            </a:r>
            <a:r>
              <a:rPr kumimoji="0" lang="en-US" altLang="ja-JP" sz="1200" b="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35</a:t>
            </a:r>
            <a:r>
              <a:rPr kumimoji="0" lang="ja-JP" altLang="en-US" sz="1200" b="0" i="0" strike="noStrike" kern="1200" cap="none" spc="0" normalizeH="0" baseline="0" noProof="0" dirty="0">
                <a:ln>
                  <a:noFill/>
                </a:ln>
                <a:effectLst/>
                <a:uLnTx/>
                <a:uFillTx/>
                <a:latin typeface="Meiryo UI" panose="020B0604030504040204" pitchFamily="50" charset="-128"/>
                <a:ea typeface="Meiryo UI" panose="020B0604030504040204" pitchFamily="50" charset="-128"/>
              </a:rPr>
              <a:t>条第１項に定める協議会を設立することも認められるものの、この場合であっても、地域における地域福祉や地方創生分野等との相乗効果を生む仕組みは十分検討する必要があること。</a:t>
            </a:r>
            <a:endParaRPr kumimoji="0" lang="en-US" altLang="ja-JP" sz="1200" b="0" i="0"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13741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bwMode="gray"/>
        <p:txBody>
          <a:bodyPr/>
          <a:lstStyle/>
          <a:p>
            <a:r>
              <a:rPr lang="ja-JP" altLang="en-US" sz="2000" dirty="0">
                <a:latin typeface="Meiryo UI" panose="020B0604030504040204" pitchFamily="50" charset="-128"/>
                <a:ea typeface="Meiryo UI" panose="020B0604030504040204" pitchFamily="50" charset="-128"/>
              </a:rPr>
              <a:t>事業の内容</a:t>
            </a:r>
          </a:p>
        </p:txBody>
      </p:sp>
      <p:sp>
        <p:nvSpPr>
          <p:cNvPr id="10" name="正方形/長方形 9">
            <a:extLst>
              <a:ext uri="{FF2B5EF4-FFF2-40B4-BE49-F238E27FC236}">
                <a16:creationId xmlns:a16="http://schemas.microsoft.com/office/drawing/2014/main" id="{DC1B0019-632D-3046-A80B-11B02B11C9F4}"/>
              </a:ext>
            </a:extLst>
          </p:cNvPr>
          <p:cNvSpPr/>
          <p:nvPr/>
        </p:nvSpPr>
        <p:spPr>
          <a:xfrm>
            <a:off x="5245412" y="1093414"/>
            <a:ext cx="4329029" cy="175497"/>
          </a:xfrm>
          <a:prstGeom prst="rect">
            <a:avLst/>
          </a:prstGeom>
        </p:spPr>
        <p:txBody>
          <a:bodyPr wrap="square" lIns="0" tIns="0" rIns="0" bIns="0">
            <a:spAutoFit/>
          </a:bodyPr>
          <a:lstStyle/>
          <a:p>
            <a:pPr marL="0" marR="0" lvl="0" indent="0" algn="just" defTabSz="457200" rtl="0" eaLnBrk="1" fontAlgn="auto" latinLnBrk="0" hangingPunct="1">
              <a:lnSpc>
                <a:spcPct val="130000"/>
              </a:lnSpc>
              <a:spcBef>
                <a:spcPts val="0"/>
              </a:spcBef>
              <a:spcAft>
                <a:spcPts val="0"/>
              </a:spcAft>
              <a:buClrTx/>
              <a:buSzTx/>
              <a:buFontTx/>
              <a:buNone/>
              <a:tabLst/>
              <a:defRPr/>
            </a:pP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p:txBody>
      </p:sp>
      <p:sp>
        <p:nvSpPr>
          <p:cNvPr id="27" name="楕円 26"/>
          <p:cNvSpPr/>
          <p:nvPr/>
        </p:nvSpPr>
        <p:spPr>
          <a:xfrm>
            <a:off x="4339073" y="1772690"/>
            <a:ext cx="2249290" cy="1504531"/>
          </a:xfrm>
          <a:prstGeom prst="ellipse">
            <a:avLst/>
          </a:prstGeom>
          <a:noFill/>
          <a:ln>
            <a:noFill/>
          </a:ln>
          <a:effectLst>
            <a:softEdge rad="31750"/>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DC1B0019-632D-3046-A80B-11B02B11C9F4}"/>
              </a:ext>
            </a:extLst>
          </p:cNvPr>
          <p:cNvSpPr/>
          <p:nvPr/>
        </p:nvSpPr>
        <p:spPr>
          <a:xfrm>
            <a:off x="-1" y="827998"/>
            <a:ext cx="9906000" cy="576293"/>
          </a:xfrm>
          <a:prstGeom prst="rect">
            <a:avLst/>
          </a:prstGeom>
          <a:solidFill>
            <a:schemeClr val="accent3">
              <a:lumMod val="20000"/>
              <a:lumOff val="80000"/>
            </a:schemeClr>
          </a:solidFill>
        </p:spPr>
        <p:txBody>
          <a:bodyPr wrap="square" lIns="180000" tIns="72000" rIns="180000" bIns="72000">
            <a:spAutoFit/>
          </a:bodyPr>
          <a:lstStyle/>
          <a:p>
            <a:pPr marL="285750" marR="0" lvl="0" indent="-285750" algn="just" defTabSz="457200" rtl="0" eaLnBrk="1" fontAlgn="auto" latinLnBrk="0" hangingPunct="1">
              <a:lnSpc>
                <a:spcPct val="100000"/>
              </a:lnSpc>
              <a:spcBef>
                <a:spcPts val="0"/>
              </a:spcBef>
              <a:spcAft>
                <a:spcPts val="700"/>
              </a:spcAft>
              <a:buClrTx/>
              <a:buSzTx/>
              <a:buFont typeface="Wingdings" panose="05000000000000000000" pitchFamily="2" charset="2"/>
              <a:buChar char="l"/>
              <a:tabLst/>
              <a:defRPr/>
            </a:pP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それぞれの協議会では</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以下の事業内容を共通して実施</a:t>
            </a:r>
            <a:r>
              <a:rPr kumimoji="0"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し、地域の実情や高年齢者等の多様なニーズに応じ、</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創意工夫を活かした独自性のある取組を</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実施。</a:t>
            </a:r>
            <a:endParaRPr kumimoji="0" lang="ja-JP" altLang="en-US" sz="14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51" name="スライド番号プレースホルダー 10">
            <a:extLst>
              <a:ext uri="{FF2B5EF4-FFF2-40B4-BE49-F238E27FC236}">
                <a16:creationId xmlns:a16="http://schemas.microsoft.com/office/drawing/2014/main" id="{BD5C1470-B447-4D5C-BDDE-8CCCA813BC5D}"/>
              </a:ext>
            </a:extLst>
          </p:cNvPr>
          <p:cNvSpPr>
            <a:spLocks noGrp="1"/>
          </p:cNvSpPr>
          <p:nvPr>
            <p:ph type="sldNum" sz="quarter" idx="4"/>
          </p:nvPr>
        </p:nvSpPr>
        <p:spPr>
          <a:xfrm>
            <a:off x="9165024" y="6569000"/>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Meiryo UI" panose="020B0604030504040204" pitchFamily="50" charset="-128"/>
                <a:ea typeface="Meiryo UI" panose="020B0604030504040204" pitchFamily="50" charset="-128"/>
              </a:rPr>
              <a:t>4</a:t>
            </a:r>
            <a:endParaRPr kumimoji="0" 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pic>
        <p:nvPicPr>
          <p:cNvPr id="13" name="図 12"/>
          <p:cNvPicPr>
            <a:picLocks noChangeAspect="1"/>
          </p:cNvPicPr>
          <p:nvPr/>
        </p:nvPicPr>
        <p:blipFill rotWithShape="1">
          <a:blip r:embed="rId2" cstate="screen">
            <a:extLst>
              <a:ext uri="{28A0092B-C50C-407E-A947-70E740481C1C}">
                <a14:useLocalDpi xmlns:a14="http://schemas.microsoft.com/office/drawing/2010/main"/>
              </a:ext>
            </a:extLst>
          </a:blip>
          <a:srcRect l="5652" t="7775" r="17837" b="27025"/>
          <a:stretch/>
        </p:blipFill>
        <p:spPr>
          <a:xfrm>
            <a:off x="1692090" y="2492896"/>
            <a:ext cx="6696744" cy="4320480"/>
          </a:xfrm>
          <a:prstGeom prst="rect">
            <a:avLst/>
          </a:prstGeom>
        </p:spPr>
      </p:pic>
      <p:sp>
        <p:nvSpPr>
          <p:cNvPr id="58" name="テキスト ボックス 57">
            <a:extLst>
              <a:ext uri="{FF2B5EF4-FFF2-40B4-BE49-F238E27FC236}">
                <a16:creationId xmlns:a16="http://schemas.microsoft.com/office/drawing/2014/main" id="{05A2B2CA-D91E-4C68-BE17-C18C81949518}"/>
              </a:ext>
            </a:extLst>
          </p:cNvPr>
          <p:cNvSpPr txBox="1"/>
          <p:nvPr/>
        </p:nvSpPr>
        <p:spPr>
          <a:xfrm>
            <a:off x="6738549" y="4539134"/>
            <a:ext cx="3056988" cy="1592744"/>
          </a:xfrm>
          <a:prstGeom prst="rect">
            <a:avLst/>
          </a:prstGeom>
          <a:noFill/>
        </p:spPr>
        <p:txBody>
          <a:bodyPr wrap="square" lIns="0" rIns="0">
            <a:spAutoFit/>
          </a:bodyPr>
          <a:lstStyle/>
          <a:p>
            <a:pPr marL="0" marR="0" lvl="0" indent="0" algn="just" defTabSz="457200" rtl="0" eaLnBrk="1" fontAlgn="auto" latinLnBrk="0" hangingPunct="1">
              <a:lnSpc>
                <a:spcPct val="100000"/>
              </a:lnSpc>
              <a:spcBef>
                <a:spcPts val="0"/>
              </a:spcBef>
              <a:spcAft>
                <a:spcPts val="1200"/>
              </a:spcAft>
              <a:buClrTx/>
              <a:buSzTx/>
              <a:buFontTx/>
              <a:buNone/>
              <a:tabLst/>
              <a:defRPr/>
            </a:pPr>
            <a:r>
              <a:rPr kumimoji="0" lang="ja-JP" altLang="en-US" sz="1600" b="1" i="0" u="none" strike="noStrike" kern="1200" cap="none" spc="0" normalizeH="0" baseline="0" noProof="0" dirty="0">
                <a:ln>
                  <a:noFill/>
                </a:ln>
                <a:solidFill>
                  <a:srgbClr val="C9E7E7">
                    <a:lumMod val="50000"/>
                  </a:srgbClr>
                </a:solidFill>
                <a:effectLst/>
                <a:uLnTx/>
                <a:uFillTx/>
                <a:latin typeface="Meiryo UI" panose="020B0604030504040204" pitchFamily="50" charset="-128"/>
                <a:ea typeface="Meiryo UI" panose="020B0604030504040204" pitchFamily="50" charset="-128"/>
              </a:rPr>
              <a:t>高年齢者等の多様な就労ニーズ</a:t>
            </a:r>
          </a:p>
          <a:p>
            <a:pPr marL="142875" marR="0" lvl="0" indent="-142875" algn="just" defTabSz="914400" rtl="0" eaLnBrk="1" fontAlgn="auto" latinLnBrk="0" hangingPunct="1">
              <a:lnSpc>
                <a:spcPct val="90000"/>
              </a:lnSpc>
              <a:spcBef>
                <a:spcPts val="0"/>
              </a:spcBef>
              <a:spcAft>
                <a:spcPts val="600"/>
              </a:spcAft>
              <a:buClr>
                <a:srgbClr val="66BAB7"/>
              </a:buClr>
              <a:buSzTx/>
              <a:buFont typeface="Wingdings" charset="2"/>
              <a:buChar char="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雇用</a:t>
            </a:r>
          </a:p>
          <a:p>
            <a:pPr marL="142875" marR="0" lvl="0" indent="-142875" algn="just" defTabSz="914400" rtl="0" eaLnBrk="1" fontAlgn="auto" latinLnBrk="0" hangingPunct="1">
              <a:lnSpc>
                <a:spcPct val="90000"/>
              </a:lnSpc>
              <a:spcBef>
                <a:spcPts val="0"/>
              </a:spcBef>
              <a:spcAft>
                <a:spcPts val="600"/>
              </a:spcAft>
              <a:buClr>
                <a:srgbClr val="66BAB7"/>
              </a:buClr>
              <a:buSzTx/>
              <a:buFont typeface="Wingdings" charset="2"/>
              <a:buChar char="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シルバー</a:t>
            </a: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人材センター等の就業（臨・短・軽）</a:t>
            </a:r>
          </a:p>
          <a:p>
            <a:pPr marL="142875" marR="0" lvl="0" indent="-142875" algn="just" defTabSz="914400" rtl="0" eaLnBrk="1" fontAlgn="auto" latinLnBrk="0" hangingPunct="1">
              <a:lnSpc>
                <a:spcPct val="90000"/>
              </a:lnSpc>
              <a:spcBef>
                <a:spcPts val="0"/>
              </a:spcBef>
              <a:spcAft>
                <a:spcPts val="600"/>
              </a:spcAft>
              <a:buClr>
                <a:srgbClr val="66BAB7"/>
              </a:buClr>
              <a:buSzTx/>
              <a:buFont typeface="Wingdings" charset="2"/>
              <a:buChar char="l"/>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社会貢献事業（有償）への従事</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42875" marR="0" lvl="0" indent="-142875" algn="just" defTabSz="914400" rtl="0" eaLnBrk="1" fontAlgn="auto" latinLnBrk="0" hangingPunct="1">
              <a:lnSpc>
                <a:spcPct val="90000"/>
              </a:lnSpc>
              <a:spcBef>
                <a:spcPts val="0"/>
              </a:spcBef>
              <a:spcAft>
                <a:spcPts val="600"/>
              </a:spcAft>
              <a:buClr>
                <a:srgbClr val="66BAB7"/>
              </a:buClr>
              <a:buSzTx/>
              <a:buFont typeface="Wingdings" charset="2"/>
              <a:buChar char="l"/>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ボランティア（無償）</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142875" marR="0" lvl="0" indent="-142875" algn="just" defTabSz="914400" rtl="0" eaLnBrk="1" fontAlgn="auto" latinLnBrk="0" hangingPunct="1">
              <a:lnSpc>
                <a:spcPct val="90000"/>
              </a:lnSpc>
              <a:spcBef>
                <a:spcPts val="0"/>
              </a:spcBef>
              <a:spcAft>
                <a:spcPts val="600"/>
              </a:spcAft>
              <a:buClr>
                <a:srgbClr val="66BAB7"/>
              </a:buClr>
              <a:buSzTx/>
              <a:buFont typeface="Wingdings" charset="2"/>
              <a:buChar char="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起業　等</a:t>
            </a:r>
          </a:p>
        </p:txBody>
      </p:sp>
      <p:sp>
        <p:nvSpPr>
          <p:cNvPr id="59" name="テキスト ボックス 58">
            <a:extLst>
              <a:ext uri="{FF2B5EF4-FFF2-40B4-BE49-F238E27FC236}">
                <a16:creationId xmlns:a16="http://schemas.microsoft.com/office/drawing/2014/main" id="{96B4D723-B43C-4A64-85E9-B8FB0BC260D0}"/>
              </a:ext>
            </a:extLst>
          </p:cNvPr>
          <p:cNvSpPr txBox="1"/>
          <p:nvPr/>
        </p:nvSpPr>
        <p:spPr>
          <a:xfrm>
            <a:off x="572063" y="4537744"/>
            <a:ext cx="2697805" cy="2031325"/>
          </a:xfrm>
          <a:prstGeom prst="rect">
            <a:avLst/>
          </a:prstGeom>
          <a:noFill/>
        </p:spPr>
        <p:txBody>
          <a:bodyPr wrap="square" lIns="0" rIns="0">
            <a:spAutoFit/>
          </a:bodyPr>
          <a:lstStyle/>
          <a:p>
            <a:pPr marL="0" marR="0" lvl="0" indent="0" algn="l" defTabSz="457200" rtl="0" eaLnBrk="1" fontAlgn="auto" latinLnBrk="0" hangingPunct="1">
              <a:lnSpc>
                <a:spcPct val="100000"/>
              </a:lnSpc>
              <a:spcBef>
                <a:spcPts val="0"/>
              </a:spcBef>
              <a:spcAft>
                <a:spcPts val="1200"/>
              </a:spcAft>
              <a:buClrTx/>
              <a:buSzTx/>
              <a:buFontTx/>
              <a:buNone/>
              <a:tabLst/>
              <a:defRPr/>
            </a:pPr>
            <a:r>
              <a:rPr kumimoji="0" lang="ja-JP" altLang="en-US" sz="1600" b="1" i="0" u="none" strike="noStrike" kern="1200" cap="none" spc="0" normalizeH="0" baseline="0" noProof="0" dirty="0">
                <a:ln>
                  <a:noFill/>
                </a:ln>
                <a:solidFill>
                  <a:srgbClr val="005CAF">
                    <a:lumMod val="60000"/>
                    <a:lumOff val="40000"/>
                  </a:srgbClr>
                </a:solidFill>
                <a:effectLst/>
                <a:uLnTx/>
                <a:uFillTx/>
                <a:latin typeface="Meiryo UI" panose="020B0604030504040204" pitchFamily="50" charset="-128"/>
                <a:ea typeface="Meiryo UI" panose="020B0604030504040204" pitchFamily="50" charset="-128"/>
              </a:rPr>
              <a:t>自治体事業等の取組（一例）</a:t>
            </a:r>
          </a:p>
          <a:p>
            <a:pPr marL="252000" marR="0" lvl="0" indent="-180000" algn="l" defTabSz="457200" rtl="0" eaLnBrk="1" fontAlgn="auto" latinLnBrk="0" hangingPunct="1">
              <a:lnSpc>
                <a:spcPct val="100000"/>
              </a:lnSpc>
              <a:spcBef>
                <a:spcPts val="0"/>
              </a:spcBef>
              <a:spcAft>
                <a:spcPts val="600"/>
              </a:spcAft>
              <a:buClr>
                <a:srgbClr val="B4DCFA">
                  <a:lumMod val="75000"/>
                </a:srgbClr>
              </a:buClr>
              <a:buSzTx/>
              <a:buFont typeface="Wingdings" panose="05000000000000000000" pitchFamily="2" charset="2"/>
              <a:buChar char="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重層的支援体制整備事業</a:t>
            </a:r>
          </a:p>
          <a:p>
            <a:pPr marL="252000" marR="0" lvl="0" indent="-180000" algn="l" defTabSz="457200" rtl="0" eaLnBrk="1" fontAlgn="auto" latinLnBrk="0" hangingPunct="1">
              <a:lnSpc>
                <a:spcPct val="100000"/>
              </a:lnSpc>
              <a:spcBef>
                <a:spcPts val="0"/>
              </a:spcBef>
              <a:spcAft>
                <a:spcPts val="600"/>
              </a:spcAft>
              <a:buClr>
                <a:srgbClr val="B4DCFA">
                  <a:lumMod val="75000"/>
                </a:srgbClr>
              </a:buClr>
              <a:buSzTx/>
              <a:buFont typeface="Wingdings" panose="05000000000000000000" pitchFamily="2" charset="2"/>
              <a:buChar char="l"/>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地方創生（生涯活躍のまち事業）</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52000" marR="0" lvl="0" indent="-180000" algn="l" defTabSz="457200" rtl="0" eaLnBrk="1" fontAlgn="auto" latinLnBrk="0" hangingPunct="1">
              <a:lnSpc>
                <a:spcPct val="100000"/>
              </a:lnSpc>
              <a:spcBef>
                <a:spcPts val="0"/>
              </a:spcBef>
              <a:spcAft>
                <a:spcPts val="0"/>
              </a:spcAft>
              <a:buClr>
                <a:srgbClr val="B4DCFA">
                  <a:lumMod val="75000"/>
                </a:srgbClr>
              </a:buClr>
              <a:buSzTx/>
              <a:buFont typeface="Wingdings" panose="05000000000000000000" pitchFamily="2" charset="2"/>
              <a:buChar char="l"/>
              <a:tabLst/>
              <a:defRPr/>
            </a:pP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農村型地域運営組織形成推進事業・</a:t>
            </a:r>
            <a:endPar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72000" marR="0" lvl="0" indent="0" algn="l" defTabSz="457200" rtl="0" eaLnBrk="1" fontAlgn="auto" latinLnBrk="0" hangingPunct="1">
              <a:lnSpc>
                <a:spcPct val="100000"/>
              </a:lnSpc>
              <a:spcBef>
                <a:spcPts val="0"/>
              </a:spcBef>
              <a:spcAft>
                <a:spcPts val="600"/>
              </a:spcAft>
              <a:buClr>
                <a:srgbClr val="B4DCFA">
                  <a:lumMod val="75000"/>
                </a:srgbClr>
              </a:buClr>
              <a:buSzTx/>
              <a:buFontTx/>
              <a:buNone/>
              <a:tabLst/>
              <a:defRPr/>
            </a:pPr>
            <a:r>
              <a:rPr kumimoji="0"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農山漁村振興交付金事業</a:t>
            </a:r>
            <a:endParaRPr kumimoji="0"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252000" lvl="0" indent="-180000" algn="just">
              <a:spcAft>
                <a:spcPts val="600"/>
              </a:spcAft>
              <a:buClr>
                <a:srgbClr val="B4DCFA">
                  <a:lumMod val="75000"/>
                </a:srgbClr>
              </a:buClr>
              <a:buFont typeface="Wingdings" panose="05000000000000000000" pitchFamily="2" charset="2"/>
              <a:buChar char="l"/>
              <a:defRPr/>
            </a:pPr>
            <a:r>
              <a:rPr lang="ja-JP" altLang="en-US" sz="1100" dirty="0">
                <a:solidFill>
                  <a:prstClr val="black"/>
                </a:solidFill>
                <a:latin typeface="Meiryo UI" panose="020B0604030504040204" pitchFamily="50" charset="-128"/>
                <a:ea typeface="Meiryo UI" panose="020B0604030504040204" pitchFamily="50" charset="-128"/>
              </a:rPr>
              <a:t>自治体の独自予算事業</a:t>
            </a:r>
            <a:endParaRPr lang="en-US" altLang="ja-JP" sz="1100" dirty="0">
              <a:solidFill>
                <a:prstClr val="black"/>
              </a:solidFill>
              <a:latin typeface="Meiryo UI" panose="020B0604030504040204" pitchFamily="50" charset="-128"/>
              <a:ea typeface="Meiryo UI" panose="020B0604030504040204" pitchFamily="50" charset="-128"/>
            </a:endParaRPr>
          </a:p>
          <a:p>
            <a:pPr marL="252000" lvl="0" indent="-180000">
              <a:buClr>
                <a:srgbClr val="B4DCFA">
                  <a:lumMod val="75000"/>
                </a:srgbClr>
              </a:buClr>
              <a:buFont typeface="Wingdings" panose="05000000000000000000" pitchFamily="2" charset="2"/>
              <a:buChar char="l"/>
              <a:defRPr/>
            </a:pPr>
            <a:r>
              <a:rPr lang="ja-JP" altLang="en-US" sz="1100" dirty="0">
                <a:solidFill>
                  <a:prstClr val="black"/>
                </a:solidFill>
                <a:latin typeface="Meiryo UI" panose="020B0604030504040204" pitchFamily="50" charset="-128"/>
                <a:ea typeface="Meiryo UI" panose="020B0604030504040204" pitchFamily="50" charset="-128"/>
              </a:rPr>
              <a:t>民間主体が中心に実施される事業</a:t>
            </a:r>
            <a:br>
              <a:rPr lang="en-US" altLang="ja-JP" sz="1100" dirty="0">
                <a:solidFill>
                  <a:prstClr val="black"/>
                </a:solidFill>
                <a:latin typeface="Meiryo UI" panose="020B0604030504040204" pitchFamily="50" charset="-128"/>
                <a:ea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rPr>
              <a:t>（例：協同労働）　　　</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等</a:t>
            </a:r>
          </a:p>
        </p:txBody>
      </p:sp>
      <p:graphicFrame>
        <p:nvGraphicFramePr>
          <p:cNvPr id="60" name="表 59">
            <a:extLst>
              <a:ext uri="{FF2B5EF4-FFF2-40B4-BE49-F238E27FC236}">
                <a16:creationId xmlns:a16="http://schemas.microsoft.com/office/drawing/2014/main" id="{A4BE7190-8C70-488E-AC42-2DBD1F395643}"/>
              </a:ext>
            </a:extLst>
          </p:cNvPr>
          <p:cNvGraphicFramePr>
            <a:graphicFrameLocks noGrp="1"/>
          </p:cNvGraphicFramePr>
          <p:nvPr>
            <p:extLst>
              <p:ext uri="{D42A27DB-BD31-4B8C-83A1-F6EECF244321}">
                <p14:modId xmlns:p14="http://schemas.microsoft.com/office/powerpoint/2010/main" val="2579939409"/>
              </p:ext>
            </p:extLst>
          </p:nvPr>
        </p:nvGraphicFramePr>
        <p:xfrm>
          <a:off x="99132" y="1594136"/>
          <a:ext cx="9685076" cy="2949412"/>
        </p:xfrm>
        <a:graphic>
          <a:graphicData uri="http://schemas.openxmlformats.org/drawingml/2006/table">
            <a:tbl>
              <a:tblPr firstRow="1" bandRow="1"/>
              <a:tblGrid>
                <a:gridCol w="3132348">
                  <a:extLst>
                    <a:ext uri="{9D8B030D-6E8A-4147-A177-3AD203B41FA5}">
                      <a16:colId xmlns:a16="http://schemas.microsoft.com/office/drawing/2014/main" val="20000"/>
                    </a:ext>
                  </a:extLst>
                </a:gridCol>
                <a:gridCol w="195166">
                  <a:extLst>
                    <a:ext uri="{9D8B030D-6E8A-4147-A177-3AD203B41FA5}">
                      <a16:colId xmlns:a16="http://schemas.microsoft.com/office/drawing/2014/main" val="20001"/>
                    </a:ext>
                  </a:extLst>
                </a:gridCol>
                <a:gridCol w="3067574">
                  <a:extLst>
                    <a:ext uri="{9D8B030D-6E8A-4147-A177-3AD203B41FA5}">
                      <a16:colId xmlns:a16="http://schemas.microsoft.com/office/drawing/2014/main" val="20002"/>
                    </a:ext>
                  </a:extLst>
                </a:gridCol>
                <a:gridCol w="193644">
                  <a:extLst>
                    <a:ext uri="{9D8B030D-6E8A-4147-A177-3AD203B41FA5}">
                      <a16:colId xmlns:a16="http://schemas.microsoft.com/office/drawing/2014/main" val="20003"/>
                    </a:ext>
                  </a:extLst>
                </a:gridCol>
                <a:gridCol w="3096344">
                  <a:extLst>
                    <a:ext uri="{9D8B030D-6E8A-4147-A177-3AD203B41FA5}">
                      <a16:colId xmlns:a16="http://schemas.microsoft.com/office/drawing/2014/main" val="20004"/>
                    </a:ext>
                  </a:extLst>
                </a:gridCol>
              </a:tblGrid>
              <a:tr h="322823">
                <a:tc>
                  <a:txBody>
                    <a:bodyPr/>
                    <a:lstStyle>
                      <a:lvl1pPr marL="0" algn="l" defTabSz="914400" rtl="0" eaLnBrk="1" latinLnBrk="0" hangingPunct="1">
                        <a:defRPr kumimoji="1" sz="1800" b="1" kern="1200">
                          <a:solidFill>
                            <a:schemeClr val="lt1"/>
                          </a:solidFill>
                          <a:latin typeface="Segoe UI"/>
                          <a:ea typeface="Meiryo UI"/>
                          <a:cs typeface="Meiryo UI"/>
                        </a:defRPr>
                      </a:lvl1pPr>
                      <a:lvl2pPr marL="457200" algn="l" defTabSz="914400" rtl="0" eaLnBrk="1" latinLnBrk="0" hangingPunct="1">
                        <a:defRPr kumimoji="1" sz="1800" b="1" kern="1200">
                          <a:solidFill>
                            <a:schemeClr val="lt1"/>
                          </a:solidFill>
                          <a:latin typeface="Segoe UI"/>
                          <a:ea typeface="Meiryo UI"/>
                          <a:cs typeface="Meiryo UI"/>
                        </a:defRPr>
                      </a:lvl2pPr>
                      <a:lvl3pPr marL="914400" algn="l" defTabSz="914400" rtl="0" eaLnBrk="1" latinLnBrk="0" hangingPunct="1">
                        <a:defRPr kumimoji="1" sz="1800" b="1" kern="1200">
                          <a:solidFill>
                            <a:schemeClr val="lt1"/>
                          </a:solidFill>
                          <a:latin typeface="Segoe UI"/>
                          <a:ea typeface="Meiryo UI"/>
                          <a:cs typeface="Meiryo UI"/>
                        </a:defRPr>
                      </a:lvl3pPr>
                      <a:lvl4pPr marL="1371600" algn="l" defTabSz="914400" rtl="0" eaLnBrk="1" latinLnBrk="0" hangingPunct="1">
                        <a:defRPr kumimoji="1" sz="1800" b="1" kern="1200">
                          <a:solidFill>
                            <a:schemeClr val="lt1"/>
                          </a:solidFill>
                          <a:latin typeface="Segoe UI"/>
                          <a:ea typeface="Meiryo UI"/>
                          <a:cs typeface="Meiryo UI"/>
                        </a:defRPr>
                      </a:lvl4pPr>
                      <a:lvl5pPr marL="1828800" algn="l" defTabSz="914400" rtl="0" eaLnBrk="1" latinLnBrk="0" hangingPunct="1">
                        <a:defRPr kumimoji="1" sz="1800" b="1" kern="1200">
                          <a:solidFill>
                            <a:schemeClr val="lt1"/>
                          </a:solidFill>
                          <a:latin typeface="Segoe UI"/>
                          <a:ea typeface="Meiryo UI"/>
                          <a:cs typeface="Meiryo UI"/>
                        </a:defRPr>
                      </a:lvl5pPr>
                      <a:lvl6pPr marL="2286000" algn="l" defTabSz="914400" rtl="0" eaLnBrk="1" latinLnBrk="0" hangingPunct="1">
                        <a:defRPr kumimoji="1" sz="1800" b="1" kern="1200">
                          <a:solidFill>
                            <a:schemeClr val="lt1"/>
                          </a:solidFill>
                          <a:latin typeface="Segoe UI"/>
                          <a:ea typeface="Meiryo UI"/>
                          <a:cs typeface="Meiryo UI"/>
                        </a:defRPr>
                      </a:lvl6pPr>
                      <a:lvl7pPr marL="2743200" algn="l" defTabSz="914400" rtl="0" eaLnBrk="1" latinLnBrk="0" hangingPunct="1">
                        <a:defRPr kumimoji="1" sz="1800" b="1" kern="1200">
                          <a:solidFill>
                            <a:schemeClr val="lt1"/>
                          </a:solidFill>
                          <a:latin typeface="Segoe UI"/>
                          <a:ea typeface="Meiryo UI"/>
                          <a:cs typeface="Meiryo UI"/>
                        </a:defRPr>
                      </a:lvl7pPr>
                      <a:lvl8pPr marL="3200400" algn="l" defTabSz="914400" rtl="0" eaLnBrk="1" latinLnBrk="0" hangingPunct="1">
                        <a:defRPr kumimoji="1" sz="1800" b="1" kern="1200">
                          <a:solidFill>
                            <a:schemeClr val="lt1"/>
                          </a:solidFill>
                          <a:latin typeface="Segoe UI"/>
                          <a:ea typeface="Meiryo UI"/>
                          <a:cs typeface="Meiryo UI"/>
                        </a:defRPr>
                      </a:lvl8pPr>
                      <a:lvl9pPr marL="3657600" algn="l" defTabSz="914400" rtl="0" eaLnBrk="1" latinLnBrk="0" hangingPunct="1">
                        <a:defRPr kumimoji="1" sz="1800" b="1" kern="1200">
                          <a:solidFill>
                            <a:schemeClr val="lt1"/>
                          </a:solidFill>
                          <a:latin typeface="Segoe UI"/>
                          <a:ea typeface="Meiryo UI"/>
                          <a:cs typeface="Meiryo UI"/>
                        </a:defRPr>
                      </a:lvl9pPr>
                    </a:lstStyle>
                    <a:p>
                      <a:pPr marL="0" indent="0" algn="just" eaLnBrk="1" hangingPunct="1">
                        <a:lnSpc>
                          <a:spcPct val="90000"/>
                        </a:lnSpc>
                        <a:buClr>
                          <a:schemeClr val="accent1">
                            <a:lumMod val="40000"/>
                            <a:lumOff val="60000"/>
                          </a:schemeClr>
                        </a:buClr>
                      </a:pPr>
                      <a:r>
                        <a:rPr lang="ja-JP" altLang="en-US" sz="1800" b="1" baseline="0" dirty="0">
                          <a:solidFill>
                            <a:schemeClr val="tx1"/>
                          </a:solidFill>
                          <a:latin typeface="Meiryo UI" panose="020B0604030504040204" pitchFamily="50" charset="-128"/>
                          <a:ea typeface="Meiryo UI" panose="020B0604030504040204" pitchFamily="50" charset="-128"/>
                          <a:cs typeface="Meiryo UI" charset="-128"/>
                        </a:rPr>
                        <a:t>協議会における事業内容</a:t>
                      </a:r>
                      <a:endParaRPr lang="en-US" altLang="ja-JP" sz="1800" b="1" baseline="0" dirty="0">
                        <a:solidFill>
                          <a:schemeClr val="tx1"/>
                        </a:solidFill>
                        <a:latin typeface="Meiryo UI" panose="020B0604030504040204" pitchFamily="50" charset="-128"/>
                        <a:ea typeface="Meiryo UI" panose="020B0604030504040204" pitchFamily="50" charset="-128"/>
                        <a:cs typeface="Meiryo UI" charset="-128"/>
                      </a:endParaRPr>
                    </a:p>
                    <a:p>
                      <a:pPr marL="0" indent="0" algn="just" eaLnBrk="1" hangingPunct="1">
                        <a:lnSpc>
                          <a:spcPct val="90000"/>
                        </a:lnSpc>
                        <a:buClr>
                          <a:schemeClr val="accent1">
                            <a:lumMod val="40000"/>
                            <a:lumOff val="60000"/>
                          </a:schemeClr>
                        </a:buClr>
                      </a:pPr>
                      <a:endParaRPr lang="en-US" altLang="ja-JP" sz="800" b="1" baseline="0" dirty="0">
                        <a:solidFill>
                          <a:schemeClr val="tx1"/>
                        </a:solidFill>
                        <a:latin typeface="Meiryo UI" panose="020B0604030504040204" pitchFamily="50" charset="-128"/>
                        <a:ea typeface="Meiryo UI" panose="020B0604030504040204" pitchFamily="50" charset="-128"/>
                        <a:cs typeface="Meiryo UI" charset="-128"/>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cs typeface="Meiryo UI"/>
                        </a:defRPr>
                      </a:lvl1pPr>
                      <a:lvl2pPr marL="457200" algn="l" defTabSz="914400" rtl="0" eaLnBrk="1" latinLnBrk="0" hangingPunct="1">
                        <a:defRPr kumimoji="1" sz="1800" b="1" kern="1200">
                          <a:solidFill>
                            <a:schemeClr val="lt1"/>
                          </a:solidFill>
                          <a:latin typeface="Segoe UI"/>
                          <a:ea typeface="Meiryo UI"/>
                          <a:cs typeface="Meiryo UI"/>
                        </a:defRPr>
                      </a:lvl2pPr>
                      <a:lvl3pPr marL="914400" algn="l" defTabSz="914400" rtl="0" eaLnBrk="1" latinLnBrk="0" hangingPunct="1">
                        <a:defRPr kumimoji="1" sz="1800" b="1" kern="1200">
                          <a:solidFill>
                            <a:schemeClr val="lt1"/>
                          </a:solidFill>
                          <a:latin typeface="Segoe UI"/>
                          <a:ea typeface="Meiryo UI"/>
                          <a:cs typeface="Meiryo UI"/>
                        </a:defRPr>
                      </a:lvl3pPr>
                      <a:lvl4pPr marL="1371600" algn="l" defTabSz="914400" rtl="0" eaLnBrk="1" latinLnBrk="0" hangingPunct="1">
                        <a:defRPr kumimoji="1" sz="1800" b="1" kern="1200">
                          <a:solidFill>
                            <a:schemeClr val="lt1"/>
                          </a:solidFill>
                          <a:latin typeface="Segoe UI"/>
                          <a:ea typeface="Meiryo UI"/>
                          <a:cs typeface="Meiryo UI"/>
                        </a:defRPr>
                      </a:lvl4pPr>
                      <a:lvl5pPr marL="1828800" algn="l" defTabSz="914400" rtl="0" eaLnBrk="1" latinLnBrk="0" hangingPunct="1">
                        <a:defRPr kumimoji="1" sz="1800" b="1" kern="1200">
                          <a:solidFill>
                            <a:schemeClr val="lt1"/>
                          </a:solidFill>
                          <a:latin typeface="Segoe UI"/>
                          <a:ea typeface="Meiryo UI"/>
                          <a:cs typeface="Meiryo UI"/>
                        </a:defRPr>
                      </a:lvl5pPr>
                      <a:lvl6pPr marL="2286000" algn="l" defTabSz="914400" rtl="0" eaLnBrk="1" latinLnBrk="0" hangingPunct="1">
                        <a:defRPr kumimoji="1" sz="1800" b="1" kern="1200">
                          <a:solidFill>
                            <a:schemeClr val="lt1"/>
                          </a:solidFill>
                          <a:latin typeface="Segoe UI"/>
                          <a:ea typeface="Meiryo UI"/>
                          <a:cs typeface="Meiryo UI"/>
                        </a:defRPr>
                      </a:lvl6pPr>
                      <a:lvl7pPr marL="2743200" algn="l" defTabSz="914400" rtl="0" eaLnBrk="1" latinLnBrk="0" hangingPunct="1">
                        <a:defRPr kumimoji="1" sz="1800" b="1" kern="1200">
                          <a:solidFill>
                            <a:schemeClr val="lt1"/>
                          </a:solidFill>
                          <a:latin typeface="Segoe UI"/>
                          <a:ea typeface="Meiryo UI"/>
                          <a:cs typeface="Meiryo UI"/>
                        </a:defRPr>
                      </a:lvl7pPr>
                      <a:lvl8pPr marL="3200400" algn="l" defTabSz="914400" rtl="0" eaLnBrk="1" latinLnBrk="0" hangingPunct="1">
                        <a:defRPr kumimoji="1" sz="1800" b="1" kern="1200">
                          <a:solidFill>
                            <a:schemeClr val="lt1"/>
                          </a:solidFill>
                          <a:latin typeface="Segoe UI"/>
                          <a:ea typeface="Meiryo UI"/>
                          <a:cs typeface="Meiryo UI"/>
                        </a:defRPr>
                      </a:lvl8pPr>
                      <a:lvl9pPr marL="3657600" algn="l" defTabSz="914400" rtl="0" eaLnBrk="1" latinLnBrk="0" hangingPunct="1">
                        <a:defRPr kumimoji="1" sz="1800" b="1" kern="1200">
                          <a:solidFill>
                            <a:schemeClr val="lt1"/>
                          </a:solidFill>
                          <a:latin typeface="Segoe UI"/>
                          <a:ea typeface="Meiryo UI"/>
                          <a:cs typeface="Meiryo UI"/>
                        </a:defRPr>
                      </a:lvl9p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Tx/>
                        <a:buNone/>
                        <a:tabLst/>
                        <a:defRPr/>
                      </a:pPr>
                      <a:endParaRPr kumimoji="1" lang="ja-JP" altLang="en-US" sz="1800" b="1" i="0" u="none" strike="noStrike" cap="none" normalizeH="0" baseline="0" dirty="0">
                        <a:ln>
                          <a:noFill/>
                        </a:ln>
                        <a:solidFill>
                          <a:schemeClr val="tx1">
                            <a:lumMod val="50000"/>
                            <a:lumOff val="50000"/>
                          </a:schemeClr>
                        </a:solidFill>
                        <a:effectLst/>
                        <a:latin typeface="Meiryo UI" panose="020B0604030504040204" pitchFamily="50" charset="-128"/>
                        <a:ea typeface="Meiryo UI" panose="020B0604030504040204" pitchFamily="50" charset="-128"/>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cs typeface="Meiryo UI"/>
                        </a:defRPr>
                      </a:lvl1pPr>
                      <a:lvl2pPr marL="457200" algn="l" defTabSz="914400" rtl="0" eaLnBrk="1" latinLnBrk="0" hangingPunct="1">
                        <a:defRPr kumimoji="1" sz="1800" b="1" kern="1200">
                          <a:solidFill>
                            <a:schemeClr val="lt1"/>
                          </a:solidFill>
                          <a:latin typeface="Segoe UI"/>
                          <a:ea typeface="Meiryo UI"/>
                          <a:cs typeface="Meiryo UI"/>
                        </a:defRPr>
                      </a:lvl2pPr>
                      <a:lvl3pPr marL="914400" algn="l" defTabSz="914400" rtl="0" eaLnBrk="1" latinLnBrk="0" hangingPunct="1">
                        <a:defRPr kumimoji="1" sz="1800" b="1" kern="1200">
                          <a:solidFill>
                            <a:schemeClr val="lt1"/>
                          </a:solidFill>
                          <a:latin typeface="Segoe UI"/>
                          <a:ea typeface="Meiryo UI"/>
                          <a:cs typeface="Meiryo UI"/>
                        </a:defRPr>
                      </a:lvl3pPr>
                      <a:lvl4pPr marL="1371600" algn="l" defTabSz="914400" rtl="0" eaLnBrk="1" latinLnBrk="0" hangingPunct="1">
                        <a:defRPr kumimoji="1" sz="1800" b="1" kern="1200">
                          <a:solidFill>
                            <a:schemeClr val="lt1"/>
                          </a:solidFill>
                          <a:latin typeface="Segoe UI"/>
                          <a:ea typeface="Meiryo UI"/>
                          <a:cs typeface="Meiryo UI"/>
                        </a:defRPr>
                      </a:lvl4pPr>
                      <a:lvl5pPr marL="1828800" algn="l" defTabSz="914400" rtl="0" eaLnBrk="1" latinLnBrk="0" hangingPunct="1">
                        <a:defRPr kumimoji="1" sz="1800" b="1" kern="1200">
                          <a:solidFill>
                            <a:schemeClr val="lt1"/>
                          </a:solidFill>
                          <a:latin typeface="Segoe UI"/>
                          <a:ea typeface="Meiryo UI"/>
                          <a:cs typeface="Meiryo UI"/>
                        </a:defRPr>
                      </a:lvl5pPr>
                      <a:lvl6pPr marL="2286000" algn="l" defTabSz="914400" rtl="0" eaLnBrk="1" latinLnBrk="0" hangingPunct="1">
                        <a:defRPr kumimoji="1" sz="1800" b="1" kern="1200">
                          <a:solidFill>
                            <a:schemeClr val="lt1"/>
                          </a:solidFill>
                          <a:latin typeface="Segoe UI"/>
                          <a:ea typeface="Meiryo UI"/>
                          <a:cs typeface="Meiryo UI"/>
                        </a:defRPr>
                      </a:lvl6pPr>
                      <a:lvl7pPr marL="2743200" algn="l" defTabSz="914400" rtl="0" eaLnBrk="1" latinLnBrk="0" hangingPunct="1">
                        <a:defRPr kumimoji="1" sz="1800" b="1" kern="1200">
                          <a:solidFill>
                            <a:schemeClr val="lt1"/>
                          </a:solidFill>
                          <a:latin typeface="Segoe UI"/>
                          <a:ea typeface="Meiryo UI"/>
                          <a:cs typeface="Meiryo UI"/>
                        </a:defRPr>
                      </a:lvl7pPr>
                      <a:lvl8pPr marL="3200400" algn="l" defTabSz="914400" rtl="0" eaLnBrk="1" latinLnBrk="0" hangingPunct="1">
                        <a:defRPr kumimoji="1" sz="1800" b="1" kern="1200">
                          <a:solidFill>
                            <a:schemeClr val="lt1"/>
                          </a:solidFill>
                          <a:latin typeface="Segoe UI"/>
                          <a:ea typeface="Meiryo UI"/>
                          <a:cs typeface="Meiryo UI"/>
                        </a:defRPr>
                      </a:lvl8pPr>
                      <a:lvl9pPr marL="3657600" algn="l" defTabSz="914400" rtl="0" eaLnBrk="1" latinLnBrk="0" hangingPunct="1">
                        <a:defRPr kumimoji="1" sz="1800" b="1" kern="1200">
                          <a:solidFill>
                            <a:schemeClr val="lt1"/>
                          </a:solidFill>
                          <a:latin typeface="Segoe UI"/>
                          <a:ea typeface="Meiryo UI"/>
                          <a:cs typeface="Meiryo UI"/>
                        </a:defRPr>
                      </a:lvl9p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Tx/>
                        <a:buNone/>
                        <a:tabLst/>
                        <a:defRPr/>
                      </a:pPr>
                      <a:endParaRPr lang="ja-JP" altLang="en-US" sz="1800" b="1" baseline="0" dirty="0">
                        <a:solidFill>
                          <a:schemeClr val="tx1">
                            <a:lumMod val="50000"/>
                            <a:lumOff val="50000"/>
                          </a:schemeClr>
                        </a:solidFill>
                        <a:latin typeface="Meiryo UI" panose="020B0604030504040204" pitchFamily="50" charset="-128"/>
                        <a:ea typeface="Meiryo UI" panose="020B0604030504040204" pitchFamily="50" charset="-128"/>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cs typeface="Meiryo UI"/>
                        </a:defRPr>
                      </a:lvl1pPr>
                      <a:lvl2pPr marL="457200" algn="l" defTabSz="914400" rtl="0" eaLnBrk="1" latinLnBrk="0" hangingPunct="1">
                        <a:defRPr kumimoji="1" sz="1800" b="1" kern="1200">
                          <a:solidFill>
                            <a:schemeClr val="lt1"/>
                          </a:solidFill>
                          <a:latin typeface="Segoe UI"/>
                          <a:ea typeface="Meiryo UI"/>
                          <a:cs typeface="Meiryo UI"/>
                        </a:defRPr>
                      </a:lvl2pPr>
                      <a:lvl3pPr marL="914400" algn="l" defTabSz="914400" rtl="0" eaLnBrk="1" latinLnBrk="0" hangingPunct="1">
                        <a:defRPr kumimoji="1" sz="1800" b="1" kern="1200">
                          <a:solidFill>
                            <a:schemeClr val="lt1"/>
                          </a:solidFill>
                          <a:latin typeface="Segoe UI"/>
                          <a:ea typeface="Meiryo UI"/>
                          <a:cs typeface="Meiryo UI"/>
                        </a:defRPr>
                      </a:lvl3pPr>
                      <a:lvl4pPr marL="1371600" algn="l" defTabSz="914400" rtl="0" eaLnBrk="1" latinLnBrk="0" hangingPunct="1">
                        <a:defRPr kumimoji="1" sz="1800" b="1" kern="1200">
                          <a:solidFill>
                            <a:schemeClr val="lt1"/>
                          </a:solidFill>
                          <a:latin typeface="Segoe UI"/>
                          <a:ea typeface="Meiryo UI"/>
                          <a:cs typeface="Meiryo UI"/>
                        </a:defRPr>
                      </a:lvl4pPr>
                      <a:lvl5pPr marL="1828800" algn="l" defTabSz="914400" rtl="0" eaLnBrk="1" latinLnBrk="0" hangingPunct="1">
                        <a:defRPr kumimoji="1" sz="1800" b="1" kern="1200">
                          <a:solidFill>
                            <a:schemeClr val="lt1"/>
                          </a:solidFill>
                          <a:latin typeface="Segoe UI"/>
                          <a:ea typeface="Meiryo UI"/>
                          <a:cs typeface="Meiryo UI"/>
                        </a:defRPr>
                      </a:lvl5pPr>
                      <a:lvl6pPr marL="2286000" algn="l" defTabSz="914400" rtl="0" eaLnBrk="1" latinLnBrk="0" hangingPunct="1">
                        <a:defRPr kumimoji="1" sz="1800" b="1" kern="1200">
                          <a:solidFill>
                            <a:schemeClr val="lt1"/>
                          </a:solidFill>
                          <a:latin typeface="Segoe UI"/>
                          <a:ea typeface="Meiryo UI"/>
                          <a:cs typeface="Meiryo UI"/>
                        </a:defRPr>
                      </a:lvl6pPr>
                      <a:lvl7pPr marL="2743200" algn="l" defTabSz="914400" rtl="0" eaLnBrk="1" latinLnBrk="0" hangingPunct="1">
                        <a:defRPr kumimoji="1" sz="1800" b="1" kern="1200">
                          <a:solidFill>
                            <a:schemeClr val="lt1"/>
                          </a:solidFill>
                          <a:latin typeface="Segoe UI"/>
                          <a:ea typeface="Meiryo UI"/>
                          <a:cs typeface="Meiryo UI"/>
                        </a:defRPr>
                      </a:lvl7pPr>
                      <a:lvl8pPr marL="3200400" algn="l" defTabSz="914400" rtl="0" eaLnBrk="1" latinLnBrk="0" hangingPunct="1">
                        <a:defRPr kumimoji="1" sz="1800" b="1" kern="1200">
                          <a:solidFill>
                            <a:schemeClr val="lt1"/>
                          </a:solidFill>
                          <a:latin typeface="Segoe UI"/>
                          <a:ea typeface="Meiryo UI"/>
                          <a:cs typeface="Meiryo UI"/>
                        </a:defRPr>
                      </a:lvl8pPr>
                      <a:lvl9pPr marL="3657600" algn="l" defTabSz="914400" rtl="0" eaLnBrk="1" latinLnBrk="0" hangingPunct="1">
                        <a:defRPr kumimoji="1" sz="1800" b="1" kern="1200">
                          <a:solidFill>
                            <a:schemeClr val="lt1"/>
                          </a:solidFill>
                          <a:latin typeface="Segoe UI"/>
                          <a:ea typeface="Meiryo UI"/>
                          <a:cs typeface="Meiryo UI"/>
                        </a:defRPr>
                      </a:lvl9pPr>
                    </a:lstStyle>
                    <a:p>
                      <a:pPr marL="0" marR="0" indent="0" algn="just" defTabSz="914400" rtl="0" eaLnBrk="1" fontAlgn="base" latinLnBrk="0" hangingPunct="1">
                        <a:lnSpc>
                          <a:spcPct val="90000"/>
                        </a:lnSpc>
                        <a:spcBef>
                          <a:spcPts val="0"/>
                        </a:spcBef>
                        <a:spcAft>
                          <a:spcPts val="0"/>
                        </a:spcAft>
                        <a:buClr>
                          <a:schemeClr val="accent1">
                            <a:lumMod val="40000"/>
                            <a:lumOff val="60000"/>
                          </a:schemeClr>
                        </a:buClr>
                        <a:buSzTx/>
                        <a:buFontTx/>
                        <a:buNone/>
                        <a:tabLst/>
                      </a:pPr>
                      <a:endParaRPr kumimoji="1" lang="ja-JP" altLang="en-US" sz="1800" b="1" i="0" u="none" strike="noStrike" cap="none" normalizeH="0" baseline="0" dirty="0">
                        <a:ln>
                          <a:noFill/>
                        </a:ln>
                        <a:solidFill>
                          <a:schemeClr val="tx1">
                            <a:lumMod val="50000"/>
                            <a:lumOff val="50000"/>
                          </a:schemeClr>
                        </a:solidFill>
                        <a:effectLst/>
                        <a:latin typeface="Meiryo UI" panose="020B0604030504040204" pitchFamily="50" charset="-128"/>
                        <a:ea typeface="Meiryo UI" panose="020B0604030504040204" pitchFamily="50" charset="-128"/>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b="1" kern="1200">
                          <a:solidFill>
                            <a:schemeClr val="lt1"/>
                          </a:solidFill>
                          <a:latin typeface="Segoe UI"/>
                          <a:ea typeface="Meiryo UI"/>
                          <a:cs typeface="Meiryo UI"/>
                        </a:defRPr>
                      </a:lvl1pPr>
                      <a:lvl2pPr marL="457200" algn="l" defTabSz="914400" rtl="0" eaLnBrk="1" latinLnBrk="0" hangingPunct="1">
                        <a:defRPr kumimoji="1" sz="1800" b="1" kern="1200">
                          <a:solidFill>
                            <a:schemeClr val="lt1"/>
                          </a:solidFill>
                          <a:latin typeface="Segoe UI"/>
                          <a:ea typeface="Meiryo UI"/>
                          <a:cs typeface="Meiryo UI"/>
                        </a:defRPr>
                      </a:lvl2pPr>
                      <a:lvl3pPr marL="914400" algn="l" defTabSz="914400" rtl="0" eaLnBrk="1" latinLnBrk="0" hangingPunct="1">
                        <a:defRPr kumimoji="1" sz="1800" b="1" kern="1200">
                          <a:solidFill>
                            <a:schemeClr val="lt1"/>
                          </a:solidFill>
                          <a:latin typeface="Segoe UI"/>
                          <a:ea typeface="Meiryo UI"/>
                          <a:cs typeface="Meiryo UI"/>
                        </a:defRPr>
                      </a:lvl3pPr>
                      <a:lvl4pPr marL="1371600" algn="l" defTabSz="914400" rtl="0" eaLnBrk="1" latinLnBrk="0" hangingPunct="1">
                        <a:defRPr kumimoji="1" sz="1800" b="1" kern="1200">
                          <a:solidFill>
                            <a:schemeClr val="lt1"/>
                          </a:solidFill>
                          <a:latin typeface="Segoe UI"/>
                          <a:ea typeface="Meiryo UI"/>
                          <a:cs typeface="Meiryo UI"/>
                        </a:defRPr>
                      </a:lvl4pPr>
                      <a:lvl5pPr marL="1828800" algn="l" defTabSz="914400" rtl="0" eaLnBrk="1" latinLnBrk="0" hangingPunct="1">
                        <a:defRPr kumimoji="1" sz="1800" b="1" kern="1200">
                          <a:solidFill>
                            <a:schemeClr val="lt1"/>
                          </a:solidFill>
                          <a:latin typeface="Segoe UI"/>
                          <a:ea typeface="Meiryo UI"/>
                          <a:cs typeface="Meiryo UI"/>
                        </a:defRPr>
                      </a:lvl5pPr>
                      <a:lvl6pPr marL="2286000" algn="l" defTabSz="914400" rtl="0" eaLnBrk="1" latinLnBrk="0" hangingPunct="1">
                        <a:defRPr kumimoji="1" sz="1800" b="1" kern="1200">
                          <a:solidFill>
                            <a:schemeClr val="lt1"/>
                          </a:solidFill>
                          <a:latin typeface="Segoe UI"/>
                          <a:ea typeface="Meiryo UI"/>
                          <a:cs typeface="Meiryo UI"/>
                        </a:defRPr>
                      </a:lvl6pPr>
                      <a:lvl7pPr marL="2743200" algn="l" defTabSz="914400" rtl="0" eaLnBrk="1" latinLnBrk="0" hangingPunct="1">
                        <a:defRPr kumimoji="1" sz="1800" b="1" kern="1200">
                          <a:solidFill>
                            <a:schemeClr val="lt1"/>
                          </a:solidFill>
                          <a:latin typeface="Segoe UI"/>
                          <a:ea typeface="Meiryo UI"/>
                          <a:cs typeface="Meiryo UI"/>
                        </a:defRPr>
                      </a:lvl7pPr>
                      <a:lvl8pPr marL="3200400" algn="l" defTabSz="914400" rtl="0" eaLnBrk="1" latinLnBrk="0" hangingPunct="1">
                        <a:defRPr kumimoji="1" sz="1800" b="1" kern="1200">
                          <a:solidFill>
                            <a:schemeClr val="lt1"/>
                          </a:solidFill>
                          <a:latin typeface="Segoe UI"/>
                          <a:ea typeface="Meiryo UI"/>
                          <a:cs typeface="Meiryo UI"/>
                        </a:defRPr>
                      </a:lvl8pPr>
                      <a:lvl9pPr marL="3657600" algn="l" defTabSz="914400" rtl="0" eaLnBrk="1" latinLnBrk="0" hangingPunct="1">
                        <a:defRPr kumimoji="1" sz="1800" b="1" kern="1200">
                          <a:solidFill>
                            <a:schemeClr val="lt1"/>
                          </a:solidFill>
                          <a:latin typeface="Segoe UI"/>
                          <a:ea typeface="Meiryo UI"/>
                          <a:cs typeface="Meiryo UI"/>
                        </a:defRPr>
                      </a:lvl9pPr>
                    </a:lstStyle>
                    <a:p>
                      <a:pPr marL="0" marR="0" indent="0" algn="just" defTabSz="914400" rtl="0" eaLnBrk="1" fontAlgn="base" latinLnBrk="0" hangingPunct="1">
                        <a:lnSpc>
                          <a:spcPct val="90000"/>
                        </a:lnSpc>
                        <a:spcBef>
                          <a:spcPts val="0"/>
                        </a:spcBef>
                        <a:spcAft>
                          <a:spcPts val="0"/>
                        </a:spcAft>
                        <a:buClr>
                          <a:schemeClr val="accent1">
                            <a:lumMod val="40000"/>
                            <a:lumOff val="60000"/>
                          </a:schemeClr>
                        </a:buClr>
                        <a:buSzTx/>
                        <a:buFontTx/>
                        <a:buNone/>
                        <a:tabLst/>
                        <a:defRPr/>
                      </a:pPr>
                      <a:endParaRPr kumimoji="1" lang="ja-JP" altLang="en-US" sz="1800" b="1" i="0" u="none" strike="noStrike" cap="none" normalizeH="0" baseline="0" dirty="0">
                        <a:ln>
                          <a:noFill/>
                        </a:ln>
                        <a:solidFill>
                          <a:schemeClr val="tx1">
                            <a:lumMod val="50000"/>
                            <a:lumOff val="50000"/>
                          </a:schemeClr>
                        </a:solidFill>
                        <a:effectLst/>
                        <a:latin typeface="Meiryo UI" panose="020B0604030504040204" pitchFamily="50" charset="-128"/>
                        <a:ea typeface="Meiryo UI" panose="020B0604030504040204" pitchFamily="50" charset="-128"/>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7573">
                <a:tc>
                  <a:txBody>
                    <a:bodyPr/>
                    <a:lstStyle/>
                    <a:p>
                      <a:pPr marL="0" indent="0" algn="just" eaLnBrk="1" hangingPunct="1">
                        <a:lnSpc>
                          <a:spcPct val="90000"/>
                        </a:lnSpc>
                        <a:buClr>
                          <a:schemeClr val="accent1">
                            <a:lumMod val="40000"/>
                            <a:lumOff val="60000"/>
                          </a:schemeClr>
                        </a:buClr>
                        <a:buFont typeface="+mj-lt"/>
                        <a:buNone/>
                      </a:pPr>
                      <a:r>
                        <a:rPr lang="ja-JP" altLang="en-US" sz="1800" b="1" i="1" baseline="0" dirty="0">
                          <a:solidFill>
                            <a:schemeClr val="tx1"/>
                          </a:solidFill>
                          <a:latin typeface="Meiryo UI" panose="020B0604030504040204" pitchFamily="50" charset="-128"/>
                          <a:ea typeface="Meiryo UI" panose="020B0604030504040204" pitchFamily="50" charset="-128"/>
                          <a:cs typeface="Meiryo UI" charset="-128"/>
                        </a:rPr>
                        <a:t>１</a:t>
                      </a:r>
                      <a:r>
                        <a:rPr lang="en-US" altLang="ja-JP" sz="1800" b="1" i="1" baseline="0" dirty="0">
                          <a:solidFill>
                            <a:schemeClr val="tx1"/>
                          </a:solidFill>
                          <a:latin typeface="Meiryo UI" panose="020B0604030504040204" pitchFamily="50" charset="-128"/>
                          <a:ea typeface="Meiryo UI" panose="020B0604030504040204" pitchFamily="50" charset="-128"/>
                          <a:cs typeface="Meiryo UI" charset="-128"/>
                        </a:rPr>
                        <a:t>.</a:t>
                      </a:r>
                      <a:r>
                        <a:rPr lang="ja-JP" altLang="en-US" sz="1800" b="1" baseline="0" dirty="0">
                          <a:solidFill>
                            <a:schemeClr val="tx1"/>
                          </a:solidFill>
                          <a:latin typeface="Meiryo UI" panose="020B0604030504040204" pitchFamily="50" charset="-128"/>
                          <a:ea typeface="Meiryo UI" panose="020B0604030504040204" pitchFamily="50" charset="-128"/>
                          <a:cs typeface="Meiryo UI" charset="-128"/>
                        </a:rPr>
                        <a:t>多様な雇用・就業の促進</a:t>
                      </a:r>
                      <a:endParaRPr lang="en-US" altLang="ja-JP" sz="1800" b="1" baseline="0" dirty="0">
                        <a:solidFill>
                          <a:schemeClr val="tx1"/>
                        </a:solidFill>
                        <a:latin typeface="Meiryo UI" panose="020B0604030504040204" pitchFamily="50" charset="-128"/>
                        <a:ea typeface="Meiryo UI" panose="020B0604030504040204" pitchFamily="50" charset="-128"/>
                        <a:cs typeface="Meiryo UI" charset="-128"/>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Tx/>
                        <a:buNone/>
                        <a:tabLst/>
                        <a:defRPr/>
                      </a:pP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 typeface="+mj-lt"/>
                        <a:buNone/>
                        <a:tabLst/>
                        <a:defRPr/>
                      </a:pPr>
                      <a:r>
                        <a:rPr lang="ja-JP" altLang="en-US" sz="1800" b="1" i="0" baseline="0" dirty="0">
                          <a:solidFill>
                            <a:schemeClr val="tx1"/>
                          </a:solidFill>
                          <a:latin typeface="Meiryo UI" panose="020B0604030504040204" pitchFamily="50" charset="-128"/>
                          <a:ea typeface="Meiryo UI" panose="020B0604030504040204" pitchFamily="50" charset="-128"/>
                        </a:rPr>
                        <a:t>２</a:t>
                      </a:r>
                      <a:r>
                        <a:rPr lang="en-US" altLang="ja-JP" sz="1800" b="1" baseline="0" dirty="0">
                          <a:solidFill>
                            <a:schemeClr val="tx1"/>
                          </a:solidFill>
                          <a:latin typeface="Meiryo UI" panose="020B0604030504040204" pitchFamily="50" charset="-128"/>
                          <a:ea typeface="Meiryo UI" panose="020B0604030504040204" pitchFamily="50" charset="-128"/>
                        </a:rPr>
                        <a:t>.</a:t>
                      </a:r>
                      <a:r>
                        <a:rPr lang="ja-JP" altLang="en-US" sz="1800" b="1" baseline="0" dirty="0">
                          <a:solidFill>
                            <a:schemeClr val="tx1"/>
                          </a:solidFill>
                          <a:latin typeface="Meiryo UI" panose="020B0604030504040204" pitchFamily="50" charset="-128"/>
                          <a:ea typeface="Meiryo UI" panose="020B0604030504040204" pitchFamily="50" charset="-128"/>
                        </a:rPr>
                        <a:t>民間等からの資金調達</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base" latinLnBrk="0" hangingPunct="1">
                        <a:lnSpc>
                          <a:spcPct val="90000"/>
                        </a:lnSpc>
                        <a:spcBef>
                          <a:spcPts val="0"/>
                        </a:spcBef>
                        <a:spcAft>
                          <a:spcPts val="0"/>
                        </a:spcAft>
                        <a:buClr>
                          <a:schemeClr val="accent1">
                            <a:lumMod val="40000"/>
                            <a:lumOff val="60000"/>
                          </a:schemeClr>
                        </a:buClr>
                        <a:buSzTx/>
                        <a:buFontTx/>
                        <a:buNone/>
                        <a:tabLst/>
                      </a:pPr>
                      <a:endPar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base" latinLnBrk="0" hangingPunct="1">
                        <a:lnSpc>
                          <a:spcPct val="90000"/>
                        </a:lnSpc>
                        <a:spcBef>
                          <a:spcPts val="0"/>
                        </a:spcBef>
                        <a:spcAft>
                          <a:spcPts val="0"/>
                        </a:spcAft>
                        <a:buClr>
                          <a:schemeClr val="accent1">
                            <a:lumMod val="40000"/>
                            <a:lumOff val="60000"/>
                          </a:schemeClr>
                        </a:buClr>
                        <a:buSzTx/>
                        <a:buFont typeface="+mj-lt"/>
                        <a:buNone/>
                        <a:tabLst/>
                        <a:defRPr/>
                      </a:pP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３</a:t>
                      </a:r>
                      <a:r>
                        <a:rPr kumimoji="1" lang="en-US" altLang="ja-JP"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a:t>
                      </a:r>
                      <a:r>
                        <a:rPr kumimoji="1" lang="ja-JP" altLang="en-US" sz="1800" b="1"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rPr>
                        <a:t>事業プロセスの評価</a:t>
                      </a:r>
                    </a:p>
                  </a:txBody>
                  <a:tcPr marL="3600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2683654"/>
                  </a:ext>
                </a:extLst>
              </a:tr>
              <a:tr h="79232">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0" indent="0" algn="just" eaLnBrk="1" hangingPunct="1">
                        <a:lnSpc>
                          <a:spcPct val="90000"/>
                        </a:lnSpc>
                        <a:buClr>
                          <a:schemeClr val="accent1">
                            <a:lumMod val="40000"/>
                            <a:lumOff val="60000"/>
                          </a:schemeClr>
                        </a:buClr>
                      </a:pPr>
                      <a:endParaRPr lang="en-US" altLang="ja-JP" sz="100" b="1" baseline="0" dirty="0">
                        <a:solidFill>
                          <a:schemeClr val="tx1"/>
                        </a:solidFill>
                        <a:latin typeface="Meiryo UI" panose="020B0604030504040204" pitchFamily="50" charset="-128"/>
                        <a:ea typeface="Meiryo UI" panose="020B0604030504040204" pitchFamily="50" charset="-128"/>
                        <a:cs typeface="Meiryo UI"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Tx/>
                        <a:buNone/>
                        <a:tabLst/>
                        <a:defRPr/>
                      </a:pPr>
                      <a:endParaRPr kumimoji="1" lang="ja-JP" altLang="en-US" sz="100" b="1" i="0" u="none" strike="noStrike" cap="none" normalizeH="0" baseline="0" dirty="0">
                        <a:ln>
                          <a:noFill/>
                        </a:ln>
                        <a:solidFill>
                          <a:schemeClr val="tx1">
                            <a:lumMod val="50000"/>
                            <a:lumOff val="50000"/>
                          </a:schemeClr>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Tx/>
                        <a:buNone/>
                        <a:tabLst/>
                        <a:defRPr/>
                      </a:pPr>
                      <a:endParaRPr lang="ja-JP" altLang="en-US" sz="100" b="1" baseline="0" dirty="0">
                        <a:solidFill>
                          <a:schemeClr val="tx1">
                            <a:lumMod val="50000"/>
                            <a:lumOff val="50000"/>
                          </a:schemeClr>
                        </a:solidFill>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0" marR="0" indent="0" algn="just" defTabSz="914400" rtl="0" eaLnBrk="1" fontAlgn="base" latinLnBrk="0" hangingPunct="1">
                        <a:lnSpc>
                          <a:spcPct val="90000"/>
                        </a:lnSpc>
                        <a:spcBef>
                          <a:spcPts val="0"/>
                        </a:spcBef>
                        <a:spcAft>
                          <a:spcPts val="0"/>
                        </a:spcAft>
                        <a:buClr>
                          <a:schemeClr val="accent1">
                            <a:lumMod val="40000"/>
                            <a:lumOff val="60000"/>
                          </a:schemeClr>
                        </a:buClr>
                        <a:buSzTx/>
                        <a:buFontTx/>
                        <a:buNone/>
                        <a:tabLst/>
                      </a:pPr>
                      <a:endParaRPr kumimoji="1" lang="ja-JP" altLang="en-US" sz="100" b="1" i="0" u="none" strike="noStrike" cap="none" normalizeH="0" baseline="0" dirty="0">
                        <a:ln>
                          <a:noFill/>
                        </a:ln>
                        <a:solidFill>
                          <a:schemeClr val="tx1">
                            <a:lumMod val="50000"/>
                            <a:lumOff val="50000"/>
                          </a:schemeClr>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0" marR="0" indent="0" algn="just" defTabSz="914400" rtl="0" eaLnBrk="1" fontAlgn="base" latinLnBrk="0" hangingPunct="1">
                        <a:lnSpc>
                          <a:spcPct val="90000"/>
                        </a:lnSpc>
                        <a:spcBef>
                          <a:spcPts val="0"/>
                        </a:spcBef>
                        <a:spcAft>
                          <a:spcPts val="0"/>
                        </a:spcAft>
                        <a:buClr>
                          <a:schemeClr val="accent1">
                            <a:lumMod val="40000"/>
                            <a:lumOff val="60000"/>
                          </a:schemeClr>
                        </a:buClr>
                        <a:buSzTx/>
                        <a:buFontTx/>
                        <a:buNone/>
                        <a:tabLst/>
                        <a:defRPr/>
                      </a:pPr>
                      <a:endParaRPr kumimoji="1" lang="ja-JP" altLang="en-US" sz="100" b="1" i="0" u="none" strike="noStrike" cap="none" normalizeH="0" baseline="0" dirty="0">
                        <a:ln>
                          <a:noFill/>
                        </a:ln>
                        <a:solidFill>
                          <a:schemeClr val="tx1">
                            <a:lumMod val="50000"/>
                            <a:lumOff val="50000"/>
                          </a:schemeClr>
                        </a:solidFill>
                        <a:effectLst/>
                        <a:latin typeface="Meiryo UI" panose="020B0604030504040204" pitchFamily="50" charset="-128"/>
                        <a:ea typeface="Meiryo UI" panose="020B0604030504040204" pitchFamily="50" charset="-128"/>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54701045"/>
                  </a:ext>
                </a:extLst>
              </a:tr>
              <a:tr h="498181">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182562" lvl="1" indent="-171450" algn="just" eaLnBrk="1" hangingPunct="1">
                        <a:lnSpc>
                          <a:spcPct val="90000"/>
                        </a:lnSpc>
                        <a:spcBef>
                          <a:spcPts val="0"/>
                        </a:spcBef>
                        <a:spcAft>
                          <a:spcPts val="0"/>
                        </a:spcAft>
                        <a:buClr>
                          <a:schemeClr val="tx1"/>
                        </a:buClr>
                        <a:buFont typeface="Wingdings" panose="05000000000000000000" pitchFamily="2" charset="2"/>
                        <a:buChar char="l"/>
                        <a:tabLst/>
                      </a:pPr>
                      <a:r>
                        <a:rPr lang="ja-JP" altLang="en-US" sz="1200" baseline="0" dirty="0">
                          <a:solidFill>
                            <a:schemeClr val="tx1"/>
                          </a:solidFill>
                          <a:latin typeface="Meiryo UI" panose="020B0604030504040204" pitchFamily="50" charset="-128"/>
                          <a:ea typeface="Meiryo UI" panose="020B0604030504040204" pitchFamily="50" charset="-128"/>
                        </a:rPr>
                        <a:t>地域の既存プラットフォーム機能の基盤の上に、高年齢者等への雇用・就業支援の機能を強化するという枠組みを試行し、</a:t>
                      </a:r>
                      <a:r>
                        <a:rPr lang="ja-JP" altLang="en-US" sz="1200" b="1" baseline="0" dirty="0">
                          <a:solidFill>
                            <a:schemeClr val="tx1"/>
                          </a:solidFill>
                          <a:latin typeface="Meiryo UI" panose="020B0604030504040204" pitchFamily="50" charset="-128"/>
                          <a:ea typeface="Meiryo UI" panose="020B0604030504040204" pitchFamily="50" charset="-128"/>
                        </a:rPr>
                        <a:t>効果的な事業モデルを構築</a:t>
                      </a:r>
                      <a:r>
                        <a:rPr lang="ja-JP" altLang="en-US" sz="1200" baseline="0" dirty="0">
                          <a:solidFill>
                            <a:schemeClr val="tx1"/>
                          </a:solidFill>
                          <a:latin typeface="Meiryo UI" panose="020B0604030504040204" pitchFamily="50" charset="-128"/>
                          <a:ea typeface="Meiryo UI" panose="020B0604030504040204" pitchFamily="50" charset="-128"/>
                        </a:rPr>
                        <a:t>する</a:t>
                      </a: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Tx/>
                        <a:buNone/>
                        <a:tabLst/>
                        <a:defRPr/>
                      </a:pPr>
                      <a:endParaRPr lang="en-US" altLang="ja-JP" sz="1200" baseline="0" dirty="0">
                        <a:solidFill>
                          <a:schemeClr val="tx1"/>
                        </a:solidFill>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182562" lvl="1" indent="-171450" algn="just" eaLnBrk="1" hangingPunct="1">
                        <a:lnSpc>
                          <a:spcPct val="90000"/>
                        </a:lnSpc>
                        <a:spcBef>
                          <a:spcPts val="0"/>
                        </a:spcBef>
                        <a:spcAft>
                          <a:spcPts val="0"/>
                        </a:spcAft>
                        <a:buClr>
                          <a:schemeClr val="tx1"/>
                        </a:buClr>
                        <a:buFont typeface="Wingdings" panose="05000000000000000000" pitchFamily="2" charset="2"/>
                        <a:buChar char="l"/>
                        <a:tabLst/>
                      </a:pPr>
                      <a:r>
                        <a:rPr lang="ja-JP" altLang="en-US" sz="1200" baseline="0" dirty="0">
                          <a:solidFill>
                            <a:schemeClr val="tx1"/>
                          </a:solidFill>
                          <a:latin typeface="Meiryo UI" panose="020B0604030504040204" pitchFamily="50" charset="-128"/>
                          <a:ea typeface="Meiryo UI" panose="020B0604030504040204" pitchFamily="50" charset="-128"/>
                        </a:rPr>
                        <a:t>事業終了後も各地域における取組を持続させるため、</a:t>
                      </a:r>
                      <a:r>
                        <a:rPr lang="ja-JP" altLang="en-US" sz="1200" b="1" baseline="0" dirty="0">
                          <a:solidFill>
                            <a:schemeClr val="tx1"/>
                          </a:solidFill>
                          <a:latin typeface="Meiryo UI" panose="020B0604030504040204" pitchFamily="50" charset="-128"/>
                          <a:ea typeface="Meiryo UI" panose="020B0604030504040204" pitchFamily="50" charset="-128"/>
                        </a:rPr>
                        <a:t>試行的に、民間等からの資金調達に取り組む</a:t>
                      </a: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171450" marR="0" indent="-171450" algn="just" defTabSz="914400" rtl="0" eaLnBrk="1" fontAlgn="base" latinLnBrk="0" hangingPunct="1">
                        <a:lnSpc>
                          <a:spcPct val="90000"/>
                        </a:lnSpc>
                        <a:spcBef>
                          <a:spcPts val="0"/>
                        </a:spcBef>
                        <a:spcAft>
                          <a:spcPts val="0"/>
                        </a:spcAft>
                        <a:buClr>
                          <a:schemeClr val="tx1"/>
                        </a:buClr>
                        <a:buSzTx/>
                        <a:buFont typeface="Wingdings" panose="05000000000000000000" pitchFamily="2" charset="2"/>
                        <a:buChar char="l"/>
                        <a:tabLst/>
                      </a:pPr>
                      <a:endParaRPr kumimoji="1" lang="ja-JP" altLang="en-US" sz="12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lvl1pPr marL="0" algn="l" defTabSz="914400" rtl="0" eaLnBrk="1" latinLnBrk="0" hangingPunct="1">
                        <a:defRPr kumimoji="1" sz="1800" kern="1200">
                          <a:solidFill>
                            <a:schemeClr val="dk1"/>
                          </a:solidFill>
                          <a:latin typeface="Segoe UI"/>
                          <a:ea typeface="Meiryo UI"/>
                          <a:cs typeface="Meiryo UI"/>
                        </a:defRPr>
                      </a:lvl1pPr>
                      <a:lvl2pPr marL="457200" algn="l" defTabSz="914400" rtl="0" eaLnBrk="1" latinLnBrk="0" hangingPunct="1">
                        <a:defRPr kumimoji="1" sz="1800" kern="1200">
                          <a:solidFill>
                            <a:schemeClr val="dk1"/>
                          </a:solidFill>
                          <a:latin typeface="Segoe UI"/>
                          <a:ea typeface="Meiryo UI"/>
                          <a:cs typeface="Meiryo UI"/>
                        </a:defRPr>
                      </a:lvl2pPr>
                      <a:lvl3pPr marL="914400" algn="l" defTabSz="914400" rtl="0" eaLnBrk="1" latinLnBrk="0" hangingPunct="1">
                        <a:defRPr kumimoji="1" sz="1800" kern="1200">
                          <a:solidFill>
                            <a:schemeClr val="dk1"/>
                          </a:solidFill>
                          <a:latin typeface="Segoe UI"/>
                          <a:ea typeface="Meiryo UI"/>
                          <a:cs typeface="Meiryo UI"/>
                        </a:defRPr>
                      </a:lvl3pPr>
                      <a:lvl4pPr marL="1371600" algn="l" defTabSz="914400" rtl="0" eaLnBrk="1" latinLnBrk="0" hangingPunct="1">
                        <a:defRPr kumimoji="1" sz="1800" kern="1200">
                          <a:solidFill>
                            <a:schemeClr val="dk1"/>
                          </a:solidFill>
                          <a:latin typeface="Segoe UI"/>
                          <a:ea typeface="Meiryo UI"/>
                          <a:cs typeface="Meiryo UI"/>
                        </a:defRPr>
                      </a:lvl4pPr>
                      <a:lvl5pPr marL="1828800" algn="l" defTabSz="914400" rtl="0" eaLnBrk="1" latinLnBrk="0" hangingPunct="1">
                        <a:defRPr kumimoji="1" sz="1800" kern="1200">
                          <a:solidFill>
                            <a:schemeClr val="dk1"/>
                          </a:solidFill>
                          <a:latin typeface="Segoe UI"/>
                          <a:ea typeface="Meiryo UI"/>
                          <a:cs typeface="Meiryo UI"/>
                        </a:defRPr>
                      </a:lvl5pPr>
                      <a:lvl6pPr marL="2286000" algn="l" defTabSz="914400" rtl="0" eaLnBrk="1" latinLnBrk="0" hangingPunct="1">
                        <a:defRPr kumimoji="1" sz="1800" kern="1200">
                          <a:solidFill>
                            <a:schemeClr val="dk1"/>
                          </a:solidFill>
                          <a:latin typeface="Segoe UI"/>
                          <a:ea typeface="Meiryo UI"/>
                          <a:cs typeface="Meiryo UI"/>
                        </a:defRPr>
                      </a:lvl6pPr>
                      <a:lvl7pPr marL="2743200" algn="l" defTabSz="914400" rtl="0" eaLnBrk="1" latinLnBrk="0" hangingPunct="1">
                        <a:defRPr kumimoji="1" sz="1800" kern="1200">
                          <a:solidFill>
                            <a:schemeClr val="dk1"/>
                          </a:solidFill>
                          <a:latin typeface="Segoe UI"/>
                          <a:ea typeface="Meiryo UI"/>
                          <a:cs typeface="Meiryo UI"/>
                        </a:defRPr>
                      </a:lvl7pPr>
                      <a:lvl8pPr marL="3200400" algn="l" defTabSz="914400" rtl="0" eaLnBrk="1" latinLnBrk="0" hangingPunct="1">
                        <a:defRPr kumimoji="1" sz="1800" kern="1200">
                          <a:solidFill>
                            <a:schemeClr val="dk1"/>
                          </a:solidFill>
                          <a:latin typeface="Segoe UI"/>
                          <a:ea typeface="Meiryo UI"/>
                          <a:cs typeface="Meiryo UI"/>
                        </a:defRPr>
                      </a:lvl8pPr>
                      <a:lvl9pPr marL="3657600" algn="l" defTabSz="914400" rtl="0" eaLnBrk="1" latinLnBrk="0" hangingPunct="1">
                        <a:defRPr kumimoji="1" sz="1800" kern="1200">
                          <a:solidFill>
                            <a:schemeClr val="dk1"/>
                          </a:solidFill>
                          <a:latin typeface="Segoe UI"/>
                          <a:ea typeface="Meiryo UI"/>
                          <a:cs typeface="Meiryo UI"/>
                        </a:defRPr>
                      </a:lvl9pPr>
                    </a:lstStyle>
                    <a:p>
                      <a:pPr marL="171450" marR="0" lvl="0" indent="-171450" algn="just" defTabSz="914400" rtl="0" eaLnBrk="1" fontAlgn="base" latinLnBrk="0" hangingPunct="1">
                        <a:lnSpc>
                          <a:spcPct val="90000"/>
                        </a:lnSpc>
                        <a:spcBef>
                          <a:spcPts val="0"/>
                        </a:spcBef>
                        <a:spcAft>
                          <a:spcPts val="0"/>
                        </a:spcAft>
                        <a:buClr>
                          <a:srgbClr val="000000"/>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事業内容の深化や取組の拡張など、</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事業を実施する中で生じる質的目標の項目の変化に関する情報や資料を提供</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する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base" latinLnBrk="0" hangingPunct="1">
                        <a:lnSpc>
                          <a:spcPct val="90000"/>
                        </a:lnSpc>
                        <a:spcBef>
                          <a:spcPts val="0"/>
                        </a:spcBef>
                        <a:spcAft>
                          <a:spcPts val="0"/>
                        </a:spcAft>
                        <a:buClr>
                          <a:srgbClr val="000000"/>
                        </a:buClr>
                        <a:buSzTx/>
                        <a:buFont typeface="Wingdings" panose="05000000000000000000" pitchFamily="2" charset="2"/>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厚生労働省が別途実施する生涯現役地域づくり普及促進事業</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just" defTabSz="914400" rtl="0" eaLnBrk="1" fontAlgn="base" latinLnBrk="0" hangingPunct="1">
                        <a:lnSpc>
                          <a:spcPct val="90000"/>
                        </a:lnSpc>
                        <a:spcBef>
                          <a:spcPts val="0"/>
                        </a:spcBef>
                        <a:spcAft>
                          <a:spcPts val="0"/>
                        </a:spcAft>
                        <a:buClr>
                          <a:srgbClr val="000000"/>
                        </a:buClr>
                        <a:buSzTx/>
                        <a:buFont typeface="Wingdings" panose="05000000000000000000" pitchFamily="2" charset="2"/>
                        <a:buNone/>
                        <a:tabLst/>
                        <a:defRPr/>
                      </a:pP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（委託事業）に、各協議会が協力する中で実施するもの</a:t>
                      </a:r>
                      <a:r>
                        <a:rPr kumimoji="1" lang="en-US" altLang="ja-JP" sz="105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endParaRPr lang="ja-JP" altLang="en-US" sz="1050" b="0" baseline="0" dirty="0">
                        <a:solidFill>
                          <a:schemeClr val="tx1"/>
                        </a:solidFill>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61838">
                <a:tc>
                  <a:txBody>
                    <a:bodyPr/>
                    <a:lstStyle/>
                    <a:p>
                      <a:pPr marL="182562" lvl="1" indent="-171450" algn="just" eaLnBrk="1" hangingPunct="1">
                        <a:lnSpc>
                          <a:spcPct val="90000"/>
                        </a:lnSpc>
                        <a:spcBef>
                          <a:spcPts val="0"/>
                        </a:spcBef>
                        <a:spcAft>
                          <a:spcPts val="0"/>
                        </a:spcAft>
                        <a:buClr>
                          <a:schemeClr val="bg2">
                            <a:lumMod val="90000"/>
                          </a:schemeClr>
                        </a:buClr>
                        <a:buFont typeface="Arial" panose="020B0604020202020204" pitchFamily="34" charset="0"/>
                        <a:buChar char="•"/>
                        <a:tabLst/>
                      </a:pPr>
                      <a:endParaRPr lang="ja-JP" altLang="en-US" sz="100" baseline="0" dirty="0">
                        <a:solidFill>
                          <a:schemeClr val="tx1"/>
                        </a:solidFill>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0" marR="0" indent="0" algn="just" defTabSz="914400" rtl="0" eaLnBrk="1" fontAlgn="auto" latinLnBrk="0" hangingPunct="1">
                        <a:lnSpc>
                          <a:spcPct val="90000"/>
                        </a:lnSpc>
                        <a:spcBef>
                          <a:spcPts val="0"/>
                        </a:spcBef>
                        <a:spcAft>
                          <a:spcPts val="0"/>
                        </a:spcAft>
                        <a:buClr>
                          <a:schemeClr val="accent1">
                            <a:lumMod val="40000"/>
                            <a:lumOff val="60000"/>
                          </a:schemeClr>
                        </a:buClr>
                        <a:buSzTx/>
                        <a:buFontTx/>
                        <a:buNone/>
                        <a:tabLst/>
                        <a:defRPr/>
                      </a:pPr>
                      <a:endParaRPr lang="en-US" altLang="ja-JP" sz="100" baseline="0" dirty="0">
                        <a:solidFill>
                          <a:schemeClr val="tx1"/>
                        </a:solidFill>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182562" lvl="1" indent="-171450" algn="just" eaLnBrk="1" hangingPunct="1">
                        <a:lnSpc>
                          <a:spcPct val="90000"/>
                        </a:lnSpc>
                        <a:spcBef>
                          <a:spcPts val="0"/>
                        </a:spcBef>
                        <a:spcAft>
                          <a:spcPts val="0"/>
                        </a:spcAft>
                        <a:buClr>
                          <a:schemeClr val="bg2">
                            <a:lumMod val="90000"/>
                          </a:schemeClr>
                        </a:buClr>
                        <a:buFont typeface="Arial" panose="020B0604020202020204" pitchFamily="34" charset="0"/>
                        <a:buChar char="•"/>
                        <a:tabLst/>
                      </a:pPr>
                      <a:endParaRPr lang="ja-JP" altLang="en-US" sz="100" baseline="0" dirty="0">
                        <a:solidFill>
                          <a:schemeClr val="tx1"/>
                        </a:solidFill>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0" marR="0" indent="0" algn="just" defTabSz="914400" rtl="0" eaLnBrk="1" fontAlgn="base" latinLnBrk="0" hangingPunct="1">
                        <a:lnSpc>
                          <a:spcPct val="90000"/>
                        </a:lnSpc>
                        <a:spcBef>
                          <a:spcPts val="0"/>
                        </a:spcBef>
                        <a:spcAft>
                          <a:spcPts val="0"/>
                        </a:spcAft>
                        <a:buClr>
                          <a:schemeClr val="accent1">
                            <a:lumMod val="40000"/>
                            <a:lumOff val="60000"/>
                          </a:schemeClr>
                        </a:buClr>
                        <a:buSzTx/>
                        <a:buFontTx/>
                        <a:buNone/>
                        <a:tabLst/>
                      </a:pPr>
                      <a:endParaRPr kumimoji="1" lang="ja-JP" altLang="en-US" sz="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0" marR="0" lvl="0" indent="0" algn="just" defTabSz="914400" rtl="0" eaLnBrk="1" fontAlgn="base" latinLnBrk="0" hangingPunct="1">
                        <a:lnSpc>
                          <a:spcPct val="90000"/>
                        </a:lnSpc>
                        <a:spcBef>
                          <a:spcPts val="0"/>
                        </a:spcBef>
                        <a:spcAft>
                          <a:spcPts val="0"/>
                        </a:spcAft>
                        <a:buClr>
                          <a:schemeClr val="bg2">
                            <a:lumMod val="90000"/>
                          </a:schemeClr>
                        </a:buClr>
                        <a:buSzTx/>
                        <a:buFont typeface="Arial" panose="020B0604020202020204" pitchFamily="34" charset="0"/>
                        <a:buNone/>
                        <a:tabLst/>
                        <a:defRPr/>
                      </a:pPr>
                      <a:endParaRPr lang="ja-JP" altLang="en-US" sz="100" baseline="0" dirty="0">
                        <a:solidFill>
                          <a:schemeClr val="tx1"/>
                        </a:solidFill>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extLst>
                  <a:ext uri="{0D108BD9-81ED-4DB2-BD59-A6C34878D82A}">
                    <a16:rowId xmlns:a16="http://schemas.microsoft.com/office/drawing/2014/main" val="829954207"/>
                  </a:ext>
                </a:extLst>
              </a:tr>
              <a:tr h="968584">
                <a:tc>
                  <a:txBody>
                    <a:bodyPr/>
                    <a:lstStyle/>
                    <a:p>
                      <a:pPr marL="11112" lvl="1" indent="0" algn="just" eaLnBrk="1" hangingPunct="1">
                        <a:lnSpc>
                          <a:spcPct val="90000"/>
                        </a:lnSpc>
                        <a:spcBef>
                          <a:spcPts val="0"/>
                        </a:spcBef>
                        <a:spcAft>
                          <a:spcPts val="0"/>
                        </a:spcAft>
                        <a:buClr>
                          <a:schemeClr val="tx1"/>
                        </a:buClr>
                        <a:buFont typeface="Wingdings" panose="05000000000000000000" pitchFamily="2" charset="2"/>
                        <a:buNone/>
                        <a:tabLst/>
                      </a:pPr>
                      <a:r>
                        <a:rPr lang="en-US" altLang="ja-JP" sz="1200" b="1" baseline="0" dirty="0">
                          <a:solidFill>
                            <a:schemeClr val="tx1"/>
                          </a:solidFill>
                          <a:latin typeface="Meiryo UI" panose="020B0604030504040204" pitchFamily="50" charset="-128"/>
                          <a:ea typeface="Meiryo UI" panose="020B0604030504040204" pitchFamily="50" charset="-128"/>
                        </a:rPr>
                        <a:t>【</a:t>
                      </a:r>
                      <a:r>
                        <a:rPr lang="ja-JP" altLang="en-US" sz="1200" b="1" baseline="0" dirty="0">
                          <a:solidFill>
                            <a:schemeClr val="tx1"/>
                          </a:solidFill>
                          <a:latin typeface="Meiryo UI" panose="020B0604030504040204" pitchFamily="50" charset="-128"/>
                          <a:ea typeface="Meiryo UI" panose="020B0604030504040204" pitchFamily="50" charset="-128"/>
                        </a:rPr>
                        <a:t>想定される事業の例</a:t>
                      </a:r>
                      <a:r>
                        <a:rPr lang="en-US" altLang="ja-JP" sz="1200" b="1" baseline="0" dirty="0">
                          <a:solidFill>
                            <a:schemeClr val="tx1"/>
                          </a:solidFill>
                          <a:latin typeface="Meiryo UI" panose="020B0604030504040204" pitchFamily="50" charset="-128"/>
                          <a:ea typeface="Meiryo UI" panose="020B0604030504040204" pitchFamily="50" charset="-128"/>
                        </a:rPr>
                        <a:t>】</a:t>
                      </a: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地域の多様な関係者相互のネットワークの構築</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事業主や高年齢者等への支援</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高年齢者等のニーズと地域の雇用・就業の機会とのマッチング支援　等</a:t>
                      </a: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171450" marR="0" indent="-171450" algn="just" defTabSz="914400" rtl="0" eaLnBrk="1" fontAlgn="auto" latinLnBrk="0" hangingPunct="1">
                        <a:lnSpc>
                          <a:spcPct val="90000"/>
                        </a:lnSpc>
                        <a:spcBef>
                          <a:spcPts val="0"/>
                        </a:spcBef>
                        <a:spcAft>
                          <a:spcPts val="0"/>
                        </a:spcAft>
                        <a:buClr>
                          <a:schemeClr val="tx1"/>
                        </a:buClr>
                        <a:buSzTx/>
                        <a:buFont typeface="Wingdings" panose="05000000000000000000" pitchFamily="2" charset="2"/>
                        <a:buChar char="Ø"/>
                        <a:tabLst/>
                        <a:defRPr/>
                      </a:pPr>
                      <a:endParaRPr lang="en-US" altLang="ja-JP" sz="1100" baseline="0" dirty="0">
                        <a:solidFill>
                          <a:schemeClr val="tx1"/>
                        </a:solidFill>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11112" lvl="1" indent="0" algn="just" eaLnBrk="1" hangingPunct="1">
                        <a:lnSpc>
                          <a:spcPct val="90000"/>
                        </a:lnSpc>
                        <a:spcBef>
                          <a:spcPts val="0"/>
                        </a:spcBef>
                        <a:spcAft>
                          <a:spcPts val="0"/>
                        </a:spcAft>
                        <a:buClr>
                          <a:schemeClr val="tx1"/>
                        </a:buClr>
                        <a:buFont typeface="Wingdings" panose="05000000000000000000" pitchFamily="2" charset="2"/>
                        <a:buNone/>
                        <a:tabLst/>
                      </a:pPr>
                      <a:r>
                        <a:rPr lang="en-US" altLang="ja-JP" sz="1200" b="1" baseline="0" dirty="0">
                          <a:solidFill>
                            <a:schemeClr val="tx1"/>
                          </a:solidFill>
                          <a:latin typeface="Meiryo UI" panose="020B0604030504040204" pitchFamily="50" charset="-128"/>
                          <a:ea typeface="Meiryo UI" panose="020B0604030504040204" pitchFamily="50" charset="-128"/>
                        </a:rPr>
                        <a:t>【</a:t>
                      </a:r>
                      <a:r>
                        <a:rPr lang="ja-JP" altLang="en-US" sz="1200" b="1" baseline="0" dirty="0">
                          <a:solidFill>
                            <a:schemeClr val="tx1"/>
                          </a:solidFill>
                          <a:latin typeface="Meiryo UI" panose="020B0604030504040204" pitchFamily="50" charset="-128"/>
                          <a:ea typeface="Meiryo UI" panose="020B0604030504040204" pitchFamily="50" charset="-128"/>
                        </a:rPr>
                        <a:t>想定される民間資金等の調達例</a:t>
                      </a:r>
                      <a:r>
                        <a:rPr lang="en-US" altLang="ja-JP" sz="1200" b="1" baseline="0" dirty="0">
                          <a:solidFill>
                            <a:schemeClr val="tx1"/>
                          </a:solidFill>
                          <a:latin typeface="Meiryo UI" panose="020B0604030504040204" pitchFamily="50" charset="-128"/>
                          <a:ea typeface="Meiryo UI" panose="020B0604030504040204" pitchFamily="50" charset="-128"/>
                        </a:rPr>
                        <a:t>】</a:t>
                      </a: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企業等から協議会への寄附</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182562" marR="0" lvl="1" indent="-171450" algn="just" defTabSz="914400" rtl="0" eaLnBrk="1" fontAlgn="auto" latinLnBrk="0" hangingPunct="1">
                        <a:lnSpc>
                          <a:spcPct val="90000"/>
                        </a:lnSpc>
                        <a:spcBef>
                          <a:spcPts val="0"/>
                        </a:spcBef>
                        <a:spcAft>
                          <a:spcPts val="0"/>
                        </a:spcAft>
                        <a:buClr>
                          <a:schemeClr val="tx1"/>
                        </a:buClr>
                        <a:buSzTx/>
                        <a:buFont typeface="Wingdings" panose="05000000000000000000" pitchFamily="2" charset="2"/>
                        <a:buChar char="Ø"/>
                        <a:tabLst/>
                        <a:defRPr/>
                      </a:pPr>
                      <a:r>
                        <a:rPr lang="ja-JP" altLang="en-US" sz="1100" baseline="0" dirty="0">
                          <a:solidFill>
                            <a:schemeClr val="tx1"/>
                          </a:solidFill>
                          <a:latin typeface="Meiryo UI" panose="020B0604030504040204" pitchFamily="50" charset="-128"/>
                          <a:ea typeface="Meiryo UI" panose="020B0604030504040204" pitchFamily="50" charset="-128"/>
                        </a:rPr>
                        <a:t>協賛企業や取組に賛同する個人等からの会費</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企業等からの人材（マッチング支援など）の出向</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協議会活動の一環として実施する事業活動から得た収益（地域食堂の利益など）</a:t>
                      </a: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自治体事業の支出見直しにより生じた財源の充当</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182562" lvl="1" indent="-171450" algn="just" eaLnBrk="1" hangingPunct="1">
                        <a:lnSpc>
                          <a:spcPct val="90000"/>
                        </a:lnSpc>
                        <a:spcBef>
                          <a:spcPts val="0"/>
                        </a:spcBef>
                        <a:spcAft>
                          <a:spcPts val="0"/>
                        </a:spcAft>
                        <a:buClr>
                          <a:schemeClr val="tx1"/>
                        </a:buClr>
                        <a:buFont typeface="Wingdings" panose="05000000000000000000" pitchFamily="2" charset="2"/>
                        <a:buChar char="Ø"/>
                        <a:tabLst/>
                      </a:pPr>
                      <a:r>
                        <a:rPr lang="ja-JP" altLang="en-US" sz="1100" baseline="0" dirty="0">
                          <a:solidFill>
                            <a:schemeClr val="tx1"/>
                          </a:solidFill>
                          <a:latin typeface="Meiryo UI" panose="020B0604030504040204" pitchFamily="50" charset="-128"/>
                          <a:ea typeface="Meiryo UI" panose="020B0604030504040204" pitchFamily="50" charset="-128"/>
                        </a:rPr>
                        <a:t>地方公共団体あての寄附金（ふるさと納税・企業版ふるさと納税など）　　　等</a:t>
                      </a: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0" marR="0" indent="0" algn="just" defTabSz="914400" rtl="0" eaLnBrk="1" fontAlgn="base" latinLnBrk="0" hangingPunct="1">
                        <a:lnSpc>
                          <a:spcPct val="90000"/>
                        </a:lnSpc>
                        <a:spcBef>
                          <a:spcPts val="0"/>
                        </a:spcBef>
                        <a:spcAft>
                          <a:spcPts val="0"/>
                        </a:spcAft>
                        <a:buClr>
                          <a:schemeClr val="tx1"/>
                        </a:buClr>
                        <a:buSzTx/>
                        <a:buFont typeface="Wingdings" panose="05000000000000000000" pitchFamily="2" charset="2"/>
                        <a:buNone/>
                        <a:tabLst/>
                      </a:pPr>
                      <a:endParaRPr kumimoji="1" lang="ja-JP" altLang="en-US" sz="11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tc>
                  <a:txBody>
                    <a:bodyPr/>
                    <a:lstStyle/>
                    <a:p>
                      <a:pPr marL="0" marR="0" lvl="0" indent="0" algn="just" defTabSz="914400" rtl="0" eaLnBrk="1" fontAlgn="base" latinLnBrk="0" hangingPunct="1">
                        <a:lnSpc>
                          <a:spcPct val="90000"/>
                        </a:lnSpc>
                        <a:spcBef>
                          <a:spcPts val="0"/>
                        </a:spcBef>
                        <a:spcAft>
                          <a:spcPts val="0"/>
                        </a:spcAft>
                        <a:buClr>
                          <a:schemeClr val="tx1"/>
                        </a:buClr>
                        <a:buSzTx/>
                        <a:buFont typeface="Wingdings" panose="05000000000000000000" pitchFamily="2" charset="2"/>
                        <a:buNone/>
                        <a:tabLst/>
                        <a:defRPr/>
                      </a:pPr>
                      <a:r>
                        <a:rPr lang="en-US" altLang="ja-JP" sz="1200" b="1" baseline="0" dirty="0">
                          <a:solidFill>
                            <a:schemeClr val="tx1"/>
                          </a:solidFill>
                          <a:latin typeface="Meiryo UI" panose="020B0604030504040204" pitchFamily="50" charset="-128"/>
                          <a:ea typeface="Meiryo UI" panose="020B0604030504040204" pitchFamily="50" charset="-128"/>
                        </a:rPr>
                        <a:t>【</a:t>
                      </a:r>
                      <a:r>
                        <a:rPr lang="ja-JP" altLang="en-US" sz="1200" b="1" baseline="0" dirty="0">
                          <a:solidFill>
                            <a:schemeClr val="tx1"/>
                          </a:solidFill>
                          <a:latin typeface="Meiryo UI" panose="020B0604030504040204" pitchFamily="50" charset="-128"/>
                          <a:ea typeface="Meiryo UI" panose="020B0604030504040204" pitchFamily="50" charset="-128"/>
                        </a:rPr>
                        <a:t>質的目標の項目</a:t>
                      </a:r>
                      <a:r>
                        <a:rPr lang="en-US" altLang="ja-JP" sz="1200" b="1" baseline="0" dirty="0">
                          <a:solidFill>
                            <a:schemeClr val="tx1"/>
                          </a:solidFill>
                          <a:latin typeface="Meiryo UI" panose="020B0604030504040204" pitchFamily="50" charset="-128"/>
                          <a:ea typeface="Meiryo UI" panose="020B0604030504040204" pitchFamily="50" charset="-128"/>
                        </a:rPr>
                        <a:t>】</a:t>
                      </a:r>
                    </a:p>
                    <a:p>
                      <a:pPr marL="88900" marR="0" lvl="0" indent="-88900" algn="just" defTabSz="914400" rtl="0" eaLnBrk="1" fontAlgn="base" latinLnBrk="0" hangingPunct="1">
                        <a:lnSpc>
                          <a:spcPct val="90000"/>
                        </a:lnSpc>
                        <a:spcBef>
                          <a:spcPts val="0"/>
                        </a:spcBef>
                        <a:spcAft>
                          <a:spcPts val="0"/>
                        </a:spcAft>
                        <a:buClr>
                          <a:schemeClr val="tx1"/>
                        </a:buClr>
                        <a:buSzTx/>
                        <a:buFont typeface="Wingdings" panose="05000000000000000000" pitchFamily="2" charset="2"/>
                        <a:buChar char="Ø"/>
                        <a:tabLst/>
                        <a:defRPr/>
                      </a:pPr>
                      <a:r>
                        <a:rPr lang="ja-JP" altLang="en-US" sz="1100" baseline="0" dirty="0">
                          <a:solidFill>
                            <a:schemeClr val="tx1"/>
                          </a:solidFill>
                          <a:latin typeface="Meiryo UI" panose="020B0604030504040204" pitchFamily="50" charset="-128"/>
                          <a:ea typeface="Meiryo UI" panose="020B0604030504040204" pitchFamily="50" charset="-128"/>
                        </a:rPr>
                        <a:t>　高年齢者等の多様な雇用・就業促進の取組</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88900" marR="0" lvl="0" indent="-88900" algn="just" defTabSz="914400" rtl="0" eaLnBrk="1" fontAlgn="base" latinLnBrk="0" hangingPunct="1">
                        <a:lnSpc>
                          <a:spcPct val="90000"/>
                        </a:lnSpc>
                        <a:spcBef>
                          <a:spcPts val="0"/>
                        </a:spcBef>
                        <a:spcAft>
                          <a:spcPts val="0"/>
                        </a:spcAft>
                        <a:buClr>
                          <a:schemeClr val="tx1"/>
                        </a:buClr>
                        <a:buSzTx/>
                        <a:buFont typeface="Wingdings" panose="05000000000000000000" pitchFamily="2" charset="2"/>
                        <a:buChar char="Ø"/>
                        <a:tabLst/>
                        <a:defRPr/>
                      </a:pPr>
                      <a:r>
                        <a:rPr lang="ja-JP" altLang="en-US" sz="1100" baseline="0" dirty="0">
                          <a:solidFill>
                            <a:schemeClr val="tx1"/>
                          </a:solidFill>
                          <a:latin typeface="Meiryo UI" panose="020B0604030504040204" pitchFamily="50" charset="-128"/>
                          <a:ea typeface="Meiryo UI" panose="020B0604030504040204" pitchFamily="50" charset="-128"/>
                        </a:rPr>
                        <a:t>　プラットフォームの拡張・深化</a:t>
                      </a:r>
                      <a:endParaRPr lang="en-US" altLang="ja-JP" sz="1100" baseline="0" dirty="0">
                        <a:solidFill>
                          <a:schemeClr val="tx1"/>
                        </a:solidFill>
                        <a:latin typeface="Meiryo UI" panose="020B0604030504040204" pitchFamily="50" charset="-128"/>
                        <a:ea typeface="Meiryo UI" panose="020B0604030504040204" pitchFamily="50" charset="-128"/>
                      </a:endParaRPr>
                    </a:p>
                    <a:p>
                      <a:pPr marL="88900" marR="0" lvl="0" indent="-88900" algn="just" defTabSz="914400" rtl="0" eaLnBrk="1" fontAlgn="base" latinLnBrk="0" hangingPunct="1">
                        <a:lnSpc>
                          <a:spcPct val="90000"/>
                        </a:lnSpc>
                        <a:spcBef>
                          <a:spcPts val="0"/>
                        </a:spcBef>
                        <a:spcAft>
                          <a:spcPts val="0"/>
                        </a:spcAft>
                        <a:buClr>
                          <a:schemeClr val="tx1"/>
                        </a:buClr>
                        <a:buSzTx/>
                        <a:buFont typeface="Wingdings" panose="05000000000000000000" pitchFamily="2" charset="2"/>
                        <a:buChar char="Ø"/>
                        <a:tabLst/>
                        <a:defRPr/>
                      </a:pPr>
                      <a:r>
                        <a:rPr lang="ja-JP" altLang="en-US" sz="1100" baseline="0" dirty="0">
                          <a:solidFill>
                            <a:schemeClr val="tx1"/>
                          </a:solidFill>
                          <a:latin typeface="Meiryo UI" panose="020B0604030504040204" pitchFamily="50" charset="-128"/>
                          <a:ea typeface="Meiryo UI" panose="020B0604030504040204" pitchFamily="50" charset="-128"/>
                        </a:rPr>
                        <a:t>　民間資金調達等の取組</a:t>
                      </a:r>
                    </a:p>
                    <a:p>
                      <a:pPr marL="88900" marR="0" lvl="0" indent="-88900" algn="just" defTabSz="914400" rtl="0" eaLnBrk="1" fontAlgn="base" latinLnBrk="0" hangingPunct="1">
                        <a:lnSpc>
                          <a:spcPct val="90000"/>
                        </a:lnSpc>
                        <a:spcBef>
                          <a:spcPts val="0"/>
                        </a:spcBef>
                        <a:spcAft>
                          <a:spcPts val="0"/>
                        </a:spcAft>
                        <a:buClr>
                          <a:schemeClr val="tx1"/>
                        </a:buClr>
                        <a:buSzTx/>
                        <a:buFont typeface="Wingdings" panose="05000000000000000000" pitchFamily="2" charset="2"/>
                        <a:buChar char="Ø"/>
                        <a:tabLst/>
                        <a:defRPr/>
                      </a:pPr>
                      <a:r>
                        <a:rPr lang="ja-JP" altLang="en-US" sz="1100" baseline="0" dirty="0">
                          <a:solidFill>
                            <a:schemeClr val="tx1"/>
                          </a:solidFill>
                          <a:latin typeface="Meiryo UI" panose="020B0604030504040204" pitchFamily="50" charset="-128"/>
                          <a:ea typeface="Meiryo UI" panose="020B0604030504040204" pitchFamily="50" charset="-128"/>
                        </a:rPr>
                        <a:t>　事業終了後の体制整備</a:t>
                      </a:r>
                    </a:p>
                  </a:txBody>
                  <a:tcPr marL="0" marR="0" marT="3600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alpha val="32157"/>
                      </a:srgbClr>
                    </a:solidFill>
                  </a:tcPr>
                </a:tc>
                <a:extLst>
                  <a:ext uri="{0D108BD9-81ED-4DB2-BD59-A6C34878D82A}">
                    <a16:rowId xmlns:a16="http://schemas.microsoft.com/office/drawing/2014/main" val="3392058984"/>
                  </a:ext>
                </a:extLst>
              </a:tr>
            </a:tbl>
          </a:graphicData>
        </a:graphic>
      </p:graphicFrame>
      <p:grpSp>
        <p:nvGrpSpPr>
          <p:cNvPr id="61" name="グループ化 60"/>
          <p:cNvGrpSpPr/>
          <p:nvPr/>
        </p:nvGrpSpPr>
        <p:grpSpPr>
          <a:xfrm>
            <a:off x="3188207" y="4731556"/>
            <a:ext cx="3320346" cy="1987233"/>
            <a:chOff x="3089136" y="4671716"/>
            <a:chExt cx="3320346" cy="1987233"/>
          </a:xfrm>
        </p:grpSpPr>
        <p:sp>
          <p:nvSpPr>
            <p:cNvPr id="62" name="楕円 61"/>
            <p:cNvSpPr/>
            <p:nvPr/>
          </p:nvSpPr>
          <p:spPr>
            <a:xfrm>
              <a:off x="3089136" y="4967258"/>
              <a:ext cx="3153752" cy="1249801"/>
            </a:xfrm>
            <a:prstGeom prst="ellipse">
              <a:avLst/>
            </a:prstGeom>
            <a:solidFill>
              <a:srgbClr val="FFFF00">
                <a:alpha val="29804"/>
              </a:srgbClr>
            </a:solidFill>
            <a:ln>
              <a:noFill/>
            </a:ln>
            <a:effectLst>
              <a:softEdge rad="127000"/>
            </a:effectLst>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既存協議会等の取組</a:t>
              </a:r>
            </a:p>
          </p:txBody>
        </p:sp>
        <p:sp>
          <p:nvSpPr>
            <p:cNvPr id="63" name="テキスト ボックス 62">
              <a:extLst>
                <a:ext uri="{FF2B5EF4-FFF2-40B4-BE49-F238E27FC236}">
                  <a16:creationId xmlns:a16="http://schemas.microsoft.com/office/drawing/2014/main" id="{96B4D723-B43C-4A64-85E9-B8FB0BC260D0}"/>
                </a:ext>
              </a:extLst>
            </p:cNvPr>
            <p:cNvSpPr txBox="1"/>
            <p:nvPr/>
          </p:nvSpPr>
          <p:spPr>
            <a:xfrm>
              <a:off x="3607628" y="6320395"/>
              <a:ext cx="2277353" cy="338554"/>
            </a:xfrm>
            <a:prstGeom prst="rect">
              <a:avLst/>
            </a:prstGeom>
            <a:solidFill>
              <a:srgbClr val="FF00FF">
                <a:alpha val="30196"/>
              </a:srgbClr>
            </a:solidFill>
            <a:effectLst>
              <a:softEdge rad="127000"/>
            </a:effectLst>
          </p:spPr>
          <p:txBody>
            <a:bodyPr wrap="square" lIns="0" rIns="0">
              <a:spAutoFit/>
            </a:bodyPr>
            <a:lstStyle/>
            <a:p>
              <a:pPr marL="72000" marR="0" lvl="0" indent="0" algn="ctr" defTabSz="457200" rtl="0" eaLnBrk="1" fontAlgn="auto" latinLnBrk="0" hangingPunct="1">
                <a:lnSpc>
                  <a:spcPct val="100000"/>
                </a:lnSpc>
                <a:spcBef>
                  <a:spcPts val="0"/>
                </a:spcBef>
                <a:spcAft>
                  <a:spcPts val="600"/>
                </a:spcAft>
                <a:buClr>
                  <a:srgbClr val="B4DCFA">
                    <a:lumMod val="75000"/>
                  </a:srgbClr>
                </a:buClr>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地域社会・経済の持続</a:t>
              </a:r>
            </a:p>
          </p:txBody>
        </p:sp>
        <p:sp>
          <p:nvSpPr>
            <p:cNvPr id="64" name="フリーフォーム: 図形 30">
              <a:extLst>
                <a:ext uri="{FF2B5EF4-FFF2-40B4-BE49-F238E27FC236}">
                  <a16:creationId xmlns:a16="http://schemas.microsoft.com/office/drawing/2014/main" id="{F59BD924-6F65-4104-891A-24291EF0F22E}"/>
                </a:ext>
              </a:extLst>
            </p:cNvPr>
            <p:cNvSpPr/>
            <p:nvPr/>
          </p:nvSpPr>
          <p:spPr>
            <a:xfrm>
              <a:off x="4306595" y="5960350"/>
              <a:ext cx="879420" cy="204007"/>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endParaRPr>
            </a:p>
          </p:txBody>
        </p:sp>
        <p:sp>
          <p:nvSpPr>
            <p:cNvPr id="65" name="テキスト ボックス 64">
              <a:extLst>
                <a:ext uri="{FF2B5EF4-FFF2-40B4-BE49-F238E27FC236}">
                  <a16:creationId xmlns:a16="http://schemas.microsoft.com/office/drawing/2014/main" id="{96B4D723-B43C-4A64-85E9-B8FB0BC260D0}"/>
                </a:ext>
              </a:extLst>
            </p:cNvPr>
            <p:cNvSpPr txBox="1"/>
            <p:nvPr/>
          </p:nvSpPr>
          <p:spPr>
            <a:xfrm>
              <a:off x="4935369" y="4765239"/>
              <a:ext cx="1474113" cy="338554"/>
            </a:xfrm>
            <a:prstGeom prst="rect">
              <a:avLst/>
            </a:prstGeom>
            <a:solidFill>
              <a:srgbClr val="00FF00"/>
            </a:solidFill>
            <a:ln>
              <a:solidFill>
                <a:srgbClr val="000000">
                  <a:alpha val="30196"/>
                </a:srgbClr>
              </a:solidFill>
            </a:ln>
            <a:effectLst>
              <a:softEdge rad="127000"/>
            </a:effectLst>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rPr>
                <a:t>就労支援機能</a:t>
              </a:r>
              <a:endParaRPr kumimoji="1" lang="en-US" altLang="ja-JP" sz="16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6" name="右カーブ矢印 65"/>
            <p:cNvSpPr/>
            <p:nvPr/>
          </p:nvSpPr>
          <p:spPr>
            <a:xfrm rot="2999119">
              <a:off x="4390455" y="4440314"/>
              <a:ext cx="320047" cy="897153"/>
            </a:xfrm>
            <a:prstGeom prst="curvedRightArrow">
              <a:avLst>
                <a:gd name="adj1" fmla="val 31950"/>
                <a:gd name="adj2" fmla="val 72732"/>
                <a:gd name="adj3" fmla="val 65149"/>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96B4D723-B43C-4A64-85E9-B8FB0BC260D0}"/>
                </a:ext>
              </a:extLst>
            </p:cNvPr>
            <p:cNvSpPr txBox="1"/>
            <p:nvPr/>
          </p:nvSpPr>
          <p:spPr>
            <a:xfrm>
              <a:off x="4069470" y="4671716"/>
              <a:ext cx="826389" cy="276999"/>
            </a:xfrm>
            <a:prstGeom prst="rect">
              <a:avLst/>
            </a:prstGeom>
            <a:noFill/>
            <a:effectLst>
              <a:softEdge rad="63500"/>
            </a:effectLst>
          </p:spPr>
          <p:txBody>
            <a:bodyPr wrap="square" lIns="0" rIns="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ADD ON</a:t>
              </a:r>
            </a:p>
          </p:txBody>
        </p:sp>
      </p:grpSp>
    </p:spTree>
    <p:extLst>
      <p:ext uri="{BB962C8B-B14F-4D97-AF65-F5344CB8AC3E}">
        <p14:creationId xmlns:p14="http://schemas.microsoft.com/office/powerpoint/2010/main" val="3560204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bwMode="gray"/>
        <p:txBody>
          <a:bodyPr/>
          <a:lstStyle/>
          <a:p>
            <a:r>
              <a:rPr lang="ja-JP" altLang="en-US" sz="2000" dirty="0">
                <a:latin typeface="Meiryo UI" panose="020B0604030504040204" pitchFamily="50" charset="-128"/>
                <a:ea typeface="Meiryo UI" panose="020B0604030504040204" pitchFamily="50" charset="-128"/>
              </a:rPr>
              <a:t>成果に連動した委託費の支払い</a:t>
            </a:r>
          </a:p>
        </p:txBody>
      </p:sp>
      <p:sp>
        <p:nvSpPr>
          <p:cNvPr id="25" name="正方形/長方形 24">
            <a:extLst>
              <a:ext uri="{FF2B5EF4-FFF2-40B4-BE49-F238E27FC236}">
                <a16:creationId xmlns:a16="http://schemas.microsoft.com/office/drawing/2014/main" id="{BBF3C642-8A86-5746-8D2F-F1857509C015}"/>
              </a:ext>
            </a:extLst>
          </p:cNvPr>
          <p:cNvSpPr/>
          <p:nvPr/>
        </p:nvSpPr>
        <p:spPr>
          <a:xfrm>
            <a:off x="0" y="835901"/>
            <a:ext cx="9900459" cy="576293"/>
          </a:xfrm>
          <a:prstGeom prst="rect">
            <a:avLst/>
          </a:prstGeom>
          <a:solidFill>
            <a:schemeClr val="accent3">
              <a:lumMod val="20000"/>
              <a:lumOff val="80000"/>
            </a:schemeClr>
          </a:solidFill>
        </p:spPr>
        <p:txBody>
          <a:bodyPr wrap="square" lIns="180000" tIns="72000" rIns="180000" bIns="72000">
            <a:spAutoFit/>
          </a:bodyPr>
          <a:lstStyle/>
          <a:p>
            <a:pPr marL="171450" indent="-171450" hangingPunct="0">
              <a:buFont typeface="Wingdings" panose="05000000000000000000" pitchFamily="2" charset="2"/>
              <a:buChar char="l"/>
            </a:pPr>
            <a:r>
              <a:rPr lang="ja-JP" altLang="ja-JP" sz="1400" dirty="0">
                <a:latin typeface="Meiryo UI" panose="020B0604030504040204" pitchFamily="50" charset="-128"/>
                <a:ea typeface="Meiryo UI" panose="020B0604030504040204" pitchFamily="50" charset="-128"/>
              </a:rPr>
              <a:t>環境整備事業</a:t>
            </a:r>
            <a:r>
              <a:rPr lang="ja-JP" altLang="en-US" sz="1400" dirty="0">
                <a:latin typeface="Meiryo UI" panose="020B0604030504040204" pitchFamily="50" charset="-128"/>
                <a:ea typeface="Meiryo UI" panose="020B0604030504040204" pitchFamily="50" charset="-128"/>
              </a:rPr>
              <a:t>の</a:t>
            </a:r>
            <a:r>
              <a:rPr lang="ja-JP" altLang="ja-JP" sz="1400" dirty="0">
                <a:latin typeface="Meiryo UI" panose="020B0604030504040204" pitchFamily="50" charset="-128"/>
                <a:ea typeface="Meiryo UI" panose="020B0604030504040204" pitchFamily="50" charset="-128"/>
              </a:rPr>
              <a:t>委託費の支払い</a:t>
            </a:r>
            <a:r>
              <a:rPr lang="ja-JP" altLang="en-US" sz="1400" dirty="0">
                <a:latin typeface="Meiryo UI" panose="020B0604030504040204" pitchFamily="50" charset="-128"/>
                <a:ea typeface="Meiryo UI" panose="020B0604030504040204" pitchFamily="50" charset="-128"/>
              </a:rPr>
              <a:t>において</a:t>
            </a:r>
            <a:r>
              <a:rPr lang="ja-JP" altLang="ja-JP" sz="1400" dirty="0">
                <a:latin typeface="Meiryo UI" panose="020B0604030504040204" pitchFamily="50" charset="-128"/>
                <a:ea typeface="Meiryo UI" panose="020B0604030504040204" pitchFamily="50" charset="-128"/>
              </a:rPr>
              <a:t>は、</a:t>
            </a:r>
            <a:r>
              <a:rPr lang="ja-JP" altLang="en-US" sz="1400" b="1" dirty="0">
                <a:latin typeface="Meiryo UI" panose="020B0604030504040204" pitchFamily="50" charset="-128"/>
                <a:ea typeface="Meiryo UI" panose="020B0604030504040204" pitchFamily="50" charset="-128"/>
              </a:rPr>
              <a:t>①</a:t>
            </a:r>
            <a:r>
              <a:rPr lang="ja-JP" altLang="ja-JP" sz="1400" b="1" dirty="0">
                <a:latin typeface="Meiryo UI" panose="020B0604030504040204" pitchFamily="50" charset="-128"/>
                <a:ea typeface="Meiryo UI" panose="020B0604030504040204" pitchFamily="50" charset="-128"/>
              </a:rPr>
              <a:t>高年齢者の雇用・就業者数</a:t>
            </a:r>
            <a:r>
              <a:rPr lang="ja-JP" altLang="ja-JP" sz="1400"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②</a:t>
            </a:r>
            <a:r>
              <a:rPr lang="ja-JP" altLang="ja-JP" sz="1400" b="1" dirty="0">
                <a:latin typeface="Meiryo UI" panose="020B0604030504040204" pitchFamily="50" charset="-128"/>
                <a:ea typeface="Meiryo UI" panose="020B0604030504040204" pitchFamily="50" charset="-128"/>
              </a:rPr>
              <a:t>民間等からの資金調達</a:t>
            </a:r>
            <a:r>
              <a:rPr lang="ja-JP" altLang="ja-JP" sz="1400" dirty="0">
                <a:latin typeface="Meiryo UI" panose="020B0604030504040204" pitchFamily="50" charset="-128"/>
                <a:ea typeface="Meiryo UI" panose="020B0604030504040204" pitchFamily="50" charset="-128"/>
              </a:rPr>
              <a:t>の</a:t>
            </a:r>
            <a:r>
              <a:rPr lang="ja-JP" altLang="en-US" sz="1400" dirty="0">
                <a:latin typeface="Meiryo UI" panose="020B0604030504040204" pitchFamily="50" charset="-128"/>
                <a:ea typeface="Meiryo UI" panose="020B0604030504040204" pitchFamily="50" charset="-128"/>
              </a:rPr>
              <a:t>２</a:t>
            </a:r>
            <a:r>
              <a:rPr lang="ja-JP" altLang="ja-JP" sz="1400" dirty="0">
                <a:latin typeface="Meiryo UI" panose="020B0604030504040204" pitchFamily="50" charset="-128"/>
                <a:ea typeface="Meiryo UI" panose="020B0604030504040204" pitchFamily="50" charset="-128"/>
              </a:rPr>
              <a:t>項目について、次のとおり、</a:t>
            </a:r>
            <a:r>
              <a:rPr lang="ja-JP" altLang="ja-JP" sz="1400" b="1" dirty="0">
                <a:latin typeface="Meiryo UI" panose="020B0604030504040204" pitchFamily="50" charset="-128"/>
                <a:ea typeface="Meiryo UI" panose="020B0604030504040204" pitchFamily="50" charset="-128"/>
              </a:rPr>
              <a:t>成果に応じ</a:t>
            </a:r>
            <a:r>
              <a:rPr lang="ja-JP" altLang="en-US" sz="1400" b="1" dirty="0">
                <a:latin typeface="Meiryo UI" panose="020B0604030504040204" pitchFamily="50" charset="-128"/>
                <a:ea typeface="Meiryo UI" panose="020B0604030504040204" pitchFamily="50" charset="-128"/>
              </a:rPr>
              <a:t>た</a:t>
            </a:r>
            <a:r>
              <a:rPr lang="ja-JP" altLang="ja-JP" sz="1400" b="1" dirty="0">
                <a:latin typeface="Meiryo UI" panose="020B0604030504040204" pitchFamily="50" charset="-128"/>
                <a:ea typeface="Meiryo UI" panose="020B0604030504040204" pitchFamily="50" charset="-128"/>
              </a:rPr>
              <a:t>委託費の加減算</a:t>
            </a:r>
            <a:r>
              <a:rPr lang="ja-JP" altLang="ja-JP" sz="1400" dirty="0">
                <a:latin typeface="Meiryo UI" panose="020B0604030504040204" pitchFamily="50" charset="-128"/>
                <a:ea typeface="Meiryo UI" panose="020B0604030504040204" pitchFamily="50" charset="-128"/>
              </a:rPr>
              <a:t>を行</a:t>
            </a:r>
            <a:r>
              <a:rPr lang="ja-JP" altLang="en-US" sz="1400" dirty="0">
                <a:latin typeface="Meiryo UI" panose="020B0604030504040204" pitchFamily="50" charset="-128"/>
                <a:ea typeface="Meiryo UI" panose="020B0604030504040204" pitchFamily="50" charset="-128"/>
              </a:rPr>
              <a:t>う</a:t>
            </a:r>
            <a:r>
              <a:rPr lang="ja-JP" altLang="ja-JP" sz="1400" dirty="0">
                <a:latin typeface="Meiryo UI" panose="020B0604030504040204" pitchFamily="50" charset="-128"/>
                <a:ea typeface="Meiryo UI" panose="020B0604030504040204" pitchFamily="50" charset="-128"/>
              </a:rPr>
              <a:t>。</a:t>
            </a:r>
            <a:endPar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F581B86D-9D0A-4957-B959-2039BA4D9E11}"/>
              </a:ext>
            </a:extLst>
          </p:cNvPr>
          <p:cNvSpPr/>
          <p:nvPr/>
        </p:nvSpPr>
        <p:spPr>
          <a:xfrm>
            <a:off x="68462" y="1700808"/>
            <a:ext cx="9769075" cy="5112568"/>
          </a:xfrm>
          <a:prstGeom prst="rect">
            <a:avLst/>
          </a:prstGeom>
          <a:no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sz="1200" dirty="0">
              <a:solidFill>
                <a:sysClr val="windowText" lastClr="000000"/>
              </a:solidFill>
              <a:latin typeface="Meiryo UI" panose="020B0604030504040204" pitchFamily="50" charset="-128"/>
              <a:ea typeface="Meiryo UI" panose="020B0604030504040204" pitchFamily="50" charset="-128"/>
            </a:endParaRPr>
          </a:p>
        </p:txBody>
      </p:sp>
      <p:cxnSp>
        <p:nvCxnSpPr>
          <p:cNvPr id="14" name="直線矢印コネクタ 13">
            <a:extLst>
              <a:ext uri="{FF2B5EF4-FFF2-40B4-BE49-F238E27FC236}">
                <a16:creationId xmlns:a16="http://schemas.microsoft.com/office/drawing/2014/main" id="{D885CF2C-1DF4-49BB-86B0-4779B1B81BBC}"/>
              </a:ext>
            </a:extLst>
          </p:cNvPr>
          <p:cNvCxnSpPr/>
          <p:nvPr/>
        </p:nvCxnSpPr>
        <p:spPr>
          <a:xfrm>
            <a:off x="6199212" y="3731264"/>
            <a:ext cx="0" cy="1833656"/>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3ADDAB44-DF79-4A6F-9A07-6F5B25D63B9E}"/>
              </a:ext>
            </a:extLst>
          </p:cNvPr>
          <p:cNvSpPr/>
          <p:nvPr/>
        </p:nvSpPr>
        <p:spPr>
          <a:xfrm>
            <a:off x="5838741" y="4372374"/>
            <a:ext cx="734950" cy="51473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t" anchorCtr="0">
            <a:spAutoFit/>
          </a:bodyPr>
          <a:lstStyle/>
          <a:p>
            <a:pPr algn="ctr"/>
            <a:r>
              <a:rPr kumimoji="1" lang="ja-JP" altLang="en-US" sz="800" dirty="0">
                <a:solidFill>
                  <a:schemeClr val="tx1"/>
                </a:solidFill>
                <a:latin typeface="Meiryo UI" panose="020B0604030504040204" pitchFamily="50" charset="-128"/>
                <a:ea typeface="Meiryo UI" panose="020B0604030504040204" pitchFamily="50" charset="-128"/>
              </a:rPr>
              <a:t>最大</a:t>
            </a:r>
            <a:endParaRPr kumimoji="1" lang="en-US" altLang="ja-JP" sz="800" dirty="0">
              <a:solidFill>
                <a:schemeClr val="tx1"/>
              </a:solidFill>
              <a:latin typeface="Meiryo UI" panose="020B0604030504040204" pitchFamily="50" charset="-128"/>
              <a:ea typeface="Meiryo UI" panose="020B0604030504040204" pitchFamily="50" charset="-128"/>
            </a:endParaRPr>
          </a:p>
          <a:p>
            <a:pPr algn="ctr"/>
            <a:r>
              <a:rPr kumimoji="1" lang="en-US" altLang="ja-JP" sz="800" dirty="0">
                <a:solidFill>
                  <a:schemeClr val="tx1"/>
                </a:solidFill>
                <a:latin typeface="Meiryo UI" panose="020B0604030504040204" pitchFamily="50" charset="-128"/>
                <a:ea typeface="Meiryo UI" panose="020B0604030504040204" pitchFamily="50" charset="-128"/>
              </a:rPr>
              <a:t>1,750</a:t>
            </a:r>
            <a:r>
              <a:rPr kumimoji="1" lang="ja-JP" altLang="en-US" sz="800" dirty="0">
                <a:solidFill>
                  <a:schemeClr val="tx1"/>
                </a:solidFill>
                <a:latin typeface="Meiryo UI" panose="020B0604030504040204" pitchFamily="50" charset="-128"/>
                <a:ea typeface="Meiryo UI" panose="020B0604030504040204" pitchFamily="50" charset="-128"/>
              </a:rPr>
              <a:t>万円</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　　</a:t>
            </a:r>
          </a:p>
        </p:txBody>
      </p:sp>
      <p:sp>
        <p:nvSpPr>
          <p:cNvPr id="57" name="テキスト ボックス 56">
            <a:extLst>
              <a:ext uri="{FF2B5EF4-FFF2-40B4-BE49-F238E27FC236}">
                <a16:creationId xmlns:a16="http://schemas.microsoft.com/office/drawing/2014/main" id="{0EC6B1EC-0A2F-4DD2-9502-D4FE3721A70F}"/>
              </a:ext>
            </a:extLst>
          </p:cNvPr>
          <p:cNvSpPr txBox="1"/>
          <p:nvPr/>
        </p:nvSpPr>
        <p:spPr>
          <a:xfrm>
            <a:off x="133176" y="1525185"/>
            <a:ext cx="3163640" cy="369332"/>
          </a:xfrm>
          <a:prstGeom prst="rect">
            <a:avLst/>
          </a:prstGeom>
          <a:solidFill>
            <a:srgbClr val="FFFFFF"/>
          </a:solidFill>
          <a:ln>
            <a:noFill/>
          </a:ln>
          <a:effectLst/>
        </p:spPr>
        <p:txBody>
          <a:bodyPr wrap="square" lIns="0" rIns="0">
            <a:spAutoFit/>
          </a:bodyPr>
          <a:lstStyle/>
          <a:p>
            <a:pPr marL="72000" marR="0" lvl="0" indent="0" defTabSz="457200" rtl="0" eaLnBrk="1" fontAlgn="auto" latinLnBrk="0" hangingPunct="1">
              <a:lnSpc>
                <a:spcPct val="100000"/>
              </a:lnSpc>
              <a:spcBef>
                <a:spcPts val="0"/>
              </a:spcBef>
              <a:spcAft>
                <a:spcPts val="600"/>
              </a:spcAft>
              <a:buClr>
                <a:srgbClr val="B4DCFA">
                  <a:lumMod val="75000"/>
                </a:srgbClr>
              </a:buClr>
              <a:buSzTx/>
              <a:buFontTx/>
              <a:buNone/>
              <a:tabLst/>
              <a:defRPr/>
            </a:pPr>
            <a:r>
              <a:rPr kumimoji="0" lang="ja-JP" altLang="en-US" sz="1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委託費への成果連動の仕組み</a:t>
            </a:r>
          </a:p>
        </p:txBody>
      </p:sp>
      <p:sp>
        <p:nvSpPr>
          <p:cNvPr id="58" name="正方形/長方形 57">
            <a:extLst>
              <a:ext uri="{FF2B5EF4-FFF2-40B4-BE49-F238E27FC236}">
                <a16:creationId xmlns:a16="http://schemas.microsoft.com/office/drawing/2014/main" id="{A4A21DC3-2E93-4FBD-8B82-337267B53DD9}"/>
              </a:ext>
            </a:extLst>
          </p:cNvPr>
          <p:cNvSpPr/>
          <p:nvPr/>
        </p:nvSpPr>
        <p:spPr>
          <a:xfrm>
            <a:off x="133176" y="3463424"/>
            <a:ext cx="5861658" cy="330011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t" anchorCtr="0">
            <a:spAutoFit/>
          </a:bodyPr>
          <a:lstStyle/>
          <a:p>
            <a:endParaRPr kumimoji="1" lang="ja-JP" altLang="en-US" sz="300" b="1" dirty="0">
              <a:solidFill>
                <a:sysClr val="windowText" lastClr="000000"/>
              </a:solidFill>
              <a:latin typeface="Meiryo UI" panose="020B0604030504040204" pitchFamily="50" charset="-128"/>
              <a:ea typeface="Meiryo UI" panose="020B0604030504040204" pitchFamily="50" charset="-128"/>
            </a:endParaRPr>
          </a:p>
          <a:p>
            <a:pPr algn="just"/>
            <a:r>
              <a:rPr kumimoji="1" lang="ja-JP" altLang="en-US" sz="1400" b="1" u="sng" dirty="0">
                <a:solidFill>
                  <a:sysClr val="windowText" lastClr="000000"/>
                </a:solidFill>
                <a:latin typeface="Meiryo UI" panose="020B0604030504040204" pitchFamily="50" charset="-128"/>
                <a:ea typeface="Meiryo UI" panose="020B0604030504040204" pitchFamily="50" charset="-128"/>
              </a:rPr>
              <a:t>民間資金等の調達実績に対する成果連動</a:t>
            </a:r>
            <a:r>
              <a:rPr kumimoji="1" lang="en-US" altLang="ja-JP" sz="1400" b="1" u="sng" dirty="0">
                <a:solidFill>
                  <a:sysClr val="windowText" lastClr="000000"/>
                </a:solidFill>
                <a:latin typeface="Meiryo UI" panose="020B0604030504040204" pitchFamily="50" charset="-128"/>
                <a:ea typeface="Meiryo UI" panose="020B0604030504040204" pitchFamily="50" charset="-128"/>
              </a:rPr>
              <a:t>【</a:t>
            </a:r>
            <a:r>
              <a:rPr kumimoji="1" lang="ja-JP" altLang="en-US" sz="1400" b="1" u="sng" dirty="0">
                <a:solidFill>
                  <a:sysClr val="windowText" lastClr="000000"/>
                </a:solidFill>
                <a:latin typeface="Meiryo UI" panose="020B0604030504040204" pitchFamily="50" charset="-128"/>
                <a:ea typeface="Meiryo UI" panose="020B0604030504040204" pitchFamily="50" charset="-128"/>
              </a:rPr>
              <a:t>定額加算方式</a:t>
            </a:r>
            <a:r>
              <a:rPr kumimoji="1" lang="en-US" altLang="ja-JP" sz="1400" b="1" u="sng" dirty="0">
                <a:solidFill>
                  <a:sysClr val="windowText" lastClr="000000"/>
                </a:solidFill>
                <a:latin typeface="Meiryo UI" panose="020B0604030504040204" pitchFamily="50" charset="-128"/>
                <a:ea typeface="Meiryo UI" panose="020B0604030504040204" pitchFamily="50" charset="-128"/>
              </a:rPr>
              <a:t>】</a:t>
            </a:r>
          </a:p>
          <a:p>
            <a:pPr marL="171450" indent="-171450" algn="just">
              <a:spcBef>
                <a:spcPts val="600"/>
              </a:spcBef>
              <a:buFont typeface="Wingdings" panose="05000000000000000000" pitchFamily="2" charset="2"/>
              <a:buChar char="l"/>
            </a:pPr>
            <a:r>
              <a:rPr kumimoji="1" lang="ja-JP" altLang="en-US" sz="1100" b="1" dirty="0">
                <a:solidFill>
                  <a:sysClr val="windowText" lastClr="000000"/>
                </a:solidFill>
                <a:latin typeface="Meiryo UI" panose="020B0604030504040204" pitchFamily="50" charset="-128"/>
                <a:ea typeface="Meiryo UI" panose="020B0604030504040204" pitchFamily="50" charset="-128"/>
              </a:rPr>
              <a:t>第２期評価基準期間以降は、民間資金等の調達実績に応じて、委託費に一定額を加算</a:t>
            </a:r>
            <a:r>
              <a:rPr kumimoji="1" lang="ja-JP" altLang="en-US" sz="1100" dirty="0">
                <a:solidFill>
                  <a:sysClr val="windowText" lastClr="000000"/>
                </a:solidFill>
                <a:latin typeface="Meiryo UI" panose="020B0604030504040204" pitchFamily="50" charset="-128"/>
                <a:ea typeface="Meiryo UI" panose="020B0604030504040204" pitchFamily="50" charset="-128"/>
              </a:rPr>
              <a:t>して支払う。さらに、第３期においては</a:t>
            </a:r>
            <a:r>
              <a:rPr kumimoji="1" lang="ja-JP" altLang="en-US" sz="1100" dirty="0">
                <a:solidFill>
                  <a:schemeClr val="tx1"/>
                </a:solidFill>
                <a:latin typeface="Meiryo UI" panose="020B0604030504040204" pitchFamily="50" charset="-128"/>
                <a:ea typeface="Meiryo UI" panose="020B0604030504040204" pitchFamily="50" charset="-128"/>
              </a:rPr>
              <a:t>加算の基準と上限額</a:t>
            </a:r>
            <a:r>
              <a:rPr kumimoji="1" lang="ja-JP" altLang="en-US" sz="1100" dirty="0">
                <a:solidFill>
                  <a:sysClr val="windowText" lastClr="000000"/>
                </a:solidFill>
                <a:latin typeface="Meiryo UI" panose="020B0604030504040204" pitchFamily="50" charset="-128"/>
                <a:ea typeface="Meiryo UI" panose="020B0604030504040204" pitchFamily="50" charset="-128"/>
              </a:rPr>
              <a:t>を引き上げ、民間資金等の調達のためのインセンティブを強化する。</a:t>
            </a: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p>
            <a:pPr marL="171450" indent="-171450" algn="just">
              <a:spcBef>
                <a:spcPts val="600"/>
              </a:spcBef>
              <a:buFont typeface="Wingdings" panose="05000000000000000000" pitchFamily="2" charset="2"/>
              <a:buChar char="l"/>
            </a:pPr>
            <a:r>
              <a:rPr kumimoji="1" lang="ja-JP" altLang="en-US" sz="1100" dirty="0">
                <a:solidFill>
                  <a:sysClr val="windowText" lastClr="000000"/>
                </a:solidFill>
                <a:latin typeface="Meiryo UI" panose="020B0604030504040204" pitchFamily="50" charset="-128"/>
                <a:ea typeface="Meiryo UI" panose="020B0604030504040204" pitchFamily="50" charset="-128"/>
              </a:rPr>
              <a:t>なお、民間資金等の調達手段は以下の２パターンとし、組み合わせて取組むことも可とする。</a:t>
            </a: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Ø"/>
            </a:pPr>
            <a:r>
              <a:rPr kumimoji="1" lang="en-US" altLang="ja-JP" sz="1100" b="1" dirty="0">
                <a:solidFill>
                  <a:sysClr val="windowText" lastClr="000000"/>
                </a:solidFill>
                <a:latin typeface="Meiryo UI" panose="020B0604030504040204" pitchFamily="50" charset="-128"/>
                <a:ea typeface="Meiryo UI" panose="020B0604030504040204" pitchFamily="50" charset="-128"/>
              </a:rPr>
              <a:t>【</a:t>
            </a:r>
            <a:r>
              <a:rPr kumimoji="1" lang="ja-JP" altLang="en-US" sz="1100" b="1" dirty="0">
                <a:solidFill>
                  <a:sysClr val="windowText" lastClr="000000"/>
                </a:solidFill>
                <a:latin typeface="Meiryo UI" panose="020B0604030504040204" pitchFamily="50" charset="-128"/>
                <a:ea typeface="Meiryo UI" panose="020B0604030504040204" pitchFamily="50" charset="-128"/>
              </a:rPr>
              <a:t>支援員</a:t>
            </a:r>
            <a:r>
              <a:rPr kumimoji="1" lang="ja-JP" altLang="en-US" sz="1100" b="1" dirty="0">
                <a:solidFill>
                  <a:schemeClr val="tx1"/>
                </a:solidFill>
                <a:latin typeface="Meiryo UI" panose="020B0604030504040204" pitchFamily="50" charset="-128"/>
                <a:ea typeface="Meiryo UI" panose="020B0604030504040204" pitchFamily="50" charset="-128"/>
              </a:rPr>
              <a:t>等の人材提供</a:t>
            </a:r>
            <a:r>
              <a:rPr kumimoji="1" lang="en-US" altLang="ja-JP" sz="1100" b="1" dirty="0">
                <a:solidFill>
                  <a:schemeClr val="tx1"/>
                </a:solidFill>
                <a:latin typeface="Meiryo UI" panose="020B0604030504040204" pitchFamily="50" charset="-128"/>
                <a:ea typeface="Meiryo UI" panose="020B0604030504040204" pitchFamily="50" charset="-128"/>
              </a:rPr>
              <a:t>】</a:t>
            </a:r>
          </a:p>
          <a:p>
            <a:pPr marL="171450" indent="-171450" algn="just">
              <a:spcBef>
                <a:spcPts val="600"/>
              </a:spcBef>
              <a:buFont typeface="Wingdings" panose="05000000000000000000" pitchFamily="2" charset="2"/>
              <a:buChar char="Ø"/>
            </a:pPr>
            <a:endParaRPr kumimoji="1" lang="en-US" altLang="ja-JP" sz="400" dirty="0">
              <a:solidFill>
                <a:schemeClr val="tx1"/>
              </a:solidFill>
              <a:latin typeface="Meiryo UI" panose="020B0604030504040204" pitchFamily="50" charset="-128"/>
              <a:ea typeface="Meiryo UI" panose="020B0604030504040204" pitchFamily="50" charset="-128"/>
            </a:endParaRPr>
          </a:p>
          <a:p>
            <a:pPr marL="171450" indent="-171450" algn="just">
              <a:spcBef>
                <a:spcPts val="600"/>
              </a:spcBef>
              <a:buFont typeface="Wingdings" panose="05000000000000000000" pitchFamily="2" charset="2"/>
              <a:buChar char="Ø"/>
            </a:pPr>
            <a:endParaRPr kumimoji="1" lang="en-US" altLang="ja-JP" sz="1100" b="1" dirty="0">
              <a:solidFill>
                <a:schemeClr val="tx1"/>
              </a:solidFill>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Ø"/>
            </a:pPr>
            <a:r>
              <a:rPr kumimoji="1" lang="en-US" altLang="ja-JP" sz="1100" b="1" dirty="0">
                <a:solidFill>
                  <a:sysClr val="windowText" lastClr="000000"/>
                </a:solidFill>
                <a:latin typeface="Meiryo UI" panose="020B0604030504040204" pitchFamily="50" charset="-128"/>
                <a:ea typeface="Meiryo UI" panose="020B0604030504040204" pitchFamily="50" charset="-128"/>
              </a:rPr>
              <a:t>【</a:t>
            </a:r>
            <a:r>
              <a:rPr kumimoji="1" lang="ja-JP" altLang="en-US" sz="1100" b="1" dirty="0">
                <a:solidFill>
                  <a:sysClr val="windowText" lastClr="000000"/>
                </a:solidFill>
                <a:latin typeface="Meiryo UI" panose="020B0604030504040204" pitchFamily="50" charset="-128"/>
                <a:ea typeface="Meiryo UI" panose="020B0604030504040204" pitchFamily="50" charset="-128"/>
              </a:rPr>
              <a:t>寄附等の資金援助等</a:t>
            </a:r>
            <a:r>
              <a:rPr kumimoji="1" lang="en-US" altLang="ja-JP" sz="1100" b="1" dirty="0">
                <a:solidFill>
                  <a:sysClr val="windowText" lastClr="000000"/>
                </a:solidFill>
                <a:latin typeface="Meiryo UI" panose="020B0604030504040204" pitchFamily="50" charset="-128"/>
                <a:ea typeface="Meiryo UI" panose="020B0604030504040204" pitchFamily="50" charset="-128"/>
              </a:rPr>
              <a:t>】</a:t>
            </a:r>
          </a:p>
          <a:p>
            <a:pPr marL="171450" indent="-171450" algn="just">
              <a:buFont typeface="Wingdings" panose="05000000000000000000" pitchFamily="2" charset="2"/>
              <a:buChar char="l"/>
            </a:pP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just"/>
            <a:r>
              <a:rPr kumimoji="1" lang="ja-JP" altLang="en-US" sz="1200" dirty="0">
                <a:solidFill>
                  <a:sysClr val="windowText" lastClr="000000"/>
                </a:solidFill>
                <a:latin typeface="Meiryo UI" panose="020B0604030504040204" pitchFamily="50" charset="-128"/>
                <a:ea typeface="Meiryo UI" panose="020B0604030504040204" pitchFamily="50" charset="-128"/>
              </a:rPr>
              <a:t>　</a:t>
            </a:r>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just"/>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just"/>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just"/>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just"/>
            <a:endParaRPr kumimoji="1" lang="en-US" altLang="ja-JP" sz="1200" dirty="0">
              <a:solidFill>
                <a:sysClr val="windowText" lastClr="000000"/>
              </a:solidFill>
              <a:latin typeface="Meiryo UI" panose="020B0604030504040204" pitchFamily="50" charset="-128"/>
              <a:ea typeface="Meiryo UI" panose="020B0604030504040204" pitchFamily="50" charset="-128"/>
            </a:endParaRPr>
          </a:p>
          <a:p>
            <a:pPr algn="just"/>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p:txBody>
      </p:sp>
      <p:sp>
        <p:nvSpPr>
          <p:cNvPr id="60" name="テキスト ボックス 59">
            <a:extLst>
              <a:ext uri="{FF2B5EF4-FFF2-40B4-BE49-F238E27FC236}">
                <a16:creationId xmlns:a16="http://schemas.microsoft.com/office/drawing/2014/main" id="{DE7BCEEB-D10D-4932-ADAD-1A64D766DE56}"/>
              </a:ext>
            </a:extLst>
          </p:cNvPr>
          <p:cNvSpPr txBox="1"/>
          <p:nvPr/>
        </p:nvSpPr>
        <p:spPr>
          <a:xfrm>
            <a:off x="9436457" y="3796514"/>
            <a:ext cx="406265" cy="1833477"/>
          </a:xfrm>
          <a:prstGeom prst="rect">
            <a:avLst/>
          </a:prstGeom>
          <a:solidFill>
            <a:srgbClr val="00FF00">
              <a:alpha val="25882"/>
            </a:srgbClr>
          </a:solidFill>
          <a:effectLst>
            <a:softEdge rad="127000"/>
          </a:effectLst>
        </p:spPr>
        <p:txBody>
          <a:bodyPr vert="eaVert" wrap="square" rtlCol="0">
            <a:spAutoFit/>
          </a:bodyPr>
          <a:lstStyle/>
          <a:p>
            <a:pPr algn="ctr">
              <a:lnSpc>
                <a:spcPct val="120000"/>
              </a:lnSpc>
              <a:spcAft>
                <a:spcPts val="600"/>
              </a:spcAft>
              <a:buClr>
                <a:schemeClr val="tx2"/>
              </a:buClr>
            </a:pPr>
            <a:r>
              <a:rPr kumimoji="1" lang="ja-JP" altLang="en-US" sz="1200" b="1" dirty="0">
                <a:latin typeface="Meiryo UI" panose="020B0604030504040204" pitchFamily="50" charset="-128"/>
                <a:ea typeface="Meiryo UI" panose="020B0604030504040204" pitchFamily="50" charset="-128"/>
              </a:rPr>
              <a:t>事業終了後の自走へ</a:t>
            </a:r>
          </a:p>
        </p:txBody>
      </p:sp>
      <p:sp>
        <p:nvSpPr>
          <p:cNvPr id="61" name="フリーフォーム: 図形 30">
            <a:extLst>
              <a:ext uri="{FF2B5EF4-FFF2-40B4-BE49-F238E27FC236}">
                <a16:creationId xmlns:a16="http://schemas.microsoft.com/office/drawing/2014/main" id="{BF820BAB-C9BB-4E1D-955B-9EF9CE4558C2}"/>
              </a:ext>
            </a:extLst>
          </p:cNvPr>
          <p:cNvSpPr/>
          <p:nvPr/>
        </p:nvSpPr>
        <p:spPr>
          <a:xfrm rot="16200000">
            <a:off x="9154632" y="4810803"/>
            <a:ext cx="485074" cy="126090"/>
          </a:xfrm>
          <a:custGeom>
            <a:avLst/>
            <a:gdLst>
              <a:gd name="connsiteX0" fmla="*/ 0 w 1499636"/>
              <a:gd name="connsiteY0" fmla="*/ 0 h 504000"/>
              <a:gd name="connsiteX1" fmla="*/ 1499636 w 1499636"/>
              <a:gd name="connsiteY1" fmla="*/ 0 h 504000"/>
              <a:gd name="connsiteX2" fmla="*/ 749818 w 1499636"/>
              <a:gd name="connsiteY2" fmla="*/ 504000 h 504000"/>
            </a:gdLst>
            <a:ahLst/>
            <a:cxnLst>
              <a:cxn ang="0">
                <a:pos x="connsiteX0" y="connsiteY0"/>
              </a:cxn>
              <a:cxn ang="0">
                <a:pos x="connsiteX1" y="connsiteY1"/>
              </a:cxn>
              <a:cxn ang="0">
                <a:pos x="connsiteX2" y="connsiteY2"/>
              </a:cxn>
            </a:cxnLst>
            <a:rect l="l" t="t" r="r" b="b"/>
            <a:pathLst>
              <a:path w="1499636" h="504000">
                <a:moveTo>
                  <a:pt x="0" y="0"/>
                </a:moveTo>
                <a:lnTo>
                  <a:pt x="1499636" y="0"/>
                </a:lnTo>
                <a:lnTo>
                  <a:pt x="749818" y="50400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gn="l"/>
            <a:endParaRPr kumimoji="1" lang="ja-JP" altLang="en-US" dirty="0">
              <a:latin typeface="Meiryo UI" panose="020B0604030504040204" pitchFamily="50" charset="-128"/>
              <a:ea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99B8DB1D-438B-44C5-9CC2-E7A5F008F117}"/>
              </a:ext>
            </a:extLst>
          </p:cNvPr>
          <p:cNvSpPr>
            <a:spLocks noGrp="1"/>
          </p:cNvSpPr>
          <p:nvPr>
            <p:ph type="sldNum" sz="quarter" idx="4"/>
          </p:nvPr>
        </p:nvSpPr>
        <p:spPr>
          <a:xfrm>
            <a:off x="9120812" y="6602428"/>
            <a:ext cx="630513" cy="278421"/>
          </a:xfrm>
        </p:spPr>
        <p:txBody>
          <a:bodyPr/>
          <a:lstStyle/>
          <a:p>
            <a:r>
              <a:rPr lang="en-US" dirty="0">
                <a:latin typeface="Meiryo UI" panose="020B0604030504040204" pitchFamily="50" charset="-128"/>
                <a:ea typeface="Meiryo UI" panose="020B0604030504040204" pitchFamily="50" charset="-128"/>
              </a:rPr>
              <a:t>5</a:t>
            </a:r>
          </a:p>
        </p:txBody>
      </p:sp>
      <p:graphicFrame>
        <p:nvGraphicFramePr>
          <p:cNvPr id="5" name="表 4"/>
          <p:cNvGraphicFramePr>
            <a:graphicFrameLocks noGrp="1"/>
          </p:cNvGraphicFramePr>
          <p:nvPr>
            <p:extLst>
              <p:ext uri="{D42A27DB-BD31-4B8C-83A1-F6EECF244321}">
                <p14:modId xmlns:p14="http://schemas.microsoft.com/office/powerpoint/2010/main" val="1191987589"/>
              </p:ext>
            </p:extLst>
          </p:nvPr>
        </p:nvGraphicFramePr>
        <p:xfrm>
          <a:off x="6438158" y="3700041"/>
          <a:ext cx="2830479" cy="2081526"/>
        </p:xfrm>
        <a:graphic>
          <a:graphicData uri="http://schemas.openxmlformats.org/drawingml/2006/table">
            <a:tbl>
              <a:tblPr/>
              <a:tblGrid>
                <a:gridCol w="884525">
                  <a:extLst>
                    <a:ext uri="{9D8B030D-6E8A-4147-A177-3AD203B41FA5}">
                      <a16:colId xmlns:a16="http://schemas.microsoft.com/office/drawing/2014/main" val="2676451721"/>
                    </a:ext>
                  </a:extLst>
                </a:gridCol>
                <a:gridCol w="88452">
                  <a:extLst>
                    <a:ext uri="{9D8B030D-6E8A-4147-A177-3AD203B41FA5}">
                      <a16:colId xmlns:a16="http://schemas.microsoft.com/office/drawing/2014/main" val="2994874406"/>
                    </a:ext>
                  </a:extLst>
                </a:gridCol>
                <a:gridCol w="884525">
                  <a:extLst>
                    <a:ext uri="{9D8B030D-6E8A-4147-A177-3AD203B41FA5}">
                      <a16:colId xmlns:a16="http://schemas.microsoft.com/office/drawing/2014/main" val="1814282993"/>
                    </a:ext>
                  </a:extLst>
                </a:gridCol>
                <a:gridCol w="88452">
                  <a:extLst>
                    <a:ext uri="{9D8B030D-6E8A-4147-A177-3AD203B41FA5}">
                      <a16:colId xmlns:a16="http://schemas.microsoft.com/office/drawing/2014/main" val="676636948"/>
                    </a:ext>
                  </a:extLst>
                </a:gridCol>
                <a:gridCol w="884525">
                  <a:extLst>
                    <a:ext uri="{9D8B030D-6E8A-4147-A177-3AD203B41FA5}">
                      <a16:colId xmlns:a16="http://schemas.microsoft.com/office/drawing/2014/main" val="239504036"/>
                    </a:ext>
                  </a:extLst>
                </a:gridCol>
              </a:tblGrid>
              <a:tr h="20115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w="19050" cap="flat" cmpd="sng" algn="ctr">
                      <a:solidFill>
                        <a:srgbClr val="2F75B5"/>
                      </a:solidFill>
                      <a:prstDash val="solid"/>
                      <a:round/>
                      <a:headEnd type="none" w="med" len="med"/>
                      <a:tailEnd type="none" w="med" len="med"/>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ED7D31"/>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w="19050" cap="flat" cmpd="sng" algn="ctr">
                      <a:solidFill>
                        <a:srgbClr val="ED7D31"/>
                      </a:solidFill>
                      <a:prstDash val="solid"/>
                      <a:round/>
                      <a:headEnd type="none" w="med" len="med"/>
                      <a:tailEnd type="none" w="med" len="med"/>
                    </a:lnB>
                    <a:solidFill>
                      <a:srgbClr val="FCE4D6"/>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w="19050" cap="flat" cmpd="sng" algn="ctr">
                      <a:solidFill>
                        <a:srgbClr val="ED7D31"/>
                      </a:solidFill>
                      <a:prstDash val="solid"/>
                      <a:round/>
                      <a:headEnd type="none" w="med" len="med"/>
                      <a:tailEnd type="none" w="med" len="med"/>
                    </a:lnT>
                    <a:lnB>
                      <a:noFill/>
                    </a:lnB>
                    <a:solidFill>
                      <a:srgbClr val="FCE4D6"/>
                    </a:solidFill>
                  </a:tcPr>
                </a:tc>
                <a:extLst>
                  <a:ext uri="{0D108BD9-81ED-4DB2-BD59-A6C34878D82A}">
                    <a16:rowId xmlns:a16="http://schemas.microsoft.com/office/drawing/2014/main" val="2522696521"/>
                  </a:ext>
                </a:extLst>
              </a:tr>
              <a:tr h="201156">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w="19050" cap="flat" cmpd="sng" algn="ctr">
                      <a:solidFill>
                        <a:srgbClr val="ED7D31"/>
                      </a:solidFill>
                      <a:prstDash val="solid"/>
                      <a:round/>
                      <a:headEnd type="none" w="med" len="med"/>
                      <a:tailEnd type="none" w="med" len="med"/>
                    </a:lnT>
                    <a:lnB>
                      <a:noFill/>
                    </a:lnB>
                    <a:pattFill prst="pct50">
                      <a:fgClr>
                        <a:srgbClr val="2F75B5"/>
                      </a:fgClr>
                      <a:bgClr>
                        <a:srgbClr val="DDEBF7"/>
                      </a:bgClr>
                    </a:patt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ED7D31"/>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ED7D31"/>
                      </a:solidFill>
                      <a:prstDash val="solid"/>
                      <a:round/>
                      <a:headEnd type="none" w="med" len="med"/>
                      <a:tailEnd type="none" w="med" len="med"/>
                    </a:lnL>
                    <a:lnR w="19050" cap="flat" cmpd="sng" algn="ctr">
                      <a:solidFill>
                        <a:srgbClr val="ED7D31"/>
                      </a:solidFill>
                      <a:prstDash val="solid"/>
                      <a:round/>
                      <a:headEnd type="none" w="med" len="med"/>
                      <a:tailEnd type="none" w="med" len="med"/>
                    </a:lnR>
                    <a:lnT>
                      <a:noFill/>
                    </a:lnT>
                    <a:lnB w="19050" cap="flat" cmpd="sng" algn="ctr">
                      <a:solidFill>
                        <a:srgbClr val="ED7D31"/>
                      </a:solidFill>
                      <a:prstDash val="solid"/>
                      <a:round/>
                      <a:headEnd type="none" w="med" len="med"/>
                      <a:tailEnd type="none" w="med" len="med"/>
                    </a:lnB>
                    <a:solidFill>
                      <a:srgbClr val="FCE4D6"/>
                    </a:solidFill>
                  </a:tcPr>
                </a:tc>
                <a:extLst>
                  <a:ext uri="{0D108BD9-81ED-4DB2-BD59-A6C34878D82A}">
                    <a16:rowId xmlns:a16="http://schemas.microsoft.com/office/drawing/2014/main" val="2367661212"/>
                  </a:ext>
                </a:extLst>
              </a:tr>
              <a:tr h="19241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10</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w="19050" cap="flat" cmpd="sng" algn="ctr">
                      <a:solidFill>
                        <a:srgbClr val="ED7D31"/>
                      </a:solidFill>
                      <a:prstDash val="solid"/>
                      <a:round/>
                      <a:headEnd type="none" w="med" len="med"/>
                      <a:tailEnd type="none" w="med" len="med"/>
                    </a:lnT>
                    <a:lnB>
                      <a:noFill/>
                    </a:lnB>
                    <a:pattFill prst="pct50">
                      <a:fgClr>
                        <a:srgbClr val="2F75B5"/>
                      </a:fgClr>
                      <a:bgClr>
                        <a:srgbClr val="DDEBF7"/>
                      </a:bgClr>
                    </a:pattFill>
                  </a:tcPr>
                </a:tc>
                <a:extLst>
                  <a:ext uri="{0D108BD9-81ED-4DB2-BD59-A6C34878D82A}">
                    <a16:rowId xmlns:a16="http://schemas.microsoft.com/office/drawing/2014/main" val="3339640961"/>
                  </a:ext>
                </a:extLst>
              </a:tr>
              <a:tr h="18366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801324237"/>
                  </a:ext>
                </a:extLst>
              </a:tr>
              <a:tr h="18366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254302054"/>
                  </a:ext>
                </a:extLst>
              </a:tr>
              <a:tr h="18366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719653984"/>
                  </a:ext>
                </a:extLst>
              </a:tr>
              <a:tr h="18366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392643217"/>
                  </a:ext>
                </a:extLst>
              </a:tr>
              <a:tr h="18366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1084198121"/>
                  </a:ext>
                </a:extLst>
              </a:tr>
              <a:tr h="183664">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solidFill>
                      <a:srgbClr val="DDEBF7"/>
                    </a:solidFill>
                  </a:tcPr>
                </a:tc>
                <a:extLst>
                  <a:ext uri="{0D108BD9-81ED-4DB2-BD59-A6C34878D82A}">
                    <a16:rowId xmlns:a16="http://schemas.microsoft.com/office/drawing/2014/main" val="3645214279"/>
                  </a:ext>
                </a:extLst>
              </a:tr>
              <a:tr h="19241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tc>
                  <a:txBody>
                    <a:bodyPr/>
                    <a:lstStyle/>
                    <a:p>
                      <a:pPr algn="l"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a:noFill/>
                    </a:lnB>
                  </a:tcP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8746" marR="8746" marT="8746" marB="0" anchor="ctr">
                    <a:lnL w="19050" cap="flat" cmpd="sng" algn="ctr">
                      <a:solidFill>
                        <a:srgbClr val="2F75B5"/>
                      </a:solidFill>
                      <a:prstDash val="solid"/>
                      <a:round/>
                      <a:headEnd type="none" w="med" len="med"/>
                      <a:tailEnd type="none" w="med" len="med"/>
                    </a:lnL>
                    <a:lnR w="19050" cap="flat" cmpd="sng" algn="ctr">
                      <a:solidFill>
                        <a:srgbClr val="2F75B5"/>
                      </a:solidFill>
                      <a:prstDash val="solid"/>
                      <a:round/>
                      <a:headEnd type="none" w="med" len="med"/>
                      <a:tailEnd type="none" w="med" len="med"/>
                    </a:lnR>
                    <a:lnT>
                      <a:noFill/>
                    </a:lnT>
                    <a:lnB w="19050" cap="flat" cmpd="sng" algn="ctr">
                      <a:solidFill>
                        <a:srgbClr val="2F75B5"/>
                      </a:solidFill>
                      <a:prstDash val="solid"/>
                      <a:round/>
                      <a:headEnd type="none" w="med" len="med"/>
                      <a:tailEnd type="none" w="med" len="med"/>
                    </a:lnB>
                    <a:solidFill>
                      <a:srgbClr val="DDEBF7"/>
                    </a:solidFill>
                  </a:tcPr>
                </a:tc>
                <a:extLst>
                  <a:ext uri="{0D108BD9-81ED-4DB2-BD59-A6C34878D82A}">
                    <a16:rowId xmlns:a16="http://schemas.microsoft.com/office/drawing/2014/main" val="168204763"/>
                  </a:ext>
                </a:extLst>
              </a:tr>
              <a:tr h="192410">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初年度</a:t>
                      </a:r>
                    </a:p>
                  </a:txBody>
                  <a:tcPr marL="8746" marR="8746" marT="8746" marB="0" anchor="ctr">
                    <a:lnL>
                      <a:noFill/>
                    </a:lnL>
                    <a:lnR>
                      <a:noFill/>
                    </a:lnR>
                    <a:lnT w="19050" cap="flat" cmpd="sng" algn="ctr">
                      <a:solidFill>
                        <a:srgbClr val="2F75B5"/>
                      </a:solidFill>
                      <a:prstDash val="solid"/>
                      <a:round/>
                      <a:headEnd type="none" w="med" len="med"/>
                      <a:tailEnd type="none" w="med" len="med"/>
                    </a:lnT>
                    <a:lnB>
                      <a:noFill/>
                    </a:lnB>
                  </a:tcPr>
                </a:tc>
                <a:tc>
                  <a:txBody>
                    <a:bodyPr/>
                    <a:lstStyle/>
                    <a:p>
                      <a:pPr algn="ctr"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a:noFill/>
                    </a:lnL>
                    <a:lnR>
                      <a:noFill/>
                    </a:lnR>
                    <a:lnT>
                      <a:noFill/>
                    </a:lnT>
                    <a:lnB>
                      <a:noFill/>
                    </a:lnB>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第２年度</a:t>
                      </a:r>
                    </a:p>
                  </a:txBody>
                  <a:tcPr marL="8746" marR="8746" marT="8746" marB="0" anchor="ctr">
                    <a:lnL>
                      <a:noFill/>
                    </a:lnL>
                    <a:lnR>
                      <a:noFill/>
                    </a:lnR>
                    <a:lnT w="19050" cap="flat" cmpd="sng" algn="ctr">
                      <a:solidFill>
                        <a:srgbClr val="2F75B5"/>
                      </a:solidFill>
                      <a:prstDash val="solid"/>
                      <a:round/>
                      <a:headEnd type="none" w="med" len="med"/>
                      <a:tailEnd type="none" w="med" len="med"/>
                    </a:lnT>
                    <a:lnB>
                      <a:noFill/>
                    </a:lnB>
                  </a:tcPr>
                </a:tc>
                <a:tc>
                  <a:txBody>
                    <a:bodyPr/>
                    <a:lstStyle/>
                    <a:p>
                      <a:pPr algn="ctr" fontAlgn="ctr"/>
                      <a:endParaRPr lang="ja-JP" altLang="en-US" sz="1000" b="0" i="0" u="none" strike="noStrike">
                        <a:solidFill>
                          <a:srgbClr val="000000"/>
                        </a:solidFill>
                        <a:effectLst/>
                        <a:latin typeface="Meiryo UI" panose="020B0604030504040204" pitchFamily="50" charset="-128"/>
                        <a:ea typeface="Meiryo UI" panose="020B0604030504040204" pitchFamily="50" charset="-128"/>
                      </a:endParaRPr>
                    </a:p>
                  </a:txBody>
                  <a:tcPr marL="8746" marR="8746" marT="8746" marB="0" anchor="ctr">
                    <a:lnL>
                      <a:noFill/>
                    </a:lnL>
                    <a:lnR>
                      <a:noFill/>
                    </a:lnR>
                    <a:lnT>
                      <a:noFill/>
                    </a:lnT>
                    <a:lnB>
                      <a:noFill/>
                    </a:lnB>
                  </a:tcPr>
                </a:tc>
                <a:tc>
                  <a:txBody>
                    <a:bodyPr/>
                    <a:lstStyle/>
                    <a:p>
                      <a:pPr algn="ctr" fontAlgn="ctr"/>
                      <a:r>
                        <a:rPr lang="ja-JP" altLang="en-US" sz="1000" b="1" i="0" u="none" strike="noStrike" dirty="0">
                          <a:solidFill>
                            <a:srgbClr val="000000"/>
                          </a:solidFill>
                          <a:effectLst/>
                          <a:latin typeface="Meiryo UI" panose="020B0604030504040204" pitchFamily="50" charset="-128"/>
                          <a:ea typeface="Meiryo UI" panose="020B0604030504040204" pitchFamily="50" charset="-128"/>
                        </a:rPr>
                        <a:t>最終年度</a:t>
                      </a:r>
                    </a:p>
                  </a:txBody>
                  <a:tcPr marL="8746" marR="8746" marT="8746" marB="0" anchor="ctr">
                    <a:lnL>
                      <a:noFill/>
                    </a:lnL>
                    <a:lnR>
                      <a:noFill/>
                    </a:lnR>
                    <a:lnT w="19050" cap="flat" cmpd="sng" algn="ctr">
                      <a:solidFill>
                        <a:srgbClr val="2F75B5"/>
                      </a:solidFill>
                      <a:prstDash val="solid"/>
                      <a:round/>
                      <a:headEnd type="none" w="med" len="med"/>
                      <a:tailEnd type="none" w="med" len="med"/>
                    </a:lnT>
                    <a:lnB>
                      <a:noFill/>
                    </a:lnB>
                  </a:tcPr>
                </a:tc>
                <a:extLst>
                  <a:ext uri="{0D108BD9-81ED-4DB2-BD59-A6C34878D82A}">
                    <a16:rowId xmlns:a16="http://schemas.microsoft.com/office/drawing/2014/main" val="1954495866"/>
                  </a:ext>
                </a:extLst>
              </a:tr>
            </a:tbl>
          </a:graphicData>
        </a:graphic>
      </p:graphicFrame>
      <p:sp>
        <p:nvSpPr>
          <p:cNvPr id="45" name="テキスト ボックス 44">
            <a:extLst>
              <a:ext uri="{FF2B5EF4-FFF2-40B4-BE49-F238E27FC236}">
                <a16:creationId xmlns:a16="http://schemas.microsoft.com/office/drawing/2014/main" id="{91E8426C-C3D8-4C7F-A4F9-16FD3C1AA51E}"/>
              </a:ext>
            </a:extLst>
          </p:cNvPr>
          <p:cNvSpPr txBox="1"/>
          <p:nvPr/>
        </p:nvSpPr>
        <p:spPr>
          <a:xfrm>
            <a:off x="6815667" y="5173180"/>
            <a:ext cx="2092448" cy="276999"/>
          </a:xfrm>
          <a:prstGeom prst="rect">
            <a:avLst/>
          </a:prstGeom>
          <a:solidFill>
            <a:schemeClr val="tx2">
              <a:lumMod val="40000"/>
              <a:lumOff val="60000"/>
            </a:schemeClr>
          </a:solidFill>
          <a:effectLst>
            <a:softEdge rad="127000"/>
          </a:effectLst>
        </p:spPr>
        <p:txBody>
          <a:bodyPr wrap="square" lIns="0" rIns="0">
            <a:spAutoFit/>
          </a:bodyPr>
          <a:lstStyle/>
          <a:p>
            <a:pPr marL="72000" marR="0" lvl="0" indent="0" algn="ctr" defTabSz="457200" rtl="0" eaLnBrk="1" fontAlgn="auto" latinLnBrk="0" hangingPunct="1">
              <a:lnSpc>
                <a:spcPct val="100000"/>
              </a:lnSpc>
              <a:spcBef>
                <a:spcPts val="0"/>
              </a:spcBef>
              <a:spcAft>
                <a:spcPts val="600"/>
              </a:spcAft>
              <a:buClr>
                <a:srgbClr val="B4DCFA">
                  <a:lumMod val="75000"/>
                </a:srgbClr>
              </a:buClr>
              <a:buSzTx/>
              <a:buFontTx/>
              <a:buNone/>
              <a:tabLst/>
              <a:defRPr/>
            </a:pPr>
            <a:r>
              <a:rPr kumimoji="0"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ベースとなる</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委託費</a:t>
            </a:r>
          </a:p>
        </p:txBody>
      </p:sp>
      <p:cxnSp>
        <p:nvCxnSpPr>
          <p:cNvPr id="46" name="直線矢印コネクタ 45">
            <a:extLst>
              <a:ext uri="{FF2B5EF4-FFF2-40B4-BE49-F238E27FC236}">
                <a16:creationId xmlns:a16="http://schemas.microsoft.com/office/drawing/2014/main" id="{1D633FCC-95F1-40A2-89C7-7C248DEE9FA3}"/>
              </a:ext>
            </a:extLst>
          </p:cNvPr>
          <p:cNvCxnSpPr>
            <a:cxnSpLocks/>
          </p:cNvCxnSpPr>
          <p:nvPr/>
        </p:nvCxnSpPr>
        <p:spPr>
          <a:xfrm>
            <a:off x="6867826" y="4583245"/>
            <a:ext cx="1971141" cy="370766"/>
          </a:xfrm>
          <a:prstGeom prst="straightConnector1">
            <a:avLst/>
          </a:prstGeom>
          <a:ln w="5715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6241042" y="2076811"/>
            <a:ext cx="1493799" cy="1355886"/>
            <a:chOff x="6260566" y="2670586"/>
            <a:chExt cx="1493799" cy="1355886"/>
          </a:xfrm>
        </p:grpSpPr>
        <p:sp>
          <p:nvSpPr>
            <p:cNvPr id="48" name="吹き出し: 円形 45">
              <a:extLst>
                <a:ext uri="{FF2B5EF4-FFF2-40B4-BE49-F238E27FC236}">
                  <a16:creationId xmlns:a16="http://schemas.microsoft.com/office/drawing/2014/main" id="{7104126D-DA2E-4A40-BE88-719CFC84FA04}"/>
                </a:ext>
              </a:extLst>
            </p:cNvPr>
            <p:cNvSpPr/>
            <p:nvPr/>
          </p:nvSpPr>
          <p:spPr>
            <a:xfrm>
              <a:off x="6295561" y="3144300"/>
              <a:ext cx="1436460" cy="683073"/>
            </a:xfrm>
            <a:prstGeom prst="wedgeEllipseCallout">
              <a:avLst>
                <a:gd name="adj1" fmla="val 46546"/>
                <a:gd name="adj2" fmla="val 131215"/>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latin typeface="Meiryo UI" panose="020B0604030504040204" pitchFamily="50" charset="-128"/>
                <a:ea typeface="Meiryo UI" panose="020B0604030504040204" pitchFamily="50" charset="-128"/>
              </a:endParaRPr>
            </a:p>
          </p:txBody>
        </p:sp>
        <p:grpSp>
          <p:nvGrpSpPr>
            <p:cNvPr id="49" name="グループ化 48">
              <a:extLst>
                <a:ext uri="{FF2B5EF4-FFF2-40B4-BE49-F238E27FC236}">
                  <a16:creationId xmlns:a16="http://schemas.microsoft.com/office/drawing/2014/main" id="{C294B2E6-6742-4B9E-9247-63C415E8DFD3}"/>
                </a:ext>
              </a:extLst>
            </p:cNvPr>
            <p:cNvGrpSpPr/>
            <p:nvPr/>
          </p:nvGrpSpPr>
          <p:grpSpPr>
            <a:xfrm>
              <a:off x="6260566" y="2670586"/>
              <a:ext cx="1493799" cy="1355886"/>
              <a:chOff x="6656702" y="2728480"/>
              <a:chExt cx="1493799" cy="1355886"/>
            </a:xfrm>
          </p:grpSpPr>
          <p:pic>
            <p:nvPicPr>
              <p:cNvPr id="50" name="図 49">
                <a:extLst>
                  <a:ext uri="{FF2B5EF4-FFF2-40B4-BE49-F238E27FC236}">
                    <a16:creationId xmlns:a16="http://schemas.microsoft.com/office/drawing/2014/main" id="{EC8BCCE5-BC7D-41E6-A3A1-A2A0FC7F16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5208" y="2728480"/>
                <a:ext cx="1156788" cy="1156788"/>
              </a:xfrm>
              <a:prstGeom prst="rect">
                <a:avLst/>
              </a:prstGeom>
            </p:spPr>
          </p:pic>
          <p:sp>
            <p:nvSpPr>
              <p:cNvPr id="51" name="正方形/長方形 50">
                <a:extLst>
                  <a:ext uri="{FF2B5EF4-FFF2-40B4-BE49-F238E27FC236}">
                    <a16:creationId xmlns:a16="http://schemas.microsoft.com/office/drawing/2014/main" id="{CF33CED5-E720-47E6-83F3-B8CD266CE006}"/>
                  </a:ext>
                </a:extLst>
              </p:cNvPr>
              <p:cNvSpPr/>
              <p:nvPr/>
            </p:nvSpPr>
            <p:spPr>
              <a:xfrm>
                <a:off x="6656702" y="3631183"/>
                <a:ext cx="1493799" cy="4531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t" anchorCtr="0">
                <a:spAutoFit/>
              </a:bodyPr>
              <a:lstStyle/>
              <a:p>
                <a:pPr algn="ctr"/>
                <a:endParaRPr kumimoji="1" lang="ja-JP" altLang="en-US" sz="10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00" b="1" dirty="0">
                    <a:solidFill>
                      <a:sysClr val="windowText" lastClr="000000"/>
                    </a:solidFill>
                    <a:latin typeface="Meiryo UI" panose="020B0604030504040204" pitchFamily="50" charset="-128"/>
                    <a:ea typeface="Meiryo UI" panose="020B0604030504040204" pitchFamily="50" charset="-128"/>
                  </a:rPr>
                  <a:t>支援員等の人材提供</a:t>
                </a:r>
              </a:p>
            </p:txBody>
          </p:sp>
        </p:grpSp>
      </p:grpSp>
      <p:grpSp>
        <p:nvGrpSpPr>
          <p:cNvPr id="52" name="グループ化 51"/>
          <p:cNvGrpSpPr/>
          <p:nvPr/>
        </p:nvGrpSpPr>
        <p:grpSpPr>
          <a:xfrm>
            <a:off x="7956603" y="1883754"/>
            <a:ext cx="1503611" cy="1540229"/>
            <a:chOff x="8114933" y="2505724"/>
            <a:chExt cx="1503611" cy="1497945"/>
          </a:xfrm>
        </p:grpSpPr>
        <p:sp>
          <p:nvSpPr>
            <p:cNvPr id="53" name="吹き出し: 円形 46">
              <a:extLst>
                <a:ext uri="{FF2B5EF4-FFF2-40B4-BE49-F238E27FC236}">
                  <a16:creationId xmlns:a16="http://schemas.microsoft.com/office/drawing/2014/main" id="{3DB9A44A-1B88-47AF-BC91-EEC5FEE59DFE}"/>
                </a:ext>
              </a:extLst>
            </p:cNvPr>
            <p:cNvSpPr/>
            <p:nvPr/>
          </p:nvSpPr>
          <p:spPr>
            <a:xfrm>
              <a:off x="8175738" y="3149290"/>
              <a:ext cx="1414555" cy="662149"/>
            </a:xfrm>
            <a:prstGeom prst="wedgeEllipseCallout">
              <a:avLst>
                <a:gd name="adj1" fmla="val -49660"/>
                <a:gd name="adj2" fmla="val 13705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latin typeface="Meiryo UI" panose="020B0604030504040204" pitchFamily="50" charset="-128"/>
                <a:ea typeface="Meiryo UI" panose="020B0604030504040204" pitchFamily="50" charset="-128"/>
              </a:endParaRPr>
            </a:p>
          </p:txBody>
        </p:sp>
        <p:grpSp>
          <p:nvGrpSpPr>
            <p:cNvPr id="54" name="グループ化 53">
              <a:extLst>
                <a:ext uri="{FF2B5EF4-FFF2-40B4-BE49-F238E27FC236}">
                  <a16:creationId xmlns:a16="http://schemas.microsoft.com/office/drawing/2014/main" id="{1EEA9EF4-193C-4CE2-BA3B-4F63D82AABB6}"/>
                </a:ext>
              </a:extLst>
            </p:cNvPr>
            <p:cNvGrpSpPr/>
            <p:nvPr/>
          </p:nvGrpSpPr>
          <p:grpSpPr>
            <a:xfrm>
              <a:off x="8114933" y="2505724"/>
              <a:ext cx="1503611" cy="1497945"/>
              <a:chOff x="8277669" y="2521446"/>
              <a:chExt cx="1503611" cy="1497945"/>
            </a:xfrm>
          </p:grpSpPr>
          <p:pic>
            <p:nvPicPr>
              <p:cNvPr id="64" name="図 63">
                <a:extLst>
                  <a:ext uri="{FF2B5EF4-FFF2-40B4-BE49-F238E27FC236}">
                    <a16:creationId xmlns:a16="http://schemas.microsoft.com/office/drawing/2014/main" id="{CC4E3DB6-9593-4B42-8A89-C936A6C5A207}"/>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8302115" y="2521446"/>
                <a:ext cx="1383244" cy="1383244"/>
              </a:xfrm>
              <a:prstGeom prst="rect">
                <a:avLst/>
              </a:prstGeom>
            </p:spPr>
          </p:pic>
          <p:sp>
            <p:nvSpPr>
              <p:cNvPr id="65" name="正方形/長方形 64">
                <a:extLst>
                  <a:ext uri="{FF2B5EF4-FFF2-40B4-BE49-F238E27FC236}">
                    <a16:creationId xmlns:a16="http://schemas.microsoft.com/office/drawing/2014/main" id="{1C7F032E-2466-48A2-AE00-1C553CFA1DBD}"/>
                  </a:ext>
                </a:extLst>
              </p:cNvPr>
              <p:cNvSpPr/>
              <p:nvPr/>
            </p:nvSpPr>
            <p:spPr>
              <a:xfrm>
                <a:off x="8277669" y="3728313"/>
                <a:ext cx="1503611" cy="291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t" anchorCtr="0">
                <a:spAutoFit/>
              </a:bodyPr>
              <a:lstStyle/>
              <a:p>
                <a:pPr algn="ctr"/>
                <a:r>
                  <a:rPr kumimoji="1" lang="ja-JP" altLang="en-US" sz="1000" b="1" dirty="0">
                    <a:solidFill>
                      <a:sysClr val="windowText" lastClr="000000"/>
                    </a:solidFill>
                    <a:latin typeface="Meiryo UI" panose="020B0604030504040204" pitchFamily="50" charset="-128"/>
                    <a:ea typeface="Meiryo UI" panose="020B0604030504040204" pitchFamily="50" charset="-128"/>
                  </a:rPr>
                  <a:t>寄附等の資金援助等</a:t>
                </a:r>
              </a:p>
            </p:txBody>
          </p:sp>
        </p:grpSp>
      </p:grpSp>
      <p:sp>
        <p:nvSpPr>
          <p:cNvPr id="67" name="テキスト ボックス 66">
            <a:extLst>
              <a:ext uri="{FF2B5EF4-FFF2-40B4-BE49-F238E27FC236}">
                <a16:creationId xmlns:a16="http://schemas.microsoft.com/office/drawing/2014/main" id="{C573E879-3474-460C-B17C-108271C8787F}"/>
              </a:ext>
            </a:extLst>
          </p:cNvPr>
          <p:cNvSpPr txBox="1"/>
          <p:nvPr/>
        </p:nvSpPr>
        <p:spPr>
          <a:xfrm>
            <a:off x="7381592" y="3651866"/>
            <a:ext cx="1910970" cy="276999"/>
          </a:xfrm>
          <a:prstGeom prst="rect">
            <a:avLst/>
          </a:prstGeom>
          <a:solidFill>
            <a:srgbClr val="FFC000"/>
          </a:solidFill>
          <a:effectLst>
            <a:softEdge rad="127000"/>
          </a:effectLst>
        </p:spPr>
        <p:txBody>
          <a:bodyPr wrap="square" lIns="0" rIns="0">
            <a:spAutoFit/>
          </a:bodyPr>
          <a:lstStyle/>
          <a:p>
            <a:pPr marL="72000" marR="0" lvl="0" indent="0" algn="ctr" defTabSz="457200" rtl="0" eaLnBrk="1" fontAlgn="auto" latinLnBrk="0" hangingPunct="1">
              <a:lnSpc>
                <a:spcPct val="100000"/>
              </a:lnSpc>
              <a:spcBef>
                <a:spcPts val="0"/>
              </a:spcBef>
              <a:spcAft>
                <a:spcPts val="600"/>
              </a:spcAft>
              <a:buClr>
                <a:srgbClr val="B4DCFA">
                  <a:lumMod val="75000"/>
                </a:srgbClr>
              </a:buClr>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取組</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実績に応じた加算</a:t>
            </a:r>
          </a:p>
        </p:txBody>
      </p:sp>
      <p:sp>
        <p:nvSpPr>
          <p:cNvPr id="28" name="正方形/長方形 27">
            <a:extLst>
              <a:ext uri="{FF2B5EF4-FFF2-40B4-BE49-F238E27FC236}">
                <a16:creationId xmlns:a16="http://schemas.microsoft.com/office/drawing/2014/main" id="{3ADDAB44-DF79-4A6F-9A07-6F5B25D63B9E}"/>
              </a:ext>
            </a:extLst>
          </p:cNvPr>
          <p:cNvSpPr/>
          <p:nvPr/>
        </p:nvSpPr>
        <p:spPr>
          <a:xfrm>
            <a:off x="5978454" y="5842186"/>
            <a:ext cx="3859083" cy="760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t" anchorCtr="0">
            <a:spAutoFit/>
          </a:bodyPr>
          <a:lstStyle/>
          <a:p>
            <a:pPr marL="171450" indent="-171450" algn="just">
              <a:buFont typeface="Meiryo UI" panose="020B0604030504040204" pitchFamily="50" charset="-128"/>
              <a:buChar char="※"/>
            </a:pPr>
            <a:r>
              <a:rPr kumimoji="1" lang="ja-JP" altLang="en-US" sz="1000" b="1" dirty="0">
                <a:solidFill>
                  <a:schemeClr val="tx1"/>
                </a:solidFill>
                <a:latin typeface="Meiryo UI" panose="020B0604030504040204" pitchFamily="50" charset="-128"/>
                <a:ea typeface="Meiryo UI" panose="020B0604030504040204" pitchFamily="50" charset="-128"/>
              </a:rPr>
              <a:t>必要額についても提案型とし、費用対効果の観点も含めて評価・採択を行うため、実施箇所数は評価を踏まえて最終決定する。ただし、予算額に達していない場合でも、評価の低い実施主体を採択することはしない。</a:t>
            </a:r>
          </a:p>
        </p:txBody>
      </p:sp>
      <p:grpSp>
        <p:nvGrpSpPr>
          <p:cNvPr id="4" name="グループ化 3">
            <a:extLst>
              <a:ext uri="{FF2B5EF4-FFF2-40B4-BE49-F238E27FC236}">
                <a16:creationId xmlns:a16="http://schemas.microsoft.com/office/drawing/2014/main" id="{F1795171-F54F-4280-B2AD-D87B1412446B}"/>
              </a:ext>
            </a:extLst>
          </p:cNvPr>
          <p:cNvGrpSpPr/>
          <p:nvPr/>
        </p:nvGrpSpPr>
        <p:grpSpPr>
          <a:xfrm>
            <a:off x="397443" y="4760661"/>
            <a:ext cx="5417373" cy="782981"/>
            <a:chOff x="397443" y="4557617"/>
            <a:chExt cx="5417373" cy="782981"/>
          </a:xfrm>
        </p:grpSpPr>
        <p:sp>
          <p:nvSpPr>
            <p:cNvPr id="29" name="正方形/長方形 28">
              <a:extLst>
                <a:ext uri="{FF2B5EF4-FFF2-40B4-BE49-F238E27FC236}">
                  <a16:creationId xmlns:a16="http://schemas.microsoft.com/office/drawing/2014/main" id="{A7C1A312-639D-A04D-8246-07CCA54AE60B}"/>
                </a:ext>
              </a:extLst>
            </p:cNvPr>
            <p:cNvSpPr/>
            <p:nvPr/>
          </p:nvSpPr>
          <p:spPr>
            <a:xfrm>
              <a:off x="397443" y="4557617"/>
              <a:ext cx="5417373" cy="396394"/>
            </a:xfrm>
            <a:prstGeom prst="rect">
              <a:avLst/>
            </a:prstGeom>
          </p:spPr>
          <p:txBody>
            <a:bodyPr wrap="square" lIns="57280" tIns="28640" rIns="57280" bIns="28640">
              <a:spAutoFit/>
            </a:bodyPr>
            <a:lstStyle/>
            <a:p>
              <a:pPr marL="171450" indent="-171450" algn="just">
                <a:buFont typeface="Arial" panose="020B0604020202020204" pitchFamily="34" charset="0"/>
                <a:buChar char="•"/>
              </a:pPr>
              <a:r>
                <a:rPr lang="ja-JP" altLang="en-US" sz="1100" dirty="0">
                  <a:solidFill>
                    <a:srgbClr val="343433"/>
                  </a:solidFill>
                  <a:latin typeface="Meiryo UI" panose="020B0604030504040204" pitchFamily="50" charset="-128"/>
                  <a:ea typeface="Meiryo UI" panose="020B0604030504040204" pitchFamily="50" charset="-128"/>
                </a:rPr>
                <a:t>協議会における高年齢者等のマッチング支援のため必要と考えられる支援員等の配置にあたり、職員を派遣</a:t>
              </a:r>
              <a:r>
                <a:rPr lang="en-US" altLang="ja-JP" sz="1100" dirty="0">
                  <a:solidFill>
                    <a:srgbClr val="343433"/>
                  </a:solidFill>
                  <a:latin typeface="Meiryo UI" panose="020B0604030504040204" pitchFamily="50" charset="-128"/>
                  <a:ea typeface="Meiryo UI" panose="020B0604030504040204" pitchFamily="50" charset="-128"/>
                </a:rPr>
                <a:t>(</a:t>
              </a:r>
              <a:r>
                <a:rPr lang="ja-JP" altLang="en-US" sz="1100" dirty="0">
                  <a:solidFill>
                    <a:srgbClr val="343433"/>
                  </a:solidFill>
                  <a:latin typeface="Meiryo UI" panose="020B0604030504040204" pitchFamily="50" charset="-128"/>
                  <a:ea typeface="Meiryo UI" panose="020B0604030504040204" pitchFamily="50" charset="-128"/>
                </a:rPr>
                <a:t>人件費を負担</a:t>
              </a:r>
              <a:r>
                <a:rPr lang="en-US" altLang="ja-JP" sz="1100" dirty="0">
                  <a:solidFill>
                    <a:srgbClr val="343433"/>
                  </a:solidFill>
                  <a:latin typeface="Meiryo UI" panose="020B0604030504040204" pitchFamily="50" charset="-128"/>
                  <a:ea typeface="Meiryo UI" panose="020B0604030504040204" pitchFamily="50" charset="-128"/>
                </a:rPr>
                <a:t>)</a:t>
              </a:r>
              <a:r>
                <a:rPr lang="ja-JP" altLang="en-US" sz="1100" dirty="0">
                  <a:solidFill>
                    <a:srgbClr val="343433"/>
                  </a:solidFill>
                  <a:latin typeface="Meiryo UI" panose="020B0604030504040204" pitchFamily="50" charset="-128"/>
                  <a:ea typeface="Meiryo UI" panose="020B0604030504040204" pitchFamily="50" charset="-128"/>
                </a:rPr>
                <a:t>してもらった場合</a:t>
              </a:r>
            </a:p>
          </p:txBody>
        </p:sp>
        <p:sp>
          <p:nvSpPr>
            <p:cNvPr id="30" name="正方形/長方形 29">
              <a:extLst>
                <a:ext uri="{FF2B5EF4-FFF2-40B4-BE49-F238E27FC236}">
                  <a16:creationId xmlns:a16="http://schemas.microsoft.com/office/drawing/2014/main" id="{A7C1A312-639D-A04D-8246-07CCA54AE60B}"/>
                </a:ext>
              </a:extLst>
            </p:cNvPr>
            <p:cNvSpPr/>
            <p:nvPr/>
          </p:nvSpPr>
          <p:spPr>
            <a:xfrm>
              <a:off x="399533" y="5113482"/>
              <a:ext cx="5413192" cy="227116"/>
            </a:xfrm>
            <a:prstGeom prst="rect">
              <a:avLst/>
            </a:prstGeom>
          </p:spPr>
          <p:txBody>
            <a:bodyPr wrap="square" lIns="57280" tIns="28640" rIns="57280" bIns="28640">
              <a:spAutoFit/>
            </a:bodyPr>
            <a:lstStyle/>
            <a:p>
              <a:pPr marL="171450" indent="-171450" algn="just">
                <a:buFont typeface="Arial" panose="020B0604020202020204" pitchFamily="34" charset="0"/>
                <a:buChar char="•"/>
              </a:pPr>
              <a:r>
                <a:rPr lang="ja-JP" altLang="en-US" sz="1100" dirty="0">
                  <a:solidFill>
                    <a:srgbClr val="343433"/>
                  </a:solidFill>
                  <a:latin typeface="Meiryo UI" panose="020B0604030504040204" pitchFamily="50" charset="-128"/>
                  <a:ea typeface="Meiryo UI" panose="020B0604030504040204" pitchFamily="50" charset="-128"/>
                </a:rPr>
                <a:t>民間資金など他の財源（自治体事業等による安定的な財源を含む）から調達した場合</a:t>
              </a:r>
            </a:p>
          </p:txBody>
        </p:sp>
      </p:grpSp>
      <p:sp>
        <p:nvSpPr>
          <p:cNvPr id="31" name="正方形/長方形 30">
            <a:extLst>
              <a:ext uri="{FF2B5EF4-FFF2-40B4-BE49-F238E27FC236}">
                <a16:creationId xmlns:a16="http://schemas.microsoft.com/office/drawing/2014/main" id="{90A82B4E-30CC-4783-9B9F-5C4133D3123F}"/>
              </a:ext>
            </a:extLst>
          </p:cNvPr>
          <p:cNvSpPr/>
          <p:nvPr/>
        </p:nvSpPr>
        <p:spPr>
          <a:xfrm>
            <a:off x="135119" y="1974252"/>
            <a:ext cx="5859715" cy="137651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t" anchorCtr="0">
            <a:spAutoFit/>
          </a:bodyPr>
          <a:lstStyle/>
          <a:p>
            <a:endParaRPr kumimoji="1" lang="ja-JP" altLang="en-US" sz="300" b="1" dirty="0">
              <a:solidFill>
                <a:sysClr val="windowText" lastClr="000000"/>
              </a:solidFill>
              <a:latin typeface="Meiryo UI" panose="020B0604030504040204" pitchFamily="50" charset="-128"/>
              <a:ea typeface="Meiryo UI" panose="020B0604030504040204" pitchFamily="50" charset="-128"/>
            </a:endParaRPr>
          </a:p>
          <a:p>
            <a:pPr algn="just"/>
            <a:r>
              <a:rPr kumimoji="1" lang="ja-JP" altLang="en-US" sz="1400" b="1" u="sng" dirty="0">
                <a:solidFill>
                  <a:sysClr val="windowText" lastClr="000000"/>
                </a:solidFill>
                <a:latin typeface="Meiryo UI" panose="020B0604030504040204" pitchFamily="50" charset="-128"/>
                <a:ea typeface="Meiryo UI" panose="020B0604030504040204" pitchFamily="50" charset="-128"/>
              </a:rPr>
              <a:t>高年齢者の雇用・就業者実績に対する成果連動</a:t>
            </a:r>
            <a:r>
              <a:rPr kumimoji="1" lang="en-US" altLang="ja-JP" sz="1400" b="1" u="sng" dirty="0">
                <a:solidFill>
                  <a:sysClr val="windowText" lastClr="000000"/>
                </a:solidFill>
                <a:latin typeface="Meiryo UI" panose="020B0604030504040204" pitchFamily="50" charset="-128"/>
                <a:ea typeface="Meiryo UI" panose="020B0604030504040204" pitchFamily="50" charset="-128"/>
              </a:rPr>
              <a:t>【</a:t>
            </a:r>
            <a:r>
              <a:rPr kumimoji="1" lang="ja-JP" altLang="en-US" sz="1400" b="1" u="sng" dirty="0">
                <a:solidFill>
                  <a:sysClr val="windowText" lastClr="000000"/>
                </a:solidFill>
                <a:latin typeface="Meiryo UI" panose="020B0604030504040204" pitchFamily="50" charset="-128"/>
                <a:ea typeface="Meiryo UI" panose="020B0604030504040204" pitchFamily="50" charset="-128"/>
              </a:rPr>
              <a:t>定率減算方式</a:t>
            </a:r>
            <a:r>
              <a:rPr kumimoji="1" lang="en-US" altLang="ja-JP" sz="1400" b="1" u="sng" dirty="0">
                <a:solidFill>
                  <a:sysClr val="windowText" lastClr="000000"/>
                </a:solidFill>
                <a:latin typeface="Meiryo UI" panose="020B0604030504040204" pitchFamily="50" charset="-128"/>
                <a:ea typeface="Meiryo UI" panose="020B0604030504040204" pitchFamily="50" charset="-128"/>
              </a:rPr>
              <a:t>】</a:t>
            </a:r>
          </a:p>
          <a:p>
            <a:pPr marL="171450" indent="-171450" algn="just">
              <a:spcBef>
                <a:spcPts val="600"/>
              </a:spcBef>
              <a:buFont typeface="Wingdings" panose="05000000000000000000" pitchFamily="2" charset="2"/>
              <a:buChar char="l"/>
            </a:pPr>
            <a:r>
              <a:rPr kumimoji="1" lang="ja-JP" altLang="en-US" sz="1100" dirty="0">
                <a:solidFill>
                  <a:sysClr val="windowText" lastClr="000000"/>
                </a:solidFill>
                <a:latin typeface="Meiryo UI" panose="020B0604030504040204" pitchFamily="50" charset="-128"/>
                <a:ea typeface="Meiryo UI" panose="020B0604030504040204" pitchFamily="50" charset="-128"/>
              </a:rPr>
              <a:t>高年齢者の雇用・就業者数については必須のアウトカム目標とし、</a:t>
            </a:r>
            <a:r>
              <a:rPr kumimoji="1" lang="ja-JP" altLang="en-US" sz="1100" b="1" dirty="0">
                <a:solidFill>
                  <a:sysClr val="windowText" lastClr="000000"/>
                </a:solidFill>
                <a:latin typeface="Meiryo UI" panose="020B0604030504040204" pitchFamily="50" charset="-128"/>
                <a:ea typeface="Meiryo UI" panose="020B0604030504040204" pitchFamily="50" charset="-128"/>
              </a:rPr>
              <a:t>第２期評価基準期間以降に目標を達成できなかった場合、当年度の委託費の支払いから一定割合を減額</a:t>
            </a:r>
            <a:r>
              <a:rPr kumimoji="1" lang="ja-JP" altLang="en-US" sz="1100" dirty="0">
                <a:solidFill>
                  <a:sysClr val="windowText" lastClr="000000"/>
                </a:solidFill>
                <a:latin typeface="Meiryo UI" panose="020B0604030504040204" pitchFamily="50" charset="-128"/>
                <a:ea typeface="Meiryo UI" panose="020B0604030504040204" pitchFamily="50" charset="-128"/>
              </a:rPr>
              <a:t>して支払う。</a:t>
            </a: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p>
            <a:pPr marL="171450" indent="-171450" algn="just">
              <a:spcBef>
                <a:spcPts val="600"/>
              </a:spcBef>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アウトカム実績が目標の</a:t>
            </a:r>
            <a:r>
              <a:rPr kumimoji="1" lang="en-US" altLang="ja-JP" sz="1100" dirty="0">
                <a:solidFill>
                  <a:schemeClr val="tx1"/>
                </a:solidFill>
                <a:latin typeface="Meiryo UI" panose="020B0604030504040204" pitchFamily="50" charset="-128"/>
                <a:ea typeface="Meiryo UI" panose="020B0604030504040204" pitchFamily="50" charset="-128"/>
              </a:rPr>
              <a:t>80</a:t>
            </a:r>
            <a:r>
              <a:rPr kumimoji="1" lang="ja-JP" altLang="en-US" sz="1100" dirty="0">
                <a:solidFill>
                  <a:schemeClr val="tx1"/>
                </a:solidFill>
                <a:latin typeface="Meiryo UI" panose="020B0604030504040204" pitchFamily="50" charset="-128"/>
                <a:ea typeface="Meiryo UI" panose="020B0604030504040204" pitchFamily="50" charset="-128"/>
              </a:rPr>
              <a:t>％未満だった場合　・・・　委託費から▲　</a:t>
            </a:r>
            <a:r>
              <a:rPr kumimoji="1" lang="en-US" altLang="ja-JP" sz="1100" dirty="0">
                <a:solidFill>
                  <a:schemeClr val="tx1"/>
                </a:solidFill>
                <a:latin typeface="Meiryo UI" panose="020B0604030504040204" pitchFamily="50" charset="-128"/>
                <a:ea typeface="Meiryo UI" panose="020B0604030504040204" pitchFamily="50" charset="-128"/>
              </a:rPr>
              <a:t>5</a:t>
            </a:r>
            <a:r>
              <a:rPr kumimoji="1" lang="ja-JP" altLang="en-US" sz="1100" dirty="0">
                <a:solidFill>
                  <a:schemeClr val="tx1"/>
                </a:solidFill>
                <a:latin typeface="Meiryo UI" panose="020B0604030504040204" pitchFamily="50" charset="-128"/>
                <a:ea typeface="Meiryo UI" panose="020B0604030504040204" pitchFamily="50" charset="-128"/>
              </a:rPr>
              <a:t>％減額</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171450" indent="-171450" algn="just">
              <a:buFont typeface="Wingdings" panose="05000000000000000000" pitchFamily="2" charset="2"/>
              <a:buChar char="Ø"/>
            </a:pPr>
            <a:r>
              <a:rPr kumimoji="1" lang="ja-JP" altLang="en-US" sz="1100" dirty="0">
                <a:solidFill>
                  <a:schemeClr val="tx1"/>
                </a:solidFill>
                <a:latin typeface="Meiryo UI" panose="020B0604030504040204" pitchFamily="50" charset="-128"/>
                <a:ea typeface="Meiryo UI" panose="020B0604030504040204" pitchFamily="50" charset="-128"/>
              </a:rPr>
              <a:t>アウトカム実績が目標の</a:t>
            </a:r>
            <a:r>
              <a:rPr kumimoji="1" lang="en-US" altLang="ja-JP" sz="1100" dirty="0">
                <a:solidFill>
                  <a:schemeClr val="tx1"/>
                </a:solidFill>
                <a:latin typeface="Meiryo UI" panose="020B0604030504040204" pitchFamily="50" charset="-128"/>
                <a:ea typeface="Meiryo UI" panose="020B0604030504040204" pitchFamily="50" charset="-128"/>
              </a:rPr>
              <a:t>70</a:t>
            </a:r>
            <a:r>
              <a:rPr kumimoji="1" lang="ja-JP" altLang="en-US" sz="1100" dirty="0">
                <a:solidFill>
                  <a:schemeClr val="tx1"/>
                </a:solidFill>
                <a:latin typeface="Meiryo UI" panose="020B0604030504040204" pitchFamily="50" charset="-128"/>
                <a:ea typeface="Meiryo UI" panose="020B0604030504040204" pitchFamily="50" charset="-128"/>
              </a:rPr>
              <a:t>％未満だった場合　・・・　委託費から▲</a:t>
            </a:r>
            <a:r>
              <a:rPr kumimoji="1" lang="en-US" altLang="ja-JP" sz="1100" dirty="0">
                <a:solidFill>
                  <a:schemeClr val="tx1"/>
                </a:solidFill>
                <a:latin typeface="Meiryo UI" panose="020B0604030504040204" pitchFamily="50" charset="-128"/>
                <a:ea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rPr>
              <a:t>％減額</a:t>
            </a:r>
            <a:endParaRPr kumimoji="1" lang="en-US" altLang="ja-JP" sz="1100" dirty="0">
              <a:solidFill>
                <a:schemeClr val="tx1"/>
              </a:solidFill>
              <a:latin typeface="Meiryo UI" panose="020B0604030504040204" pitchFamily="50" charset="-128"/>
              <a:ea typeface="Meiryo UI" panose="020B0604030504040204" pitchFamily="50" charset="-128"/>
            </a:endParaRPr>
          </a:p>
          <a:p>
            <a:pPr algn="just"/>
            <a:r>
              <a:rPr kumimoji="1" lang="en-US" altLang="ja-JP" sz="900" dirty="0">
                <a:solidFill>
                  <a:sysClr val="windowText" lastClr="000000"/>
                </a:solidFill>
                <a:latin typeface="Meiryo UI" panose="020B0604030504040204" pitchFamily="50" charset="-128"/>
                <a:ea typeface="Meiryo UI" panose="020B0604030504040204" pitchFamily="50" charset="-128"/>
              </a:rPr>
              <a:t>※</a:t>
            </a:r>
            <a:r>
              <a:rPr kumimoji="1" lang="ja-JP" altLang="en-US" sz="900" dirty="0">
                <a:solidFill>
                  <a:sysClr val="windowText" lastClr="000000"/>
                </a:solidFill>
                <a:latin typeface="Meiryo UI" panose="020B0604030504040204" pitchFamily="50" charset="-128"/>
                <a:ea typeface="Meiryo UI" panose="020B0604030504040204" pitchFamily="50" charset="-128"/>
              </a:rPr>
              <a:t>　各地域の目標値の</a:t>
            </a:r>
            <a:r>
              <a:rPr kumimoji="1" lang="ja-JP" altLang="en-US" sz="900" dirty="0">
                <a:solidFill>
                  <a:schemeClr val="tx1"/>
                </a:solidFill>
                <a:latin typeface="Meiryo UI" panose="020B0604030504040204" pitchFamily="50" charset="-128"/>
                <a:ea typeface="Meiryo UI" panose="020B0604030504040204" pitchFamily="50" charset="-128"/>
              </a:rPr>
              <a:t>最低</a:t>
            </a:r>
            <a:r>
              <a:rPr kumimoji="1" lang="ja-JP" altLang="en-US" sz="900" dirty="0">
                <a:solidFill>
                  <a:sysClr val="windowText" lastClr="000000"/>
                </a:solidFill>
                <a:latin typeface="Meiryo UI" panose="020B0604030504040204" pitchFamily="50" charset="-128"/>
                <a:ea typeface="Meiryo UI" panose="020B0604030504040204" pitchFamily="50" charset="-128"/>
              </a:rPr>
              <a:t>基準は、対象地域の高齢者人口（</a:t>
            </a:r>
            <a:r>
              <a:rPr kumimoji="1" lang="en-US" altLang="ja-JP" sz="900" dirty="0">
                <a:solidFill>
                  <a:sysClr val="windowText" lastClr="000000"/>
                </a:solidFill>
                <a:latin typeface="Meiryo UI" panose="020B0604030504040204" pitchFamily="50" charset="-128"/>
                <a:ea typeface="Meiryo UI" panose="020B0604030504040204" pitchFamily="50" charset="-128"/>
              </a:rPr>
              <a:t>60</a:t>
            </a:r>
            <a:r>
              <a:rPr kumimoji="1" lang="ja-JP" altLang="en-US" sz="900" dirty="0">
                <a:solidFill>
                  <a:sysClr val="windowText" lastClr="000000"/>
                </a:solidFill>
                <a:latin typeface="Meiryo UI" panose="020B0604030504040204" pitchFamily="50" charset="-128"/>
                <a:ea typeface="Meiryo UI" panose="020B0604030504040204" pitchFamily="50" charset="-128"/>
              </a:rPr>
              <a:t>歳以上）</a:t>
            </a:r>
            <a:r>
              <a:rPr kumimoji="1" lang="en-US" altLang="ja-JP" sz="900" dirty="0">
                <a:solidFill>
                  <a:sysClr val="windowText" lastClr="000000"/>
                </a:solidFill>
                <a:latin typeface="Meiryo UI" panose="020B0604030504040204" pitchFamily="50" charset="-128"/>
                <a:ea typeface="Meiryo UI" panose="020B0604030504040204" pitchFamily="50" charset="-128"/>
              </a:rPr>
              <a:t>1,000</a:t>
            </a:r>
            <a:r>
              <a:rPr kumimoji="1" lang="ja-JP" altLang="en-US" sz="900" dirty="0">
                <a:solidFill>
                  <a:sysClr val="windowText" lastClr="000000"/>
                </a:solidFill>
                <a:latin typeface="Meiryo UI" panose="020B0604030504040204" pitchFamily="50" charset="-128"/>
                <a:ea typeface="Meiryo UI" panose="020B0604030504040204" pitchFamily="50" charset="-128"/>
              </a:rPr>
              <a:t>人あたり</a:t>
            </a:r>
            <a:r>
              <a:rPr kumimoji="1" lang="en-US" altLang="ja-JP" sz="900" dirty="0">
                <a:solidFill>
                  <a:sysClr val="windowText" lastClr="000000"/>
                </a:solidFill>
                <a:latin typeface="Meiryo UI" panose="020B0604030504040204" pitchFamily="50" charset="-128"/>
                <a:ea typeface="Meiryo UI" panose="020B0604030504040204" pitchFamily="50" charset="-128"/>
              </a:rPr>
              <a:t>1.1</a:t>
            </a:r>
            <a:r>
              <a:rPr kumimoji="1" lang="ja-JP" altLang="en-US" sz="900" dirty="0">
                <a:solidFill>
                  <a:sysClr val="windowText" lastClr="000000"/>
                </a:solidFill>
                <a:latin typeface="Meiryo UI" panose="020B0604030504040204" pitchFamily="50" charset="-128"/>
                <a:ea typeface="Meiryo UI" panose="020B0604030504040204" pitchFamily="50" charset="-128"/>
              </a:rPr>
              <a:t>人以上</a:t>
            </a:r>
          </a:p>
        </p:txBody>
      </p:sp>
      <p:sp>
        <p:nvSpPr>
          <p:cNvPr id="6" name="正方形/長方形 5">
            <a:extLst>
              <a:ext uri="{FF2B5EF4-FFF2-40B4-BE49-F238E27FC236}">
                <a16:creationId xmlns:a16="http://schemas.microsoft.com/office/drawing/2014/main" id="{A2C7321E-C431-E3E2-7399-0AD6996A40F7}"/>
              </a:ext>
            </a:extLst>
          </p:cNvPr>
          <p:cNvSpPr/>
          <p:nvPr/>
        </p:nvSpPr>
        <p:spPr>
          <a:xfrm>
            <a:off x="186443" y="5643552"/>
            <a:ext cx="5755123" cy="946127"/>
          </a:xfrm>
          <a:prstGeom prst="rect">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endParaRPr>
          </a:p>
        </p:txBody>
      </p:sp>
      <p:sp>
        <p:nvSpPr>
          <p:cNvPr id="7" name="テキスト ボックス 6">
            <a:extLst>
              <a:ext uri="{FF2B5EF4-FFF2-40B4-BE49-F238E27FC236}">
                <a16:creationId xmlns:a16="http://schemas.microsoft.com/office/drawing/2014/main" id="{E70FE96A-EEEC-DFAF-1128-1F678EB6B03C}"/>
              </a:ext>
            </a:extLst>
          </p:cNvPr>
          <p:cNvSpPr txBox="1"/>
          <p:nvPr/>
        </p:nvSpPr>
        <p:spPr>
          <a:xfrm>
            <a:off x="216090" y="5698234"/>
            <a:ext cx="5642891" cy="914161"/>
          </a:xfrm>
          <a:prstGeom prst="rect">
            <a:avLst/>
          </a:prstGeom>
          <a:noFill/>
        </p:spPr>
        <p:txBody>
          <a:bodyPr wrap="none" rtlCol="0">
            <a:spAutoFit/>
          </a:bodyPr>
          <a:lstStyle/>
          <a:p>
            <a:pPr algn="l">
              <a:lnSpc>
                <a:spcPts val="800"/>
              </a:lnSpc>
              <a:spcAft>
                <a:spcPts val="600"/>
              </a:spcAft>
              <a:buClr>
                <a:schemeClr val="tx2"/>
              </a:buClr>
            </a:pPr>
            <a:r>
              <a:rPr kumimoji="1" lang="en-US" altLang="ja-JP" sz="1050" b="1" dirty="0">
                <a:latin typeface="Meiryo UI" panose="020B0604030504040204" pitchFamily="50" charset="-128"/>
                <a:ea typeface="Meiryo UI" panose="020B0604030504040204" pitchFamily="50" charset="-128"/>
              </a:rPr>
              <a:t>Ex.</a:t>
            </a:r>
            <a:r>
              <a:rPr kumimoji="1" lang="ja-JP" altLang="en-US" sz="1050" b="1" dirty="0">
                <a:latin typeface="Meiryo UI" panose="020B0604030504040204" pitchFamily="50" charset="-128"/>
                <a:ea typeface="Meiryo UI" panose="020B0604030504040204" pitchFamily="50" charset="-128"/>
              </a:rPr>
              <a:t>協議会における支援員</a:t>
            </a:r>
            <a:r>
              <a:rPr kumimoji="1" lang="en-US" altLang="ja-JP" sz="1050" b="1" dirty="0">
                <a:latin typeface="Meiryo UI" panose="020B0604030504040204" pitchFamily="50" charset="-128"/>
                <a:ea typeface="Meiryo UI" panose="020B0604030504040204" pitchFamily="50" charset="-128"/>
              </a:rPr>
              <a:t>1</a:t>
            </a:r>
            <a:r>
              <a:rPr kumimoji="1" lang="ja-JP" altLang="en-US" sz="1050" b="1" dirty="0">
                <a:latin typeface="Meiryo UI" panose="020B0604030504040204" pitchFamily="50" charset="-128"/>
                <a:ea typeface="Meiryo UI" panose="020B0604030504040204" pitchFamily="50" charset="-128"/>
              </a:rPr>
              <a:t>人当たりの平均の人件費が</a:t>
            </a:r>
            <a:r>
              <a:rPr kumimoji="1" lang="en-US" altLang="ja-JP" sz="1050" b="1" dirty="0">
                <a:latin typeface="Meiryo UI" panose="020B0604030504040204" pitchFamily="50" charset="-128"/>
                <a:ea typeface="Meiryo UI" panose="020B0604030504040204" pitchFamily="50" charset="-128"/>
              </a:rPr>
              <a:t>450</a:t>
            </a:r>
            <a:r>
              <a:rPr kumimoji="1" lang="ja-JP" altLang="en-US" sz="1050" b="1" dirty="0">
                <a:latin typeface="Meiryo UI" panose="020B0604030504040204" pitchFamily="50" charset="-128"/>
                <a:ea typeface="Meiryo UI" panose="020B0604030504040204" pitchFamily="50" charset="-128"/>
              </a:rPr>
              <a:t>万円</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年</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基準</a:t>
            </a:r>
            <a:r>
              <a:rPr kumimoji="1" lang="en-US" altLang="ja-JP" sz="1050" b="1" dirty="0">
                <a:latin typeface="Meiryo UI" panose="020B0604030504040204" pitchFamily="50" charset="-128"/>
                <a:ea typeface="Meiryo UI" panose="020B0604030504040204" pitchFamily="50" charset="-128"/>
              </a:rPr>
              <a:t>】</a:t>
            </a:r>
            <a:r>
              <a:rPr kumimoji="1" lang="ja-JP" altLang="en-US" sz="1050" b="1" dirty="0">
                <a:latin typeface="Meiryo UI" panose="020B0604030504040204" pitchFamily="50" charset="-128"/>
                <a:ea typeface="Meiryo UI" panose="020B0604030504040204" pitchFamily="50" charset="-128"/>
              </a:rPr>
              <a:t>である場合</a:t>
            </a:r>
            <a:endParaRPr kumimoji="1" lang="en-US" altLang="ja-JP" sz="1050" b="1" dirty="0">
              <a:latin typeface="Meiryo UI" panose="020B0604030504040204" pitchFamily="50" charset="-128"/>
              <a:ea typeface="Meiryo UI" panose="020B0604030504040204" pitchFamily="50" charset="-128"/>
            </a:endParaRPr>
          </a:p>
          <a:p>
            <a:pPr algn="l">
              <a:lnSpc>
                <a:spcPts val="800"/>
              </a:lnSpc>
              <a:spcAft>
                <a:spcPts val="600"/>
              </a:spcAft>
              <a:buClr>
                <a:schemeClr val="tx2"/>
              </a:buClr>
            </a:pPr>
            <a:r>
              <a:rPr kumimoji="1" lang="ja-JP" altLang="en-US" sz="1050" dirty="0">
                <a:latin typeface="Meiryo UI" panose="020B0604030504040204" pitchFamily="50" charset="-128"/>
                <a:ea typeface="Meiryo UI" panose="020B0604030504040204" pitchFamily="50" charset="-128"/>
              </a:rPr>
              <a:t>・　実績：</a:t>
            </a:r>
            <a:r>
              <a:rPr kumimoji="1" lang="en-US" altLang="ja-JP" sz="1050" dirty="0">
                <a:latin typeface="Meiryo UI" panose="020B0604030504040204" pitchFamily="50" charset="-128"/>
                <a:ea typeface="Meiryo UI" panose="020B0604030504040204" pitchFamily="50" charset="-128"/>
              </a:rPr>
              <a:t>225</a:t>
            </a:r>
            <a:r>
              <a:rPr kumimoji="1" lang="ja-JP" altLang="en-US" sz="1050" dirty="0">
                <a:latin typeface="Meiryo UI" panose="020B0604030504040204" pitchFamily="50" charset="-128"/>
                <a:ea typeface="Meiryo UI" panose="020B0604030504040204" pitchFamily="50" charset="-128"/>
              </a:rPr>
              <a:t>万円（基準の　</a:t>
            </a:r>
            <a:r>
              <a:rPr kumimoji="1" lang="en-US" altLang="ja-JP" sz="1050" dirty="0">
                <a:latin typeface="Meiryo UI" panose="020B0604030504040204" pitchFamily="50" charset="-128"/>
                <a:ea typeface="Meiryo UI" panose="020B0604030504040204" pitchFamily="50" charset="-128"/>
              </a:rPr>
              <a:t>50</a:t>
            </a:r>
            <a:r>
              <a:rPr kumimoji="1" lang="ja-JP" altLang="en-US" sz="1050" dirty="0">
                <a:latin typeface="Meiryo UI" panose="020B0604030504040204" pitchFamily="50" charset="-128"/>
                <a:ea typeface="Meiryo UI" panose="020B0604030504040204" pitchFamily="50" charset="-128"/>
              </a:rPr>
              <a:t>％）以上の調達金額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100</a:t>
            </a:r>
            <a:r>
              <a:rPr kumimoji="1" lang="ja-JP" altLang="en-US" sz="1050" dirty="0">
                <a:latin typeface="Meiryo UI" panose="020B0604030504040204" pitchFamily="50" charset="-128"/>
                <a:ea typeface="Meiryo UI" panose="020B0604030504040204" pitchFamily="50" charset="-128"/>
              </a:rPr>
              <a:t>万円の加算</a:t>
            </a:r>
            <a:endParaRPr kumimoji="1" lang="en-US" altLang="ja-JP" sz="1050" dirty="0">
              <a:latin typeface="Meiryo UI" panose="020B0604030504040204" pitchFamily="50" charset="-128"/>
              <a:ea typeface="Meiryo UI" panose="020B0604030504040204" pitchFamily="50" charset="-128"/>
            </a:endParaRPr>
          </a:p>
          <a:p>
            <a:pPr algn="l">
              <a:lnSpc>
                <a:spcPts val="800"/>
              </a:lnSpc>
              <a:spcAft>
                <a:spcPts val="600"/>
              </a:spcAft>
              <a:buClr>
                <a:schemeClr val="tx2"/>
              </a:buClr>
            </a:pPr>
            <a:r>
              <a:rPr kumimoji="1" lang="ja-JP" altLang="en-US" sz="1050" dirty="0">
                <a:latin typeface="Meiryo UI" panose="020B0604030504040204" pitchFamily="50" charset="-128"/>
                <a:ea typeface="Meiryo UI" panose="020B0604030504040204" pitchFamily="50" charset="-128"/>
              </a:rPr>
              <a:t>・　実績：</a:t>
            </a:r>
            <a:r>
              <a:rPr kumimoji="1" lang="en-US" altLang="ja-JP" sz="1050" dirty="0">
                <a:latin typeface="Meiryo UI" panose="020B0604030504040204" pitchFamily="50" charset="-128"/>
                <a:ea typeface="Meiryo UI" panose="020B0604030504040204" pitchFamily="50" charset="-128"/>
              </a:rPr>
              <a:t>450</a:t>
            </a:r>
            <a:r>
              <a:rPr kumimoji="1" lang="ja-JP" altLang="en-US" sz="1050" dirty="0">
                <a:latin typeface="Meiryo UI" panose="020B0604030504040204" pitchFamily="50" charset="-128"/>
                <a:ea typeface="Meiryo UI" panose="020B0604030504040204" pitchFamily="50" charset="-128"/>
              </a:rPr>
              <a:t>万円（基準の</a:t>
            </a:r>
            <a:r>
              <a:rPr kumimoji="1" lang="en-US" altLang="ja-JP" sz="1050" dirty="0">
                <a:latin typeface="Meiryo UI" panose="020B0604030504040204" pitchFamily="50" charset="-128"/>
                <a:ea typeface="Meiryo UI" panose="020B0604030504040204" pitchFamily="50" charset="-128"/>
              </a:rPr>
              <a:t>100</a:t>
            </a:r>
            <a:r>
              <a:rPr kumimoji="1" lang="ja-JP" altLang="en-US" sz="1050" dirty="0">
                <a:latin typeface="Meiryo UI" panose="020B0604030504040204" pitchFamily="50" charset="-128"/>
                <a:ea typeface="Meiryo UI" panose="020B0604030504040204" pitchFamily="50" charset="-128"/>
              </a:rPr>
              <a:t>％）以上の調達金額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200</a:t>
            </a:r>
            <a:r>
              <a:rPr kumimoji="1" lang="ja-JP" altLang="en-US" sz="1050" dirty="0">
                <a:latin typeface="Meiryo UI" panose="020B0604030504040204" pitchFamily="50" charset="-128"/>
                <a:ea typeface="Meiryo UI" panose="020B0604030504040204" pitchFamily="50" charset="-128"/>
              </a:rPr>
              <a:t>万円の加算</a:t>
            </a:r>
            <a:r>
              <a:rPr kumimoji="1" lang="en-US" altLang="ja-JP" sz="1050" b="1" dirty="0">
                <a:solidFill>
                  <a:srgbClr val="FF0000"/>
                </a:solidFill>
                <a:latin typeface="Meiryo UI" panose="020B0604030504040204" pitchFamily="50" charset="-128"/>
                <a:ea typeface="Meiryo UI" panose="020B0604030504040204" pitchFamily="50" charset="-128"/>
              </a:rPr>
              <a:t>【</a:t>
            </a:r>
            <a:r>
              <a:rPr kumimoji="1" lang="ja-JP" altLang="en-US" sz="1050" b="1" dirty="0">
                <a:solidFill>
                  <a:srgbClr val="FF0000"/>
                </a:solidFill>
                <a:latin typeface="Meiryo UI" panose="020B0604030504040204" pitchFamily="50" charset="-128"/>
                <a:ea typeface="Meiryo UI" panose="020B0604030504040204" pitchFamily="50" charset="-128"/>
              </a:rPr>
              <a:t>２年度目加算上限</a:t>
            </a:r>
            <a:r>
              <a:rPr kumimoji="1" lang="en-US" altLang="ja-JP" sz="1050" b="1" dirty="0">
                <a:solidFill>
                  <a:srgbClr val="FF0000"/>
                </a:solidFill>
                <a:latin typeface="Meiryo UI" panose="020B0604030504040204" pitchFamily="50" charset="-128"/>
                <a:ea typeface="Meiryo UI" panose="020B0604030504040204" pitchFamily="50" charset="-128"/>
              </a:rPr>
              <a:t>】</a:t>
            </a:r>
          </a:p>
          <a:p>
            <a:pPr algn="l">
              <a:lnSpc>
                <a:spcPts val="800"/>
              </a:lnSpc>
              <a:spcAft>
                <a:spcPts val="600"/>
              </a:spcAft>
              <a:buClr>
                <a:schemeClr val="tx2"/>
              </a:buClr>
            </a:pPr>
            <a:r>
              <a:rPr kumimoji="1" lang="ja-JP" altLang="en-US" sz="1050" dirty="0">
                <a:latin typeface="Meiryo UI" panose="020B0604030504040204" pitchFamily="50" charset="-128"/>
                <a:ea typeface="Meiryo UI" panose="020B0604030504040204" pitchFamily="50" charset="-128"/>
              </a:rPr>
              <a:t>・　実績：</a:t>
            </a:r>
            <a:r>
              <a:rPr kumimoji="1" lang="en-US" altLang="ja-JP" sz="1050" dirty="0">
                <a:latin typeface="Meiryo UI" panose="020B0604030504040204" pitchFamily="50" charset="-128"/>
                <a:ea typeface="Meiryo UI" panose="020B0604030504040204" pitchFamily="50" charset="-128"/>
              </a:rPr>
              <a:t>675</a:t>
            </a:r>
            <a:r>
              <a:rPr kumimoji="1" lang="ja-JP" altLang="en-US" sz="1050" dirty="0">
                <a:latin typeface="Meiryo UI" panose="020B0604030504040204" pitchFamily="50" charset="-128"/>
                <a:ea typeface="Meiryo UI" panose="020B0604030504040204" pitchFamily="50" charset="-128"/>
              </a:rPr>
              <a:t>万円（基準の</a:t>
            </a:r>
            <a:r>
              <a:rPr kumimoji="1" lang="en-US" altLang="ja-JP" sz="1050" dirty="0">
                <a:latin typeface="Meiryo UI" panose="020B0604030504040204" pitchFamily="50" charset="-128"/>
                <a:ea typeface="Meiryo UI" panose="020B0604030504040204" pitchFamily="50" charset="-128"/>
              </a:rPr>
              <a:t>150</a:t>
            </a:r>
            <a:r>
              <a:rPr kumimoji="1" lang="ja-JP" altLang="en-US" sz="1050" dirty="0">
                <a:latin typeface="Meiryo UI" panose="020B0604030504040204" pitchFamily="50" charset="-128"/>
                <a:ea typeface="Meiryo UI" panose="020B0604030504040204" pitchFamily="50" charset="-128"/>
              </a:rPr>
              <a:t>％）以上の調達金額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300</a:t>
            </a:r>
            <a:r>
              <a:rPr kumimoji="1" lang="ja-JP" altLang="en-US" sz="1050" dirty="0">
                <a:latin typeface="Meiryo UI" panose="020B0604030504040204" pitchFamily="50" charset="-128"/>
                <a:ea typeface="Meiryo UI" panose="020B0604030504040204" pitchFamily="50" charset="-128"/>
              </a:rPr>
              <a:t>万円の加算</a:t>
            </a:r>
            <a:endParaRPr kumimoji="1" lang="en-US" altLang="ja-JP" sz="1050" dirty="0">
              <a:latin typeface="Meiryo UI" panose="020B0604030504040204" pitchFamily="50" charset="-128"/>
              <a:ea typeface="Meiryo UI" panose="020B0604030504040204" pitchFamily="50" charset="-128"/>
            </a:endParaRPr>
          </a:p>
          <a:p>
            <a:pPr algn="l">
              <a:lnSpc>
                <a:spcPts val="800"/>
              </a:lnSpc>
              <a:spcAft>
                <a:spcPts val="600"/>
              </a:spcAft>
              <a:buClr>
                <a:schemeClr val="tx2"/>
              </a:buClr>
            </a:pPr>
            <a:r>
              <a:rPr kumimoji="1" lang="ja-JP" altLang="en-US" sz="1050" dirty="0">
                <a:latin typeface="Meiryo UI" panose="020B0604030504040204" pitchFamily="50" charset="-128"/>
                <a:ea typeface="Meiryo UI" panose="020B0604030504040204" pitchFamily="50" charset="-128"/>
              </a:rPr>
              <a:t>・　実績：</a:t>
            </a:r>
            <a:r>
              <a:rPr kumimoji="1" lang="en-US" altLang="ja-JP" sz="1050" dirty="0">
                <a:latin typeface="Meiryo UI" panose="020B0604030504040204" pitchFamily="50" charset="-128"/>
                <a:ea typeface="Meiryo UI" panose="020B0604030504040204" pitchFamily="50" charset="-128"/>
              </a:rPr>
              <a:t>900</a:t>
            </a:r>
            <a:r>
              <a:rPr kumimoji="1" lang="ja-JP" altLang="en-US" sz="1050" dirty="0">
                <a:latin typeface="Meiryo UI" panose="020B0604030504040204" pitchFamily="50" charset="-128"/>
                <a:ea typeface="Meiryo UI" panose="020B0604030504040204" pitchFamily="50" charset="-128"/>
              </a:rPr>
              <a:t>万円（基準の</a:t>
            </a:r>
            <a:r>
              <a:rPr kumimoji="1" lang="en-US" altLang="ja-JP" sz="1050" dirty="0">
                <a:latin typeface="Meiryo UI" panose="020B0604030504040204" pitchFamily="50" charset="-128"/>
                <a:ea typeface="Meiryo UI" panose="020B0604030504040204" pitchFamily="50" charset="-128"/>
              </a:rPr>
              <a:t>200</a:t>
            </a:r>
            <a:r>
              <a:rPr kumimoji="1" lang="ja-JP" altLang="en-US" sz="1050" dirty="0">
                <a:latin typeface="Meiryo UI" panose="020B0604030504040204" pitchFamily="50" charset="-128"/>
                <a:ea typeface="Meiryo UI" panose="020B0604030504040204" pitchFamily="50" charset="-128"/>
              </a:rPr>
              <a:t>％）以上の調達金額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400</a:t>
            </a:r>
            <a:r>
              <a:rPr kumimoji="1" lang="ja-JP" altLang="en-US" sz="1050" dirty="0">
                <a:latin typeface="Meiryo UI" panose="020B0604030504040204" pitchFamily="50" charset="-128"/>
                <a:ea typeface="Meiryo UI" panose="020B0604030504040204" pitchFamily="50" charset="-128"/>
              </a:rPr>
              <a:t>万円の加算</a:t>
            </a:r>
            <a:r>
              <a:rPr kumimoji="1" lang="en-US" altLang="ja-JP" sz="1050" b="1" dirty="0">
                <a:solidFill>
                  <a:srgbClr val="FF0000"/>
                </a:solidFill>
                <a:latin typeface="Meiryo UI" panose="020B0604030504040204" pitchFamily="50" charset="-128"/>
                <a:ea typeface="Meiryo UI" panose="020B0604030504040204" pitchFamily="50" charset="-128"/>
              </a:rPr>
              <a:t>【</a:t>
            </a:r>
            <a:r>
              <a:rPr kumimoji="1" lang="ja-JP" altLang="en-US" sz="1050" b="1" dirty="0">
                <a:solidFill>
                  <a:srgbClr val="FF0000"/>
                </a:solidFill>
                <a:latin typeface="Meiryo UI" panose="020B0604030504040204" pitchFamily="50" charset="-128"/>
                <a:ea typeface="Meiryo UI" panose="020B0604030504040204" pitchFamily="50" charset="-128"/>
              </a:rPr>
              <a:t>３年度目加算上限</a:t>
            </a:r>
            <a:r>
              <a:rPr kumimoji="1" lang="en-US" altLang="ja-JP" sz="1050" b="1" dirty="0">
                <a:solidFill>
                  <a:srgbClr val="FF0000"/>
                </a:solidFill>
                <a:latin typeface="Meiryo UI" panose="020B0604030504040204" pitchFamily="50" charset="-128"/>
                <a:ea typeface="Meiryo UI" panose="020B0604030504040204" pitchFamily="50" charset="-128"/>
              </a:rPr>
              <a:t>】</a:t>
            </a:r>
            <a:endParaRPr kumimoji="1" lang="ja-JP" altLang="en-US" sz="1050" b="1"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64015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bwMode="gray"/>
        <p:txBody>
          <a:bodyPr/>
          <a:lstStyle/>
          <a:p>
            <a:r>
              <a:rPr lang="ja-JP" altLang="en-US" sz="2000" dirty="0">
                <a:latin typeface="Meiryo UI" panose="020B0604030504040204" pitchFamily="50" charset="-128"/>
                <a:ea typeface="Meiryo UI" panose="020B0604030504040204" pitchFamily="50" charset="-128"/>
              </a:rPr>
              <a:t>委託費の構成と成果連動分の支払いの枠組み</a:t>
            </a:r>
          </a:p>
        </p:txBody>
      </p:sp>
      <p:graphicFrame>
        <p:nvGraphicFramePr>
          <p:cNvPr id="4" name="表 3"/>
          <p:cNvGraphicFramePr>
            <a:graphicFrameLocks noGrp="1"/>
          </p:cNvGraphicFramePr>
          <p:nvPr>
            <p:extLst>
              <p:ext uri="{D42A27DB-BD31-4B8C-83A1-F6EECF244321}">
                <p14:modId xmlns:p14="http://schemas.microsoft.com/office/powerpoint/2010/main" val="1507692362"/>
              </p:ext>
            </p:extLst>
          </p:nvPr>
        </p:nvGraphicFramePr>
        <p:xfrm>
          <a:off x="704528" y="2100976"/>
          <a:ext cx="8617372" cy="1095906"/>
        </p:xfrm>
        <a:graphic>
          <a:graphicData uri="http://schemas.openxmlformats.org/drawingml/2006/table">
            <a:tbl>
              <a:tblPr>
                <a:tableStyleId>{5C22544A-7EE6-4342-B048-85BDC9FD1C3A}</a:tableStyleId>
              </a:tblPr>
              <a:tblGrid>
                <a:gridCol w="3209504">
                  <a:extLst>
                    <a:ext uri="{9D8B030D-6E8A-4147-A177-3AD203B41FA5}">
                      <a16:colId xmlns:a16="http://schemas.microsoft.com/office/drawing/2014/main" val="1010923048"/>
                    </a:ext>
                  </a:extLst>
                </a:gridCol>
                <a:gridCol w="1711351">
                  <a:extLst>
                    <a:ext uri="{9D8B030D-6E8A-4147-A177-3AD203B41FA5}">
                      <a16:colId xmlns:a16="http://schemas.microsoft.com/office/drawing/2014/main" val="2201294334"/>
                    </a:ext>
                  </a:extLst>
                </a:gridCol>
                <a:gridCol w="1916713">
                  <a:extLst>
                    <a:ext uri="{9D8B030D-6E8A-4147-A177-3AD203B41FA5}">
                      <a16:colId xmlns:a16="http://schemas.microsoft.com/office/drawing/2014/main" val="629760595"/>
                    </a:ext>
                  </a:extLst>
                </a:gridCol>
                <a:gridCol w="1779804">
                  <a:extLst>
                    <a:ext uri="{9D8B030D-6E8A-4147-A177-3AD203B41FA5}">
                      <a16:colId xmlns:a16="http://schemas.microsoft.com/office/drawing/2014/main" val="2691098397"/>
                    </a:ext>
                  </a:extLst>
                </a:gridCol>
              </a:tblGrid>
              <a:tr h="182651">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　</a:t>
                      </a:r>
                      <a:endParaRPr lang="ja-JP"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初年度</a:t>
                      </a:r>
                      <a:endParaRPr lang="zh-TW"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第</a:t>
                      </a:r>
                      <a:r>
                        <a:rPr lang="en-US" altLang="zh-TW" sz="1100" b="1" u="none" strike="noStrike" dirty="0">
                          <a:solidFill>
                            <a:schemeClr val="bg1"/>
                          </a:solidFill>
                          <a:effectLst/>
                          <a:latin typeface="Meiryo UI" panose="020B0604030504040204" pitchFamily="50" charset="-128"/>
                          <a:ea typeface="Meiryo UI" panose="020B0604030504040204" pitchFamily="50" charset="-128"/>
                        </a:rPr>
                        <a:t>2</a:t>
                      </a:r>
                      <a:r>
                        <a:rPr lang="zh-TW" altLang="en-US" sz="1100" b="1" u="none" strike="noStrike" dirty="0">
                          <a:solidFill>
                            <a:schemeClr val="bg1"/>
                          </a:solidFill>
                          <a:effectLst/>
                          <a:latin typeface="Meiryo UI" panose="020B0604030504040204" pitchFamily="50" charset="-128"/>
                          <a:ea typeface="Meiryo UI" panose="020B0604030504040204" pitchFamily="50" charset="-128"/>
                        </a:rPr>
                        <a:t>年</a:t>
                      </a:r>
                      <a:r>
                        <a:rPr lang="ja-JP" altLang="en-US" sz="1100" b="1" u="none" strike="noStrike" dirty="0">
                          <a:solidFill>
                            <a:schemeClr val="bg1"/>
                          </a:solidFill>
                          <a:effectLst/>
                          <a:latin typeface="Meiryo UI" panose="020B0604030504040204" pitchFamily="50" charset="-128"/>
                          <a:ea typeface="Meiryo UI" panose="020B0604030504040204" pitchFamily="50" charset="-128"/>
                        </a:rPr>
                        <a:t>度</a:t>
                      </a:r>
                      <a:endParaRPr lang="zh-TW"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tc>
                  <a:txBody>
                    <a:bodyPr/>
                    <a:lstStyle/>
                    <a:p>
                      <a:pPr algn="ctr" fontAlgn="ctr"/>
                      <a:r>
                        <a:rPr lang="ja-JP" altLang="en-US" sz="1100" b="1" u="none" strike="noStrike" dirty="0">
                          <a:solidFill>
                            <a:schemeClr val="bg1"/>
                          </a:solidFill>
                          <a:effectLst/>
                          <a:latin typeface="Meiryo UI" panose="020B0604030504040204" pitchFamily="50" charset="-128"/>
                          <a:ea typeface="Meiryo UI" panose="020B0604030504040204" pitchFamily="50" charset="-128"/>
                        </a:rPr>
                        <a:t>最終年度</a:t>
                      </a:r>
                      <a:endParaRPr lang="zh-TW" altLang="en-US" sz="1100" b="1" i="0" u="none" strike="noStrike" dirty="0">
                        <a:solidFill>
                          <a:schemeClr val="bg1"/>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002060"/>
                    </a:solidFill>
                  </a:tcPr>
                </a:tc>
                <a:extLst>
                  <a:ext uri="{0D108BD9-81ED-4DB2-BD59-A6C34878D82A}">
                    <a16:rowId xmlns:a16="http://schemas.microsoft.com/office/drawing/2014/main" val="1917893286"/>
                  </a:ext>
                </a:extLst>
              </a:tr>
              <a:tr h="182651">
                <a:tc>
                  <a:txBody>
                    <a:bodyPr/>
                    <a:lstStyle/>
                    <a:p>
                      <a:pPr algn="l" fontAlgn="ctr"/>
                      <a:r>
                        <a:rPr lang="ja-JP" altLang="en-US" sz="1100" b="1" u="none" strike="noStrike" dirty="0">
                          <a:effectLst/>
                          <a:latin typeface="Meiryo UI" panose="020B0604030504040204" pitchFamily="50" charset="-128"/>
                          <a:ea typeface="Meiryo UI" panose="020B0604030504040204" pitchFamily="50" charset="-128"/>
                        </a:rPr>
                        <a:t> １．ベースとなる</a:t>
                      </a:r>
                      <a:r>
                        <a:rPr lang="zh-TW" altLang="en-US" sz="1100" b="1" u="none" strike="noStrike" dirty="0">
                          <a:effectLst/>
                          <a:latin typeface="Meiryo UI" panose="020B0604030504040204" pitchFamily="50" charset="-128"/>
                          <a:ea typeface="Meiryo UI" panose="020B0604030504040204" pitchFamily="50" charset="-128"/>
                        </a:rPr>
                        <a:t>委託費</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（上限額）</a:t>
                      </a:r>
                      <a:endParaRPr lang="en-US" altLang="zh-TW" sz="1100" b="1" u="none" strike="noStrike" dirty="0">
                        <a:solidFill>
                          <a:srgbClr val="FF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1,750</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1,550</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1,350</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705980355"/>
                  </a:ext>
                </a:extLst>
              </a:tr>
              <a:tr h="182651">
                <a:tc>
                  <a:txBody>
                    <a:bodyPr/>
                    <a:lstStyle/>
                    <a:p>
                      <a:pPr algn="l" fontAlgn="ctr"/>
                      <a:r>
                        <a:rPr lang="ja-JP" altLang="en-US" sz="1100" b="1" u="none" strike="noStrike" dirty="0">
                          <a:solidFill>
                            <a:srgbClr val="000000"/>
                          </a:solidFill>
                          <a:effectLst/>
                          <a:latin typeface="Meiryo UI" panose="020B0604030504040204" pitchFamily="50" charset="-128"/>
                          <a:ea typeface="Meiryo UI" panose="020B0604030504040204" pitchFamily="50" charset="-128"/>
                        </a:rPr>
                        <a:t> ２．高年齢者</a:t>
                      </a:r>
                      <a:r>
                        <a:rPr lang="zh-TW" altLang="en-US" sz="1100" b="1" u="none" strike="noStrike" dirty="0">
                          <a:solidFill>
                            <a:srgbClr val="000000"/>
                          </a:solidFill>
                          <a:effectLst/>
                          <a:latin typeface="Meiryo UI" panose="020B0604030504040204" pitchFamily="50" charset="-128"/>
                          <a:ea typeface="Meiryo UI" panose="020B0604030504040204" pitchFamily="50" charset="-128"/>
                        </a:rPr>
                        <a:t>雇用就業者実績連動</a:t>
                      </a:r>
                      <a:r>
                        <a:rPr lang="ja-JP" altLang="en-US" sz="1100" b="1" u="none" strike="noStrike" dirty="0">
                          <a:solidFill>
                            <a:srgbClr val="000000"/>
                          </a:solidFill>
                          <a:effectLst/>
                          <a:latin typeface="Meiryo UI" panose="020B0604030504040204" pitchFamily="50" charset="-128"/>
                          <a:ea typeface="Meiryo UI" panose="020B0604030504040204" pitchFamily="50" charset="-128"/>
                        </a:rPr>
                        <a:t>分</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定率減算</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a:t>
                      </a:r>
                      <a:endParaRPr lang="zh-TW"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FF0000"/>
                          </a:solidFill>
                          <a:effectLst/>
                          <a:latin typeface="Meiryo UI" panose="020B0604030504040204" pitchFamily="50" charset="-128"/>
                          <a:ea typeface="Meiryo UI" panose="020B0604030504040204" pitchFamily="50" charset="-128"/>
                        </a:rPr>
                        <a:t>▲</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0</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155</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万円</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rgbClr val="FF0000"/>
                          </a:solidFill>
                          <a:effectLst/>
                          <a:latin typeface="Meiryo UI" panose="020B0604030504040204" pitchFamily="50" charset="-128"/>
                          <a:ea typeface="Meiryo UI" panose="020B0604030504040204" pitchFamily="50" charset="-128"/>
                        </a:rPr>
                        <a:t>▲</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0</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135</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万円</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356391979"/>
                  </a:ext>
                </a:extLst>
              </a:tr>
              <a:tr h="182651">
                <a:tc>
                  <a:txBody>
                    <a:bodyPr/>
                    <a:lstStyle/>
                    <a:p>
                      <a:pPr algn="l" fontAlgn="ctr"/>
                      <a:r>
                        <a:rPr lang="ja-JP" altLang="en-US" sz="1100" b="1" u="none" strike="noStrike" dirty="0">
                          <a:solidFill>
                            <a:srgbClr val="000000"/>
                          </a:solidFill>
                          <a:effectLst/>
                          <a:latin typeface="Meiryo UI" panose="020B0604030504040204" pitchFamily="50" charset="-128"/>
                          <a:ea typeface="Meiryo UI" panose="020B0604030504040204" pitchFamily="50" charset="-128"/>
                        </a:rPr>
                        <a:t> ３．</a:t>
                      </a:r>
                      <a:r>
                        <a:rPr lang="zh-TW" altLang="en-US" sz="1100" b="1" u="none" strike="noStrike" dirty="0">
                          <a:solidFill>
                            <a:srgbClr val="000000"/>
                          </a:solidFill>
                          <a:effectLst/>
                          <a:latin typeface="Meiryo UI" panose="020B0604030504040204" pitchFamily="50" charset="-128"/>
                          <a:ea typeface="Meiryo UI" panose="020B0604030504040204" pitchFamily="50" charset="-128"/>
                        </a:rPr>
                        <a:t>資金</a:t>
                      </a:r>
                      <a:r>
                        <a:rPr lang="ja-JP" altLang="en-US" sz="1100" b="1" u="none" strike="noStrike" dirty="0">
                          <a:solidFill>
                            <a:srgbClr val="000000"/>
                          </a:solidFill>
                          <a:effectLst/>
                          <a:latin typeface="Meiryo UI" panose="020B0604030504040204" pitchFamily="50" charset="-128"/>
                          <a:ea typeface="Meiryo UI" panose="020B0604030504040204" pitchFamily="50" charset="-128"/>
                        </a:rPr>
                        <a:t>調達</a:t>
                      </a:r>
                      <a:r>
                        <a:rPr lang="zh-TW" altLang="en-US" sz="1100" b="1" u="none" strike="noStrike" dirty="0">
                          <a:solidFill>
                            <a:srgbClr val="000000"/>
                          </a:solidFill>
                          <a:effectLst/>
                          <a:latin typeface="Meiryo UI" panose="020B0604030504040204" pitchFamily="50" charset="-128"/>
                          <a:ea typeface="Meiryo UI" panose="020B0604030504040204" pitchFamily="50" charset="-128"/>
                        </a:rPr>
                        <a:t>実績連動</a:t>
                      </a:r>
                      <a:r>
                        <a:rPr lang="ja-JP" altLang="en-US" sz="1100" b="1" u="none" strike="noStrike" dirty="0">
                          <a:solidFill>
                            <a:srgbClr val="000000"/>
                          </a:solidFill>
                          <a:effectLst/>
                          <a:latin typeface="Meiryo UI" panose="020B0604030504040204" pitchFamily="50" charset="-128"/>
                          <a:ea typeface="Meiryo UI" panose="020B0604030504040204" pitchFamily="50" charset="-128"/>
                        </a:rPr>
                        <a:t>分</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定額加算</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a:t>
                      </a:r>
                      <a:endParaRPr lang="zh-TW"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ja-JP" altLang="en-US" sz="1100" b="1" u="none" strike="noStrike" dirty="0">
                          <a:solidFill>
                            <a:schemeClr val="tx1"/>
                          </a:solidFill>
                          <a:effectLst/>
                          <a:latin typeface="Meiryo UI" panose="020B0604030504040204" pitchFamily="50" charset="-128"/>
                          <a:ea typeface="Meiryo UI" panose="020B0604030504040204" pitchFamily="50" charset="-128"/>
                        </a:rPr>
                        <a:t>－</a:t>
                      </a:r>
                      <a:endParaRPr lang="ja-JP" altLang="en-US" sz="1100" b="1" i="0" u="none" strike="noStrike" dirty="0">
                        <a:solidFill>
                          <a:schemeClr val="tx1"/>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solidFill>
                            <a:srgbClr val="FF0000"/>
                          </a:solidFill>
                          <a:effectLst/>
                          <a:latin typeface="Meiryo UI" panose="020B0604030504040204" pitchFamily="50" charset="-128"/>
                          <a:ea typeface="Meiryo UI" panose="020B0604030504040204" pitchFamily="50" charset="-128"/>
                        </a:rPr>
                        <a:t>0</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200</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万円</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solidFill>
                            <a:srgbClr val="FF0000"/>
                          </a:solidFill>
                          <a:effectLst/>
                          <a:latin typeface="Meiryo UI" panose="020B0604030504040204" pitchFamily="50" charset="-128"/>
                          <a:ea typeface="Meiryo UI" panose="020B0604030504040204" pitchFamily="50" charset="-128"/>
                        </a:rPr>
                        <a:t>0</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a:t>
                      </a:r>
                      <a:r>
                        <a:rPr lang="en-US" altLang="ja-JP" sz="1100" b="1" u="none" strike="noStrike" dirty="0">
                          <a:solidFill>
                            <a:srgbClr val="FF0000"/>
                          </a:solidFill>
                          <a:effectLst/>
                          <a:latin typeface="Meiryo UI" panose="020B0604030504040204" pitchFamily="50" charset="-128"/>
                          <a:ea typeface="Meiryo UI" panose="020B0604030504040204" pitchFamily="50" charset="-128"/>
                        </a:rPr>
                        <a:t>400</a:t>
                      </a:r>
                      <a:r>
                        <a:rPr lang="ja-JP" altLang="en-US" sz="1100" b="1" u="none" strike="noStrike" dirty="0">
                          <a:solidFill>
                            <a:srgbClr val="FF0000"/>
                          </a:solidFill>
                          <a:effectLst/>
                          <a:latin typeface="Meiryo UI" panose="020B0604030504040204" pitchFamily="50" charset="-128"/>
                          <a:ea typeface="Meiryo UI" panose="020B0604030504040204" pitchFamily="50" charset="-128"/>
                        </a:rPr>
                        <a:t>万円</a:t>
                      </a:r>
                      <a:endParaRPr lang="ja-JP" altLang="en-US" sz="1100" b="1" i="0" u="none" strike="noStrike" dirty="0">
                        <a:solidFill>
                          <a:srgbClr val="FF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386112072"/>
                  </a:ext>
                </a:extLst>
              </a:tr>
              <a:tr h="182651">
                <a:tc rowSpan="2">
                  <a:txBody>
                    <a:bodyPr/>
                    <a:lstStyle/>
                    <a:p>
                      <a:pPr algn="ctr" fontAlgn="ctr"/>
                      <a:r>
                        <a:rPr lang="ja-JP" altLang="en-US" sz="1100" b="1" u="none" strike="noStrike" dirty="0">
                          <a:effectLst/>
                          <a:latin typeface="Meiryo UI" panose="020B0604030504040204" pitchFamily="50" charset="-128"/>
                          <a:ea typeface="Meiryo UI" panose="020B0604030504040204" pitchFamily="50" charset="-128"/>
                        </a:rPr>
                        <a:t>合計額</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1,750</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1,750</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1,750</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extLst>
                  <a:ext uri="{0D108BD9-81ED-4DB2-BD59-A6C34878D82A}">
                    <a16:rowId xmlns:a16="http://schemas.microsoft.com/office/drawing/2014/main" val="2891471297"/>
                  </a:ext>
                </a:extLst>
              </a:tr>
              <a:tr h="182651">
                <a:tc vMerge="1">
                  <a:txBody>
                    <a:bodyPr/>
                    <a:lstStyle/>
                    <a:p>
                      <a:endParaRPr kumimoji="1" lang="ja-JP" altLang="en-US"/>
                    </a:p>
                  </a:txBody>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1,750</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bg1"/>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1,395</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pPr algn="ctr" fontAlgn="ctr"/>
                      <a:r>
                        <a:rPr lang="en-US" altLang="ja-JP" sz="1100" b="1" u="none" strike="noStrike" dirty="0">
                          <a:effectLst/>
                          <a:latin typeface="Meiryo UI" panose="020B0604030504040204" pitchFamily="50" charset="-128"/>
                          <a:ea typeface="Meiryo UI" panose="020B0604030504040204" pitchFamily="50" charset="-128"/>
                        </a:rPr>
                        <a:t>1,215</a:t>
                      </a:r>
                      <a:r>
                        <a:rPr lang="ja-JP" altLang="en-US" sz="1100" b="1" u="none" strike="noStrike" dirty="0">
                          <a:effectLst/>
                          <a:latin typeface="Meiryo UI" panose="020B0604030504040204" pitchFamily="50" charset="-128"/>
                          <a:ea typeface="Meiryo UI" panose="020B0604030504040204" pitchFamily="50" charset="-128"/>
                        </a:rPr>
                        <a:t>万円</a:t>
                      </a:r>
                      <a:endParaRPr lang="ja-JP" altLang="en-US" sz="1100" b="1" i="0" u="none" strike="noStrike" dirty="0">
                        <a:solidFill>
                          <a:srgbClr val="000000"/>
                        </a:solidFill>
                        <a:effectLst/>
                        <a:latin typeface="Meiryo UI" panose="020B0604030504040204" pitchFamily="50" charset="-128"/>
                        <a:ea typeface="Meiryo UI" panose="020B0604030504040204" pitchFamily="50" charset="-128"/>
                      </a:endParaRPr>
                    </a:p>
                  </a:txBody>
                  <a:tcPr marL="9042" marR="9042" marT="9042" marB="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612746175"/>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303782673"/>
              </p:ext>
            </p:extLst>
          </p:nvPr>
        </p:nvGraphicFramePr>
        <p:xfrm>
          <a:off x="704528" y="4797152"/>
          <a:ext cx="7776840" cy="1973869"/>
        </p:xfrm>
        <a:graphic>
          <a:graphicData uri="http://schemas.openxmlformats.org/drawingml/2006/table">
            <a:tbl>
              <a:tblPr/>
              <a:tblGrid>
                <a:gridCol w="648070">
                  <a:extLst>
                    <a:ext uri="{9D8B030D-6E8A-4147-A177-3AD203B41FA5}">
                      <a16:colId xmlns:a16="http://schemas.microsoft.com/office/drawing/2014/main" val="490668585"/>
                    </a:ext>
                  </a:extLst>
                </a:gridCol>
                <a:gridCol w="648070">
                  <a:extLst>
                    <a:ext uri="{9D8B030D-6E8A-4147-A177-3AD203B41FA5}">
                      <a16:colId xmlns:a16="http://schemas.microsoft.com/office/drawing/2014/main" val="3640937641"/>
                    </a:ext>
                  </a:extLst>
                </a:gridCol>
                <a:gridCol w="648070">
                  <a:extLst>
                    <a:ext uri="{9D8B030D-6E8A-4147-A177-3AD203B41FA5}">
                      <a16:colId xmlns:a16="http://schemas.microsoft.com/office/drawing/2014/main" val="86543723"/>
                    </a:ext>
                  </a:extLst>
                </a:gridCol>
                <a:gridCol w="648070">
                  <a:extLst>
                    <a:ext uri="{9D8B030D-6E8A-4147-A177-3AD203B41FA5}">
                      <a16:colId xmlns:a16="http://schemas.microsoft.com/office/drawing/2014/main" val="3780598843"/>
                    </a:ext>
                  </a:extLst>
                </a:gridCol>
                <a:gridCol w="648070">
                  <a:extLst>
                    <a:ext uri="{9D8B030D-6E8A-4147-A177-3AD203B41FA5}">
                      <a16:colId xmlns:a16="http://schemas.microsoft.com/office/drawing/2014/main" val="1379885269"/>
                    </a:ext>
                  </a:extLst>
                </a:gridCol>
                <a:gridCol w="648070">
                  <a:extLst>
                    <a:ext uri="{9D8B030D-6E8A-4147-A177-3AD203B41FA5}">
                      <a16:colId xmlns:a16="http://schemas.microsoft.com/office/drawing/2014/main" val="3897258108"/>
                    </a:ext>
                  </a:extLst>
                </a:gridCol>
                <a:gridCol w="648070">
                  <a:extLst>
                    <a:ext uri="{9D8B030D-6E8A-4147-A177-3AD203B41FA5}">
                      <a16:colId xmlns:a16="http://schemas.microsoft.com/office/drawing/2014/main" val="2878898788"/>
                    </a:ext>
                  </a:extLst>
                </a:gridCol>
                <a:gridCol w="648070">
                  <a:extLst>
                    <a:ext uri="{9D8B030D-6E8A-4147-A177-3AD203B41FA5}">
                      <a16:colId xmlns:a16="http://schemas.microsoft.com/office/drawing/2014/main" val="1876148468"/>
                    </a:ext>
                  </a:extLst>
                </a:gridCol>
                <a:gridCol w="648070">
                  <a:extLst>
                    <a:ext uri="{9D8B030D-6E8A-4147-A177-3AD203B41FA5}">
                      <a16:colId xmlns:a16="http://schemas.microsoft.com/office/drawing/2014/main" val="2884256721"/>
                    </a:ext>
                  </a:extLst>
                </a:gridCol>
                <a:gridCol w="648070">
                  <a:extLst>
                    <a:ext uri="{9D8B030D-6E8A-4147-A177-3AD203B41FA5}">
                      <a16:colId xmlns:a16="http://schemas.microsoft.com/office/drawing/2014/main" val="3881132364"/>
                    </a:ext>
                  </a:extLst>
                </a:gridCol>
                <a:gridCol w="648070">
                  <a:extLst>
                    <a:ext uri="{9D8B030D-6E8A-4147-A177-3AD203B41FA5}">
                      <a16:colId xmlns:a16="http://schemas.microsoft.com/office/drawing/2014/main" val="3604137953"/>
                    </a:ext>
                  </a:extLst>
                </a:gridCol>
                <a:gridCol w="648070">
                  <a:extLst>
                    <a:ext uri="{9D8B030D-6E8A-4147-A177-3AD203B41FA5}">
                      <a16:colId xmlns:a16="http://schemas.microsoft.com/office/drawing/2014/main" val="782927201"/>
                    </a:ext>
                  </a:extLst>
                </a:gridCol>
              </a:tblGrid>
              <a:tr h="190869">
                <a:tc gridSpan="4">
                  <a:txBody>
                    <a:bodyPr/>
                    <a:lstStyle/>
                    <a:p>
                      <a:pPr algn="ctr" fontAlgn="b"/>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事業開始</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初年度</a:t>
                      </a:r>
                      <a:endParaRPr lang="zh-TW" altLang="en-US" sz="1300" b="1" i="0" u="none" strike="noStrike" dirty="0">
                        <a:solidFill>
                          <a:srgbClr val="000000"/>
                        </a:solidFill>
                        <a:effectLst/>
                        <a:latin typeface="Meiryo UI" panose="020B0604030504040204" pitchFamily="50" charset="-128"/>
                        <a:ea typeface="Meiryo UI" panose="020B0604030504040204" pitchFamily="50" charset="-128"/>
                      </a:endParaRPr>
                    </a:p>
                  </a:txBody>
                  <a:tcPr marL="9001" marR="9001" marT="900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事業開始２年</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度</a:t>
                      </a:r>
                      <a:endParaRPr lang="zh-TW" altLang="en-US" sz="1300" b="1" i="0" u="none" strike="noStrike" dirty="0">
                        <a:solidFill>
                          <a:srgbClr val="000000"/>
                        </a:solidFill>
                        <a:effectLst/>
                        <a:latin typeface="Meiryo UI" panose="020B0604030504040204" pitchFamily="50" charset="-128"/>
                        <a:ea typeface="Meiryo UI" panose="020B0604030504040204" pitchFamily="50" charset="-128"/>
                      </a:endParaRPr>
                    </a:p>
                  </a:txBody>
                  <a:tcPr marL="9001" marR="9001" marT="900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4">
                  <a:txBody>
                    <a:bodyPr/>
                    <a:lstStyle/>
                    <a:p>
                      <a:pPr algn="ctr" fontAlgn="b"/>
                      <a:r>
                        <a:rPr lang="zh-TW" altLang="en-US" sz="1300" b="1" i="0" u="none" strike="noStrike" dirty="0">
                          <a:solidFill>
                            <a:srgbClr val="000000"/>
                          </a:solidFill>
                          <a:effectLst/>
                          <a:latin typeface="Meiryo UI" panose="020B0604030504040204" pitchFamily="50" charset="-128"/>
                          <a:ea typeface="Meiryo UI" panose="020B0604030504040204" pitchFamily="50" charset="-128"/>
                        </a:rPr>
                        <a:t>事業開始</a:t>
                      </a:r>
                      <a:r>
                        <a:rPr lang="ja-JP" altLang="en-US" sz="1300" b="1" i="0" u="none" strike="noStrike" dirty="0">
                          <a:solidFill>
                            <a:srgbClr val="000000"/>
                          </a:solidFill>
                          <a:effectLst/>
                          <a:latin typeface="Meiryo UI" panose="020B0604030504040204" pitchFamily="50" charset="-128"/>
                          <a:ea typeface="Meiryo UI" panose="020B0604030504040204" pitchFamily="50" charset="-128"/>
                        </a:rPr>
                        <a:t>最終年度</a:t>
                      </a:r>
                      <a:endParaRPr lang="zh-TW" altLang="en-US" sz="1300" b="1" i="0" u="none" strike="noStrike" dirty="0">
                        <a:solidFill>
                          <a:srgbClr val="000000"/>
                        </a:solidFill>
                        <a:effectLst/>
                        <a:latin typeface="Meiryo UI" panose="020B0604030504040204" pitchFamily="50" charset="-128"/>
                        <a:ea typeface="Meiryo UI" panose="020B0604030504040204" pitchFamily="50" charset="-128"/>
                      </a:endParaRPr>
                    </a:p>
                  </a:txBody>
                  <a:tcPr marL="9001" marR="9001" marT="9001"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351062"/>
                  </a:ext>
                </a:extLst>
              </a:tr>
              <a:tr h="162780">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第１</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a:solidFill>
                            <a:srgbClr val="000000"/>
                          </a:solidFill>
                          <a:effectLst/>
                          <a:latin typeface="Meiryo UI" panose="020B0604030504040204" pitchFamily="50" charset="-128"/>
                          <a:ea typeface="Meiryo UI" panose="020B0604030504040204" pitchFamily="50" charset="-128"/>
                        </a:rPr>
                        <a:t>2</a:t>
                      </a:r>
                      <a:r>
                        <a:rPr lang="en-US" sz="1100" b="0" i="0" u="none" strike="noStrike">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第１</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第１</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2</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3</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sz="1100" b="0" i="0" u="none" strike="noStrike" dirty="0">
                          <a:solidFill>
                            <a:srgbClr val="000000"/>
                          </a:solidFill>
                          <a:effectLst/>
                          <a:latin typeface="Meiryo UI" panose="020B0604030504040204" pitchFamily="50" charset="-128"/>
                          <a:ea typeface="Meiryo UI" panose="020B0604030504040204" pitchFamily="50" charset="-128"/>
                        </a:rPr>
                        <a:t>4</a:t>
                      </a:r>
                      <a:r>
                        <a:rPr lang="en-US" sz="1100" b="0" i="0" u="none" strike="noStrike" dirty="0">
                          <a:solidFill>
                            <a:srgbClr val="000000"/>
                          </a:solidFill>
                          <a:effectLst/>
                          <a:latin typeface="Meiryo UI" panose="020B0604030504040204" pitchFamily="50" charset="-128"/>
                          <a:ea typeface="Meiryo UI" panose="020B0604030504040204" pitchFamily="50" charset="-128"/>
                        </a:rPr>
                        <a:t>Q</a:t>
                      </a:r>
                    </a:p>
                  </a:txBody>
                  <a:tcPr marL="9001" marR="9001" marT="900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3978252566"/>
                  </a:ext>
                </a:extLst>
              </a:tr>
              <a:tr h="1590107">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fontAlgn="t"/>
                      <a:r>
                        <a:rPr lang="ja-JP" altLang="en-US" sz="1100" b="0" i="0" u="none" strike="noStrike" dirty="0">
                          <a:solidFill>
                            <a:srgbClr val="000000"/>
                          </a:solidFill>
                          <a:effectLst/>
                          <a:latin typeface="Meiryo UI" panose="020B0604030504040204" pitchFamily="50" charset="-128"/>
                          <a:ea typeface="Meiryo UI" panose="020B0604030504040204" pitchFamily="50" charset="-128"/>
                        </a:rPr>
                        <a:t>　</a:t>
                      </a:r>
                    </a:p>
                  </a:txBody>
                  <a:tcPr marL="9001" marR="9001" marT="9001" marB="0">
                    <a:lnL w="6350" cap="flat" cmpd="sng" algn="ctr">
                      <a:solidFill>
                        <a:srgbClr val="000000"/>
                      </a:solidFill>
                      <a:prstDash val="dot"/>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672754338"/>
                  </a:ext>
                </a:extLst>
              </a:tr>
            </a:tbl>
          </a:graphicData>
        </a:graphic>
      </p:graphicFrame>
      <p:sp>
        <p:nvSpPr>
          <p:cNvPr id="27" name="テキスト ボックス 26">
            <a:extLst>
              <a:ext uri="{FF2B5EF4-FFF2-40B4-BE49-F238E27FC236}">
                <a16:creationId xmlns:a16="http://schemas.microsoft.com/office/drawing/2014/main" id="{0EC6B1EC-0A2F-4DD2-9502-D4FE3721A70F}"/>
              </a:ext>
            </a:extLst>
          </p:cNvPr>
          <p:cNvSpPr txBox="1"/>
          <p:nvPr/>
        </p:nvSpPr>
        <p:spPr>
          <a:xfrm>
            <a:off x="109860" y="3501040"/>
            <a:ext cx="6405578" cy="338554"/>
          </a:xfrm>
          <a:prstGeom prst="rect">
            <a:avLst/>
          </a:prstGeom>
          <a:noFill/>
          <a:ln>
            <a:noFill/>
          </a:ln>
          <a:effectLst/>
        </p:spPr>
        <p:txBody>
          <a:bodyPr wrap="square" lIns="0" rIns="0">
            <a:spAutoFit/>
          </a:bodyPr>
          <a:lstStyle/>
          <a:p>
            <a:pPr marL="72000" marR="0" lvl="0" indent="0" defTabSz="457200" rtl="0" eaLnBrk="1" fontAlgn="auto" latinLnBrk="0" hangingPunct="1">
              <a:lnSpc>
                <a:spcPct val="100000"/>
              </a:lnSpc>
              <a:spcBef>
                <a:spcPts val="0"/>
              </a:spcBef>
              <a:spcAft>
                <a:spcPts val="600"/>
              </a:spcAft>
              <a:buClr>
                <a:srgbClr val="B4DCFA">
                  <a:lumMod val="75000"/>
                </a:srgbClr>
              </a:buClr>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評価基準期間の考え方と成果連動分委託費の支払時期について</a:t>
            </a:r>
          </a:p>
        </p:txBody>
      </p:sp>
      <p:sp>
        <p:nvSpPr>
          <p:cNvPr id="30" name="スライド番号プレースホルダー 20">
            <a:extLst>
              <a:ext uri="{FF2B5EF4-FFF2-40B4-BE49-F238E27FC236}">
                <a16:creationId xmlns:a16="http://schemas.microsoft.com/office/drawing/2014/main" id="{99B8DB1D-438B-44C5-9CC2-E7A5F008F117}"/>
              </a:ext>
            </a:extLst>
          </p:cNvPr>
          <p:cNvSpPr>
            <a:spLocks noGrp="1"/>
          </p:cNvSpPr>
          <p:nvPr>
            <p:ph type="sldNum" sz="quarter" idx="4"/>
          </p:nvPr>
        </p:nvSpPr>
        <p:spPr>
          <a:xfrm>
            <a:off x="9143482" y="6601697"/>
            <a:ext cx="630513" cy="278421"/>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6</a:t>
            </a:r>
          </a:p>
        </p:txBody>
      </p:sp>
      <p:sp>
        <p:nvSpPr>
          <p:cNvPr id="32" name="テキスト ボックス 31">
            <a:extLst>
              <a:ext uri="{FF2B5EF4-FFF2-40B4-BE49-F238E27FC236}">
                <a16:creationId xmlns:a16="http://schemas.microsoft.com/office/drawing/2014/main" id="{0EC6B1EC-0A2F-4DD2-9502-D4FE3721A70F}"/>
              </a:ext>
            </a:extLst>
          </p:cNvPr>
          <p:cNvSpPr txBox="1"/>
          <p:nvPr/>
        </p:nvSpPr>
        <p:spPr>
          <a:xfrm>
            <a:off x="109860" y="1744115"/>
            <a:ext cx="7845356" cy="338554"/>
          </a:xfrm>
          <a:prstGeom prst="rect">
            <a:avLst/>
          </a:prstGeom>
          <a:noFill/>
          <a:ln>
            <a:noFill/>
          </a:ln>
          <a:effectLst/>
        </p:spPr>
        <p:txBody>
          <a:bodyPr wrap="square" lIns="0" rIns="0">
            <a:spAutoFit/>
          </a:bodyPr>
          <a:lstStyle/>
          <a:p>
            <a:pPr marL="72000" marR="0" lvl="0" indent="0" defTabSz="457200" rtl="0" eaLnBrk="1" fontAlgn="auto" latinLnBrk="0" hangingPunct="1">
              <a:lnSpc>
                <a:spcPct val="100000"/>
              </a:lnSpc>
              <a:spcBef>
                <a:spcPts val="0"/>
              </a:spcBef>
              <a:spcAft>
                <a:spcPts val="600"/>
              </a:spcAft>
              <a:buClr>
                <a:srgbClr val="B4DCFA">
                  <a:lumMod val="75000"/>
                </a:srgbClr>
              </a:buClr>
              <a:buSzTx/>
              <a:buFontTx/>
              <a:buNone/>
              <a:tabLst/>
              <a:defRPr/>
            </a:pPr>
            <a:r>
              <a:rPr kumimoji="0"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各事業年度における委託費の構成について</a:t>
            </a:r>
          </a:p>
        </p:txBody>
      </p:sp>
      <p:sp>
        <p:nvSpPr>
          <p:cNvPr id="54" name="テキスト ボックス 53">
            <a:extLst>
              <a:ext uri="{FF2B5EF4-FFF2-40B4-BE49-F238E27FC236}">
                <a16:creationId xmlns:a16="http://schemas.microsoft.com/office/drawing/2014/main" id="{0EC6B1EC-0A2F-4DD2-9502-D4FE3721A70F}"/>
              </a:ext>
            </a:extLst>
          </p:cNvPr>
          <p:cNvSpPr txBox="1"/>
          <p:nvPr/>
        </p:nvSpPr>
        <p:spPr>
          <a:xfrm>
            <a:off x="3066038" y="2816587"/>
            <a:ext cx="773568" cy="415498"/>
          </a:xfrm>
          <a:prstGeom prst="rect">
            <a:avLst/>
          </a:prstGeom>
          <a:noFill/>
          <a:ln>
            <a:noFill/>
          </a:ln>
          <a:effectLst/>
        </p:spPr>
        <p:txBody>
          <a:bodyPr wrap="square" lIns="0" rIns="0">
            <a:spAutoFit/>
          </a:bodyPr>
          <a:lstStyle/>
          <a:p>
            <a:pPr marL="72000" marR="0" lvl="0" algn="ctr" defTabSz="457200" rtl="0" eaLnBrk="1" fontAlgn="auto" latinLnBrk="0" hangingPunct="1">
              <a:lnSpc>
                <a:spcPct val="100000"/>
              </a:lnSpc>
              <a:spcBef>
                <a:spcPts val="0"/>
              </a:spcBef>
              <a:spcAft>
                <a:spcPts val="600"/>
              </a:spcAft>
              <a:buClr>
                <a:schemeClr val="tx1"/>
              </a:buClr>
              <a:buSzTx/>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（最大値）（最小値）</a:t>
            </a:r>
          </a:p>
        </p:txBody>
      </p:sp>
      <p:sp>
        <p:nvSpPr>
          <p:cNvPr id="56" name="テキスト ボックス 55">
            <a:extLst>
              <a:ext uri="{FF2B5EF4-FFF2-40B4-BE49-F238E27FC236}">
                <a16:creationId xmlns:a16="http://schemas.microsoft.com/office/drawing/2014/main" id="{0EC6B1EC-0A2F-4DD2-9502-D4FE3721A70F}"/>
              </a:ext>
            </a:extLst>
          </p:cNvPr>
          <p:cNvSpPr txBox="1"/>
          <p:nvPr/>
        </p:nvSpPr>
        <p:spPr>
          <a:xfrm>
            <a:off x="5145795" y="6331929"/>
            <a:ext cx="717380" cy="415498"/>
          </a:xfrm>
          <a:prstGeom prst="rect">
            <a:avLst/>
          </a:prstGeom>
          <a:solidFill>
            <a:srgbClr val="66FF33"/>
          </a:solidFill>
          <a:ln>
            <a:noFill/>
          </a:ln>
          <a:effectLst>
            <a:softEdge rad="127000"/>
          </a:effectLst>
        </p:spPr>
        <p:txBody>
          <a:bodyPr wrap="square" lIns="0" rIns="0">
            <a:spAutoFit/>
          </a:bodyPr>
          <a:lstStyle/>
          <a:p>
            <a:pPr marL="72000" marR="0" lvl="0" algn="ctr" defTabSz="457200" rtl="0" eaLnBrk="1" fontAlgn="auto" latinLnBrk="0" hangingPunct="1">
              <a:lnSpc>
                <a:spcPct val="100000"/>
              </a:lnSpc>
              <a:spcBef>
                <a:spcPts val="0"/>
              </a:spcBef>
              <a:buClr>
                <a:schemeClr val="tx1"/>
              </a:buClr>
              <a:buSzTx/>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実績に応じ</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72000" marR="0" lvl="0" algn="ctr" defTabSz="457200" rtl="0" eaLnBrk="1" fontAlgn="auto" latinLnBrk="0" hangingPunct="1">
              <a:lnSpc>
                <a:spcPct val="100000"/>
              </a:lnSpc>
              <a:spcBef>
                <a:spcPts val="0"/>
              </a:spcBef>
              <a:buClr>
                <a:schemeClr val="tx1"/>
              </a:buClr>
              <a:buSzTx/>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加減し支払</a:t>
            </a:r>
          </a:p>
        </p:txBody>
      </p:sp>
      <p:sp>
        <p:nvSpPr>
          <p:cNvPr id="57" name="テキスト ボックス 56">
            <a:extLst>
              <a:ext uri="{FF2B5EF4-FFF2-40B4-BE49-F238E27FC236}">
                <a16:creationId xmlns:a16="http://schemas.microsoft.com/office/drawing/2014/main" id="{0EC6B1EC-0A2F-4DD2-9502-D4FE3721A70F}"/>
              </a:ext>
            </a:extLst>
          </p:cNvPr>
          <p:cNvSpPr txBox="1"/>
          <p:nvPr/>
        </p:nvSpPr>
        <p:spPr>
          <a:xfrm>
            <a:off x="692396" y="3198387"/>
            <a:ext cx="8622022" cy="253916"/>
          </a:xfrm>
          <a:prstGeom prst="rect">
            <a:avLst/>
          </a:prstGeom>
          <a:noFill/>
          <a:ln>
            <a:noFill/>
          </a:ln>
          <a:effectLst/>
        </p:spPr>
        <p:txBody>
          <a:bodyPr wrap="square" lIns="0" rIns="0">
            <a:spAutoFit/>
          </a:bodyPr>
          <a:lstStyle/>
          <a:p>
            <a:pPr marL="72000" lvl="0">
              <a:spcAft>
                <a:spcPts val="600"/>
              </a:spcAft>
              <a:buClr>
                <a:schemeClr val="tx1"/>
              </a:buClr>
              <a:defRPr/>
            </a:pPr>
            <a:r>
              <a:rPr kumimoji="0" lang="en-US" altLang="ja-JP"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a:t>
            </a:r>
            <a:r>
              <a:rPr kumimoji="0"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r>
              <a:rPr lang="ja-JP" altLang="en-US" sz="1050" b="1" dirty="0">
                <a:solidFill>
                  <a:srgbClr val="FF0000"/>
                </a:solidFill>
                <a:latin typeface="Meiryo UI" panose="020B0604030504040204" pitchFamily="50" charset="-128"/>
                <a:ea typeface="Meiryo UI" panose="020B0604030504040204" pitchFamily="50" charset="-128"/>
              </a:rPr>
              <a:t>事業構想必要経費には、上記</a:t>
            </a:r>
            <a:r>
              <a:rPr kumimoji="0" lang="ja-JP" altLang="en-US" sz="105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１にかかる経費を計上。上記２及び３にかかる経費は、成果に応じて年度末に精算を行う。</a:t>
            </a:r>
          </a:p>
        </p:txBody>
      </p:sp>
      <p:sp>
        <p:nvSpPr>
          <p:cNvPr id="58" name="テキスト ボックス 57">
            <a:extLst>
              <a:ext uri="{FF2B5EF4-FFF2-40B4-BE49-F238E27FC236}">
                <a16:creationId xmlns:a16="http://schemas.microsoft.com/office/drawing/2014/main" id="{0EC6B1EC-0A2F-4DD2-9502-D4FE3721A70F}"/>
              </a:ext>
            </a:extLst>
          </p:cNvPr>
          <p:cNvSpPr txBox="1"/>
          <p:nvPr/>
        </p:nvSpPr>
        <p:spPr>
          <a:xfrm>
            <a:off x="7750488" y="6303227"/>
            <a:ext cx="717380" cy="415498"/>
          </a:xfrm>
          <a:prstGeom prst="rect">
            <a:avLst/>
          </a:prstGeom>
          <a:solidFill>
            <a:srgbClr val="66FF33"/>
          </a:solidFill>
          <a:ln>
            <a:noFill/>
          </a:ln>
          <a:effectLst>
            <a:softEdge rad="127000"/>
          </a:effectLst>
        </p:spPr>
        <p:txBody>
          <a:bodyPr wrap="square" lIns="0" rIns="0">
            <a:spAutoFit/>
          </a:bodyPr>
          <a:lstStyle/>
          <a:p>
            <a:pPr marL="72000" marR="0" lvl="0" algn="ctr" defTabSz="457200" rtl="0" eaLnBrk="1" fontAlgn="auto" latinLnBrk="0" hangingPunct="1">
              <a:lnSpc>
                <a:spcPct val="100000"/>
              </a:lnSpc>
              <a:spcBef>
                <a:spcPts val="0"/>
              </a:spcBef>
              <a:buClr>
                <a:schemeClr val="tx1"/>
              </a:buClr>
              <a:buSzTx/>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実績に応じ</a:t>
            </a:r>
            <a:endParaRPr kumimoji="0" lang="en-US" altLang="ja-JP"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72000" marR="0" lvl="0" algn="ctr" defTabSz="457200" rtl="0" eaLnBrk="1" fontAlgn="auto" latinLnBrk="0" hangingPunct="1">
              <a:lnSpc>
                <a:spcPct val="100000"/>
              </a:lnSpc>
              <a:spcBef>
                <a:spcPts val="0"/>
              </a:spcBef>
              <a:buClr>
                <a:schemeClr val="tx1"/>
              </a:buClr>
              <a:buSzTx/>
              <a:tabLst/>
              <a:defRPr/>
            </a:pPr>
            <a:r>
              <a:rPr kumimoji="0" lang="ja-JP" altLang="en-US" sz="105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加減し支払</a:t>
            </a:r>
          </a:p>
        </p:txBody>
      </p:sp>
      <p:sp>
        <p:nvSpPr>
          <p:cNvPr id="31" name="正方形/長方形 30">
            <a:extLst>
              <a:ext uri="{FF2B5EF4-FFF2-40B4-BE49-F238E27FC236}">
                <a16:creationId xmlns:a16="http://schemas.microsoft.com/office/drawing/2014/main" id="{BBF3C642-8A86-5746-8D2F-F1857509C015}"/>
              </a:ext>
            </a:extLst>
          </p:cNvPr>
          <p:cNvSpPr/>
          <p:nvPr/>
        </p:nvSpPr>
        <p:spPr>
          <a:xfrm>
            <a:off x="0" y="835901"/>
            <a:ext cx="9900459" cy="791737"/>
          </a:xfrm>
          <a:prstGeom prst="rect">
            <a:avLst/>
          </a:prstGeom>
          <a:solidFill>
            <a:schemeClr val="accent3">
              <a:lumMod val="20000"/>
              <a:lumOff val="80000"/>
            </a:schemeClr>
          </a:solidFill>
        </p:spPr>
        <p:txBody>
          <a:bodyPr wrap="square" lIns="180000" tIns="72000" rIns="180000" bIns="72000">
            <a:spAutoFit/>
          </a:bodyPr>
          <a:lstStyle/>
          <a:p>
            <a:pPr marL="171450" indent="-171450" hangingPunct="0">
              <a:buFont typeface="Wingdings" panose="05000000000000000000" pitchFamily="2" charset="2"/>
              <a:buChar char="l"/>
            </a:pPr>
            <a:r>
              <a:rPr lang="ja-JP" altLang="ja-JP" sz="1400" dirty="0">
                <a:latin typeface="Meiryo UI" panose="020B0604030504040204" pitchFamily="50" charset="-128"/>
                <a:ea typeface="Meiryo UI" panose="020B0604030504040204" pitchFamily="50" charset="-128"/>
              </a:rPr>
              <a:t>委託費</a:t>
            </a:r>
            <a:r>
              <a:rPr lang="ja-JP" altLang="en-US" sz="1400" dirty="0">
                <a:latin typeface="Meiryo UI" panose="020B0604030504040204" pitchFamily="50" charset="-128"/>
                <a:ea typeface="Meiryo UI" panose="020B0604030504040204" pitchFamily="50" charset="-128"/>
              </a:rPr>
              <a:t>は</a:t>
            </a:r>
            <a:r>
              <a:rPr lang="ja-JP" altLang="en-US" sz="1400" b="1" dirty="0">
                <a:latin typeface="Meiryo UI" panose="020B0604030504040204" pitchFamily="50" charset="-128"/>
                <a:ea typeface="Meiryo UI" panose="020B0604030504040204" pitchFamily="50" charset="-128"/>
              </a:rPr>
              <a:t>①ベースとなる委託費</a:t>
            </a:r>
            <a:r>
              <a:rPr lang="ja-JP" altLang="en-US" sz="1400" dirty="0">
                <a:latin typeface="Meiryo UI" panose="020B0604030504040204" pitchFamily="50" charset="-128"/>
                <a:ea typeface="Meiryo UI" panose="020B0604030504040204" pitchFamily="50" charset="-128"/>
              </a:rPr>
              <a:t>（事業の必要経費への支払部分。高年齢者の雇用・就業者実績連動部分を含む。）と、</a:t>
            </a:r>
            <a:r>
              <a:rPr lang="ja-JP" altLang="en-US" sz="1400" b="1" dirty="0">
                <a:latin typeface="Meiryo UI" panose="020B0604030504040204" pitchFamily="50" charset="-128"/>
                <a:ea typeface="Meiryo UI" panose="020B0604030504040204" pitchFamily="50" charset="-128"/>
              </a:rPr>
              <a:t>②資金調達の実績連動部分</a:t>
            </a:r>
            <a:r>
              <a:rPr lang="ja-JP" altLang="en-US" sz="1400" dirty="0">
                <a:latin typeface="Meiryo UI" panose="020B0604030504040204" pitchFamily="50" charset="-128"/>
                <a:ea typeface="Meiryo UI" panose="020B0604030504040204" pitchFamily="50" charset="-128"/>
              </a:rPr>
              <a:t>（成果のみに応じた支払部分。事業の必要経費とは対応しない。）に大別。</a:t>
            </a:r>
            <a:endParaRPr lang="en-US" altLang="ja-JP" sz="1400" dirty="0">
              <a:latin typeface="Meiryo UI" panose="020B0604030504040204" pitchFamily="50" charset="-128"/>
              <a:ea typeface="Meiryo UI" panose="020B0604030504040204" pitchFamily="50" charset="-128"/>
            </a:endParaRPr>
          </a:p>
          <a:p>
            <a:pPr marL="171450" indent="-171450" hangingPunct="0">
              <a:buFont typeface="Wingdings" panose="05000000000000000000" pitchFamily="2" charset="2"/>
              <a:buChar char="l"/>
            </a:pPr>
            <a:r>
              <a:rPr lang="ja-JP" altLang="en-US" sz="1400" b="1" dirty="0">
                <a:latin typeface="Meiryo UI" panose="020B0604030504040204" pitchFamily="50" charset="-128"/>
                <a:ea typeface="Meiryo UI" panose="020B0604030504040204" pitchFamily="50" charset="-128"/>
              </a:rPr>
              <a:t>各年度の予算上限額（</a:t>
            </a:r>
            <a:r>
              <a:rPr lang="en-US" altLang="ja-JP" sz="1400" b="1" dirty="0">
                <a:latin typeface="Meiryo UI" panose="020B0604030504040204" pitchFamily="50" charset="-128"/>
                <a:ea typeface="Meiryo UI" panose="020B0604030504040204" pitchFamily="50" charset="-128"/>
              </a:rPr>
              <a:t>1,750</a:t>
            </a:r>
            <a:r>
              <a:rPr lang="ja-JP" altLang="en-US" sz="1400" b="1" dirty="0">
                <a:latin typeface="Meiryo UI" panose="020B0604030504040204" pitchFamily="50" charset="-128"/>
                <a:ea typeface="Meiryo UI" panose="020B0604030504040204" pitchFamily="50" charset="-128"/>
              </a:rPr>
              <a:t>万円）は上記①・②を合計した金額に適用</a:t>
            </a:r>
            <a:r>
              <a:rPr lang="ja-JP" altLang="en-US" sz="1400" dirty="0">
                <a:latin typeface="Meiryo UI" panose="020B0604030504040204" pitchFamily="50" charset="-128"/>
                <a:ea typeface="Meiryo UI" panose="020B0604030504040204" pitchFamily="50" charset="-128"/>
              </a:rPr>
              <a:t>。また、</a:t>
            </a:r>
            <a:r>
              <a:rPr kumimoji="0"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成果連動</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に係る評価基準期間を設ける</a:t>
            </a:r>
            <a:r>
              <a:rPr kumimoji="0" lang="ja-JP" altLang="en-US" sz="14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p>
        </p:txBody>
      </p:sp>
      <p:sp>
        <p:nvSpPr>
          <p:cNvPr id="33" name="テキスト ボックス 32">
            <a:extLst>
              <a:ext uri="{FF2B5EF4-FFF2-40B4-BE49-F238E27FC236}">
                <a16:creationId xmlns:a16="http://schemas.microsoft.com/office/drawing/2014/main" id="{4902592A-AA6C-4985-9A6B-A183B680A3FF}"/>
              </a:ext>
            </a:extLst>
          </p:cNvPr>
          <p:cNvSpPr txBox="1"/>
          <p:nvPr/>
        </p:nvSpPr>
        <p:spPr>
          <a:xfrm>
            <a:off x="488503" y="3813583"/>
            <a:ext cx="4051691" cy="969496"/>
          </a:xfrm>
          <a:prstGeom prst="rect">
            <a:avLst/>
          </a:prstGeom>
          <a:noFill/>
          <a:ln>
            <a:noFill/>
          </a:ln>
          <a:effectLst/>
        </p:spPr>
        <p:txBody>
          <a:bodyPr wrap="square" lIns="0" rIns="0">
            <a:spAutoFit/>
          </a:bodyPr>
          <a:lstStyle/>
          <a:p>
            <a:pPr marL="357750" marR="0" lvl="0" indent="-285750" defTabSz="457200" rtl="0" eaLnBrk="1" fontAlgn="auto" latinLnBrk="0" hangingPunct="1">
              <a:lnSpc>
                <a:spcPct val="100000"/>
              </a:lnSpc>
              <a:spcBef>
                <a:spcPts val="0"/>
              </a:spcBef>
              <a:spcAft>
                <a:spcPts val="600"/>
              </a:spcAft>
              <a:buClr>
                <a:schemeClr val="tx1"/>
              </a:buClr>
              <a:buSzTx/>
              <a:buFont typeface="Wingdings" panose="05000000000000000000" pitchFamily="2" charset="2"/>
              <a:buChar char="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評価基準期間</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43450" marR="0" lvl="0" indent="-171450"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第１期＝事業開始から事業１年目の第３四半期まで</a:t>
            </a:r>
            <a:endParaRPr kumimoji="0"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43450" marR="0" lvl="0" indent="-171450"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第２期＝事業１年目の第４四半期から事業２年目の第３四半期まで</a:t>
            </a:r>
            <a:endParaRPr kumimoji="0"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43450" marR="0" lvl="0" indent="-171450"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第３期＝事業２年目の第４四半期</a:t>
            </a:r>
            <a:r>
              <a:rPr kumimoji="0" lang="ja-JP" altLang="en-US" sz="1000" i="0" u="none" strike="noStrike" kern="1200" cap="none" spc="0" normalizeH="0" baseline="0" noProof="0">
                <a:ln>
                  <a:noFill/>
                </a:ln>
                <a:solidFill>
                  <a:prstClr val="black"/>
                </a:solidFill>
                <a:effectLst/>
                <a:uLnTx/>
                <a:uFillTx/>
                <a:latin typeface="Meiryo UI" panose="020B0604030504040204" pitchFamily="50" charset="-128"/>
                <a:ea typeface="Meiryo UI" panose="020B0604030504040204" pitchFamily="50" charset="-128"/>
              </a:rPr>
              <a:t>から事業３年目</a:t>
            </a:r>
            <a:r>
              <a:rPr kumimoji="0"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の第３四半期まで</a:t>
            </a:r>
            <a:endParaRPr kumimoji="0"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ECE0FE0F-7497-45CB-9987-BF099796B9A6}"/>
              </a:ext>
            </a:extLst>
          </p:cNvPr>
          <p:cNvSpPr txBox="1"/>
          <p:nvPr/>
        </p:nvSpPr>
        <p:spPr>
          <a:xfrm>
            <a:off x="4956482" y="3817286"/>
            <a:ext cx="4573225" cy="969496"/>
          </a:xfrm>
          <a:prstGeom prst="rect">
            <a:avLst/>
          </a:prstGeom>
          <a:noFill/>
          <a:ln>
            <a:noFill/>
          </a:ln>
          <a:effectLst/>
        </p:spPr>
        <p:txBody>
          <a:bodyPr wrap="square" lIns="180000" rIns="0">
            <a:spAutoFit/>
          </a:bodyPr>
          <a:lstStyle/>
          <a:p>
            <a:pPr marL="357750" marR="0" lvl="0" indent="-285750" defTabSz="457200" rtl="0" eaLnBrk="1" fontAlgn="auto" latinLnBrk="0" hangingPunct="1">
              <a:lnSpc>
                <a:spcPct val="100000"/>
              </a:lnSpc>
              <a:spcBef>
                <a:spcPts val="0"/>
              </a:spcBef>
              <a:spcAft>
                <a:spcPts val="600"/>
              </a:spcAft>
              <a:buClr>
                <a:schemeClr val="tx1"/>
              </a:buClr>
              <a:buSzTx/>
              <a:buFont typeface="Wingdings" panose="05000000000000000000" pitchFamily="2" charset="2"/>
              <a:buChar char="l"/>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成果連動分委託費の支払時期</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43450" marR="0" lvl="0" indent="-171450"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（第１期評価基準期間を活用した委託費の加減算はなし）</a:t>
            </a:r>
            <a:endParaRPr kumimoji="0"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43450" marR="0" lvl="0" indent="-171450" defTabSz="457200" rtl="0" eaLnBrk="1" fontAlgn="auto" latinLnBrk="0" hangingPunct="1">
              <a:lnSpc>
                <a:spcPct val="100000"/>
              </a:lnSpc>
              <a:spcBef>
                <a:spcPts val="0"/>
              </a:spcBef>
              <a:spcAft>
                <a:spcPts val="600"/>
              </a:spcAft>
              <a:buClr>
                <a:schemeClr val="tx1"/>
              </a:buClr>
              <a:buSzTx/>
              <a:buFont typeface="Arial" panose="020B0604020202020204" pitchFamily="34" charset="0"/>
              <a:buChar char="•"/>
              <a:tabLst/>
              <a:defRPr/>
            </a:pPr>
            <a:r>
              <a:rPr kumimoji="0"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事業２年目の第４四半期（出納整理期間（４月）を含む）</a:t>
            </a:r>
            <a:endParaRPr kumimoji="0" lang="en-US" altLang="ja-JP"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243450" lvl="0" indent="-171450">
              <a:spcAft>
                <a:spcPts val="600"/>
              </a:spcAft>
              <a:buClr>
                <a:schemeClr val="tx1"/>
              </a:buClr>
              <a:buFont typeface="Arial" panose="020B0604020202020204" pitchFamily="34" charset="0"/>
              <a:buChar char="•"/>
              <a:defRPr/>
            </a:pPr>
            <a:r>
              <a:rPr lang="ja-JP" altLang="en-US" sz="1000" dirty="0">
                <a:solidFill>
                  <a:prstClr val="black"/>
                </a:solidFill>
                <a:latin typeface="Meiryo UI" panose="020B0604030504040204" pitchFamily="50" charset="-128"/>
                <a:ea typeface="Meiryo UI" panose="020B0604030504040204" pitchFamily="50" charset="-128"/>
              </a:rPr>
              <a:t>事業３年目の第４四半期（出納整理期間（４月）を含む）</a:t>
            </a:r>
            <a:endParaRPr kumimoji="0" lang="ja-JP" altLang="en-US" sz="10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6" name="二等辺三角形 35">
            <a:extLst>
              <a:ext uri="{FF2B5EF4-FFF2-40B4-BE49-F238E27FC236}">
                <a16:creationId xmlns:a16="http://schemas.microsoft.com/office/drawing/2014/main" id="{6F2406BE-EDA8-4AED-B57B-F2C83554647B}"/>
              </a:ext>
            </a:extLst>
          </p:cNvPr>
          <p:cNvSpPr/>
          <p:nvPr/>
        </p:nvSpPr>
        <p:spPr>
          <a:xfrm rot="5400000">
            <a:off x="4454897" y="4226134"/>
            <a:ext cx="586881" cy="220159"/>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D336A259-869D-422B-835C-910D03EF140F}"/>
              </a:ext>
            </a:extLst>
          </p:cNvPr>
          <p:cNvGrpSpPr/>
          <p:nvPr/>
        </p:nvGrpSpPr>
        <p:grpSpPr>
          <a:xfrm>
            <a:off x="686379" y="4867419"/>
            <a:ext cx="8725751" cy="1808831"/>
            <a:chOff x="686379" y="4867419"/>
            <a:chExt cx="8725751" cy="1808831"/>
          </a:xfrm>
        </p:grpSpPr>
        <p:grpSp>
          <p:nvGrpSpPr>
            <p:cNvPr id="25" name="グループ化 24"/>
            <p:cNvGrpSpPr/>
            <p:nvPr/>
          </p:nvGrpSpPr>
          <p:grpSpPr>
            <a:xfrm>
              <a:off x="1313821" y="4867419"/>
              <a:ext cx="8098309" cy="1808831"/>
              <a:chOff x="1208735" y="3531209"/>
              <a:chExt cx="8686147" cy="1940130"/>
            </a:xfrm>
          </p:grpSpPr>
          <p:sp>
            <p:nvSpPr>
              <p:cNvPr id="17" name="テキスト ボックス 16">
                <a:extLst>
                  <a:ext uri="{FF2B5EF4-FFF2-40B4-BE49-F238E27FC236}">
                    <a16:creationId xmlns:a16="http://schemas.microsoft.com/office/drawing/2014/main" id="{DE7BCEEB-D10D-4932-ADAD-1A64D766DE56}"/>
                  </a:ext>
                </a:extLst>
              </p:cNvPr>
              <p:cNvSpPr txBox="1"/>
              <p:nvPr/>
            </p:nvSpPr>
            <p:spPr>
              <a:xfrm>
                <a:off x="9459127" y="3531209"/>
                <a:ext cx="435755" cy="1833477"/>
              </a:xfrm>
              <a:prstGeom prst="rect">
                <a:avLst/>
              </a:prstGeom>
              <a:solidFill>
                <a:srgbClr val="00FF00">
                  <a:alpha val="25882"/>
                </a:srgbClr>
              </a:solidFill>
              <a:effectLst>
                <a:softEdge rad="127000"/>
              </a:effectLst>
            </p:spPr>
            <p:txBody>
              <a:bodyPr vert="eaVert" wrap="square" rtlCol="0">
                <a:spAutoFit/>
              </a:bodyPr>
              <a:lstStyle/>
              <a:p>
                <a:pPr algn="ctr">
                  <a:lnSpc>
                    <a:spcPct val="120000"/>
                  </a:lnSpc>
                  <a:spcAft>
                    <a:spcPts val="600"/>
                  </a:spcAft>
                  <a:buClr>
                    <a:schemeClr val="tx2"/>
                  </a:buClr>
                </a:pPr>
                <a:r>
                  <a:rPr kumimoji="1" lang="ja-JP" altLang="en-US" sz="1200" b="1" dirty="0">
                    <a:latin typeface="Meiryo UI" panose="020B0604030504040204" pitchFamily="50" charset="-128"/>
                    <a:ea typeface="Meiryo UI" panose="020B0604030504040204" pitchFamily="50" charset="-128"/>
                  </a:rPr>
                  <a:t>事業終了後の自走へ</a:t>
                </a:r>
              </a:p>
            </p:txBody>
          </p:sp>
          <p:grpSp>
            <p:nvGrpSpPr>
              <p:cNvPr id="24" name="グループ化 23"/>
              <p:cNvGrpSpPr/>
              <p:nvPr/>
            </p:nvGrpSpPr>
            <p:grpSpPr>
              <a:xfrm>
                <a:off x="1208735" y="3893979"/>
                <a:ext cx="7619241" cy="1577360"/>
                <a:chOff x="1361221" y="2579234"/>
                <a:chExt cx="7619241" cy="1577360"/>
              </a:xfrm>
            </p:grpSpPr>
            <p:grpSp>
              <p:nvGrpSpPr>
                <p:cNvPr id="16" name="グループ化 15"/>
                <p:cNvGrpSpPr/>
                <p:nvPr/>
              </p:nvGrpSpPr>
              <p:grpSpPr>
                <a:xfrm>
                  <a:off x="2822438" y="2579234"/>
                  <a:ext cx="5488184" cy="639429"/>
                  <a:chOff x="2722773" y="2847901"/>
                  <a:chExt cx="5488184" cy="639429"/>
                </a:xfrm>
              </p:grpSpPr>
              <p:sp>
                <p:nvSpPr>
                  <p:cNvPr id="6" name="左右矢印 5"/>
                  <p:cNvSpPr/>
                  <p:nvPr/>
                </p:nvSpPr>
                <p:spPr>
                  <a:xfrm>
                    <a:off x="2722773" y="2847901"/>
                    <a:ext cx="2736304" cy="628959"/>
                  </a:xfrm>
                  <a:prstGeom prst="lef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Meiryo UI" panose="020B0604030504040204" pitchFamily="50" charset="-128"/>
                        <a:ea typeface="Meiryo UI" panose="020B0604030504040204" pitchFamily="50" charset="-128"/>
                      </a:rPr>
                      <a:t>第</a:t>
                    </a:r>
                    <a:r>
                      <a:rPr kumimoji="1" lang="en-US" altLang="ja-JP" sz="1200" b="1" dirty="0">
                        <a:solidFill>
                          <a:sysClr val="windowText" lastClr="000000"/>
                        </a:solidFill>
                        <a:latin typeface="Meiryo UI" panose="020B0604030504040204" pitchFamily="50" charset="-128"/>
                        <a:ea typeface="Meiryo UI" panose="020B0604030504040204" pitchFamily="50" charset="-128"/>
                      </a:rPr>
                      <a:t>2</a:t>
                    </a:r>
                    <a:r>
                      <a:rPr kumimoji="1" lang="ja-JP" altLang="en-US" sz="1200" b="1" dirty="0">
                        <a:solidFill>
                          <a:sysClr val="windowText" lastClr="000000"/>
                        </a:solidFill>
                        <a:latin typeface="Meiryo UI" panose="020B0604030504040204" pitchFamily="50" charset="-128"/>
                        <a:ea typeface="Meiryo UI" panose="020B0604030504040204" pitchFamily="50" charset="-128"/>
                      </a:rPr>
                      <a:t>期 評価基準期間</a:t>
                    </a:r>
                  </a:p>
                </p:txBody>
              </p:sp>
              <p:sp>
                <p:nvSpPr>
                  <p:cNvPr id="10" name="左右矢印 9"/>
                  <p:cNvSpPr/>
                  <p:nvPr/>
                </p:nvSpPr>
                <p:spPr>
                  <a:xfrm>
                    <a:off x="5474653" y="2847901"/>
                    <a:ext cx="2736304" cy="639429"/>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Meiryo UI" panose="020B0604030504040204" pitchFamily="50" charset="-128"/>
                        <a:ea typeface="Meiryo UI" panose="020B0604030504040204" pitchFamily="50" charset="-128"/>
                      </a:rPr>
                      <a:t>第</a:t>
                    </a:r>
                    <a:r>
                      <a:rPr kumimoji="1" lang="en-US" altLang="ja-JP" sz="1200" b="1" dirty="0">
                        <a:solidFill>
                          <a:sysClr val="windowText" lastClr="000000"/>
                        </a:solidFill>
                        <a:latin typeface="Meiryo UI" panose="020B0604030504040204" pitchFamily="50" charset="-128"/>
                        <a:ea typeface="Meiryo UI" panose="020B0604030504040204" pitchFamily="50" charset="-128"/>
                      </a:rPr>
                      <a:t>3</a:t>
                    </a:r>
                    <a:r>
                      <a:rPr kumimoji="1" lang="ja-JP" altLang="en-US" sz="1200" b="1" dirty="0">
                        <a:solidFill>
                          <a:sysClr val="windowText" lastClr="000000"/>
                        </a:solidFill>
                        <a:latin typeface="Meiryo UI" panose="020B0604030504040204" pitchFamily="50" charset="-128"/>
                        <a:ea typeface="Meiryo UI" panose="020B0604030504040204" pitchFamily="50" charset="-128"/>
                      </a:rPr>
                      <a:t>期 評価基準期間</a:t>
                    </a:r>
                  </a:p>
                </p:txBody>
              </p:sp>
            </p:grpSp>
            <p:sp>
              <p:nvSpPr>
                <p:cNvPr id="7" name="テキスト ボックス 6"/>
                <p:cNvSpPr txBox="1"/>
                <p:nvPr/>
              </p:nvSpPr>
              <p:spPr>
                <a:xfrm>
                  <a:off x="5612856" y="3290638"/>
                  <a:ext cx="565859" cy="310035"/>
                </a:xfrm>
                <a:prstGeom prst="rect">
                  <a:avLst/>
                </a:prstGeom>
                <a:solidFill>
                  <a:schemeClr val="accent4">
                    <a:lumMod val="90000"/>
                  </a:schemeClr>
                </a:solidFill>
              </p:spPr>
              <p:txBody>
                <a:bodyPr vert="horz" wrap="square" rtlCol="0">
                  <a:spAutoFit/>
                </a:bodyPr>
                <a:lstStyle/>
                <a:p>
                  <a:pPr algn="ctr">
                    <a:lnSpc>
                      <a:spcPct val="120000"/>
                    </a:lnSpc>
                    <a:spcAft>
                      <a:spcPts val="600"/>
                    </a:spcAft>
                    <a:buClr>
                      <a:schemeClr val="tx2"/>
                    </a:buClr>
                  </a:pPr>
                  <a:r>
                    <a:rPr kumimoji="1" lang="ja-JP" altLang="en-US" sz="1200" b="1" dirty="0">
                      <a:latin typeface="Meiryo UI" panose="020B0604030504040204" pitchFamily="50" charset="-128"/>
                      <a:ea typeface="Meiryo UI" panose="020B0604030504040204" pitchFamily="50" charset="-128"/>
                    </a:rPr>
                    <a:t>報告</a:t>
                  </a:r>
                </a:p>
              </p:txBody>
            </p:sp>
            <p:grpSp>
              <p:nvGrpSpPr>
                <p:cNvPr id="15" name="グループ化 14"/>
                <p:cNvGrpSpPr/>
                <p:nvPr/>
              </p:nvGrpSpPr>
              <p:grpSpPr>
                <a:xfrm>
                  <a:off x="1361221" y="3168834"/>
                  <a:ext cx="6476333" cy="987760"/>
                  <a:chOff x="1727130" y="3748953"/>
                  <a:chExt cx="6476333" cy="987760"/>
                </a:xfrm>
              </p:grpSpPr>
              <p:pic>
                <p:nvPicPr>
                  <p:cNvPr id="8" name="図 7"/>
                  <p:cNvPicPr>
                    <a:picLocks noChangeAspect="1"/>
                  </p:cNvPicPr>
                  <p:nvPr/>
                </p:nvPicPr>
                <p:blipFill>
                  <a:blip r:embed="rId2">
                    <a:extLst>
                      <a:ext uri="{BEBA8EAE-BF5A-486C-A8C5-ECC9F3942E4B}">
                        <a14:imgProps xmlns:a14="http://schemas.microsoft.com/office/drawing/2010/main">
                          <a14:imgLayer r:embed="rId3">
                            <a14:imgEffect>
                              <a14:backgroundRemoval t="0" b="100000" l="1674" r="96234">
                                <a14:foregroundMark x1="59414" y1="9766" x2="59414" y2="9766"/>
                                <a14:foregroundMark x1="56067" y1="28125" x2="56067" y2="28125"/>
                                <a14:foregroundMark x1="59414" y1="26563" x2="59414" y2="26563"/>
                                <a14:foregroundMark x1="59414" y1="26563" x2="59414" y2="26563"/>
                                <a14:foregroundMark x1="34728" y1="30469" x2="34728" y2="30469"/>
                              </a14:backgroundRemoval>
                            </a14:imgEffect>
                          </a14:imgLayer>
                        </a14:imgProps>
                      </a:ext>
                    </a:extLst>
                  </a:blip>
                  <a:stretch>
                    <a:fillRect/>
                  </a:stretch>
                </p:blipFill>
                <p:spPr>
                  <a:xfrm>
                    <a:off x="4436256" y="3748953"/>
                    <a:ext cx="919425" cy="984823"/>
                  </a:xfrm>
                  <a:prstGeom prst="rect">
                    <a:avLst/>
                  </a:prstGeom>
                </p:spPr>
              </p:pic>
              <p:pic>
                <p:nvPicPr>
                  <p:cNvPr id="11" name="図 10"/>
                  <p:cNvPicPr>
                    <a:picLocks noChangeAspect="1"/>
                  </p:cNvPicPr>
                  <p:nvPr/>
                </p:nvPicPr>
                <p:blipFill>
                  <a:blip r:embed="rId4">
                    <a:extLst>
                      <a:ext uri="{BEBA8EAE-BF5A-486C-A8C5-ECC9F3942E4B}">
                        <a14:imgProps xmlns:a14="http://schemas.microsoft.com/office/drawing/2010/main">
                          <a14:imgLayer r:embed="rId5">
                            <a14:imgEffect>
                              <a14:backgroundRemoval t="0" b="100000" l="6452" r="93088">
                                <a14:foregroundMark x1="48848" y1="15625" x2="48848" y2="15625"/>
                              </a14:backgroundRemoval>
                            </a14:imgEffect>
                          </a14:imgLayer>
                        </a14:imgProps>
                      </a:ext>
                    </a:extLst>
                  </a:blip>
                  <a:stretch>
                    <a:fillRect/>
                  </a:stretch>
                </p:blipFill>
                <p:spPr>
                  <a:xfrm>
                    <a:off x="1727130" y="3748956"/>
                    <a:ext cx="834790" cy="984820"/>
                  </a:xfrm>
                  <a:prstGeom prst="rect">
                    <a:avLst/>
                  </a:prstGeom>
                </p:spPr>
              </p:pic>
              <p:pic>
                <p:nvPicPr>
                  <p:cNvPr id="13" name="図 12"/>
                  <p:cNvPicPr>
                    <a:picLocks noChangeAspect="1"/>
                  </p:cNvPicPr>
                  <p:nvPr/>
                </p:nvPicPr>
                <p:blipFill>
                  <a:blip r:embed="rId6">
                    <a:extLst>
                      <a:ext uri="{BEBA8EAE-BF5A-486C-A8C5-ECC9F3942E4B}">
                        <a14:imgProps xmlns:a14="http://schemas.microsoft.com/office/drawing/2010/main">
                          <a14:imgLayer r:embed="rId7">
                            <a14:imgEffect>
                              <a14:backgroundRemoval t="0" b="100000" l="0" r="99149">
                                <a14:foregroundMark x1="49362" y1="6641" x2="49362" y2="6641"/>
                                <a14:foregroundMark x1="28936" y1="58594" x2="28936" y2="58594"/>
                                <a14:foregroundMark x1="14468" y1="44141" x2="14468" y2="44141"/>
                                <a14:foregroundMark x1="9362" y1="41406" x2="9362" y2="41406"/>
                                <a14:foregroundMark x1="84681" y1="57813" x2="84681" y2="57813"/>
                                <a14:foregroundMark x1="44681" y1="22266" x2="44681" y2="22266"/>
                                <a14:backgroundMark x1="11064" y1="34375" x2="11064" y2="34375"/>
                              </a14:backgroundRemoval>
                            </a14:imgEffect>
                          </a14:imgLayer>
                        </a14:imgProps>
                      </a:ext>
                    </a:extLst>
                  </a:blip>
                  <a:stretch>
                    <a:fillRect/>
                  </a:stretch>
                </p:blipFill>
                <p:spPr>
                  <a:xfrm>
                    <a:off x="7299426" y="3751889"/>
                    <a:ext cx="904037" cy="984824"/>
                  </a:xfrm>
                  <a:prstGeom prst="rect">
                    <a:avLst/>
                  </a:prstGeom>
                </p:spPr>
              </p:pic>
            </p:grpSp>
            <p:sp>
              <p:nvSpPr>
                <p:cNvPr id="14" name="二等辺三角形 13"/>
                <p:cNvSpPr/>
                <p:nvPr/>
              </p:nvSpPr>
              <p:spPr>
                <a:xfrm rot="10800000">
                  <a:off x="5773577" y="3693939"/>
                  <a:ext cx="216025" cy="8566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8414603" y="3275257"/>
                  <a:ext cx="565859" cy="310035"/>
                </a:xfrm>
                <a:prstGeom prst="rect">
                  <a:avLst/>
                </a:prstGeom>
                <a:solidFill>
                  <a:schemeClr val="accent4">
                    <a:lumMod val="90000"/>
                  </a:schemeClr>
                </a:solidFill>
              </p:spPr>
              <p:txBody>
                <a:bodyPr vert="horz" wrap="square" rtlCol="0">
                  <a:spAutoFit/>
                </a:bodyPr>
                <a:lstStyle/>
                <a:p>
                  <a:pPr algn="ctr">
                    <a:lnSpc>
                      <a:spcPct val="120000"/>
                    </a:lnSpc>
                    <a:spcAft>
                      <a:spcPts val="600"/>
                    </a:spcAft>
                    <a:buClr>
                      <a:schemeClr val="tx2"/>
                    </a:buClr>
                  </a:pPr>
                  <a:r>
                    <a:rPr kumimoji="1" lang="ja-JP" altLang="en-US" sz="1200" b="1" dirty="0">
                      <a:latin typeface="Meiryo UI" panose="020B0604030504040204" pitchFamily="50" charset="-128"/>
                      <a:ea typeface="Meiryo UI" panose="020B0604030504040204" pitchFamily="50" charset="-128"/>
                    </a:rPr>
                    <a:t>報告</a:t>
                  </a:r>
                </a:p>
              </p:txBody>
            </p:sp>
            <p:sp>
              <p:nvSpPr>
                <p:cNvPr id="21" name="二等辺三角形 20"/>
                <p:cNvSpPr/>
                <p:nvPr/>
              </p:nvSpPr>
              <p:spPr>
                <a:xfrm rot="10800000">
                  <a:off x="8589520" y="3693938"/>
                  <a:ext cx="216025" cy="85662"/>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dirty="0">
                    <a:solidFill>
                      <a:sysClr val="windowText" lastClr="000000"/>
                    </a:solidFill>
                    <a:latin typeface="Meiryo UI" panose="020B0604030504040204" pitchFamily="50" charset="-128"/>
                    <a:ea typeface="Meiryo UI" panose="020B0604030504040204" pitchFamily="50" charset="-128"/>
                  </a:endParaRPr>
                </a:p>
              </p:txBody>
            </p:sp>
            <p:cxnSp>
              <p:nvCxnSpPr>
                <p:cNvPr id="22" name="直線矢印コネクタ 21"/>
                <p:cNvCxnSpPr/>
                <p:nvPr/>
              </p:nvCxnSpPr>
              <p:spPr>
                <a:xfrm>
                  <a:off x="5399563" y="3102057"/>
                  <a:ext cx="175650" cy="179555"/>
                </a:xfrm>
                <a:prstGeom prst="straightConnector1">
                  <a:avLst/>
                </a:prstGeom>
                <a:ln w="28575">
                  <a:solidFill>
                    <a:srgbClr val="FF00FF"/>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8188132" y="3102057"/>
                  <a:ext cx="204171" cy="172610"/>
                </a:xfrm>
                <a:prstGeom prst="straightConnector1">
                  <a:avLst/>
                </a:prstGeom>
                <a:ln w="28575">
                  <a:solidFill>
                    <a:srgbClr val="FF00FF"/>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sp>
          <p:nvSpPr>
            <p:cNvPr id="37" name="左右矢印 5">
              <a:extLst>
                <a:ext uri="{FF2B5EF4-FFF2-40B4-BE49-F238E27FC236}">
                  <a16:creationId xmlns:a16="http://schemas.microsoft.com/office/drawing/2014/main" id="{FC49C9E4-CBF1-4E5D-BF71-B4DA3835646E}"/>
                </a:ext>
              </a:extLst>
            </p:cNvPr>
            <p:cNvSpPr/>
            <p:nvPr/>
          </p:nvSpPr>
          <p:spPr>
            <a:xfrm>
              <a:off x="686379" y="5205638"/>
              <a:ext cx="1913616" cy="586395"/>
            </a:xfrm>
            <a:prstGeom prst="leftRightArrow">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ysClr val="windowText" lastClr="000000"/>
                  </a:solidFill>
                  <a:latin typeface="Meiryo UI" panose="020B0604030504040204" pitchFamily="50" charset="-128"/>
                  <a:ea typeface="Meiryo UI" panose="020B0604030504040204" pitchFamily="50" charset="-128"/>
                </a:rPr>
                <a:t>第１期 評価基準期間</a:t>
              </a:r>
            </a:p>
          </p:txBody>
        </p:sp>
      </p:grpSp>
    </p:spTree>
    <p:extLst>
      <p:ext uri="{BB962C8B-B14F-4D97-AF65-F5344CB8AC3E}">
        <p14:creationId xmlns:p14="http://schemas.microsoft.com/office/powerpoint/2010/main" val="2918614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073841-9F5D-FD4A-830C-D251D9219013}"/>
              </a:ext>
            </a:extLst>
          </p:cNvPr>
          <p:cNvSpPr>
            <a:spLocks noGrp="1"/>
          </p:cNvSpPr>
          <p:nvPr>
            <p:ph type="title"/>
          </p:nvPr>
        </p:nvSpPr>
        <p:spPr bwMode="gray"/>
        <p:txBody>
          <a:bodyPr/>
          <a:lstStyle/>
          <a:p>
            <a:r>
              <a:rPr lang="ja-JP" altLang="en-US" sz="2000" dirty="0">
                <a:latin typeface="Meiryo UI" panose="020B0604030504040204" pitchFamily="50" charset="-128"/>
                <a:ea typeface="Meiryo UI" panose="020B0604030504040204" pitchFamily="50" charset="-128"/>
              </a:rPr>
              <a:t>民間等からの資金調達に関する取扱い</a:t>
            </a:r>
          </a:p>
        </p:txBody>
      </p:sp>
      <p:sp>
        <p:nvSpPr>
          <p:cNvPr id="40" name="スライド番号プレースホルダー 20">
            <a:extLst>
              <a:ext uri="{FF2B5EF4-FFF2-40B4-BE49-F238E27FC236}">
                <a16:creationId xmlns:a16="http://schemas.microsoft.com/office/drawing/2014/main" id="{99B8DB1D-438B-44C5-9CC2-E7A5F008F117}"/>
              </a:ext>
            </a:extLst>
          </p:cNvPr>
          <p:cNvSpPr>
            <a:spLocks noGrp="1"/>
          </p:cNvSpPr>
          <p:nvPr>
            <p:ph type="sldNum" sz="quarter" idx="4"/>
          </p:nvPr>
        </p:nvSpPr>
        <p:spPr>
          <a:xfrm>
            <a:off x="9198263" y="6547141"/>
            <a:ext cx="630513" cy="266949"/>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Arial" panose="020B0604020202020204" pitchFamily="34" charset="0"/>
              </a:rPr>
              <a:t>7</a:t>
            </a:r>
          </a:p>
        </p:txBody>
      </p:sp>
      <p:sp>
        <p:nvSpPr>
          <p:cNvPr id="201" name="テキスト ボックス 200"/>
          <p:cNvSpPr txBox="1"/>
          <p:nvPr/>
        </p:nvSpPr>
        <p:spPr>
          <a:xfrm>
            <a:off x="224444" y="1519044"/>
            <a:ext cx="9553092" cy="1261884"/>
          </a:xfrm>
          <a:prstGeom prst="rect">
            <a:avLst/>
          </a:prstGeom>
          <a:no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民間等からの資金調達に関する取扱い</a:t>
            </a:r>
            <a:endParaRPr kumimoji="1" lang="en-US" altLang="ja-JP" sz="16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
                <a:srgbClr val="103185"/>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活動の成果として調達された資金は、環境整備事業終了後も</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国へ返還することを要しない</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
                <a:srgbClr val="103185"/>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調達された民間等からの資金は、地域における</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高年齢者等の雇用・就業を促進する目的で行われる活動（収益が生じるものを含む）に充当可能</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1450" marR="0" lvl="0" indent="-171450" algn="l" defTabSz="457200" rtl="0" eaLnBrk="1" fontAlgn="auto" latinLnBrk="0" hangingPunct="1">
              <a:lnSpc>
                <a:spcPct val="100000"/>
              </a:lnSpc>
              <a:spcBef>
                <a:spcPts val="0"/>
              </a:spcBef>
              <a:spcAft>
                <a:spcPts val="0"/>
              </a:spcAft>
              <a:buClr>
                <a:srgbClr val="103185"/>
              </a:buClr>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委託費（資金調達の成果に応じて支払われる部分を除く。）は、予め計上された経費に限り支出できるが、</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委託費から人件費が支出されている支援員等が資金調達のために活動することは委託費の目的の範囲として認める</a:t>
            </a: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なお、国からの委託費を受け入れるための口座と民間資金等を受け入れるための口座は別に管理する。また、民間資金等の調達業務として想定されることは、予め想定できる範囲で事業構想及び地域計画に記載する。</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92" name="正方形/長方形 191"/>
          <p:cNvSpPr/>
          <p:nvPr/>
        </p:nvSpPr>
        <p:spPr>
          <a:xfrm>
            <a:off x="224444" y="3049350"/>
            <a:ext cx="1206325" cy="344273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国</a:t>
            </a:r>
          </a:p>
        </p:txBody>
      </p:sp>
      <p:grpSp>
        <p:nvGrpSpPr>
          <p:cNvPr id="66" name="グループ化 65"/>
          <p:cNvGrpSpPr/>
          <p:nvPr/>
        </p:nvGrpSpPr>
        <p:grpSpPr>
          <a:xfrm>
            <a:off x="2296808" y="2988248"/>
            <a:ext cx="7480729" cy="3440349"/>
            <a:chOff x="2296808" y="2834584"/>
            <a:chExt cx="7480729" cy="3657661"/>
          </a:xfrm>
        </p:grpSpPr>
        <p:grpSp>
          <p:nvGrpSpPr>
            <p:cNvPr id="67" name="グループ化 66"/>
            <p:cNvGrpSpPr/>
            <p:nvPr/>
          </p:nvGrpSpPr>
          <p:grpSpPr>
            <a:xfrm>
              <a:off x="2296808" y="2834584"/>
              <a:ext cx="5442089" cy="3657661"/>
              <a:chOff x="2406421" y="2424324"/>
              <a:chExt cx="5442089" cy="3657661"/>
            </a:xfrm>
          </p:grpSpPr>
          <p:grpSp>
            <p:nvGrpSpPr>
              <p:cNvPr id="83" name="グループ化 82"/>
              <p:cNvGrpSpPr/>
              <p:nvPr/>
            </p:nvGrpSpPr>
            <p:grpSpPr>
              <a:xfrm>
                <a:off x="2406421" y="2424324"/>
                <a:ext cx="5442089" cy="3657661"/>
                <a:chOff x="1100119" y="2485518"/>
                <a:chExt cx="5442089" cy="3657661"/>
              </a:xfrm>
            </p:grpSpPr>
            <p:sp>
              <p:nvSpPr>
                <p:cNvPr id="86" name="正方形/長方形 85"/>
                <p:cNvSpPr/>
                <p:nvPr/>
              </p:nvSpPr>
              <p:spPr>
                <a:xfrm>
                  <a:off x="1100119" y="2531159"/>
                  <a:ext cx="5380483" cy="361202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87" name="正方形/長方形 86"/>
                <p:cNvSpPr/>
                <p:nvPr/>
              </p:nvSpPr>
              <p:spPr>
                <a:xfrm>
                  <a:off x="1551107" y="2886165"/>
                  <a:ext cx="2702604" cy="191409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88" name="正方形/長方形 87"/>
                <p:cNvSpPr/>
                <p:nvPr/>
              </p:nvSpPr>
              <p:spPr>
                <a:xfrm>
                  <a:off x="1714544" y="4225037"/>
                  <a:ext cx="2406447" cy="4475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rPr>
                    <a:t>民間等からの資金調達の成果に応じた委託費の加算の支払い</a:t>
                  </a:r>
                </a:p>
              </p:txBody>
            </p:sp>
            <p:sp>
              <p:nvSpPr>
                <p:cNvPr id="90" name="テキスト ボックス 89"/>
                <p:cNvSpPr txBox="1"/>
                <p:nvPr/>
              </p:nvSpPr>
              <p:spPr>
                <a:xfrm>
                  <a:off x="2203406" y="3023866"/>
                  <a:ext cx="2063385" cy="52354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国からの委託事業の実施</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20000"/>
                    </a:lnSpc>
                    <a:spcBef>
                      <a:spcPts val="0"/>
                    </a:spcBef>
                    <a:spcAft>
                      <a:spcPts val="0"/>
                    </a:spcAft>
                    <a:buClr>
                      <a:srgbClr val="103185"/>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財源：国からの委託費</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1" name="テキスト ボックス 90"/>
                <p:cNvSpPr txBox="1"/>
                <p:nvPr/>
              </p:nvSpPr>
              <p:spPr>
                <a:xfrm>
                  <a:off x="4806272" y="3800014"/>
                  <a:ext cx="1419385" cy="490826"/>
                </a:xfrm>
                <a:prstGeom prst="rect">
                  <a:avLst/>
                </a:prstGeom>
                <a:solidFill>
                  <a:schemeClr val="accent6">
                    <a:lumMod val="75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協議会構成員</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民間事業者等</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p:txBody>
            </p:sp>
            <p:sp>
              <p:nvSpPr>
                <p:cNvPr id="92" name="テキスト ボックス 91"/>
                <p:cNvSpPr txBox="1"/>
                <p:nvPr/>
              </p:nvSpPr>
              <p:spPr>
                <a:xfrm>
                  <a:off x="4808984" y="3050317"/>
                  <a:ext cx="1416673" cy="490826"/>
                </a:xfrm>
                <a:prstGeom prst="rect">
                  <a:avLst/>
                </a:prstGeom>
                <a:solidFill>
                  <a:schemeClr val="accent4">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協議会構成員</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（自治体等）</a:t>
                  </a:r>
                </a:p>
              </p:txBody>
            </p:sp>
            <p:sp>
              <p:nvSpPr>
                <p:cNvPr id="93" name="正方形/長方形 92"/>
                <p:cNvSpPr/>
                <p:nvPr/>
              </p:nvSpPr>
              <p:spPr>
                <a:xfrm>
                  <a:off x="1551106" y="4884948"/>
                  <a:ext cx="2686857" cy="120723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4" name="正方形/長方形 93"/>
                <p:cNvSpPr/>
                <p:nvPr/>
              </p:nvSpPr>
              <p:spPr>
                <a:xfrm>
                  <a:off x="4572787" y="4448086"/>
                  <a:ext cx="1969421" cy="782821"/>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95" name="テキスト ボックス 94"/>
                <p:cNvSpPr txBox="1"/>
                <p:nvPr/>
              </p:nvSpPr>
              <p:spPr>
                <a:xfrm>
                  <a:off x="4809885" y="4592102"/>
                  <a:ext cx="1415772" cy="490826"/>
                </a:xfrm>
                <a:prstGeom prst="rect">
                  <a:avLst/>
                </a:prstGeom>
                <a:solidFill>
                  <a:schemeClr val="accent1">
                    <a:lumMod val="20000"/>
                    <a:lumOff val="8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協議会活動賛同者</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（民間事業者等）</a:t>
                  </a:r>
                </a:p>
              </p:txBody>
            </p:sp>
            <p:sp>
              <p:nvSpPr>
                <p:cNvPr id="96" name="テキスト ボックス 95"/>
                <p:cNvSpPr txBox="1"/>
                <p:nvPr/>
              </p:nvSpPr>
              <p:spPr>
                <a:xfrm>
                  <a:off x="3084126" y="2485518"/>
                  <a:ext cx="1338828" cy="411885"/>
                </a:xfrm>
                <a:prstGeom prst="rect">
                  <a:avLst/>
                </a:prstGeom>
                <a:noFill/>
              </p:spPr>
              <p:txBody>
                <a:bodyPr wrap="non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協議会組織</a:t>
                  </a:r>
                </a:p>
              </p:txBody>
            </p:sp>
            <p:sp>
              <p:nvSpPr>
                <p:cNvPr id="97" name="テキスト ボックス 96"/>
                <p:cNvSpPr txBox="1"/>
                <p:nvPr/>
              </p:nvSpPr>
              <p:spPr>
                <a:xfrm>
                  <a:off x="1710328" y="5003731"/>
                  <a:ext cx="2416797" cy="981653"/>
                </a:xfrm>
                <a:prstGeom prst="rect">
                  <a:avLst/>
                </a:prstGeom>
                <a:solidFill>
                  <a:schemeClr val="bg1"/>
                </a:solidFill>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endParaRPr kumimoji="1" lang="en-US" altLang="ja-JP" sz="8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寄附等の受入</a:t>
                  </a: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just"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協議会財産</a:t>
                  </a:r>
                  <a:r>
                    <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endParaRPr kumimoji="1" lang="en-US" altLang="ja-JP" sz="1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endParaRPr kumimoji="1" lang="ja-JP" altLang="en-US" sz="1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98" name="正方形/長方形 97"/>
                <p:cNvSpPr/>
                <p:nvPr/>
              </p:nvSpPr>
              <p:spPr>
                <a:xfrm>
                  <a:off x="4654024" y="2882998"/>
                  <a:ext cx="1743526" cy="2307577"/>
                </a:xfrm>
                <a:prstGeom prst="rect">
                  <a:avLst/>
                </a:prstGeom>
                <a:noFill/>
                <a:ln w="38100">
                  <a:solidFill>
                    <a:srgbClr val="00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grpSp>
          <p:sp>
            <p:nvSpPr>
              <p:cNvPr id="81" name="テキスト ボックス 80"/>
              <p:cNvSpPr txBox="1"/>
              <p:nvPr/>
            </p:nvSpPr>
            <p:spPr>
              <a:xfrm>
                <a:off x="6116187" y="5273635"/>
                <a:ext cx="1415772" cy="652186"/>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ts val="700"/>
                  </a:lnSpc>
                  <a:spcBef>
                    <a:spcPts val="0"/>
                  </a:spcBef>
                  <a:spcAft>
                    <a:spcPts val="0"/>
                  </a:spcAft>
                  <a:buClr>
                    <a:srgbClr val="103185"/>
                  </a:buClr>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収益事業の実施</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財源：協議会財産</a:t>
                </a:r>
                <a:r>
                  <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p>
              <a:p>
                <a:pPr marL="0" marR="0" lvl="0" indent="0" algn="ctr" defTabSz="457200" rtl="0" eaLnBrk="1" fontAlgn="auto" latinLnBrk="0" hangingPunct="1">
                  <a:lnSpc>
                    <a:spcPts val="700"/>
                  </a:lnSpc>
                  <a:spcBef>
                    <a:spcPts val="0"/>
                  </a:spcBef>
                  <a:spcAft>
                    <a:spcPts val="0"/>
                  </a:spcAft>
                  <a:buClr>
                    <a:srgbClr val="103185"/>
                  </a:buClr>
                  <a:buSzTx/>
                  <a:buFontTx/>
                  <a:buNone/>
                  <a:tabLst/>
                  <a:defRPr/>
                </a:pP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68" name="テキスト ボックス 67"/>
            <p:cNvSpPr txBox="1"/>
            <p:nvPr/>
          </p:nvSpPr>
          <p:spPr>
            <a:xfrm>
              <a:off x="8176051" y="5661087"/>
              <a:ext cx="1415772" cy="719878"/>
            </a:xfrm>
            <a:prstGeom prst="rect">
              <a:avLst/>
            </a:prstGeom>
            <a:solidFill>
              <a:schemeClr val="bg2">
                <a:lumMod val="90000"/>
              </a:schemeClr>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endParaRPr kumimoji="1" lang="en-US" altLang="ja-JP"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・民間事業者</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・消費者　等</a:t>
              </a:r>
              <a:endParaRPr kumimoji="1" lang="en-US" altLang="ja-JP" sz="12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endParaRPr kumimoji="1" lang="ja-JP" altLang="en-US" sz="7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71" name="グループ化 70"/>
            <p:cNvGrpSpPr/>
            <p:nvPr/>
          </p:nvGrpSpPr>
          <p:grpSpPr>
            <a:xfrm>
              <a:off x="7677293" y="3033693"/>
              <a:ext cx="2100244" cy="2403834"/>
              <a:chOff x="7677293" y="3033693"/>
              <a:chExt cx="2100244" cy="2403834"/>
            </a:xfrm>
          </p:grpSpPr>
          <p:sp>
            <p:nvSpPr>
              <p:cNvPr id="72" name="テキスト ボックス 71"/>
              <p:cNvSpPr txBox="1"/>
              <p:nvPr/>
            </p:nvSpPr>
            <p:spPr>
              <a:xfrm>
                <a:off x="8068548" y="3033693"/>
                <a:ext cx="1351652" cy="313932"/>
              </a:xfrm>
              <a:prstGeom prst="rect">
                <a:avLst/>
              </a:prstGeom>
              <a:noFill/>
            </p:spPr>
            <p:txBody>
              <a:bodyPr wrap="non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資金調達の例 </a:t>
                </a:r>
                <a:r>
                  <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endPar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nvGrpSpPr>
              <p:cNvPr id="73" name="グループ化 72"/>
              <p:cNvGrpSpPr/>
              <p:nvPr/>
            </p:nvGrpSpPr>
            <p:grpSpPr>
              <a:xfrm>
                <a:off x="7677293" y="3356992"/>
                <a:ext cx="2100244" cy="2080535"/>
                <a:chOff x="7677293" y="3356992"/>
                <a:chExt cx="2100244" cy="2080535"/>
              </a:xfrm>
            </p:grpSpPr>
            <p:grpSp>
              <p:nvGrpSpPr>
                <p:cNvPr id="74" name="グループ化 73"/>
                <p:cNvGrpSpPr/>
                <p:nvPr/>
              </p:nvGrpSpPr>
              <p:grpSpPr>
                <a:xfrm>
                  <a:off x="7702838" y="3356992"/>
                  <a:ext cx="2074699" cy="1853192"/>
                  <a:chOff x="7812451" y="2946732"/>
                  <a:chExt cx="2074699" cy="1853192"/>
                </a:xfrm>
              </p:grpSpPr>
              <p:sp>
                <p:nvSpPr>
                  <p:cNvPr id="76" name="テキスト ボックス 75"/>
                  <p:cNvSpPr txBox="1"/>
                  <p:nvPr/>
                </p:nvSpPr>
                <p:spPr>
                  <a:xfrm>
                    <a:off x="7971862" y="4112767"/>
                    <a:ext cx="1915287" cy="687157"/>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・人材提供</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・寄付</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・会費　等</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78" name="テキスト ボックス 77"/>
                  <p:cNvSpPr txBox="1"/>
                  <p:nvPr/>
                </p:nvSpPr>
                <p:spPr>
                  <a:xfrm>
                    <a:off x="7971862" y="2946732"/>
                    <a:ext cx="1915288" cy="687157"/>
                  </a:xfrm>
                  <a:prstGeom prst="rect">
                    <a:avLst/>
                  </a:prstGeom>
                  <a:noFill/>
                  <a:ln>
                    <a:solidFill>
                      <a:schemeClr val="tx1"/>
                    </a:solidFill>
                    <a:prstDash val="dash"/>
                  </a:ln>
                </p:spPr>
                <p:txBody>
                  <a:bodyPr wrap="square" rtlCol="0">
                    <a:spAutoFit/>
                  </a:bodyPr>
                  <a:lstStyle/>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・自治体事業の収益</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・自治体予算の確保</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l" defTabSz="457200" rtl="0" eaLnBrk="1" fontAlgn="auto" latinLnBrk="0" hangingPunct="1">
                      <a:lnSpc>
                        <a:spcPct val="12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・自治体予算の使途の再整理 等</a:t>
                    </a:r>
                  </a:p>
                </p:txBody>
              </p:sp>
              <p:sp>
                <p:nvSpPr>
                  <p:cNvPr id="79" name="右中かっこ 78"/>
                  <p:cNvSpPr/>
                  <p:nvPr/>
                </p:nvSpPr>
                <p:spPr>
                  <a:xfrm>
                    <a:off x="7812451" y="3031305"/>
                    <a:ext cx="95986" cy="460105"/>
                  </a:xfrm>
                  <a:prstGeom prst="rightBrace">
                    <a:avLst>
                      <a:gd name="adj1" fmla="val 2301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sp>
              <p:nvSpPr>
                <p:cNvPr id="75" name="右中かっこ 74"/>
                <p:cNvSpPr/>
                <p:nvPr/>
              </p:nvSpPr>
              <p:spPr>
                <a:xfrm>
                  <a:off x="7677293" y="4235286"/>
                  <a:ext cx="142841" cy="1202241"/>
                </a:xfrm>
                <a:prstGeom prst="rightBrace">
                  <a:avLst>
                    <a:gd name="adj1" fmla="val 23012"/>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grpSp>
        </p:grpSp>
      </p:grpSp>
      <p:sp>
        <p:nvSpPr>
          <p:cNvPr id="3" name="正方形/長方形 2"/>
          <p:cNvSpPr/>
          <p:nvPr/>
        </p:nvSpPr>
        <p:spPr>
          <a:xfrm>
            <a:off x="2296809" y="6428596"/>
            <a:ext cx="7384747" cy="417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１　雇用・就業者数の確保等のための必要経費を計上することが可能。当該経費を用いた収益事業は実施できない。</a:t>
            </a:r>
            <a:endPar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２　支援員等が資金調達のために活動する人件費については予め必要経費として計上可能。その他の必要経費は、民間等から調達された資金か、委託費のうち資金調達の成果に応じた支払い部分から支出する。</a:t>
            </a:r>
          </a:p>
        </p:txBody>
      </p:sp>
      <p:sp>
        <p:nvSpPr>
          <p:cNvPr id="62" name="正方形/長方形 61">
            <a:extLst>
              <a:ext uri="{FF2B5EF4-FFF2-40B4-BE49-F238E27FC236}">
                <a16:creationId xmlns:a16="http://schemas.microsoft.com/office/drawing/2014/main" id="{BBF3C642-8A86-5746-8D2F-F1857509C015}"/>
              </a:ext>
            </a:extLst>
          </p:cNvPr>
          <p:cNvSpPr/>
          <p:nvPr/>
        </p:nvSpPr>
        <p:spPr>
          <a:xfrm>
            <a:off x="0" y="835901"/>
            <a:ext cx="9900459" cy="576293"/>
          </a:xfrm>
          <a:prstGeom prst="rect">
            <a:avLst/>
          </a:prstGeom>
          <a:solidFill>
            <a:schemeClr val="accent3">
              <a:lumMod val="20000"/>
              <a:lumOff val="80000"/>
            </a:schemeClr>
          </a:solidFill>
        </p:spPr>
        <p:txBody>
          <a:bodyPr wrap="square" lIns="180000" tIns="72000" rIns="180000" bIns="72000">
            <a:spAutoFit/>
          </a:bodyPr>
          <a:lstStyle/>
          <a:p>
            <a:pPr marL="171450" marR="0" lvl="0" indent="-171450" algn="l" defTabSz="457200" rtl="0" eaLnBrk="1" fontAlgn="auto" latinLnBrk="0" hangingPunct="0">
              <a:lnSpc>
                <a:spcPct val="100000"/>
              </a:lnSpc>
              <a:spcBef>
                <a:spcPts val="0"/>
              </a:spcBef>
              <a:spcAft>
                <a:spcPts val="0"/>
              </a:spcAft>
              <a:buClrTx/>
              <a:buSzTx/>
              <a:buFont typeface="Wingdings" panose="05000000000000000000" pitchFamily="2" charset="2"/>
              <a:buChar char="l"/>
              <a:tabLst/>
              <a:defRPr/>
            </a:pP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民間等からの資金調達は、</a:t>
            </a:r>
            <a:r>
              <a:rPr kumimoji="0"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「委託事業終了後も各地域での取組を持続させる」という環境整備事業の目的を達成するための活動</a:t>
            </a:r>
            <a:r>
              <a:rPr kumimoji="0" lang="ja-JP" altLang="en-US" sz="14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であることを踏まえ、活動の成果として調達された資金に関して、独自の取扱いを定める。</a:t>
            </a:r>
            <a:endPar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9" name="正方形/長方形 68"/>
          <p:cNvSpPr/>
          <p:nvPr/>
        </p:nvSpPr>
        <p:spPr>
          <a:xfrm>
            <a:off x="2911233" y="3999394"/>
            <a:ext cx="2406447" cy="574983"/>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高年齢者等の雇用・就業機会の確保及び民間等からの資金調達に必要な経費の支払い（</a:t>
            </a:r>
            <a:r>
              <a:rPr kumimoji="1" lang="en-US" altLang="ja-JP" sz="11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※1</a:t>
            </a:r>
            <a:r>
              <a:rPr kumimoji="1" lang="ja-JP" altLang="en-US" sz="11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r>
              <a:rPr kumimoji="1" lang="en-US" altLang="ja-JP" sz="11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2</a:t>
            </a:r>
            <a:r>
              <a:rPr kumimoji="1" lang="ja-JP" altLang="en-US" sz="11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mn-cs"/>
              </a:rPr>
              <a:t>）</a:t>
            </a:r>
          </a:p>
        </p:txBody>
      </p:sp>
      <p:sp>
        <p:nvSpPr>
          <p:cNvPr id="70" name="右矢印 69"/>
          <p:cNvSpPr/>
          <p:nvPr/>
        </p:nvSpPr>
        <p:spPr>
          <a:xfrm>
            <a:off x="1423492" y="4048375"/>
            <a:ext cx="1481823" cy="426908"/>
          </a:xfrm>
          <a:prstGeom prst="rightArrow">
            <a:avLst>
              <a:gd name="adj1" fmla="val 50000"/>
              <a:gd name="adj2" fmla="val 8687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04" name="テキスト ボックス 103">
            <a:extLst>
              <a:ext uri="{FF2B5EF4-FFF2-40B4-BE49-F238E27FC236}">
                <a16:creationId xmlns:a16="http://schemas.microsoft.com/office/drawing/2014/main" id="{DE7BCEEB-D10D-4932-ADAD-1A64D766DE56}"/>
              </a:ext>
            </a:extLst>
          </p:cNvPr>
          <p:cNvSpPr txBox="1"/>
          <p:nvPr/>
        </p:nvSpPr>
        <p:spPr>
          <a:xfrm>
            <a:off x="1669619" y="4005165"/>
            <a:ext cx="927366" cy="461665"/>
          </a:xfrm>
          <a:prstGeom prst="rect">
            <a:avLst/>
          </a:prstGeom>
          <a:noFill/>
          <a:effectLst/>
        </p:spPr>
        <p:txBody>
          <a:bodyPr vert="horz" wrap="square" rtlCol="0">
            <a:spAutoFit/>
          </a:bodyPr>
          <a:lstStyle/>
          <a:p>
            <a:pPr marL="0" marR="0" lvl="0" indent="0" algn="ctr" defTabSz="457200" rtl="0" eaLnBrk="1" fontAlgn="auto" latinLnBrk="0" hangingPunct="1">
              <a:lnSpc>
                <a:spcPct val="10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①ベースとなる委託費</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14" name="右矢印 113"/>
          <p:cNvSpPr/>
          <p:nvPr/>
        </p:nvSpPr>
        <p:spPr>
          <a:xfrm>
            <a:off x="5317680" y="4048374"/>
            <a:ext cx="517065" cy="412147"/>
          </a:xfrm>
          <a:prstGeom prst="rightArrow">
            <a:avLst>
              <a:gd name="adj1" fmla="val 50000"/>
              <a:gd name="adj2" fmla="val 60787"/>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15" name="テキスト ボックス 114">
            <a:extLst>
              <a:ext uri="{FF2B5EF4-FFF2-40B4-BE49-F238E27FC236}">
                <a16:creationId xmlns:a16="http://schemas.microsoft.com/office/drawing/2014/main" id="{DE7BCEEB-D10D-4932-ADAD-1A64D766DE56}"/>
              </a:ext>
            </a:extLst>
          </p:cNvPr>
          <p:cNvSpPr txBox="1"/>
          <p:nvPr/>
        </p:nvSpPr>
        <p:spPr>
          <a:xfrm>
            <a:off x="5423360" y="3820562"/>
            <a:ext cx="406265" cy="893854"/>
          </a:xfrm>
          <a:prstGeom prst="rect">
            <a:avLst/>
          </a:prstGeom>
          <a:noFill/>
          <a:effectLst/>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働きかけ等</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25" name="右矢印 124"/>
          <p:cNvSpPr/>
          <p:nvPr/>
        </p:nvSpPr>
        <p:spPr>
          <a:xfrm>
            <a:off x="1425195" y="4617306"/>
            <a:ext cx="1481823" cy="428082"/>
          </a:xfrm>
          <a:prstGeom prst="rightArrow">
            <a:avLst>
              <a:gd name="adj1" fmla="val 50000"/>
              <a:gd name="adj2" fmla="val 86878"/>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26" name="テキスト ボックス 125">
            <a:extLst>
              <a:ext uri="{FF2B5EF4-FFF2-40B4-BE49-F238E27FC236}">
                <a16:creationId xmlns:a16="http://schemas.microsoft.com/office/drawing/2014/main" id="{DE7BCEEB-D10D-4932-ADAD-1A64D766DE56}"/>
              </a:ext>
            </a:extLst>
          </p:cNvPr>
          <p:cNvSpPr txBox="1"/>
          <p:nvPr/>
        </p:nvSpPr>
        <p:spPr>
          <a:xfrm>
            <a:off x="1513899" y="4587404"/>
            <a:ext cx="1228776" cy="461665"/>
          </a:xfrm>
          <a:prstGeom prst="rect">
            <a:avLst/>
          </a:prstGeom>
          <a:noFill/>
          <a:effectLst/>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③実績に応じた</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委託費</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pic>
        <p:nvPicPr>
          <p:cNvPr id="13" name="図 12"/>
          <p:cNvPicPr>
            <a:picLocks noChangeAspect="1"/>
          </p:cNvPicPr>
          <p:nvPr/>
        </p:nvPicPr>
        <p:blipFill>
          <a:blip r:embed="rId2"/>
          <a:stretch>
            <a:fillRect/>
          </a:stretch>
        </p:blipFill>
        <p:spPr>
          <a:xfrm>
            <a:off x="2757833" y="3365092"/>
            <a:ext cx="707261" cy="626432"/>
          </a:xfrm>
          <a:prstGeom prst="rect">
            <a:avLst/>
          </a:prstGeom>
        </p:spPr>
      </p:pic>
      <p:pic>
        <p:nvPicPr>
          <p:cNvPr id="15" name="図 14"/>
          <p:cNvPicPr>
            <a:picLocks noChangeAspect="1"/>
          </p:cNvPicPr>
          <p:nvPr/>
        </p:nvPicPr>
        <p:blipFill>
          <a:blip r:embed="rId3"/>
          <a:stretch>
            <a:fillRect/>
          </a:stretch>
        </p:blipFill>
        <p:spPr>
          <a:xfrm>
            <a:off x="4452030" y="5512624"/>
            <a:ext cx="697438" cy="614526"/>
          </a:xfrm>
          <a:prstGeom prst="rect">
            <a:avLst/>
          </a:prstGeom>
        </p:spPr>
      </p:pic>
      <p:sp>
        <p:nvSpPr>
          <p:cNvPr id="128" name="右矢印 127"/>
          <p:cNvSpPr/>
          <p:nvPr/>
        </p:nvSpPr>
        <p:spPr>
          <a:xfrm rot="10800000">
            <a:off x="1418679" y="5639364"/>
            <a:ext cx="1486636" cy="464691"/>
          </a:xfrm>
          <a:prstGeom prst="rightArrow">
            <a:avLst>
              <a:gd name="adj1" fmla="val 50000"/>
              <a:gd name="adj2" fmla="val 86878"/>
            </a:avLst>
          </a:prstGeom>
          <a:solidFill>
            <a:schemeClr val="accent4">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29" name="右矢印 128"/>
          <p:cNvSpPr/>
          <p:nvPr/>
        </p:nvSpPr>
        <p:spPr>
          <a:xfrm rot="10800000">
            <a:off x="5322242" y="5192270"/>
            <a:ext cx="504910" cy="422246"/>
          </a:xfrm>
          <a:prstGeom prst="rightArrow">
            <a:avLst>
              <a:gd name="adj1" fmla="val 50000"/>
              <a:gd name="adj2" fmla="val 62373"/>
            </a:avLst>
          </a:prstGeom>
          <a:solidFill>
            <a:schemeClr val="accent4">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1" name="テキスト ボックス 130">
            <a:extLst>
              <a:ext uri="{FF2B5EF4-FFF2-40B4-BE49-F238E27FC236}">
                <a16:creationId xmlns:a16="http://schemas.microsoft.com/office/drawing/2014/main" id="{DE7BCEEB-D10D-4932-ADAD-1A64D766DE56}"/>
              </a:ext>
            </a:extLst>
          </p:cNvPr>
          <p:cNvSpPr txBox="1"/>
          <p:nvPr/>
        </p:nvSpPr>
        <p:spPr>
          <a:xfrm>
            <a:off x="5436855" y="5063660"/>
            <a:ext cx="406265" cy="611710"/>
          </a:xfrm>
          <a:prstGeom prst="rect">
            <a:avLst/>
          </a:prstGeom>
          <a:noFill/>
          <a:effectLst/>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寄附等</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2" name="右矢印 131"/>
          <p:cNvSpPr/>
          <p:nvPr/>
        </p:nvSpPr>
        <p:spPr>
          <a:xfrm rot="5400000">
            <a:off x="3914039" y="4965319"/>
            <a:ext cx="321547" cy="479943"/>
          </a:xfrm>
          <a:prstGeom prst="rightArrow">
            <a:avLst>
              <a:gd name="adj1" fmla="val 50000"/>
              <a:gd name="adj2" fmla="val 64984"/>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4" name="テキスト ボックス 133">
            <a:extLst>
              <a:ext uri="{FF2B5EF4-FFF2-40B4-BE49-F238E27FC236}">
                <a16:creationId xmlns:a16="http://schemas.microsoft.com/office/drawing/2014/main" id="{DE7BCEEB-D10D-4932-ADAD-1A64D766DE56}"/>
              </a:ext>
            </a:extLst>
          </p:cNvPr>
          <p:cNvSpPr txBox="1"/>
          <p:nvPr/>
        </p:nvSpPr>
        <p:spPr>
          <a:xfrm>
            <a:off x="1693689" y="5721284"/>
            <a:ext cx="952808" cy="313932"/>
          </a:xfrm>
          <a:prstGeom prst="rect">
            <a:avLst/>
          </a:prstGeom>
          <a:noFill/>
          <a:effectLst/>
        </p:spPr>
        <p:txBody>
          <a:bodyPr vert="horz"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②実績報告</a:t>
            </a:r>
            <a:endParaRPr kumimoji="1" lang="en-US" altLang="ja-JP" sz="12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35" name="右矢印 134"/>
          <p:cNvSpPr/>
          <p:nvPr/>
        </p:nvSpPr>
        <p:spPr>
          <a:xfrm>
            <a:off x="5318801" y="5750053"/>
            <a:ext cx="705463" cy="186921"/>
          </a:xfrm>
          <a:prstGeom prst="rightArrow">
            <a:avLst>
              <a:gd name="adj1" fmla="val 50000"/>
              <a:gd name="adj2" fmla="val 86878"/>
            </a:avLst>
          </a:prstGeom>
          <a:solidFill>
            <a:schemeClr val="accent4">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6" name="右矢印 135"/>
          <p:cNvSpPr/>
          <p:nvPr/>
        </p:nvSpPr>
        <p:spPr>
          <a:xfrm rot="10800000">
            <a:off x="5322241" y="5985681"/>
            <a:ext cx="705463" cy="186921"/>
          </a:xfrm>
          <a:prstGeom prst="rightArrow">
            <a:avLst>
              <a:gd name="adj1" fmla="val 50000"/>
              <a:gd name="adj2" fmla="val 86878"/>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7" name="正方形/長方形 136"/>
          <p:cNvSpPr/>
          <p:nvPr/>
        </p:nvSpPr>
        <p:spPr>
          <a:xfrm>
            <a:off x="2829300" y="4588626"/>
            <a:ext cx="2567774" cy="1735304"/>
          </a:xfrm>
          <a:prstGeom prst="rect">
            <a:avLst/>
          </a:prstGeom>
          <a:noFill/>
          <a:ln w="38100">
            <a:solidFill>
              <a:srgbClr val="FF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8" name="右矢印 137"/>
          <p:cNvSpPr/>
          <p:nvPr/>
        </p:nvSpPr>
        <p:spPr>
          <a:xfrm rot="10800000">
            <a:off x="7422346" y="5901268"/>
            <a:ext cx="768956" cy="186742"/>
          </a:xfrm>
          <a:prstGeom prst="rightArrow">
            <a:avLst>
              <a:gd name="adj1" fmla="val 50000"/>
              <a:gd name="adj2" fmla="val 86878"/>
            </a:avLst>
          </a:prstGeom>
          <a:solidFill>
            <a:schemeClr val="bg2">
              <a:lumMod val="9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sysClr val="windowText" lastClr="000000"/>
              </a:solidFill>
              <a:effectLst/>
              <a:uLnTx/>
              <a:uFillTx/>
              <a:latin typeface="Meiryo UI" panose="020B0604030504040204" pitchFamily="50" charset="-128"/>
              <a:ea typeface="Meiryo UI" panose="020B0604030504040204" pitchFamily="50" charset="-128"/>
              <a:cs typeface="+mn-cs"/>
            </a:endParaRPr>
          </a:p>
        </p:txBody>
      </p:sp>
      <p:sp>
        <p:nvSpPr>
          <p:cNvPr id="139" name="テキスト ボックス 138">
            <a:extLst>
              <a:ext uri="{FF2B5EF4-FFF2-40B4-BE49-F238E27FC236}">
                <a16:creationId xmlns:a16="http://schemas.microsoft.com/office/drawing/2014/main" id="{DE7BCEEB-D10D-4932-ADAD-1A64D766DE56}"/>
              </a:ext>
            </a:extLst>
          </p:cNvPr>
          <p:cNvSpPr txBox="1"/>
          <p:nvPr/>
        </p:nvSpPr>
        <p:spPr>
          <a:xfrm>
            <a:off x="7395402" y="5778772"/>
            <a:ext cx="849463" cy="400110"/>
          </a:xfrm>
          <a:prstGeom prst="rect">
            <a:avLst/>
          </a:prstGeom>
          <a:noFill/>
          <a:effectLst/>
        </p:spPr>
        <p:txBody>
          <a:bodyPr vert="horz" wrap="square" rtlCol="0">
            <a:spAutoFit/>
          </a:bodyPr>
          <a:lstStyle/>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代金・</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a:p>
            <a:pPr marL="0" marR="0" lvl="0" indent="0" algn="ctr" defTabSz="457200" rtl="0" eaLnBrk="1" fontAlgn="auto" latinLnBrk="0" hangingPunct="1">
              <a:lnSpc>
                <a:spcPct val="100000"/>
              </a:lnSpc>
              <a:spcBef>
                <a:spcPts val="0"/>
              </a:spcBef>
              <a:spcAft>
                <a:spcPts val="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手数料 等</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
        <p:nvSpPr>
          <p:cNvPr id="140" name="テキスト ボックス 139">
            <a:extLst>
              <a:ext uri="{FF2B5EF4-FFF2-40B4-BE49-F238E27FC236}">
                <a16:creationId xmlns:a16="http://schemas.microsoft.com/office/drawing/2014/main" id="{DE7BCEEB-D10D-4932-ADAD-1A64D766DE56}"/>
              </a:ext>
            </a:extLst>
          </p:cNvPr>
          <p:cNvSpPr txBox="1"/>
          <p:nvPr/>
        </p:nvSpPr>
        <p:spPr>
          <a:xfrm>
            <a:off x="5523089" y="5559535"/>
            <a:ext cx="369332" cy="846959"/>
          </a:xfrm>
          <a:prstGeom prst="rect">
            <a:avLst/>
          </a:prstGeom>
          <a:noFill/>
          <a:effectLst/>
        </p:spPr>
        <p:txBody>
          <a:bodyPr vert="eaVert" wrap="square" rtlCol="0">
            <a:spAutoFit/>
          </a:bodyPr>
          <a:lstStyle/>
          <a:p>
            <a:pPr marL="0" marR="0" lvl="0" indent="0" algn="ctr" defTabSz="457200" rtl="0" eaLnBrk="1" fontAlgn="auto" latinLnBrk="0" hangingPunct="1">
              <a:lnSpc>
                <a:spcPct val="120000"/>
              </a:lnSpc>
              <a:spcBef>
                <a:spcPts val="0"/>
              </a:spcBef>
              <a:spcAft>
                <a:spcPts val="600"/>
              </a:spcAft>
              <a:buClr>
                <a:srgbClr val="103185"/>
              </a:buClr>
              <a:buSzTx/>
              <a:buFontTx/>
              <a:buNone/>
              <a:tabLst/>
              <a:defRPr/>
            </a:pPr>
            <a:r>
              <a:rPr kumimoji="1" lang="ja-JP" altLang="en-US"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拠出・収益</a:t>
            </a:r>
            <a:endParaRPr kumimoji="1" lang="en-US" altLang="ja-JP" sz="10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274428278"/>
      </p:ext>
    </p:extLst>
  </p:cSld>
  <p:clrMapOvr>
    <a:masterClrMapping/>
  </p:clrMapOvr>
</p:sld>
</file>

<file path=ppt/theme/theme1.xml><?xml version="1.0" encoding="utf-8"?>
<a:theme xmlns:a="http://schemas.openxmlformats.org/drawingml/2006/main" name="Office テーマ">
  <a:themeElements>
    <a:clrScheme name="Co-color">
      <a:dk1>
        <a:srgbClr val="000000"/>
      </a:dk1>
      <a:lt1>
        <a:srgbClr val="FFFFFF"/>
      </a:lt1>
      <a:dk2>
        <a:srgbClr val="103185"/>
      </a:dk2>
      <a:lt2>
        <a:srgbClr val="E4E2ED"/>
      </a:lt2>
      <a:accent1>
        <a:srgbClr val="005CAF"/>
      </a:accent1>
      <a:accent2>
        <a:srgbClr val="DB4D6D"/>
      </a:accent2>
      <a:accent3>
        <a:srgbClr val="66BAB7"/>
      </a:accent3>
      <a:accent4>
        <a:srgbClr val="FEDFE1"/>
      </a:accent4>
      <a:accent5>
        <a:srgbClr val="C9E7E7"/>
      </a:accent5>
      <a:accent6>
        <a:srgbClr val="FDF3B9"/>
      </a:accent6>
      <a:hlink>
        <a:srgbClr val="00489E"/>
      </a:hlink>
      <a:folHlink>
        <a:srgbClr val="00489E"/>
      </a:folHlink>
    </a:clrScheme>
    <a:fontScheme name="Co-font">
      <a:majorFont>
        <a:latin typeface="Segoe UI"/>
        <a:ea typeface="メイリオ"/>
        <a:cs typeface=""/>
      </a:majorFont>
      <a:minorFont>
        <a:latin typeface="Segoe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tlCol="0" anchor="ctr"/>
      <a:lstStyle>
        <a:defPPr algn="ctr">
          <a:defRPr kumimoji="1" sz="12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lnSpc>
            <a:spcPct val="120000"/>
          </a:lnSpc>
          <a:spcAft>
            <a:spcPts val="600"/>
          </a:spcAft>
          <a:buClr>
            <a:schemeClr val="tx2"/>
          </a:buClr>
          <a:defRPr kumimoji="1" sz="1200" smtClean="0"/>
        </a:defPPr>
      </a:lstStyle>
    </a:txDef>
  </a:objectDefaults>
  <a:extraClrSchemeLst/>
  <a:extLst>
    <a:ext uri="{05A4C25C-085E-4340-85A3-A5531E510DB2}">
      <thm15:themeFamily xmlns:thm15="http://schemas.microsoft.com/office/thememl/2012/main" name="パワーポイント統一様式_A4横標準v16.pptx[読み取り専用]" id="{3F1CC5F7-C229-4297-9A80-DD4F55D637F3}" vid="{A4F93118-4BB7-4168-A7B0-F19337A0C3F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63dbbe5-076b-4606-a03b-9598f5f2f35a" xsi:nil="true"/>
    <Owner xmlns="00727007-9bab-47fe-9024-c8a3f9ca87c1">
      <UserInfo>
        <DisplayName/>
        <AccountId xsi:nil="true"/>
        <AccountType/>
      </UserInfo>
    </Owner>
    <lcf76f155ced4ddcb4097134ff3c332f xmlns="00727007-9bab-47fe-9024-c8a3f9ca87c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4D6DEB4698D2B43966F4AA0A1969118" ma:contentTypeVersion="14" ma:contentTypeDescription="新しいドキュメントを作成します。" ma:contentTypeScope="" ma:versionID="8a85b0fb433e3f514e203d5786fe6999">
  <xsd:schema xmlns:xsd="http://www.w3.org/2001/XMLSchema" xmlns:xs="http://www.w3.org/2001/XMLSchema" xmlns:p="http://schemas.microsoft.com/office/2006/metadata/properties" xmlns:ns2="00727007-9bab-47fe-9024-c8a3f9ca87c1" xmlns:ns3="263dbbe5-076b-4606-a03b-9598f5f2f35a" targetNamespace="http://schemas.microsoft.com/office/2006/metadata/properties" ma:root="true" ma:fieldsID="7d138fdcf5353a01031c6e234eeb8030" ns2:_="" ns3:_="">
    <xsd:import namespace="00727007-9bab-47fe-9024-c8a3f9ca87c1"/>
    <xsd:import namespace="263dbbe5-076b-4606-a03b-9598f5f2f35a"/>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727007-9bab-47fe-9024-c8a3f9ca87c1"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3dbbe5-076b-4606-a03b-9598f5f2f35a"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ceaa8db-eabc-4bc6-b39e-f01cc0510f30}" ma:internalName="TaxCatchAll" ma:showField="CatchAllData" ma:web="263dbbe5-076b-4606-a03b-9598f5f2f3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D4CDE8-92CA-4D90-A2A1-0EC09C4082DB}">
  <ds:schemaRefs>
    <ds:schemaRef ds:uri="http://schemas.microsoft.com/sharepoint/v3/contenttype/forms"/>
  </ds:schemaRefs>
</ds:datastoreItem>
</file>

<file path=customXml/itemProps2.xml><?xml version="1.0" encoding="utf-8"?>
<ds:datastoreItem xmlns:ds="http://schemas.openxmlformats.org/officeDocument/2006/customXml" ds:itemID="{2BCEF1F3-83CB-4ED3-A3F4-8761232B3425}">
  <ds:schemaRefs>
    <ds:schemaRef ds:uri="http://schemas.microsoft.com/office/2006/documentManagement/types"/>
    <ds:schemaRef ds:uri="http://schemas.microsoft.com/office/2006/metadata/properties"/>
    <ds:schemaRef ds:uri="http://schemas.microsoft.com/office/infopath/2007/PartnerControls"/>
    <ds:schemaRef ds:uri="http://purl.org/dc/terms/"/>
    <ds:schemaRef ds:uri="http://purl.org/dc/dcmitype/"/>
    <ds:schemaRef ds:uri="http://www.w3.org/XML/1998/namespace"/>
    <ds:schemaRef ds:uri="http://schemas.openxmlformats.org/package/2006/metadata/core-properties"/>
    <ds:schemaRef ds:uri="9e542ebf-0f02-4a5b-a3c6-60cb080530a7"/>
    <ds:schemaRef ds:uri="http://purl.org/dc/elements/1.1/"/>
    <ds:schemaRef ds:uri="263dbbe5-076b-4606-a03b-9598f5f2f35a"/>
    <ds:schemaRef ds:uri="00727007-9bab-47fe-9024-c8a3f9ca87c1"/>
  </ds:schemaRefs>
</ds:datastoreItem>
</file>

<file path=customXml/itemProps3.xml><?xml version="1.0" encoding="utf-8"?>
<ds:datastoreItem xmlns:ds="http://schemas.openxmlformats.org/officeDocument/2006/customXml" ds:itemID="{FA6472A9-8EAE-4A76-AFA5-559491DAA8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727007-9bab-47fe-9024-c8a3f9ca87c1"/>
    <ds:schemaRef ds:uri="263dbbe5-076b-4606-a03b-9598f5f2f3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Words>3249</Words>
  <PresentationFormat>A4 210 x 297 mm</PresentationFormat>
  <Paragraphs>349</Paragraphs>
  <Slides>8</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8</vt:i4>
      </vt:variant>
    </vt:vector>
  </HeadingPairs>
  <TitlesOfParts>
    <vt:vector size="17" baseType="lpstr">
      <vt:lpstr>Meiryo UI</vt:lpstr>
      <vt:lpstr>Meiryo</vt:lpstr>
      <vt:lpstr>Meiryo</vt:lpstr>
      <vt:lpstr>游ゴシック</vt:lpstr>
      <vt:lpstr>Arial</vt:lpstr>
      <vt:lpstr>Calibri</vt:lpstr>
      <vt:lpstr>Segoe UI</vt:lpstr>
      <vt:lpstr>Wingdings</vt:lpstr>
      <vt:lpstr>Office テーマ</vt:lpstr>
      <vt:lpstr>「生涯現役社会」の実現に向けた 生涯現役地域づくり環境整備事業概要</vt:lpstr>
      <vt:lpstr>PowerPoint プレゼンテーション</vt:lpstr>
      <vt:lpstr>事業の目的</vt:lpstr>
      <vt:lpstr>事業の射程</vt:lpstr>
      <vt:lpstr>事業の内容</vt:lpstr>
      <vt:lpstr>成果に連動した委託費の支払い</vt:lpstr>
      <vt:lpstr>委託費の構成と成果連動分の支払いの枠組み</vt:lpstr>
      <vt:lpstr>民間等からの資金調達に関する取扱い</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0x01010094D6DEB4698D2B43966F4AA0A1969118</vt:lpwstr>
  </property>
  <property fmtid="{D5CDD505-2E9C-101B-9397-08002B2CF9AE}" pid="3" name="MediaServiceImageTags">
    <vt:lpwstr/>
  </property>
</Properties>
</file>