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EBB8-4BC4-4AA6-A456-3D2766050CF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6CAE-C189-4C5D-9DE2-03B066C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3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6CAE-C189-4C5D-9DE2-03B066C1208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95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92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5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0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40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68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80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0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84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02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B8801-ADCD-41A9-B11F-9B032D4F71A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1E81B-1613-46D4-9E4C-C6BF728C6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688767" y="171709"/>
            <a:ext cx="10984676" cy="64601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0" cap="rnd" cmpd="thickThin">
            <a:solidFill>
              <a:srgbClr val="C00000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8278" y1="30888" x2="38278" y2="30888"/>
                        <a14:foregroundMark x1="43062" y1="25869" x2="43062" y2="25869"/>
                        <a14:foregroundMark x1="38756" y1="23552" x2="38756" y2="23552"/>
                        <a14:foregroundMark x1="51196" y1="33205" x2="51196" y2="33205"/>
                        <a14:foregroundMark x1="63158" y1="37452" x2="63158" y2="37452"/>
                        <a14:foregroundMark x1="67943" y1="32432" x2="67943" y2="32432"/>
                        <a14:foregroundMark x1="64115" y1="29730" x2="64115" y2="29730"/>
                        <a14:foregroundMark x1="53589" y1="41313" x2="53589" y2="41313"/>
                        <a14:foregroundMark x1="46411" y1="42857" x2="46411" y2="42857"/>
                        <a14:foregroundMark x1="42105" y1="39382" x2="42105" y2="393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39" y="2638379"/>
            <a:ext cx="1829420" cy="226708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37173" y1="26423" x2="37173" y2="26423"/>
                        <a14:foregroundMark x1="38743" y1="33740" x2="38743" y2="33740"/>
                        <a14:foregroundMark x1="67016" y1="29675" x2="67016" y2="29675"/>
                        <a14:foregroundMark x1="64921" y1="21138" x2="64921" y2="21138"/>
                        <a14:foregroundMark x1="54450" y1="31301" x2="54450" y2="31301"/>
                        <a14:foregroundMark x1="60209" y1="37398" x2="60209" y2="37398"/>
                        <a14:foregroundMark x1="58115" y1="49593" x2="58115" y2="49593"/>
                        <a14:foregroundMark x1="58115" y1="53252" x2="58115" y2="53252"/>
                        <a14:foregroundMark x1="54974" y1="56504" x2="54974" y2="56504"/>
                        <a14:foregroundMark x1="49738" y1="58943" x2="49738" y2="58943"/>
                        <a14:foregroundMark x1="39791" y1="61789" x2="39791" y2="61789"/>
                        <a14:foregroundMark x1="43979" y1="52033" x2="43979" y2="52033"/>
                        <a14:foregroundMark x1="53403" y1="41870" x2="53403" y2="418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502" y="4840555"/>
            <a:ext cx="1265727" cy="1630203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1276596" y="472875"/>
            <a:ext cx="9619013" cy="1035382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最低賃金改正のお知らせ</a:t>
            </a:r>
            <a:endParaRPr kumimoji="1" lang="ja-JP" alt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0031" y="1721922"/>
            <a:ext cx="1018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高知労働局では、県内すべての労働者に適用される「高知県最低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賃金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」を改正しました。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8954" y="2297805"/>
            <a:ext cx="4844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</a:rPr>
              <a:t>令和６年１０月９日から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785301" y="3089132"/>
            <a:ext cx="6601601" cy="163661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b="1" dirty="0"/>
              <a:t>時間</a:t>
            </a:r>
            <a:r>
              <a:rPr lang="ja-JP" altLang="en-US" sz="5400" b="1" dirty="0" smtClean="0"/>
              <a:t>額 </a:t>
            </a:r>
            <a:r>
              <a:rPr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９５２</a:t>
            </a:r>
            <a:r>
              <a:rPr lang="ja-JP" altLang="en-US" sz="5400" b="1" dirty="0" smtClean="0"/>
              <a:t>円</a:t>
            </a:r>
            <a:endParaRPr lang="ja-JP" altLang="en-US" sz="5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1683" y1="68182" x2="31683" y2="68182"/>
                        <a14:foregroundMark x1="15842" y1="67769" x2="15842" y2="67769"/>
                        <a14:foregroundMark x1="36139" y1="62397" x2="36139" y2="62397"/>
                        <a14:foregroundMark x1="33168" y1="51653" x2="33168" y2="51653"/>
                        <a14:foregroundMark x1="23267" y1="53306" x2="23267" y2="53306"/>
                        <a14:foregroundMark x1="12376" y1="52066" x2="12376" y2="52066"/>
                        <a14:foregroundMark x1="34653" y1="22314" x2="34653" y2="22314"/>
                        <a14:foregroundMark x1="34158" y1="32231" x2="34158" y2="32231"/>
                        <a14:foregroundMark x1="65842" y1="21901" x2="65842" y2="21901"/>
                        <a14:foregroundMark x1="66337" y1="32231" x2="66337" y2="32231"/>
                        <a14:foregroundMark x1="50495" y1="31405" x2="50495" y2="31405"/>
                        <a14:foregroundMark x1="56931" y1="38430" x2="56931" y2="38430"/>
                        <a14:foregroundMark x1="44554" y1="39669" x2="44554" y2="396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29" y="2680077"/>
            <a:ext cx="1710135" cy="204877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443769" y="5017031"/>
            <a:ext cx="4949241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☆お問い合わせ先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高知労働局　　賃金室　　☎０８８－８８５－６０２４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高知　労働基準監督署　　☎０８８－８８５－６０３１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須崎　労働基準監督署　　☎０８８９－４２－１８６６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四万十労働基準監督署　　☎０８８０－３５－３１４８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安芸　労働基準</a:t>
            </a:r>
            <a:r>
              <a:rPr lang="ja-JP" altLang="en-US" sz="1400" dirty="0"/>
              <a:t>監督</a:t>
            </a:r>
            <a:r>
              <a:rPr lang="ja-JP" altLang="en-US" sz="1400" dirty="0" smtClean="0"/>
              <a:t>署　　☎０８８７－３５－２１２８</a:t>
            </a:r>
            <a:endParaRPr kumimoji="1" lang="ja-JP" altLang="en-US" sz="1400" dirty="0"/>
          </a:p>
        </p:txBody>
      </p:sp>
      <p:sp>
        <p:nvSpPr>
          <p:cNvPr id="4" name="円形吹き出し 3"/>
          <p:cNvSpPr/>
          <p:nvPr/>
        </p:nvSpPr>
        <p:spPr>
          <a:xfrm>
            <a:off x="8336479" y="5017031"/>
            <a:ext cx="2695698" cy="1384995"/>
          </a:xfrm>
          <a:prstGeom prst="wedgeEllipseCallout">
            <a:avLst>
              <a:gd name="adj1" fmla="val -61323"/>
              <a:gd name="adj2" fmla="val -20916"/>
            </a:avLst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昨年</a:t>
            </a:r>
            <a:r>
              <a:rPr lang="ja-JP" altLang="en-US" b="1" dirty="0" smtClean="0"/>
              <a:t>より</a:t>
            </a:r>
            <a:endParaRPr lang="en-US" altLang="ja-JP" b="1" dirty="0"/>
          </a:p>
          <a:p>
            <a:pPr algn="ctr"/>
            <a:r>
              <a:rPr lang="en-US" altLang="ja-JP" b="1" dirty="0"/>
              <a:t>55</a:t>
            </a:r>
            <a:r>
              <a:rPr lang="ja-JP" altLang="en-US" b="1" dirty="0" smtClean="0"/>
              <a:t>円　　</a:t>
            </a:r>
            <a:r>
              <a:rPr lang="en-US" altLang="ja-JP" b="1" dirty="0" smtClean="0"/>
              <a:t>up</a:t>
            </a:r>
            <a:r>
              <a:rPr lang="ja-JP" altLang="en-US" b="1" dirty="0" smtClean="0"/>
              <a:t>　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だよ</a:t>
            </a:r>
            <a:endParaRPr lang="ja-JP" altLang="en-US" b="1" dirty="0"/>
          </a:p>
        </p:txBody>
      </p:sp>
      <p:sp>
        <p:nvSpPr>
          <p:cNvPr id="14" name="上カーブ矢印 13"/>
          <p:cNvSpPr/>
          <p:nvPr/>
        </p:nvSpPr>
        <p:spPr>
          <a:xfrm>
            <a:off x="9881192" y="5609779"/>
            <a:ext cx="629934" cy="317787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688765" y="180065"/>
            <a:ext cx="8870869" cy="40559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0" cap="rnd" cmpd="thickThin">
            <a:solidFill>
              <a:srgbClr val="C00000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201162" y="457231"/>
            <a:ext cx="7665523" cy="75222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最低賃金改正のお知らせ</a:t>
            </a:r>
            <a:endParaRPr kumimoji="1" lang="ja-JP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74003" y="1231949"/>
            <a:ext cx="750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高知労働局では、県内すべての労働者に適用される「高知県最低</a:t>
            </a:r>
            <a:r>
              <a:rPr lang="ja-JP" altLang="en-US" b="1" dirty="0" smtClean="0">
                <a:solidFill>
                  <a:srgbClr val="002060"/>
                </a:solidFill>
              </a:rPr>
              <a:t>賃金</a:t>
            </a:r>
            <a:r>
              <a:rPr kumimoji="1" lang="ja-JP" altLang="en-US" b="1" dirty="0" smtClean="0">
                <a:solidFill>
                  <a:srgbClr val="002060"/>
                </a:solidFill>
              </a:rPr>
              <a:t>」を改正しました。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55796" y="1915632"/>
            <a:ext cx="466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</a:rPr>
              <a:t>令和６年１０月９日から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438488" y="2552027"/>
            <a:ext cx="5647519" cy="89567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b="1" dirty="0"/>
              <a:t>時間</a:t>
            </a:r>
            <a:r>
              <a:rPr lang="ja-JP" altLang="en-US" sz="5400" b="1" dirty="0" smtClean="0"/>
              <a:t>額</a:t>
            </a:r>
            <a:r>
              <a:rPr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９５２</a:t>
            </a:r>
            <a:r>
              <a:rPr lang="ja-JP" altLang="en-US" sz="5400" b="1" dirty="0" smtClean="0"/>
              <a:t>円</a:t>
            </a:r>
            <a:endParaRPr lang="ja-JP" altLang="en-US" sz="5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1683" y1="68182" x2="31683" y2="68182"/>
                        <a14:foregroundMark x1="15842" y1="67769" x2="15842" y2="67769"/>
                        <a14:foregroundMark x1="36139" y1="62397" x2="36139" y2="62397"/>
                        <a14:foregroundMark x1="33168" y1="51653" x2="33168" y2="51653"/>
                        <a14:foregroundMark x1="23267" y1="53306" x2="23267" y2="53306"/>
                        <a14:foregroundMark x1="12376" y1="52066" x2="12376" y2="52066"/>
                        <a14:foregroundMark x1="34653" y1="22314" x2="34653" y2="22314"/>
                        <a14:foregroundMark x1="34158" y1="32231" x2="34158" y2="32231"/>
                        <a14:foregroundMark x1="65842" y1="21901" x2="65842" y2="21901"/>
                        <a14:foregroundMark x1="66337" y1="32231" x2="66337" y2="32231"/>
                        <a14:foregroundMark x1="50495" y1="31405" x2="50495" y2="31405"/>
                        <a14:foregroundMark x1="56931" y1="38430" x2="56931" y2="38430"/>
                        <a14:foregroundMark x1="44554" y1="39669" x2="44554" y2="396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4" y="2083329"/>
            <a:ext cx="1231392" cy="147523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521843" y="3605292"/>
            <a:ext cx="720669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☆お問い合わせ先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高知労働局賃金室　　☎０８８－８８５－６０２４　　○○</a:t>
            </a:r>
            <a:r>
              <a:rPr kumimoji="1" lang="ja-JP" altLang="en-US" sz="1100" dirty="0" smtClean="0"/>
              <a:t>労働基準監督署　　☎○○○－○○○－○○○○</a:t>
            </a:r>
            <a:endParaRPr kumimoji="1" lang="en-US" altLang="ja-JP" sz="1100" dirty="0" smtClean="0"/>
          </a:p>
        </p:txBody>
      </p:sp>
      <p:sp>
        <p:nvSpPr>
          <p:cNvPr id="18" name="円形吹き出し 17"/>
          <p:cNvSpPr/>
          <p:nvPr/>
        </p:nvSpPr>
        <p:spPr>
          <a:xfrm>
            <a:off x="7191215" y="1604687"/>
            <a:ext cx="1448174" cy="772697"/>
          </a:xfrm>
          <a:prstGeom prst="wedgeEllipseCallout">
            <a:avLst>
              <a:gd name="adj1" fmla="val 39615"/>
              <a:gd name="adj2" fmla="val 5518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昨年より</a:t>
            </a:r>
            <a:r>
              <a:rPr kumimoji="1" lang="en-US" altLang="ja-JP" sz="1400" b="1" dirty="0" smtClean="0"/>
              <a:t>55</a:t>
            </a:r>
            <a:r>
              <a:rPr kumimoji="1" lang="ja-JP" altLang="en-US" sz="1400" b="1" dirty="0" smtClean="0"/>
              <a:t>円　</a:t>
            </a:r>
            <a:r>
              <a:rPr kumimoji="1" lang="en-US" altLang="ja-JP" sz="1400" b="1" dirty="0" smtClean="0"/>
              <a:t>up</a:t>
            </a:r>
          </a:p>
          <a:p>
            <a:pPr algn="ctr"/>
            <a:r>
              <a:rPr kumimoji="1" lang="ja-JP" altLang="en-US" sz="1400" b="1" dirty="0" smtClean="0"/>
              <a:t>だよ</a:t>
            </a:r>
            <a:endParaRPr kumimoji="1" lang="ja-JP" altLang="en-US" sz="14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8278" y1="30888" x2="38278" y2="30888"/>
                        <a14:foregroundMark x1="43062" y1="25869" x2="43062" y2="25869"/>
                        <a14:foregroundMark x1="38756" y1="23552" x2="38756" y2="23552"/>
                        <a14:foregroundMark x1="51196" y1="33205" x2="51196" y2="33205"/>
                        <a14:foregroundMark x1="63158" y1="37452" x2="63158" y2="37452"/>
                        <a14:foregroundMark x1="67943" y1="32432" x2="67943" y2="32432"/>
                        <a14:foregroundMark x1="64115" y1="29730" x2="64115" y2="29730"/>
                        <a14:foregroundMark x1="53589" y1="41313" x2="53589" y2="41313"/>
                        <a14:foregroundMark x1="46411" y1="42857" x2="46411" y2="42857"/>
                        <a14:foregroundMark x1="42105" y1="39382" x2="42105" y2="393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53" y="2089173"/>
            <a:ext cx="1274064" cy="1578864"/>
          </a:xfrm>
          <a:prstGeom prst="rect">
            <a:avLst/>
          </a:prstGeom>
        </p:spPr>
      </p:pic>
      <p:sp>
        <p:nvSpPr>
          <p:cNvPr id="16" name="上カーブ矢印 15"/>
          <p:cNvSpPr/>
          <p:nvPr/>
        </p:nvSpPr>
        <p:spPr>
          <a:xfrm>
            <a:off x="7973760" y="1925011"/>
            <a:ext cx="493346" cy="207923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604397"/>
              </p:ext>
            </p:extLst>
          </p:nvPr>
        </p:nvGraphicFramePr>
        <p:xfrm>
          <a:off x="5033923" y="4513138"/>
          <a:ext cx="6805747" cy="213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018">
                  <a:extLst>
                    <a:ext uri="{9D8B030D-6E8A-4147-A177-3AD203B41FA5}">
                      <a16:colId xmlns:a16="http://schemas.microsoft.com/office/drawing/2014/main" val="2597311844"/>
                    </a:ext>
                  </a:extLst>
                </a:gridCol>
                <a:gridCol w="1697035">
                  <a:extLst>
                    <a:ext uri="{9D8B030D-6E8A-4147-A177-3AD203B41FA5}">
                      <a16:colId xmlns:a16="http://schemas.microsoft.com/office/drawing/2014/main" val="2796451787"/>
                    </a:ext>
                  </a:extLst>
                </a:gridCol>
                <a:gridCol w="3042694">
                  <a:extLst>
                    <a:ext uri="{9D8B030D-6E8A-4147-A177-3AD203B41FA5}">
                      <a16:colId xmlns:a16="http://schemas.microsoft.com/office/drawing/2014/main" val="945376756"/>
                    </a:ext>
                  </a:extLst>
                </a:gridCol>
              </a:tblGrid>
              <a:tr h="299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電話番号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管　轄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4420598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高知労働基準監督署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 dirty="0">
                          <a:effectLst/>
                        </a:rPr>
                        <a:t>088-885-6031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高知市、南国市、香美市、長岡郡、土佐郡、吾川郡（仁淀川町を除く）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518048"/>
                  </a:ext>
                </a:extLst>
              </a:tr>
              <a:tr h="480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須崎労働基準監督署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 dirty="0">
                          <a:effectLst/>
                        </a:rPr>
                        <a:t>0889-42-1866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土佐市、須崎市、吾川郡のうち仁淀川町、高岡郡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5907059"/>
                  </a:ext>
                </a:extLst>
              </a:tr>
              <a:tr h="46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四万十労働基準監督署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 dirty="0">
                          <a:effectLst/>
                        </a:rPr>
                        <a:t>0880-35-3148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宿毛市、土佐清水市、四万十市、幡多郡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4422864"/>
                  </a:ext>
                </a:extLst>
              </a:tr>
              <a:tr h="378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安芸労働基準監督署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>
                          <a:effectLst/>
                        </a:rPr>
                        <a:t>0887-35-2128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室戸市、安芸市、香南市、安芸郡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757469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18774" y="4786469"/>
            <a:ext cx="3366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0" spc="-20" dirty="0">
                <a:latin typeface="HGP創英ﾌﾟﾚｾﾞﾝｽEB" panose="02020800000000000000" pitchFamily="18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(</a:t>
            </a:r>
            <a:r>
              <a:rPr lang="ja-JP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注</a:t>
            </a:r>
            <a:r>
              <a:rPr lang="en-US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)</a:t>
            </a:r>
            <a:r>
              <a:rPr lang="ja-JP" altLang="ja-JP" kern="0" spc="-20" dirty="0" smtClean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記載例の</a:t>
            </a:r>
            <a:r>
              <a:rPr lang="ja-JP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○○労働基準監督署及び電話番号については、管轄の監督署及び電話番号をご記載ください。各監督署の管轄については</a:t>
            </a:r>
            <a:r>
              <a:rPr lang="ja-JP" altLang="ja-JP" kern="0" spc="-20" dirty="0" smtClean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、</a:t>
            </a:r>
            <a:r>
              <a:rPr lang="ja-JP" altLang="en-US" kern="0" spc="-20" dirty="0" smtClean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右</a:t>
            </a:r>
            <a:r>
              <a:rPr lang="ja-JP" altLang="ja-JP" kern="0" spc="-20" dirty="0" smtClean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表</a:t>
            </a:r>
            <a:r>
              <a:rPr lang="ja-JP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を参考としてください。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0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581889" y="267422"/>
            <a:ext cx="5157696" cy="64601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0" cap="rnd" cmpd="thickThin">
            <a:solidFill>
              <a:srgbClr val="C00000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8278" y1="30888" x2="38278" y2="30888"/>
                        <a14:foregroundMark x1="43062" y1="25869" x2="43062" y2="25869"/>
                        <a14:foregroundMark x1="38756" y1="23552" x2="38756" y2="23552"/>
                        <a14:foregroundMark x1="51196" y1="33205" x2="51196" y2="33205"/>
                        <a14:foregroundMark x1="63158" y1="37452" x2="63158" y2="37452"/>
                        <a14:foregroundMark x1="67943" y1="32432" x2="67943" y2="32432"/>
                        <a14:foregroundMark x1="64115" y1="29730" x2="64115" y2="29730"/>
                        <a14:foregroundMark x1="53589" y1="41313" x2="53589" y2="41313"/>
                        <a14:foregroundMark x1="46411" y1="42857" x2="46411" y2="42857"/>
                        <a14:foregroundMark x1="42105" y1="39382" x2="42105" y2="393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47" y="4574582"/>
            <a:ext cx="1119102" cy="138683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37173" y1="26423" x2="37173" y2="26423"/>
                        <a14:foregroundMark x1="38743" y1="33740" x2="38743" y2="33740"/>
                        <a14:foregroundMark x1="67016" y1="29675" x2="67016" y2="29675"/>
                        <a14:foregroundMark x1="64921" y1="21138" x2="64921" y2="21138"/>
                        <a14:foregroundMark x1="54450" y1="31301" x2="54450" y2="31301"/>
                        <a14:foregroundMark x1="60209" y1="37398" x2="60209" y2="37398"/>
                        <a14:foregroundMark x1="58115" y1="49593" x2="58115" y2="49593"/>
                        <a14:foregroundMark x1="58115" y1="53252" x2="58115" y2="53252"/>
                        <a14:foregroundMark x1="54974" y1="56504" x2="54974" y2="56504"/>
                        <a14:foregroundMark x1="49738" y1="58943" x2="49738" y2="58943"/>
                        <a14:foregroundMark x1="39791" y1="61789" x2="39791" y2="61789"/>
                        <a14:foregroundMark x1="43979" y1="52033" x2="43979" y2="52033"/>
                        <a14:foregroundMark x1="53403" y1="41870" x2="53403" y2="418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2" y="4628860"/>
            <a:ext cx="951141" cy="1225029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1276597" y="472874"/>
            <a:ext cx="3758542" cy="152202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最低賃金改正のお知らせ</a:t>
            </a:r>
            <a:endParaRPr kumimoji="1" lang="ja-JP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3201" y="2030649"/>
            <a:ext cx="491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高知労働局では、県内すべての労働者に適用される「高知県最低</a:t>
            </a:r>
            <a:r>
              <a:rPr lang="ja-JP" altLang="en-US" b="1" dirty="0" smtClean="0">
                <a:solidFill>
                  <a:srgbClr val="002060"/>
                </a:solidFill>
              </a:rPr>
              <a:t>賃金</a:t>
            </a:r>
            <a:r>
              <a:rPr kumimoji="1" lang="ja-JP" altLang="en-US" b="1" dirty="0" smtClean="0">
                <a:solidFill>
                  <a:srgbClr val="002060"/>
                </a:solidFill>
              </a:rPr>
              <a:t>」を改正しました。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3201" y="2676980"/>
            <a:ext cx="466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</a:rPr>
              <a:t>令和６年１０月９日から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033422" y="3321449"/>
            <a:ext cx="4244891" cy="122856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/>
              <a:t>時間</a:t>
            </a:r>
            <a:r>
              <a:rPr lang="ja-JP" altLang="en-US" sz="3600" b="1" dirty="0" smtClean="0"/>
              <a:t>額</a:t>
            </a:r>
            <a:r>
              <a:rPr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９５２</a:t>
            </a:r>
            <a:r>
              <a:rPr lang="ja-JP" altLang="en-US" sz="3600" b="1" dirty="0" smtClean="0"/>
              <a:t>円</a:t>
            </a:r>
            <a:endParaRPr lang="ja-JP" altLang="en-US" sz="3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26261" y="5952112"/>
            <a:ext cx="3859212" cy="600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☆お問い合わせ先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高知労働局　　賃金室　　☎０８８－８８５－６０２４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　</a:t>
            </a:r>
            <a:r>
              <a:rPr lang="ja-JP" altLang="en-US" sz="1100" dirty="0"/>
              <a:t>○○</a:t>
            </a:r>
            <a:r>
              <a:rPr kumimoji="1" lang="ja-JP" altLang="en-US" sz="1100" dirty="0" smtClean="0"/>
              <a:t>　労働基準監督署　　☎○○○－○○○－○○○○</a:t>
            </a:r>
            <a:endParaRPr kumimoji="1" lang="en-US" altLang="ja-JP" sz="11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2078182" y="4762005"/>
            <a:ext cx="2113808" cy="926276"/>
          </a:xfrm>
          <a:prstGeom prst="wedgeEllipseCallout">
            <a:avLst>
              <a:gd name="adj1" fmla="val 60366"/>
              <a:gd name="adj2" fmla="val -99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昨年</a:t>
            </a:r>
            <a:r>
              <a:rPr lang="ja-JP" altLang="en-US" b="1" dirty="0" smtClean="0"/>
              <a:t>より</a:t>
            </a:r>
            <a:endParaRPr lang="en-US" altLang="ja-JP" b="1" dirty="0" smtClean="0"/>
          </a:p>
          <a:p>
            <a:pPr algn="ctr"/>
            <a:r>
              <a:rPr lang="en-US" altLang="ja-JP" b="1" dirty="0" smtClean="0"/>
              <a:t>55</a:t>
            </a:r>
            <a:r>
              <a:rPr lang="ja-JP" altLang="en-US" b="1" dirty="0" smtClean="0"/>
              <a:t>円　</a:t>
            </a:r>
            <a:r>
              <a:rPr lang="en-US" altLang="ja-JP" b="1" dirty="0" smtClean="0"/>
              <a:t>up</a:t>
            </a:r>
            <a:r>
              <a:rPr lang="ja-JP" altLang="en-US" b="1" dirty="0" smtClean="0"/>
              <a:t>　だよ</a:t>
            </a:r>
            <a:endParaRPr lang="ja-JP" altLang="en-US" b="1" dirty="0"/>
          </a:p>
        </p:txBody>
      </p:sp>
      <p:sp>
        <p:nvSpPr>
          <p:cNvPr id="17" name="上カーブ矢印 16"/>
          <p:cNvSpPr/>
          <p:nvPr/>
        </p:nvSpPr>
        <p:spPr>
          <a:xfrm>
            <a:off x="3240722" y="5165120"/>
            <a:ext cx="559382" cy="23530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40068"/>
              </p:ext>
            </p:extLst>
          </p:nvPr>
        </p:nvGraphicFramePr>
        <p:xfrm>
          <a:off x="6033973" y="3321449"/>
          <a:ext cx="5983796" cy="311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6498">
                  <a:extLst>
                    <a:ext uri="{9D8B030D-6E8A-4147-A177-3AD203B41FA5}">
                      <a16:colId xmlns:a16="http://schemas.microsoft.com/office/drawing/2014/main" val="2597311844"/>
                    </a:ext>
                  </a:extLst>
                </a:gridCol>
                <a:gridCol w="1492080">
                  <a:extLst>
                    <a:ext uri="{9D8B030D-6E8A-4147-A177-3AD203B41FA5}">
                      <a16:colId xmlns:a16="http://schemas.microsoft.com/office/drawing/2014/main" val="2796451787"/>
                    </a:ext>
                  </a:extLst>
                </a:gridCol>
                <a:gridCol w="2675218">
                  <a:extLst>
                    <a:ext uri="{9D8B030D-6E8A-4147-A177-3AD203B41FA5}">
                      <a16:colId xmlns:a16="http://schemas.microsoft.com/office/drawing/2014/main" val="945376756"/>
                    </a:ext>
                  </a:extLst>
                </a:gridCol>
              </a:tblGrid>
              <a:tr h="37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電話番号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管　轄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4420598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高知労働基準監督署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>
                          <a:effectLst/>
                        </a:rPr>
                        <a:t>088-885-6031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高知市、南国市、香美市、長岡郡、土佐郡、吾川郡（仁淀川町を除く）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518048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須崎労働基準監督署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>
                          <a:effectLst/>
                        </a:rPr>
                        <a:t>0889-42-1866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土佐市、須崎市、吾川郡のうち仁淀川町、高岡郡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5907059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四万十労働基準監督署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 dirty="0">
                          <a:effectLst/>
                        </a:rPr>
                        <a:t>0880-35-3148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宿毛市、土佐清水市、四万十市、幡多郡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4422864"/>
                  </a:ext>
                </a:extLst>
              </a:tr>
              <a:tr h="508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-20">
                          <a:effectLst/>
                        </a:rPr>
                        <a:t>安芸労働基準監督署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spc="-20">
                          <a:effectLst/>
                        </a:rPr>
                        <a:t>0887-35-2128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0" spc="-20" dirty="0">
                          <a:effectLst/>
                        </a:rPr>
                        <a:t>室戸市、安芸市、香南市、安芸郡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757469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6033973" y="2215315"/>
            <a:ext cx="5575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0" spc="-20" dirty="0">
                <a:latin typeface="HGP創英ﾌﾟﾚｾﾞﾝｽEB" panose="02020800000000000000" pitchFamily="18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(</a:t>
            </a:r>
            <a:r>
              <a:rPr lang="ja-JP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注</a:t>
            </a:r>
            <a:r>
              <a:rPr lang="en-US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)</a:t>
            </a:r>
            <a:r>
              <a:rPr lang="ja-JP" altLang="ja-JP" kern="0" spc="-20" dirty="0" smtClean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記載例の</a:t>
            </a:r>
            <a:r>
              <a:rPr lang="ja-JP" altLang="ja-JP" kern="0" spc="-20" dirty="0">
                <a:latin typeface="Century" panose="02040604050505020304" pitchFamily="18" charset="0"/>
                <a:ea typeface="HGP創英ﾌﾟﾚｾﾞﾝｽEB" panose="02020800000000000000" pitchFamily="18" charset="-128"/>
                <a:cs typeface="ＭＳ Ｐゴシック" panose="020B0600070205080204" pitchFamily="50" charset="-128"/>
              </a:rPr>
              <a:t>○○労働基準監督署及び電話番号については、管轄の監督署及び電話番号をご記載ください。各監督署の管轄については、下表を参考としてください。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1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479</Words>
  <PresentationFormat>ワイド画面</PresentationFormat>
  <Paragraphs>63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HGP創英ﾌﾟﾚｾﾞﾝｽEB</vt:lpstr>
      <vt:lpstr>ＭＳ Ｐゴシック</vt:lpstr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2024-09-06T01:41:23Z</cp:lastPrinted>
  <dcterms:created xsi:type="dcterms:W3CDTF">2024-08-08T07:39:59Z</dcterms:created>
  <dcterms:modified xsi:type="dcterms:W3CDTF">2024-09-06T01:42:11Z</dcterms:modified>
</cp:coreProperties>
</file>