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63" r:id="rId5"/>
  </p:sldMasterIdLst>
  <p:notesMasterIdLst>
    <p:notesMasterId r:id="rId7"/>
  </p:notesMasterIdLst>
  <p:handoutMasterIdLst>
    <p:handoutMasterId r:id="rId8"/>
  </p:handoutMasterIdLst>
  <p:sldIdLst>
    <p:sldId id="996" r:id="rId6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8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6921" algn="l" rtl="0" fontAlgn="base">
      <a:spcBef>
        <a:spcPct val="0"/>
      </a:spcBef>
      <a:spcAft>
        <a:spcPct val="0"/>
      </a:spcAft>
      <a:defRPr kumimoji="1" sz="8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3843" algn="l" rtl="0" fontAlgn="base">
      <a:spcBef>
        <a:spcPct val="0"/>
      </a:spcBef>
      <a:spcAft>
        <a:spcPct val="0"/>
      </a:spcAft>
      <a:defRPr kumimoji="1" sz="8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0766" algn="l" rtl="0" fontAlgn="base">
      <a:spcBef>
        <a:spcPct val="0"/>
      </a:spcBef>
      <a:spcAft>
        <a:spcPct val="0"/>
      </a:spcAft>
      <a:defRPr kumimoji="1" sz="8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7688" algn="l" rtl="0" fontAlgn="base">
      <a:spcBef>
        <a:spcPct val="0"/>
      </a:spcBef>
      <a:spcAft>
        <a:spcPct val="0"/>
      </a:spcAft>
      <a:defRPr kumimoji="1" sz="8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4609" algn="l" defTabSz="913843" rtl="0" eaLnBrk="1" latinLnBrk="0" hangingPunct="1">
      <a:defRPr kumimoji="1" sz="8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1531" algn="l" defTabSz="913843" rtl="0" eaLnBrk="1" latinLnBrk="0" hangingPunct="1">
      <a:defRPr kumimoji="1" sz="8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198454" algn="l" defTabSz="913843" rtl="0" eaLnBrk="1" latinLnBrk="0" hangingPunct="1">
      <a:defRPr kumimoji="1" sz="8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5373" algn="l" defTabSz="913843" rtl="0" eaLnBrk="1" latinLnBrk="0" hangingPunct="1">
      <a:defRPr kumimoji="1" sz="8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6600"/>
    <a:srgbClr val="FFFF66"/>
    <a:srgbClr val="FFCC66"/>
    <a:srgbClr val="E0E0F8"/>
    <a:srgbClr val="CACAF2"/>
    <a:srgbClr val="D4D4F4"/>
    <a:srgbClr val="99CCFF"/>
    <a:srgbClr val="66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327" autoAdjust="0"/>
    <p:restoredTop sz="99517" autoAdjust="0"/>
  </p:normalViewPr>
  <p:slideViewPr>
    <p:cSldViewPr>
      <p:cViewPr>
        <p:scale>
          <a:sx n="100" d="100"/>
          <a:sy n="100" d="100"/>
        </p:scale>
        <p:origin x="-690" y="-72"/>
      </p:cViewPr>
      <p:guideLst>
        <p:guide orient="horz" pos="2160"/>
        <p:guide pos="3121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75" d="100"/>
          <a:sy n="75" d="100"/>
        </p:scale>
        <p:origin x="-2100" y="-78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7" tIns="46044" rIns="92087" bIns="46044" numCol="1" anchor="t" anchorCtr="0" compatLnSpc="1">
            <a:prstTxWarp prst="textNoShape">
              <a:avLst/>
            </a:prstTxWarp>
          </a:bodyPr>
          <a:lstStyle>
            <a:lvl1pPr defTabSz="922338">
              <a:defRPr sz="1200" b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6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7" tIns="46044" rIns="92087" bIns="4604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8" y="944245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7" tIns="46044" rIns="92087" bIns="46044" numCol="1" anchor="b" anchorCtr="0" compatLnSpc="1">
            <a:prstTxWarp prst="textNoShape">
              <a:avLst/>
            </a:prstTxWarp>
          </a:bodyPr>
          <a:lstStyle>
            <a:lvl1pPr defTabSz="922338">
              <a:defRPr sz="1200" b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6" y="944245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7" tIns="46044" rIns="92087" bIns="4604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ea typeface="ＭＳ Ｐゴシック" pitchFamily="50" charset="-128"/>
              </a:defRPr>
            </a:lvl1pPr>
          </a:lstStyle>
          <a:p>
            <a:pPr>
              <a:defRPr/>
            </a:pPr>
            <a:fld id="{F0D8B49F-3593-4695-BA84-805DFA7B76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27093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7" tIns="46044" rIns="92087" bIns="46044" numCol="1" anchor="t" anchorCtr="0" compatLnSpc="1">
            <a:prstTxWarp prst="textNoShape">
              <a:avLst/>
            </a:prstTxWarp>
          </a:bodyPr>
          <a:lstStyle>
            <a:lvl1pPr defTabSz="922338">
              <a:defRPr sz="1200" b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6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7" tIns="46044" rIns="92087" bIns="4604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6125"/>
            <a:ext cx="5383213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270" y="4721225"/>
            <a:ext cx="499067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7" tIns="46044" rIns="92087" bIns="460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" y="944245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7" tIns="46044" rIns="92087" bIns="46044" numCol="1" anchor="b" anchorCtr="0" compatLnSpc="1">
            <a:prstTxWarp prst="textNoShape">
              <a:avLst/>
            </a:prstTxWarp>
          </a:bodyPr>
          <a:lstStyle>
            <a:lvl1pPr defTabSz="922338">
              <a:defRPr sz="1200" b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6" y="944245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7" tIns="46044" rIns="92087" bIns="4604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ea typeface="ＭＳ Ｐゴシック" pitchFamily="50" charset="-128"/>
              </a:defRPr>
            </a:lvl1pPr>
          </a:lstStyle>
          <a:p>
            <a:pPr>
              <a:defRPr/>
            </a:pPr>
            <a:fld id="{D17356E5-B2D9-47BD-AB39-9049EC9F43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00419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6921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384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0766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7688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4609" algn="l" defTabSz="91384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1531" algn="l" defTabSz="91384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8454" algn="l" defTabSz="91384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5373" algn="l" defTabSz="91384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E769C-63A3-438D-B91C-7A77995941B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DE01C-03A1-478F-8245-7B2C85B21DC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61200" y="609600"/>
            <a:ext cx="2106613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38188" y="609600"/>
            <a:ext cx="6170612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F85F2-9F91-4A27-BBDD-0A8CC8FF010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738188" y="609600"/>
            <a:ext cx="8429625" cy="54864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3DACD-802D-4AB0-838B-CFACAF97B9B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8188" y="609600"/>
            <a:ext cx="8429625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38188" y="1981200"/>
            <a:ext cx="4138612" cy="41148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5029200" y="1981200"/>
            <a:ext cx="4138613" cy="1981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5029200" y="4114800"/>
            <a:ext cx="4138613" cy="1981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D07EE-EEAD-4CB4-8985-03793EC57EA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8188" y="609600"/>
            <a:ext cx="8429625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738188" y="1981200"/>
            <a:ext cx="8429625" cy="4114800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E5BDC-D843-4325-9E85-242DFCE8747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AC3C3-8369-4685-A5BB-0F92F11D9FC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A38B6-2FDB-4A91-8FEB-949BF9B8ECC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38188" y="1981200"/>
            <a:ext cx="4138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8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C2863-2543-4EEB-8128-592608FEFB9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07455-F157-43BD-A31C-66B5EDEB01B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B9C80-0A5F-4895-8B53-AB9468F7752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F7F28-46C3-47F7-A47B-A5533DB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ECAFC-7CC5-4DBD-B77C-5E3BDF6CFFC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8917-5454-4CB1-839D-1D00C71C574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8188" y="609600"/>
            <a:ext cx="8429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8188" y="1981200"/>
            <a:ext cx="8429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8188" y="6248400"/>
            <a:ext cx="207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248400"/>
            <a:ext cx="3140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7713" y="6248400"/>
            <a:ext cx="207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a typeface="ＭＳ Ｐゴシック" pitchFamily="50" charset="-128"/>
              </a:defRPr>
            </a:lvl1pPr>
          </a:lstStyle>
          <a:p>
            <a:pPr>
              <a:defRPr/>
            </a:pPr>
            <a:fld id="{BCECC2DB-9D3E-48B5-8838-56A76199C58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3018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テキスト ボックス 36"/>
          <p:cNvSpPr txBox="1"/>
          <p:nvPr/>
        </p:nvSpPr>
        <p:spPr>
          <a:xfrm>
            <a:off x="56456" y="2348880"/>
            <a:ext cx="9777537" cy="504056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rIns="0" rtlCol="0" anchor="ctr">
            <a:noAutofit/>
          </a:bodyPr>
          <a:lstStyle/>
          <a:p>
            <a:pPr lvl="0"/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地方</a:t>
            </a:r>
            <a:r>
              <a:rPr lang="ja-JP" altLang="en-US" sz="1200" b="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自治体が中心となって構成される「協議会」等からの提案に基づき、</a:t>
            </a:r>
            <a:r>
              <a:rPr lang="ja-JP" altLang="en-US" sz="1200" b="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地域における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高齢者の就労促進に資する事業を幅広く実施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5241032" y="5182368"/>
            <a:ext cx="453650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rIns="0" rtlCol="0" anchor="ctr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 sz="1200" dirty="0">
              <a:solidFill>
                <a:prstClr val="black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5241032" y="6201769"/>
            <a:ext cx="4464496" cy="539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rIns="0" rtlCol="0" anchor="ctr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 sz="1200" dirty="0">
              <a:solidFill>
                <a:prstClr val="black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89506" name="AutoShape 34"/>
          <p:cNvSpPr>
            <a:spLocks noChangeArrowheads="1"/>
          </p:cNvSpPr>
          <p:nvPr/>
        </p:nvSpPr>
        <p:spPr bwMode="auto">
          <a:xfrm>
            <a:off x="56456" y="671210"/>
            <a:ext cx="9764712" cy="138963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1428" tIns="45714" rIns="91428" bIns="45714" anchor="ctr"/>
          <a:lstStyle/>
          <a:p>
            <a:pPr indent="-457200">
              <a:lnSpc>
                <a:spcPct val="105000"/>
              </a:lnSpc>
              <a:defRPr/>
            </a:pPr>
            <a:r>
              <a:rPr lang="en-US" altLang="ja-JP" sz="1200" b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sz="1200" b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少子高齢化が進展し、労働力不足が課題となっている中で、</a:t>
            </a:r>
            <a:r>
              <a:rPr lang="ja-JP" altLang="ja-JP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働く意欲の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ある高齢者が能力</a:t>
            </a:r>
            <a:r>
              <a:rPr lang="ja-JP" altLang="ja-JP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や経験を生かし、年齢に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関わりなく</a:t>
            </a:r>
            <a:r>
              <a:rPr lang="ja-JP" altLang="ja-JP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働く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こと</a:t>
            </a:r>
            <a:endParaRPr lang="en-US" altLang="ja-JP" sz="1200" b="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-457200">
              <a:lnSpc>
                <a:spcPct val="105000"/>
              </a:lnSpc>
              <a:defRPr/>
            </a:pPr>
            <a:r>
              <a:rPr lang="ja-JP" altLang="en-US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ができる</a:t>
            </a:r>
            <a:r>
              <a:rPr lang="ja-JP" altLang="ja-JP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生涯現役社会を目指すこと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が重要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200" b="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-457200">
              <a:lnSpc>
                <a:spcPct val="105000"/>
              </a:lnSpc>
              <a:defRPr/>
            </a:pPr>
            <a:r>
              <a:rPr lang="ja-JP" altLang="en-US" sz="1200" b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特に、平成</a:t>
            </a:r>
            <a:r>
              <a:rPr lang="en-US" altLang="ja-JP" sz="1200" b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26</a:t>
            </a:r>
            <a:r>
              <a:rPr lang="ja-JP" altLang="en-US" sz="1200" b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年に団塊世代（約</a:t>
            </a:r>
            <a:r>
              <a:rPr lang="en-US" altLang="ja-JP" sz="1200" b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660</a:t>
            </a:r>
            <a:r>
              <a:rPr lang="ja-JP" altLang="en-US" sz="1200" b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万人）が</a:t>
            </a:r>
            <a:r>
              <a:rPr lang="en-US" altLang="ja-JP" sz="1200" b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65</a:t>
            </a:r>
            <a:r>
              <a:rPr lang="ja-JP" altLang="en-US" sz="1200" b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歳に到達し、多くの人が企業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を退職していると考えられ、地域社会におけるこれらの　　</a:t>
            </a:r>
            <a:endParaRPr lang="en-US" altLang="ja-JP" sz="1200" b="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-457200">
              <a:lnSpc>
                <a:spcPct val="105000"/>
              </a:lnSpc>
              <a:defRPr/>
            </a:pPr>
            <a:r>
              <a:rPr lang="ja-JP" altLang="en-US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層の活躍の場を早期に整備することが必要。</a:t>
            </a:r>
            <a:endParaRPr lang="en-US" altLang="ja-JP" sz="1200" b="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-457200">
              <a:lnSpc>
                <a:spcPct val="105000"/>
              </a:lnSpc>
              <a:defRPr/>
            </a:pP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平成</a:t>
            </a:r>
            <a:r>
              <a:rPr lang="en-US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年度は、「働き方改革実行計画」及び「ニッポン一億総活躍プラン」に基づき、地域の実情に応じた高年齢者の多様な就業機会　</a:t>
            </a:r>
            <a:endParaRPr lang="en-US" altLang="ja-JP" sz="1200" b="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-457200">
              <a:lnSpc>
                <a:spcPct val="105000"/>
              </a:lnSpc>
              <a:defRPr/>
            </a:pPr>
            <a:r>
              <a:rPr lang="ja-JP" altLang="en-US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を確保するための協議会の設置を促進し、当該事業の実施カ所を拡充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カ所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）する。</a:t>
            </a:r>
            <a:endParaRPr lang="en-US" altLang="ja-JP" sz="1200" b="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0" name="AutoShape 53"/>
          <p:cNvSpPr>
            <a:spLocks noChangeArrowheads="1"/>
          </p:cNvSpPr>
          <p:nvPr/>
        </p:nvSpPr>
        <p:spPr bwMode="auto">
          <a:xfrm>
            <a:off x="154838" y="462165"/>
            <a:ext cx="1216564" cy="240056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88697" tIns="44348" rIns="88697" bIns="44348" anchor="ctr"/>
          <a:lstStyle/>
          <a:p>
            <a:pPr marL="176213" indent="-176213" algn="ctr" defTabSz="887413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1400" b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背景</a:t>
            </a:r>
            <a:endParaRPr lang="ja-JP" altLang="en-US" sz="1400" b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テキスト ボックス 17"/>
          <p:cNvSpPr txBox="1">
            <a:spLocks noChangeArrowheads="1"/>
          </p:cNvSpPr>
          <p:nvPr/>
        </p:nvSpPr>
        <p:spPr bwMode="auto">
          <a:xfrm>
            <a:off x="56456" y="87015"/>
            <a:ext cx="990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ja-JP" altLang="en-US" sz="2400" b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生涯現役促進地域連携事業の概要</a:t>
            </a:r>
          </a:p>
        </p:txBody>
      </p:sp>
      <p:sp>
        <p:nvSpPr>
          <p:cNvPr id="98" name="正方形/長方形 97"/>
          <p:cNvSpPr/>
          <p:nvPr/>
        </p:nvSpPr>
        <p:spPr bwMode="auto">
          <a:xfrm>
            <a:off x="5337487" y="5104234"/>
            <a:ext cx="4152017" cy="8064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○都道府県：各年度４</a:t>
            </a:r>
            <a:r>
              <a:rPr lang="en-US" altLang="ja-JP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,000</a:t>
            </a:r>
            <a:r>
              <a:rPr lang="ja-JP" altLang="en-US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万</a:t>
            </a:r>
            <a:r>
              <a:rPr lang="ja-JP" altLang="en-US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円</a:t>
            </a:r>
            <a:endParaRPr lang="en-US" altLang="ja-JP" sz="1200" b="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政令指定都市及び特別区：各年度</a:t>
            </a:r>
            <a:r>
              <a:rPr lang="en-US" altLang="ja-JP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3,000</a:t>
            </a:r>
            <a:r>
              <a:rPr lang="ja-JP" altLang="en-US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万円</a:t>
            </a:r>
            <a:endParaRPr lang="en-US" altLang="ja-JP" sz="1200" b="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その他市町村：各年度</a:t>
            </a:r>
            <a:r>
              <a:rPr lang="en-US" altLang="ja-JP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2,000</a:t>
            </a:r>
            <a:r>
              <a:rPr lang="ja-JP" altLang="en-US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万円</a:t>
            </a:r>
            <a:endParaRPr lang="en-US" altLang="ja-JP" sz="1200" b="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○事業実施カ所数</a:t>
            </a:r>
            <a:r>
              <a:rPr lang="ja-JP" altLang="en-US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：平成</a:t>
            </a:r>
            <a:r>
              <a:rPr lang="en-US" altLang="ja-JP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30</a:t>
            </a:r>
            <a:r>
              <a:rPr lang="ja-JP" altLang="en-US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年度開始分 </a:t>
            </a:r>
            <a:r>
              <a:rPr lang="en-US" altLang="ja-JP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20</a:t>
            </a:r>
            <a:r>
              <a:rPr lang="ja-JP" altLang="en-US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カ所</a:t>
            </a:r>
            <a:r>
              <a:rPr lang="ja-JP" altLang="en-US" sz="1200" b="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程度</a:t>
            </a:r>
            <a:endParaRPr lang="en-US" altLang="ja-JP" sz="1200" b="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200" b="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2" name="正方形/長方形 101"/>
          <p:cNvSpPr/>
          <p:nvPr/>
        </p:nvSpPr>
        <p:spPr bwMode="auto">
          <a:xfrm>
            <a:off x="5332090" y="6304316"/>
            <a:ext cx="4824537" cy="437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○実施主体：</a:t>
            </a:r>
            <a:r>
              <a:rPr lang="ja-JP" altLang="en-US" sz="1200" b="0" u="sng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協</a:t>
            </a:r>
            <a:r>
              <a:rPr lang="ja-JP" altLang="en-US" sz="1200" b="0" u="sng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議会（地方自治体が中心となった合議体）等</a:t>
            </a:r>
            <a:r>
              <a:rPr lang="ja-JP" altLang="en-US" sz="1200" b="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endParaRPr lang="en-US" altLang="ja-JP" sz="1200" b="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○事業実施期間：最大</a:t>
            </a:r>
            <a:r>
              <a:rPr lang="ja-JP" altLang="en-US" sz="1200" b="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３年度間（平成</a:t>
            </a:r>
            <a:r>
              <a:rPr lang="en-US" altLang="ja-JP" sz="1200" b="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30</a:t>
            </a:r>
            <a:r>
              <a:rPr lang="ja-JP" altLang="en-US" sz="1200" b="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1200" b="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32</a:t>
            </a:r>
            <a:r>
              <a:rPr lang="ja-JP" altLang="en-US" sz="1200" b="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年度）</a:t>
            </a:r>
            <a:endParaRPr lang="en-US" altLang="ja-JP" sz="1200" b="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3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8" name="AutoShape 62"/>
          <p:cNvSpPr>
            <a:spLocks noChangeArrowheads="1"/>
          </p:cNvSpPr>
          <p:nvPr/>
        </p:nvSpPr>
        <p:spPr bwMode="auto">
          <a:xfrm>
            <a:off x="785298" y="4848539"/>
            <a:ext cx="3655963" cy="1748813"/>
          </a:xfrm>
          <a:prstGeom prst="roundRect">
            <a:avLst>
              <a:gd name="adj" fmla="val 16667"/>
            </a:avLst>
          </a:prstGeom>
          <a:noFill/>
          <a:ln w="508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286217" y="4717695"/>
            <a:ext cx="468000" cy="1879657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19050">
            <a:solidFill>
              <a:srgbClr val="00B050"/>
            </a:solidFill>
            <a:round/>
            <a:headEnd/>
            <a:tailEnd/>
          </a:ln>
        </p:spPr>
        <p:txBody>
          <a:bodyPr vert="wordArtVertRtl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高齢者ニーズ</a:t>
            </a:r>
            <a:endParaRPr lang="ja-JP" altLang="en-US" sz="1400" dirty="0">
              <a:solidFill>
                <a:srgbClr val="EEECE1">
                  <a:lumMod val="10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4485000" y="4717695"/>
            <a:ext cx="468000" cy="1879657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vert="wordArtVertRtl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</a:t>
            </a:r>
            <a:r>
              <a:rPr lang="ja-JP" altLang="en-US" sz="1400" dirty="0" smtClean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ニーズ</a:t>
            </a:r>
            <a:endParaRPr lang="ja-JP" altLang="en-US" sz="1400" dirty="0">
              <a:solidFill>
                <a:srgbClr val="EEECE1">
                  <a:lumMod val="10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1959370" y="5445223"/>
            <a:ext cx="1386232" cy="5760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情報提供・</a:t>
            </a:r>
            <a:endParaRPr lang="en-US" altLang="ja-JP" sz="14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関係事業紹介</a:t>
            </a:r>
            <a:endParaRPr lang="en-US" altLang="ja-JP" sz="14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4" name="AutoShape 50"/>
          <p:cNvSpPr>
            <a:spLocks noChangeArrowheads="1"/>
          </p:cNvSpPr>
          <p:nvPr/>
        </p:nvSpPr>
        <p:spPr bwMode="auto">
          <a:xfrm>
            <a:off x="1185362" y="4992554"/>
            <a:ext cx="1244765" cy="380662"/>
          </a:xfrm>
          <a:prstGeom prst="roundRect">
            <a:avLst>
              <a:gd name="adj" fmla="val 7775"/>
            </a:avLst>
          </a:prstGeom>
          <a:solidFill>
            <a:srgbClr val="CCFFCC"/>
          </a:solidFill>
          <a:ln w="6350">
            <a:solidFill>
              <a:schemeClr val="tx2">
                <a:lumMod val="60000"/>
                <a:lumOff val="40000"/>
              </a:scheme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合同説明会</a:t>
            </a:r>
            <a:endParaRPr lang="en-US" altLang="ja-JP" sz="1400" dirty="0" smtClean="0">
              <a:solidFill>
                <a:srgbClr val="EEECE1">
                  <a:lumMod val="10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7" name="AutoShape 50"/>
          <p:cNvSpPr>
            <a:spLocks noChangeArrowheads="1"/>
          </p:cNvSpPr>
          <p:nvPr/>
        </p:nvSpPr>
        <p:spPr bwMode="auto">
          <a:xfrm>
            <a:off x="2697530" y="4992554"/>
            <a:ext cx="1258347" cy="38066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6350">
            <a:solidFill>
              <a:schemeClr val="tx2">
                <a:lumMod val="60000"/>
                <a:lumOff val="40000"/>
              </a:scheme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情報誌作成</a:t>
            </a:r>
            <a:endParaRPr lang="en-US" altLang="ja-JP" sz="1400" dirty="0" smtClean="0">
              <a:solidFill>
                <a:srgbClr val="EEECE1">
                  <a:lumMod val="10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9" name="AutoShape 50"/>
          <p:cNvSpPr>
            <a:spLocks noChangeArrowheads="1"/>
          </p:cNvSpPr>
          <p:nvPr/>
        </p:nvSpPr>
        <p:spPr bwMode="auto">
          <a:xfrm>
            <a:off x="872901" y="5445224"/>
            <a:ext cx="1032541" cy="57606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6350">
            <a:solidFill>
              <a:schemeClr val="tx2">
                <a:lumMod val="60000"/>
                <a:lumOff val="40000"/>
              </a:scheme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ニーズ調査</a:t>
            </a:r>
            <a:endParaRPr lang="en-US" altLang="ja-JP" sz="1400" dirty="0" smtClean="0">
              <a:solidFill>
                <a:srgbClr val="EEECE1">
                  <a:lumMod val="10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3" name="AutoShape 50"/>
          <p:cNvSpPr>
            <a:spLocks noChangeArrowheads="1"/>
          </p:cNvSpPr>
          <p:nvPr/>
        </p:nvSpPr>
        <p:spPr bwMode="auto">
          <a:xfrm>
            <a:off x="3403226" y="5445224"/>
            <a:ext cx="950488" cy="57606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6350">
            <a:solidFill>
              <a:schemeClr val="tx2">
                <a:lumMod val="60000"/>
                <a:lumOff val="40000"/>
              </a:scheme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</a:t>
            </a:r>
            <a:endParaRPr lang="en-US" altLang="ja-JP" sz="1400" dirty="0" smtClean="0">
              <a:solidFill>
                <a:srgbClr val="EEECE1">
                  <a:lumMod val="10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掘り起こし</a:t>
            </a:r>
            <a:endParaRPr lang="en-US" altLang="ja-JP" sz="1400" dirty="0" smtClean="0">
              <a:solidFill>
                <a:srgbClr val="EEECE1">
                  <a:lumMod val="10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AutoShape 45"/>
          <p:cNvSpPr>
            <a:spLocks noChangeArrowheads="1"/>
          </p:cNvSpPr>
          <p:nvPr/>
        </p:nvSpPr>
        <p:spPr bwMode="auto">
          <a:xfrm>
            <a:off x="1476779" y="3393160"/>
            <a:ext cx="2161907" cy="539896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6350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厚生</a:t>
            </a:r>
            <a:r>
              <a:rPr lang="ja-JP" altLang="en-US" sz="1400" dirty="0" smtClean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労働省</a:t>
            </a:r>
            <a:endParaRPr lang="en-US" altLang="ja-JP" sz="1400" dirty="0" smtClean="0">
              <a:solidFill>
                <a:srgbClr val="EEECE1">
                  <a:lumMod val="10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（労働局・ハローワーク）</a:t>
            </a:r>
            <a:endParaRPr lang="ja-JP" altLang="en-US" sz="1400" dirty="0">
              <a:solidFill>
                <a:srgbClr val="EEECE1">
                  <a:lumMod val="10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AutoShape 46"/>
          <p:cNvSpPr>
            <a:spLocks noChangeArrowheads="1"/>
          </p:cNvSpPr>
          <p:nvPr/>
        </p:nvSpPr>
        <p:spPr bwMode="auto">
          <a:xfrm>
            <a:off x="1476779" y="4529742"/>
            <a:ext cx="2088233" cy="411426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6350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協議会</a:t>
            </a:r>
          </a:p>
        </p:txBody>
      </p:sp>
      <p:sp>
        <p:nvSpPr>
          <p:cNvPr id="58" name="Line 51" descr="20%"/>
          <p:cNvSpPr>
            <a:spLocks noChangeShapeType="1"/>
          </p:cNvSpPr>
          <p:nvPr/>
        </p:nvSpPr>
        <p:spPr bwMode="auto">
          <a:xfrm flipH="1">
            <a:off x="2687198" y="3933056"/>
            <a:ext cx="0" cy="578643"/>
          </a:xfrm>
          <a:prstGeom prst="line">
            <a:avLst/>
          </a:prstGeom>
          <a:noFill/>
          <a:ln w="31750">
            <a:solidFill>
              <a:schemeClr val="tx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9" name="Line 52" descr="20%"/>
          <p:cNvSpPr>
            <a:spLocks noChangeShapeType="1"/>
          </p:cNvSpPr>
          <p:nvPr/>
        </p:nvSpPr>
        <p:spPr bwMode="auto">
          <a:xfrm flipV="1">
            <a:off x="2399166" y="3933056"/>
            <a:ext cx="0" cy="57864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3" name="Text Box 54"/>
          <p:cNvSpPr txBox="1">
            <a:spLocks noChangeArrowheads="1"/>
          </p:cNvSpPr>
          <p:nvPr/>
        </p:nvSpPr>
        <p:spPr bwMode="auto">
          <a:xfrm>
            <a:off x="2667341" y="4223667"/>
            <a:ext cx="7399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altLang="ja-JP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委託</a:t>
            </a:r>
            <a:endParaRPr lang="ja-JP" altLang="en-US" sz="1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6" name="Text Box 55"/>
          <p:cNvSpPr txBox="1">
            <a:spLocks noChangeArrowheads="1"/>
          </p:cNvSpPr>
          <p:nvPr/>
        </p:nvSpPr>
        <p:spPr bwMode="auto">
          <a:xfrm>
            <a:off x="1260755" y="4272975"/>
            <a:ext cx="1157055" cy="308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altLang="ja-JP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企画提案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ja-JP" altLang="en-US" sz="9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7" name="Text Box 59"/>
          <p:cNvSpPr txBox="1">
            <a:spLocks noChangeArrowheads="1"/>
          </p:cNvSpPr>
          <p:nvPr/>
        </p:nvSpPr>
        <p:spPr bwMode="auto">
          <a:xfrm>
            <a:off x="2656956" y="4030223"/>
            <a:ext cx="793755" cy="282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altLang="ja-JP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選抜　</a:t>
            </a:r>
            <a:endParaRPr lang="ja-JP" altLang="en-US" sz="9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8" name="Text Box 200"/>
          <p:cNvSpPr txBox="1">
            <a:spLocks noChangeArrowheads="1"/>
          </p:cNvSpPr>
          <p:nvPr/>
        </p:nvSpPr>
        <p:spPr bwMode="auto">
          <a:xfrm>
            <a:off x="3637019" y="4529241"/>
            <a:ext cx="739937" cy="28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altLang="ja-JP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</a:t>
            </a:r>
            <a:endParaRPr lang="ja-JP" altLang="en-US" sz="9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9" name="AutoShape 50"/>
          <p:cNvSpPr>
            <a:spLocks noChangeArrowheads="1"/>
          </p:cNvSpPr>
          <p:nvPr/>
        </p:nvSpPr>
        <p:spPr bwMode="auto">
          <a:xfrm>
            <a:off x="1329378" y="6028827"/>
            <a:ext cx="1188288" cy="496518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6350">
            <a:solidFill>
              <a:schemeClr val="tx2">
                <a:lumMod val="60000"/>
                <a:lumOff val="40000"/>
              </a:scheme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生活</a:t>
            </a:r>
            <a:r>
              <a:rPr lang="ja-JP" altLang="en-US" sz="1400" dirty="0" smtClean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設計</a:t>
            </a:r>
            <a:endParaRPr lang="en-US" altLang="ja-JP" sz="1400" dirty="0" smtClean="0">
              <a:solidFill>
                <a:srgbClr val="EEECE1">
                  <a:lumMod val="10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セミナー</a:t>
            </a:r>
            <a:endParaRPr lang="en-US" altLang="ja-JP" sz="1400" dirty="0" smtClean="0">
              <a:solidFill>
                <a:srgbClr val="EEECE1">
                  <a:lumMod val="10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0" name="AutoShape 50"/>
          <p:cNvSpPr>
            <a:spLocks noChangeArrowheads="1"/>
          </p:cNvSpPr>
          <p:nvPr/>
        </p:nvSpPr>
        <p:spPr bwMode="auto">
          <a:xfrm>
            <a:off x="2697530" y="6028827"/>
            <a:ext cx="1188288" cy="496518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6350">
            <a:solidFill>
              <a:schemeClr val="tx2">
                <a:lumMod val="60000"/>
                <a:lumOff val="40000"/>
              </a:scheme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企業啓発</a:t>
            </a:r>
            <a:endParaRPr lang="en-US" altLang="ja-JP" sz="1400" dirty="0" smtClean="0">
              <a:solidFill>
                <a:srgbClr val="EEECE1">
                  <a:lumMod val="10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セミナー</a:t>
            </a:r>
            <a:endParaRPr lang="en-US" altLang="ja-JP" sz="1400" dirty="0" smtClean="0">
              <a:solidFill>
                <a:srgbClr val="EEECE1">
                  <a:lumMod val="10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1" name="Text Box 59"/>
          <p:cNvSpPr txBox="1">
            <a:spLocks noChangeArrowheads="1"/>
          </p:cNvSpPr>
          <p:nvPr/>
        </p:nvSpPr>
        <p:spPr bwMode="auto">
          <a:xfrm>
            <a:off x="3306361" y="4131100"/>
            <a:ext cx="142608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➄連携・誘導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ja-JP" altLang="en-US" sz="9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72" name="直線矢印コネクタ 71"/>
          <p:cNvCxnSpPr/>
          <p:nvPr/>
        </p:nvCxnSpPr>
        <p:spPr bwMode="auto">
          <a:xfrm>
            <a:off x="3375976" y="3945411"/>
            <a:ext cx="0" cy="574305"/>
          </a:xfrm>
          <a:prstGeom prst="straightConnector1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6" name="AutoShape 53"/>
          <p:cNvSpPr>
            <a:spLocks noChangeArrowheads="1"/>
          </p:cNvSpPr>
          <p:nvPr/>
        </p:nvSpPr>
        <p:spPr bwMode="auto">
          <a:xfrm>
            <a:off x="200472" y="2179688"/>
            <a:ext cx="1216564" cy="24120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88697" tIns="44348" rIns="88697" bIns="44348" anchor="ctr"/>
          <a:lstStyle/>
          <a:p>
            <a:pPr marL="176213" indent="-176213" algn="ctr" defTabSz="887413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1400" b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事業内容</a:t>
            </a:r>
            <a:endParaRPr lang="ja-JP" altLang="en-US" sz="1400" b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5139877" y="3078485"/>
            <a:ext cx="5141715" cy="175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rIns="0" rtlCol="0" anchor="ctr">
            <a:noAutofit/>
          </a:bodyPr>
          <a:lstStyle/>
          <a:p>
            <a:pPr lvl="0"/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①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高年齢者</a:t>
            </a:r>
            <a:r>
              <a:rPr lang="ja-JP" altLang="ja-JP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に対する情報提供、関係機関、関連事業の紹介</a:t>
            </a:r>
          </a:p>
          <a:p>
            <a:pPr lvl="0"/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②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高年齢者</a:t>
            </a:r>
            <a:r>
              <a:rPr lang="ja-JP" altLang="ja-JP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に対する職業生活設計等に関するセミナー開催</a:t>
            </a:r>
          </a:p>
          <a:p>
            <a:pPr lvl="0"/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</a:t>
            </a:r>
            <a:r>
              <a:rPr lang="ja-JP" altLang="ja-JP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に対する生涯現役促進セミナー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</a:t>
            </a:r>
            <a:endParaRPr lang="en-US" altLang="ja-JP" sz="1200" b="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④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高年齢者</a:t>
            </a:r>
            <a:r>
              <a:rPr lang="ja-JP" altLang="ja-JP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の雇用・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就業に</a:t>
            </a:r>
            <a:r>
              <a:rPr lang="ja-JP" altLang="ja-JP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係る合同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説明会の</a:t>
            </a:r>
            <a:r>
              <a:rPr lang="ja-JP" altLang="ja-JP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</a:t>
            </a:r>
          </a:p>
          <a:p>
            <a:pPr lvl="0"/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</a:t>
            </a:r>
            <a:r>
              <a:rPr lang="ja-JP" altLang="ja-JP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活躍のためのガイドブック・情報誌の作成・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普及</a:t>
            </a:r>
            <a:endParaRPr lang="en-US" altLang="ja-JP" sz="1200" b="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en-US" altLang="ja-JP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ja-JP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相談機関一覧の掲載等）</a:t>
            </a:r>
          </a:p>
          <a:p>
            <a:pPr lvl="0"/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⑥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高年齢者</a:t>
            </a:r>
            <a:r>
              <a:rPr lang="ja-JP" altLang="ja-JP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の雇用・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就業に係るニーズ調査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分析</a:t>
            </a:r>
            <a:endParaRPr lang="ja-JP" altLang="ja-JP" sz="1200" b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⑦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高齢者向けの雇用・就業の場の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創出</a:t>
            </a:r>
            <a:r>
              <a:rPr lang="en-US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</a:t>
            </a:r>
            <a:endParaRPr lang="en-US" altLang="ja-JP" sz="1200" b="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8" name="正方形/長方形 77"/>
          <p:cNvSpPr/>
          <p:nvPr/>
        </p:nvSpPr>
        <p:spPr bwMode="auto">
          <a:xfrm>
            <a:off x="5281262" y="3076483"/>
            <a:ext cx="4573614" cy="1720669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eaVert" lIns="88697" tIns="44348" rIns="88697" bIns="44348" rtlCol="0" anchor="ctr"/>
          <a:lstStyle/>
          <a:p>
            <a:pPr marL="176213" indent="-176213" algn="ctr" defTabSz="887413">
              <a:lnSpc>
                <a:spcPct val="80000"/>
              </a:lnSpc>
              <a:spcBef>
                <a:spcPct val="20000"/>
              </a:spcBef>
            </a:pPr>
            <a:endParaRPr kumimoji="1" lang="ja-JP" altLang="en-US" sz="1600" b="0" dirty="0" smtClean="0">
              <a:solidFill>
                <a:srgbClr val="000000"/>
              </a:solidFill>
              <a:latin typeface="Arial" charset="0"/>
              <a:ea typeface="ＭＳ ゴシック" pitchFamily="49" charset="-128"/>
            </a:endParaRPr>
          </a:p>
        </p:txBody>
      </p:sp>
      <p:sp>
        <p:nvSpPr>
          <p:cNvPr id="79" name="AutoShape 53"/>
          <p:cNvSpPr>
            <a:spLocks noChangeArrowheads="1"/>
          </p:cNvSpPr>
          <p:nvPr/>
        </p:nvSpPr>
        <p:spPr bwMode="auto">
          <a:xfrm>
            <a:off x="5402343" y="2924944"/>
            <a:ext cx="1656000" cy="24120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88697" tIns="44348" rIns="88697" bIns="44348" anchor="ctr"/>
          <a:lstStyle/>
          <a:p>
            <a:pPr marL="176213" indent="-176213" algn="ctr" defTabSz="887413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1400" b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支援メニュー例</a:t>
            </a:r>
            <a:endParaRPr lang="en-US" altLang="ja-JP" sz="1400" b="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 bwMode="auto">
          <a:xfrm>
            <a:off x="5288657" y="4930448"/>
            <a:ext cx="4566219" cy="1018832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eaVert" lIns="88697" tIns="44348" rIns="88697" bIns="44348" rtlCol="0" anchor="ctr"/>
          <a:lstStyle/>
          <a:p>
            <a:pPr marL="176213" indent="-176213" algn="ctr" defTabSz="887413">
              <a:lnSpc>
                <a:spcPct val="80000"/>
              </a:lnSpc>
              <a:spcBef>
                <a:spcPct val="20000"/>
              </a:spcBef>
            </a:pPr>
            <a:endParaRPr kumimoji="1" lang="ja-JP" altLang="en-US" sz="1600" b="0" dirty="0" smtClean="0">
              <a:solidFill>
                <a:srgbClr val="000000"/>
              </a:solidFill>
              <a:latin typeface="Arial" charset="0"/>
              <a:ea typeface="ＭＳ ゴシック" pitchFamily="49" charset="-128"/>
            </a:endParaRPr>
          </a:p>
        </p:txBody>
      </p:sp>
      <p:sp>
        <p:nvSpPr>
          <p:cNvPr id="80" name="AutoShape 53"/>
          <p:cNvSpPr>
            <a:spLocks noChangeArrowheads="1"/>
          </p:cNvSpPr>
          <p:nvPr/>
        </p:nvSpPr>
        <p:spPr bwMode="auto">
          <a:xfrm>
            <a:off x="5426263" y="4869160"/>
            <a:ext cx="1656000" cy="24120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88697" tIns="44348" rIns="88697" bIns="44348" anchor="ctr"/>
          <a:lstStyle/>
          <a:p>
            <a:pPr marL="176213" indent="-176213" algn="ctr" defTabSz="887413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1400" b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事業規模</a:t>
            </a:r>
            <a:endParaRPr lang="en-US" altLang="ja-JP" sz="1400" b="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3" name="正方形/長方形 82"/>
          <p:cNvSpPr/>
          <p:nvPr/>
        </p:nvSpPr>
        <p:spPr bwMode="auto">
          <a:xfrm>
            <a:off x="5313041" y="6114628"/>
            <a:ext cx="4541836" cy="69874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eaVert" lIns="88697" tIns="44348" rIns="88697" bIns="44348" rtlCol="0" anchor="ctr"/>
          <a:lstStyle/>
          <a:p>
            <a:pPr marL="176213" indent="-176213" algn="ctr" defTabSz="887413">
              <a:lnSpc>
                <a:spcPct val="80000"/>
              </a:lnSpc>
              <a:spcBef>
                <a:spcPct val="20000"/>
              </a:spcBef>
            </a:pPr>
            <a:endParaRPr kumimoji="1" lang="ja-JP" altLang="en-US" sz="1600" b="0" dirty="0" smtClean="0">
              <a:solidFill>
                <a:srgbClr val="000000"/>
              </a:solidFill>
              <a:latin typeface="Arial" charset="0"/>
              <a:ea typeface="ＭＳ ゴシック" pitchFamily="49" charset="-128"/>
            </a:endParaRPr>
          </a:p>
        </p:txBody>
      </p:sp>
      <p:sp>
        <p:nvSpPr>
          <p:cNvPr id="82" name="AutoShape 53"/>
          <p:cNvSpPr>
            <a:spLocks noChangeArrowheads="1"/>
          </p:cNvSpPr>
          <p:nvPr/>
        </p:nvSpPr>
        <p:spPr bwMode="auto">
          <a:xfrm>
            <a:off x="5457056" y="6049886"/>
            <a:ext cx="2448272" cy="24120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88697" tIns="44348" rIns="88697" bIns="44348" anchor="ctr"/>
          <a:lstStyle/>
          <a:p>
            <a:pPr marL="176213" indent="-176213" algn="ctr" defTabSz="887413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1400" b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事業実施主体及び</a:t>
            </a:r>
            <a:r>
              <a:rPr lang="ja-JP" altLang="en-US" sz="1400" b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期間</a:t>
            </a:r>
            <a:endParaRPr lang="en-US" altLang="ja-JP" sz="1400" b="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4" name="正方形/長方形 83"/>
          <p:cNvSpPr/>
          <p:nvPr/>
        </p:nvSpPr>
        <p:spPr bwMode="auto">
          <a:xfrm>
            <a:off x="56456" y="3076483"/>
            <a:ext cx="5184576" cy="373689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eaVert" lIns="88697" tIns="44348" rIns="88697" bIns="44348" rtlCol="0" anchor="ctr"/>
          <a:lstStyle/>
          <a:p>
            <a:pPr marL="176213" indent="-176213" algn="ctr" defTabSz="887413">
              <a:lnSpc>
                <a:spcPct val="80000"/>
              </a:lnSpc>
              <a:spcBef>
                <a:spcPct val="20000"/>
              </a:spcBef>
            </a:pPr>
            <a:endParaRPr kumimoji="1" lang="ja-JP" altLang="en-US" sz="1600" b="0" dirty="0" smtClean="0">
              <a:solidFill>
                <a:srgbClr val="000000"/>
              </a:solidFill>
              <a:latin typeface="Arial" charset="0"/>
              <a:ea typeface="ＭＳ ゴシック" pitchFamily="49" charset="-128"/>
            </a:endParaRPr>
          </a:p>
        </p:txBody>
      </p:sp>
      <p:sp>
        <p:nvSpPr>
          <p:cNvPr id="74" name="AutoShape 53"/>
          <p:cNvSpPr>
            <a:spLocks noChangeArrowheads="1"/>
          </p:cNvSpPr>
          <p:nvPr/>
        </p:nvSpPr>
        <p:spPr bwMode="auto">
          <a:xfrm>
            <a:off x="200472" y="2971776"/>
            <a:ext cx="1872208" cy="24120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88697" tIns="44348" rIns="88697" bIns="44348" anchor="ctr"/>
          <a:lstStyle/>
          <a:p>
            <a:pPr marL="176213" indent="-176213" algn="ctr" defTabSz="887413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1400" b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事業実施スキーム</a:t>
            </a:r>
            <a:endParaRPr lang="ja-JP" altLang="en-US" sz="1400" b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526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algn="ctr">
          <a:solidFill>
            <a:schemeClr val="tx1"/>
          </a:solidFill>
          <a:round/>
          <a:headEnd/>
          <a:tailEnd/>
        </a:ln>
        <a:effectLst>
          <a:outerShdw dist="35921" dir="2700000" algn="ctr" rotWithShape="0">
            <a:schemeClr val="bg2"/>
          </a:outerShdw>
        </a:effectLst>
      </a:spPr>
      <a:bodyPr vert="eaVert" lIns="88697" tIns="44348" rIns="88697" bIns="44348" anchor="ctr"/>
      <a:lstStyle>
        <a:defPPr marL="176213" indent="-176213" algn="ctr" defTabSz="887413">
          <a:lnSpc>
            <a:spcPct val="80000"/>
          </a:lnSpc>
          <a:spcBef>
            <a:spcPct val="20000"/>
          </a:spcBef>
          <a:defRPr sz="1600" b="0" dirty="0" smtClean="0">
            <a:solidFill>
              <a:srgbClr val="000000"/>
            </a:solidFill>
            <a:latin typeface="Arial" charset="0"/>
            <a:ea typeface="ＭＳ ゴシック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9904A6E059FC284A96915ABA101CF4DE" ma:contentTypeVersion="2" ma:contentTypeDescription="" ma:contentTypeScope="" ma:versionID="97c67d83be19eaea711b855b8fd09148">
  <xsd:schema xmlns:xsd="http://www.w3.org/2001/XMLSchema" xmlns:p="http://schemas.microsoft.com/office/2006/metadata/properties" xmlns:ns2="8B97BE19-CDDD-400E-817A-CFDD13F7EC12" targetNamespace="http://schemas.microsoft.com/office/2006/metadata/properties" ma:root="true" ma:fieldsID="6dfb103be64c84caafc238fb89ca001b" ns2:_="">
    <xsd:import namespace="8B97BE19-CDDD-400E-817A-CFDD13F7EC12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0C0047D-6A05-47A6-A82A-73FE41DAAFF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82454E-C648-4B5C-B383-0A5A5D23E8E3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E495A0DC-86D0-4646-A6CC-C7367A342B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6EA2A778-AC46-400B-9C66-70E064FC1E5F}">
  <ds:schemaRefs>
    <ds:schemaRef ds:uri="http://purl.org/dc/dcmitype/"/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8B97BE19-CDDD-400E-817A-CFDD13F7EC12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34254</TotalTime>
  <Words>96</Words>
  <Application>Microsoft Office PowerPoint</Application>
  <PresentationFormat>A4 210 x 297 mm</PresentationFormat>
  <Paragraphs>49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2_標準デザイン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厚生労働省本省</dc:creator>
  <cp:lastModifiedBy>厚生労働省ネットワークシステム</cp:lastModifiedBy>
  <cp:revision>1461</cp:revision>
  <cp:lastPrinted>2018-01-10T10:02:15Z</cp:lastPrinted>
  <dcterms:created xsi:type="dcterms:W3CDTF">2003-02-26T11:40:17Z</dcterms:created>
  <dcterms:modified xsi:type="dcterms:W3CDTF">2018-01-10T10:02:46Z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ドキュメント</vt:lpwstr>
  </property>
  <property fmtid="{D5CDD505-2E9C-101B-9397-08002B2CF9AE}" pid="3" name="ContentTypeId">
    <vt:lpwstr>0x0101002DA299AC048A4B8EA9C1D19079C1A322009904A6E059FC284A96915ABA101CF4DE</vt:lpwstr>
  </property>
</Properties>
</file>