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48" r:id="rId1"/>
  </p:sldMasterIdLst>
  <p:notesMasterIdLst>
    <p:notesMasterId r:id="rId13"/>
  </p:notesMasterIdLst>
  <p:handoutMasterIdLst>
    <p:handoutMasterId r:id="rId14"/>
  </p:handoutMasterIdLst>
  <p:sldIdLst>
    <p:sldId id="274" r:id="rId2"/>
    <p:sldId id="256" r:id="rId3"/>
    <p:sldId id="257" r:id="rId4"/>
    <p:sldId id="259" r:id="rId5"/>
    <p:sldId id="268" r:id="rId6"/>
    <p:sldId id="261" r:id="rId7"/>
    <p:sldId id="272" r:id="rId8"/>
    <p:sldId id="271" r:id="rId9"/>
    <p:sldId id="273" r:id="rId10"/>
    <p:sldId id="262" r:id="rId11"/>
    <p:sldId id="270" r:id="rId1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5" d="100"/>
          <a:sy n="115" d="100"/>
        </p:scale>
        <p:origin x="147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E18BCFC7-570B-406B-B388-2508EFDC8E50}" type="datetimeFigureOut">
              <a:rPr kumimoji="1" lang="ja-JP" altLang="en-US" smtClean="0"/>
              <a:t>2022/2/24</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6567787B-4036-42E2-90D9-F94033B57A82}" type="slidenum">
              <a:rPr kumimoji="1" lang="ja-JP" altLang="en-US" smtClean="0"/>
              <a:t>‹#›</a:t>
            </a:fld>
            <a:endParaRPr kumimoji="1" lang="ja-JP" altLang="en-US"/>
          </a:p>
        </p:txBody>
      </p:sp>
    </p:spTree>
    <p:extLst>
      <p:ext uri="{BB962C8B-B14F-4D97-AF65-F5344CB8AC3E}">
        <p14:creationId xmlns:p14="http://schemas.microsoft.com/office/powerpoint/2010/main" val="41071236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1628D2C-8179-43DD-9B07-7037ABC1FD32}" type="datetimeFigureOut">
              <a:rPr kumimoji="1" lang="ja-JP" altLang="en-US" smtClean="0"/>
              <a:t>2022/2/24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101D676-88C9-4649-82D2-734390DA19C4}" type="slidenum">
              <a:rPr kumimoji="1" lang="ja-JP" altLang="en-US" smtClean="0"/>
              <a:t>‹#›</a:t>
            </a:fld>
            <a:endParaRPr kumimoji="1" lang="ja-JP" altLang="en-US"/>
          </a:p>
        </p:txBody>
      </p:sp>
    </p:spTree>
    <p:extLst>
      <p:ext uri="{BB962C8B-B14F-4D97-AF65-F5344CB8AC3E}">
        <p14:creationId xmlns:p14="http://schemas.microsoft.com/office/powerpoint/2010/main" val="274305852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5A94C86-C0D2-4734-A32D-BDD8B86D3633}" type="datetime1">
              <a:rPr kumimoji="1" lang="ja-JP" altLang="en-US" smtClean="0"/>
              <a:t>2022/2/24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2687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A94F1F6-B516-459E-A87B-FFD448CE2276}" type="datetime1">
              <a:rPr kumimoji="1" lang="ja-JP" altLang="en-US" smtClean="0"/>
              <a:t>2022/2/24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1132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6F6620D-5A5B-488E-935C-C1AD5CBDC32C}" type="datetime1">
              <a:rPr kumimoji="1" lang="ja-JP" altLang="en-US" smtClean="0"/>
              <a:t>2022/2/24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6313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E21B767-3389-4303-8F12-57ED3B03E6CD}" type="datetime1">
              <a:rPr kumimoji="1" lang="ja-JP" altLang="en-US" smtClean="0"/>
              <a:t>2022/2/24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717688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79FD0F2-03CF-48A5-B191-256183EDC9B3}" type="datetime1">
              <a:rPr kumimoji="1" lang="ja-JP" altLang="en-US" smtClean="0"/>
              <a:t>2022/2/24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66766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D388218-6C86-49F2-A3ED-2360A18C6B20}" type="datetime1">
              <a:rPr kumimoji="1" lang="ja-JP" altLang="en-US" smtClean="0"/>
              <a:t>2022/2/24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514311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C8F78B9-A651-4851-84A2-F12EC37E637A}" type="datetime1">
              <a:rPr kumimoji="1" lang="ja-JP" altLang="en-US" smtClean="0"/>
              <a:t>2022/2/24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229151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53637BE-993A-4B72-AB95-B5975AECEB04}" type="datetime1">
              <a:rPr kumimoji="1" lang="ja-JP" altLang="en-US" smtClean="0"/>
              <a:t>2022/2/24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824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94DF004-1FC3-4D15-8866-16C4F155CE6F}" type="datetime1">
              <a:rPr kumimoji="1" lang="ja-JP" altLang="en-US" smtClean="0"/>
              <a:t>2022/2/24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13240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06ECFC1-BCCD-4FF0-AC73-8A0039F39ED2}" type="datetime1">
              <a:rPr kumimoji="1" lang="ja-JP" altLang="en-US" smtClean="0"/>
              <a:t>2022/2/24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3132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DA7A222-6A33-4D39-A3C6-F2E81432AF35}" type="datetime1">
              <a:rPr kumimoji="1" lang="ja-JP" altLang="en-US" smtClean="0"/>
              <a:t>2022/2/24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2924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A67A616-19F6-4B82-B2D0-42A6EE3E93AE}" type="datetime1">
              <a:rPr kumimoji="1" lang="ja-JP" altLang="en-US" smtClean="0"/>
              <a:t>2022/2/24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690538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AF07D36-5D5B-454E-9E8A-378BFC407EE2}" type="datetime1">
              <a:rPr kumimoji="1" lang="ja-JP" altLang="en-US" smtClean="0"/>
              <a:t>2022/2/24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598024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CFB80-C108-477B-AE0C-795799AA179E}" type="datetime1">
              <a:rPr kumimoji="1" lang="ja-JP" altLang="en-US" smtClean="0"/>
              <a:t>2022/2/24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619217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18091AF-038F-473A-99C3-8B98188CC036}" type="datetime1">
              <a:rPr kumimoji="1" lang="ja-JP" altLang="en-US" smtClean="0"/>
              <a:t>2022/2/24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000653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A04FF9E-8878-47C1-AA4B-E9370EC6C067}" type="datetime1">
              <a:rPr kumimoji="1" lang="ja-JP" altLang="en-US" smtClean="0"/>
              <a:t>2022/2/24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19837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ADA421-503D-4ABD-ACB4-7742AB4FEAA6}" type="datetime1">
              <a:rPr kumimoji="1" lang="ja-JP" altLang="en-US" smtClean="0"/>
              <a:t>2022/2/24</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696034618"/>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 id="2147483864"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115616" y="1772816"/>
            <a:ext cx="6768752" cy="2677656"/>
          </a:xfrm>
          <a:prstGeom prst="rect">
            <a:avLst/>
          </a:prstGeom>
          <a:noFill/>
        </p:spPr>
        <p:txBody>
          <a:bodyPr wrap="square" rtlCol="0">
            <a:spAutoFit/>
          </a:bodyPr>
          <a:lstStyle/>
          <a:p>
            <a:pPr algn="just"/>
            <a:r>
              <a:rPr kumimoji="1" lang="ja-JP" altLang="en-US" sz="2800" b="1" dirty="0" smtClean="0"/>
              <a:t>募集要項－別紙４（事業構想概要）</a:t>
            </a:r>
          </a:p>
          <a:p>
            <a:pPr marL="342900" indent="-342900" algn="just">
              <a:buClr>
                <a:srgbClr val="FF0000"/>
              </a:buClr>
              <a:buFont typeface="游ゴシック" panose="020B0400000000000000" pitchFamily="50" charset="-128"/>
              <a:buChar char="※"/>
            </a:pPr>
            <a:r>
              <a:rPr kumimoji="1" lang="ja-JP" altLang="en-US" sz="2000" b="1" dirty="0" smtClean="0">
                <a:solidFill>
                  <a:srgbClr val="FF0000"/>
                </a:solidFill>
              </a:rPr>
              <a:t>　この資料については、必要な記載事項を示すために便宜的にお示しするものです。各協議会のプレゼン資料については、仕様書等の内容を受けて企画した事業構想提案書の内容について説明できていればよく、様式は自由です。</a:t>
            </a:r>
            <a:endParaRPr kumimoji="1" lang="en-US" altLang="ja-JP" sz="2000" b="1" dirty="0" smtClean="0">
              <a:solidFill>
                <a:srgbClr val="FF0000"/>
              </a:solidFill>
            </a:endParaRPr>
          </a:p>
          <a:p>
            <a:pPr marL="342900" indent="-342900" algn="just">
              <a:buClr>
                <a:schemeClr val="bg1"/>
              </a:buClr>
              <a:buFont typeface="游ゴシック" panose="020B0400000000000000" pitchFamily="50" charset="-128"/>
              <a:buChar char="※"/>
            </a:pPr>
            <a:r>
              <a:rPr kumimoji="1" lang="ja-JP" altLang="en-US" sz="2000" b="1" dirty="0" smtClean="0">
                <a:solidFill>
                  <a:srgbClr val="FF0000"/>
                </a:solidFill>
              </a:rPr>
              <a:t>　各協議会において創意工夫いただき、独自性あるプレゼンを期待しています。</a:t>
            </a:r>
            <a:endParaRPr kumimoji="1" lang="ja-JP" altLang="en-US" sz="2000" b="1" dirty="0">
              <a:solidFill>
                <a:srgbClr val="FF0000"/>
              </a:solidFill>
            </a:endParaRPr>
          </a:p>
        </p:txBody>
      </p:sp>
    </p:spTree>
    <p:extLst>
      <p:ext uri="{BB962C8B-B14F-4D97-AF65-F5344CB8AC3E}">
        <p14:creationId xmlns:p14="http://schemas.microsoft.com/office/powerpoint/2010/main" val="2036252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6347713" cy="731168"/>
          </a:xfrm>
        </p:spPr>
        <p:txBody>
          <a:bodyPr>
            <a:normAutofit fontScale="90000"/>
          </a:bodyPr>
          <a:lstStyle/>
          <a:p>
            <a:r>
              <a:rPr lang="ja-JP" altLang="en-US" dirty="0" smtClean="0">
                <a:solidFill>
                  <a:srgbClr val="003399"/>
                </a:solidFill>
              </a:rPr>
              <a:t>８　計画終了後の協議会の在り方</a:t>
            </a:r>
            <a:endParaRPr kumimoji="1" lang="ja-JP" altLang="en-US" dirty="0">
              <a:solidFill>
                <a:srgbClr val="003399"/>
              </a:solidFill>
            </a:endParaRPr>
          </a:p>
        </p:txBody>
      </p:sp>
      <p:sp>
        <p:nvSpPr>
          <p:cNvPr id="4"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現時点で想定する、事業実施後の協議会の在り方（自走に向けた具体的な取組スケジュール及び自走する際の協議会体制・役割分担等）について、具体的に記載してください。</a:t>
            </a:r>
            <a:endParaRPr lang="en-US" altLang="ja-JP" dirty="0" smtClean="0"/>
          </a:p>
        </p:txBody>
      </p:sp>
      <p:sp>
        <p:nvSpPr>
          <p:cNvPr id="5" name="スライド番号プレースホルダー 4"/>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9</a:t>
            </a:fld>
            <a:endParaRPr kumimoji="1" lang="ja-JP" altLang="en-US" sz="2000" dirty="0">
              <a:solidFill>
                <a:srgbClr val="003399"/>
              </a:solidFill>
            </a:endParaRPr>
          </a:p>
        </p:txBody>
      </p:sp>
    </p:spTree>
    <p:extLst>
      <p:ext uri="{BB962C8B-B14F-4D97-AF65-F5344CB8AC3E}">
        <p14:creationId xmlns:p14="http://schemas.microsoft.com/office/powerpoint/2010/main" val="41198377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7645085" cy="648072"/>
          </a:xfrm>
        </p:spPr>
        <p:txBody>
          <a:bodyPr>
            <a:normAutofit/>
          </a:bodyPr>
          <a:lstStyle/>
          <a:p>
            <a:r>
              <a:rPr lang="ja-JP" altLang="en-US" sz="3200" dirty="0" smtClean="0">
                <a:solidFill>
                  <a:srgbClr val="003399"/>
                </a:solidFill>
              </a:rPr>
              <a:t>９　事業構想（案）作成者等の声</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412776"/>
            <a:ext cx="8066857" cy="4968552"/>
          </a:xfrm>
          <a:solidFill>
            <a:srgbClr val="FFFFCC"/>
          </a:solidFill>
        </p:spPr>
        <p:txBody>
          <a:bodyPr/>
          <a:lstStyle/>
          <a:p>
            <a:r>
              <a:rPr lang="ja-JP" altLang="en-US" dirty="0"/>
              <a:t>事業構想の企画立案や事業を実践していく上で、活動の中心となるキーパーソンや組織から、本事業に対する意気込み等を記載してください。</a:t>
            </a:r>
            <a:endParaRPr kumimoji="1" lang="ja-JP" altLang="en-US" dirty="0"/>
          </a:p>
        </p:txBody>
      </p:sp>
      <p:sp>
        <p:nvSpPr>
          <p:cNvPr id="3" name="スライド番号プレースホルダー 2"/>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10</a:t>
            </a:fld>
            <a:endParaRPr kumimoji="1" lang="ja-JP" altLang="en-US" sz="2000" dirty="0">
              <a:solidFill>
                <a:srgbClr val="003399"/>
              </a:solidFill>
            </a:endParaRPr>
          </a:p>
        </p:txBody>
      </p:sp>
    </p:spTree>
    <p:extLst>
      <p:ext uri="{BB962C8B-B14F-4D97-AF65-F5344CB8AC3E}">
        <p14:creationId xmlns:p14="http://schemas.microsoft.com/office/powerpoint/2010/main" val="3437963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47383" y="1184326"/>
            <a:ext cx="8064896" cy="1098703"/>
          </a:xfrm>
          <a:solidFill>
            <a:srgbClr val="FFFFCC"/>
          </a:solidFill>
          <a:ln>
            <a:noFill/>
          </a:ln>
        </p:spPr>
        <p:txBody>
          <a:bodyPr anchor="ctr" anchorCtr="0">
            <a:normAutofit/>
          </a:bodyPr>
          <a:lstStyle/>
          <a:p>
            <a:pPr algn="ctr"/>
            <a:r>
              <a:rPr kumimoji="1" lang="ja-JP" altLang="en-US" sz="2400" dirty="0" smtClean="0">
                <a:solidFill>
                  <a:schemeClr val="tx1"/>
                </a:solidFill>
                <a:latin typeface="+mj-ea"/>
              </a:rPr>
              <a:t>タイトル</a:t>
            </a:r>
            <a:endParaRPr kumimoji="1" lang="ja-JP" altLang="en-US" sz="2400" dirty="0">
              <a:solidFill>
                <a:schemeClr val="tx1"/>
              </a:solidFill>
              <a:latin typeface="+mj-ea"/>
            </a:endParaRPr>
          </a:p>
        </p:txBody>
      </p:sp>
      <p:sp>
        <p:nvSpPr>
          <p:cNvPr id="3" name="サブタイトル 2"/>
          <p:cNvSpPr>
            <a:spLocks noGrp="1"/>
          </p:cNvSpPr>
          <p:nvPr>
            <p:ph type="subTitle" idx="1"/>
          </p:nvPr>
        </p:nvSpPr>
        <p:spPr>
          <a:xfrm>
            <a:off x="715254" y="2492896"/>
            <a:ext cx="7529153" cy="1655762"/>
          </a:xfrm>
          <a:solidFill>
            <a:srgbClr val="FFFFCC"/>
          </a:solidFill>
          <a:ln>
            <a:noFill/>
          </a:ln>
        </p:spPr>
        <p:txBody>
          <a:bodyPr/>
          <a:lstStyle/>
          <a:p>
            <a:pPr algn="ctr"/>
            <a:endParaRPr kumimoji="1" lang="en-US" altLang="ja-JP" dirty="0" smtClean="0"/>
          </a:p>
          <a:p>
            <a:pPr algn="ctr"/>
            <a:endParaRPr lang="en-US" altLang="ja-JP" sz="1000" dirty="0" smtClean="0"/>
          </a:p>
          <a:p>
            <a:pPr algn="ctr"/>
            <a:r>
              <a:rPr kumimoji="1" lang="ja-JP" altLang="en-US" dirty="0" smtClean="0"/>
              <a:t>地域を象徴する写真</a:t>
            </a:r>
            <a:endParaRPr kumimoji="1" lang="ja-JP" altLang="en-US" dirty="0"/>
          </a:p>
        </p:txBody>
      </p:sp>
      <p:sp>
        <p:nvSpPr>
          <p:cNvPr id="5" name="サブタイトル 2"/>
          <p:cNvSpPr txBox="1">
            <a:spLocks/>
          </p:cNvSpPr>
          <p:nvPr/>
        </p:nvSpPr>
        <p:spPr>
          <a:xfrm>
            <a:off x="1050830" y="4358525"/>
            <a:ext cx="6858000" cy="230425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20000"/>
              </a:lnSpc>
            </a:pPr>
            <a:r>
              <a:rPr lang="ja-JP" altLang="en-US" sz="1400" dirty="0" smtClean="0">
                <a:latin typeface="+mn-ea"/>
              </a:rPr>
              <a:t>実施地域：○○県○○市</a:t>
            </a:r>
            <a:endParaRPr lang="en-US" altLang="ja-JP" sz="1400" dirty="0" smtClean="0">
              <a:latin typeface="+mn-ea"/>
            </a:endParaRPr>
          </a:p>
          <a:p>
            <a:pPr algn="l">
              <a:lnSpc>
                <a:spcPct val="120000"/>
              </a:lnSpc>
            </a:pPr>
            <a:r>
              <a:rPr lang="ja-JP" altLang="en-US" sz="1400" dirty="0" smtClean="0">
                <a:latin typeface="+mn-ea"/>
              </a:rPr>
              <a:t>実施主体：</a:t>
            </a:r>
            <a:r>
              <a:rPr lang="ja-JP" altLang="en-US" sz="1400" dirty="0">
                <a:latin typeface="+mn-ea"/>
              </a:rPr>
              <a:t>○○</a:t>
            </a:r>
            <a:r>
              <a:rPr lang="ja-JP" altLang="en-US" sz="1400" dirty="0" smtClean="0">
                <a:latin typeface="+mn-ea"/>
              </a:rPr>
              <a:t>協議会　</a:t>
            </a:r>
            <a:endParaRPr lang="en-US" altLang="ja-JP" sz="1400" dirty="0" smtClean="0">
              <a:latin typeface="+mn-ea"/>
            </a:endParaRPr>
          </a:p>
          <a:p>
            <a:pPr algn="l">
              <a:lnSpc>
                <a:spcPct val="120000"/>
              </a:lnSpc>
            </a:pPr>
            <a:r>
              <a:rPr lang="ja-JP" altLang="en-US" sz="1400" dirty="0" smtClean="0">
                <a:latin typeface="+mn-ea"/>
              </a:rPr>
              <a:t>構成員一覧</a:t>
            </a:r>
            <a:endParaRPr lang="en-US" altLang="ja-JP" sz="1400" dirty="0" smtClean="0">
              <a:latin typeface="+mn-ea"/>
            </a:endParaRPr>
          </a:p>
          <a:p>
            <a:pPr marL="358775" indent="-358775" algn="l"/>
            <a:r>
              <a:rPr lang="ja-JP" altLang="en-US" sz="1400" dirty="0" smtClean="0">
                <a:latin typeface="+mn-ea"/>
              </a:rPr>
              <a:t>　：</a:t>
            </a:r>
            <a:r>
              <a:rPr lang="ja-JP" altLang="en-US" sz="1400" dirty="0">
                <a:latin typeface="+mn-ea"/>
              </a:rPr>
              <a:t>○○</a:t>
            </a:r>
            <a:r>
              <a:rPr lang="ja-JP" altLang="ja-JP" sz="1400" dirty="0" smtClean="0">
                <a:latin typeface="+mn-ea"/>
              </a:rPr>
              <a:t>市、</a:t>
            </a:r>
            <a:r>
              <a:rPr lang="ja-JP" altLang="en-US" sz="1400" dirty="0" smtClean="0">
                <a:latin typeface="+mn-ea"/>
              </a:rPr>
              <a:t>○○商工</a:t>
            </a:r>
            <a:r>
              <a:rPr lang="ja-JP" altLang="en-US" sz="1400" dirty="0">
                <a:latin typeface="+mn-ea"/>
              </a:rPr>
              <a:t>会議所</a:t>
            </a:r>
            <a:r>
              <a:rPr lang="ja-JP" altLang="ja-JP" sz="1400" dirty="0" smtClean="0">
                <a:latin typeface="+mn-ea"/>
              </a:rPr>
              <a:t>、</a:t>
            </a:r>
            <a:r>
              <a:rPr lang="ja-JP" altLang="en-US" sz="1400" dirty="0" smtClean="0">
                <a:latin typeface="+mn-ea"/>
              </a:rPr>
              <a:t>○○商工会、</a:t>
            </a:r>
            <a:r>
              <a:rPr lang="ja-JP" altLang="en-US" sz="1400" dirty="0">
                <a:latin typeface="+mn-ea"/>
              </a:rPr>
              <a:t>○○</a:t>
            </a:r>
            <a:r>
              <a:rPr lang="ja-JP" altLang="ja-JP" sz="1400" dirty="0" smtClean="0">
                <a:latin typeface="+mn-ea"/>
              </a:rPr>
              <a:t>市</a:t>
            </a:r>
            <a:r>
              <a:rPr lang="ja-JP" altLang="ja-JP" sz="1400" dirty="0">
                <a:latin typeface="+mn-ea"/>
              </a:rPr>
              <a:t>シルバー人材センター</a:t>
            </a:r>
            <a:r>
              <a:rPr lang="ja-JP" altLang="ja-JP" sz="1400" dirty="0" smtClean="0">
                <a:latin typeface="+mn-ea"/>
              </a:rPr>
              <a:t>、</a:t>
            </a:r>
            <a:endParaRPr lang="en-US" altLang="ja-JP" sz="1400" dirty="0">
              <a:latin typeface="+mn-ea"/>
            </a:endParaRPr>
          </a:p>
          <a:p>
            <a:pPr marL="358775" indent="-358775" algn="l"/>
            <a:r>
              <a:rPr lang="ja-JP" altLang="en-US" sz="1400" dirty="0" smtClean="0">
                <a:latin typeface="+mn-ea"/>
              </a:rPr>
              <a:t>　　○○社会福祉協議会、○○地域包括支援センター、教育機関、金融機関</a:t>
            </a:r>
            <a:endParaRPr lang="en-US" altLang="ja-JP" sz="1400" dirty="0" smtClean="0">
              <a:latin typeface="+mn-ea"/>
            </a:endParaRPr>
          </a:p>
          <a:p>
            <a:pPr marL="358775" indent="-358775" algn="l"/>
            <a:r>
              <a:rPr lang="ja-JP" altLang="en-US" sz="1400" dirty="0">
                <a:latin typeface="+mn-ea"/>
              </a:rPr>
              <a:t>　</a:t>
            </a:r>
            <a:r>
              <a:rPr lang="ja-JP" altLang="en-US" sz="1400" dirty="0" smtClean="0">
                <a:latin typeface="+mn-ea"/>
              </a:rPr>
              <a:t>　○○</a:t>
            </a:r>
            <a:endParaRPr lang="en-US" altLang="ja-JP" sz="1400" dirty="0">
              <a:latin typeface="+mn-ea"/>
            </a:endParaRPr>
          </a:p>
          <a:p>
            <a:pPr marL="358775" indent="-358775" algn="l"/>
            <a:r>
              <a:rPr lang="ja-JP" altLang="en-US" sz="1400" dirty="0" smtClean="0">
                <a:latin typeface="+mn-ea"/>
              </a:rPr>
              <a:t>重点業種：○○業</a:t>
            </a:r>
            <a:r>
              <a:rPr lang="ja-JP" altLang="en-US" sz="1400" dirty="0" smtClean="0"/>
              <a:t>、○○業、○○業</a:t>
            </a:r>
            <a:endParaRPr lang="ja-JP" altLang="ja-JP" sz="1400" dirty="0">
              <a:latin typeface="+mn-ea"/>
            </a:endParaRPr>
          </a:p>
        </p:txBody>
      </p:sp>
      <p:sp>
        <p:nvSpPr>
          <p:cNvPr id="4" name="スライド番号プレースホルダー 3"/>
          <p:cNvSpPr>
            <a:spLocks noGrp="1"/>
          </p:cNvSpPr>
          <p:nvPr>
            <p:ph type="sldNum" sz="quarter" idx="12"/>
          </p:nvPr>
        </p:nvSpPr>
        <p:spPr>
          <a:xfrm>
            <a:off x="8512279" y="6328605"/>
            <a:ext cx="512638" cy="365125"/>
          </a:xfrm>
        </p:spPr>
        <p:txBody>
          <a:bodyPr/>
          <a:lstStyle/>
          <a:p>
            <a:fld id="{9E2A29CB-BA86-48A6-80E1-CB8750A963B5}" type="slidenum">
              <a:rPr kumimoji="1" lang="ja-JP" altLang="en-US" sz="2000" smtClean="0">
                <a:solidFill>
                  <a:srgbClr val="003399"/>
                </a:solidFill>
              </a:rPr>
              <a:t>1</a:t>
            </a:fld>
            <a:endParaRPr kumimoji="1" lang="ja-JP" altLang="en-US" sz="2000" dirty="0">
              <a:solidFill>
                <a:srgbClr val="003399"/>
              </a:solidFill>
            </a:endParaRPr>
          </a:p>
        </p:txBody>
      </p:sp>
    </p:spTree>
    <p:extLst>
      <p:ext uri="{BB962C8B-B14F-4D97-AF65-F5344CB8AC3E}">
        <p14:creationId xmlns:p14="http://schemas.microsoft.com/office/powerpoint/2010/main" val="2391433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2656"/>
            <a:ext cx="6347713" cy="587151"/>
          </a:xfrm>
          <a:noFill/>
        </p:spPr>
        <p:txBody>
          <a:bodyPr>
            <a:normAutofit fontScale="90000"/>
          </a:bodyPr>
          <a:lstStyle/>
          <a:p>
            <a:r>
              <a:rPr lang="ja-JP" altLang="en-US" dirty="0">
                <a:solidFill>
                  <a:srgbClr val="003399"/>
                </a:solidFill>
              </a:rPr>
              <a:t>１</a:t>
            </a:r>
            <a:r>
              <a:rPr kumimoji="1" lang="ja-JP" altLang="en-US" dirty="0" smtClean="0">
                <a:solidFill>
                  <a:srgbClr val="003399"/>
                </a:solidFill>
              </a:rPr>
              <a:t>　事業の趣旨・目的</a:t>
            </a:r>
            <a:endParaRPr kumimoji="1" lang="ja-JP" altLang="en-US" dirty="0">
              <a:solidFill>
                <a:srgbClr val="003399"/>
              </a:solidFill>
            </a:endParaRPr>
          </a:p>
        </p:txBody>
      </p:sp>
      <p:sp>
        <p:nvSpPr>
          <p:cNvPr id="3" name="コンテンツ プレースホルダー 2"/>
          <p:cNvSpPr>
            <a:spLocks noGrp="1"/>
          </p:cNvSpPr>
          <p:nvPr>
            <p:ph idx="1"/>
          </p:nvPr>
        </p:nvSpPr>
        <p:spPr>
          <a:xfrm>
            <a:off x="609599" y="1397105"/>
            <a:ext cx="8210873" cy="5128239"/>
          </a:xfrm>
          <a:solidFill>
            <a:srgbClr val="FFFFCC"/>
          </a:solidFill>
        </p:spPr>
        <p:txBody>
          <a:bodyPr/>
          <a:lstStyle/>
          <a:p>
            <a:r>
              <a:rPr lang="ja-JP" altLang="en-US" dirty="0"/>
              <a:t>仕様書に詳述した環境整備事業の趣旨や成果目標などに鑑み、また、計画区域における経済・社会情勢や高年齢者の雇用情勢等を踏まえ、環境整備事業で実施しようとする事業の趣旨・目的を簡潔に記載するととともに、３年度間に亘る実施スケジュールを示して下さい。</a:t>
            </a:r>
            <a:endParaRPr kumimoji="1" lang="ja-JP" altLang="en-US" dirty="0"/>
          </a:p>
        </p:txBody>
      </p:sp>
      <p:sp>
        <p:nvSpPr>
          <p:cNvPr id="4" name="スライド番号プレースホルダー 3"/>
          <p:cNvSpPr>
            <a:spLocks noGrp="1"/>
          </p:cNvSpPr>
          <p:nvPr>
            <p:ph type="sldNum" sz="quarter" idx="12"/>
          </p:nvPr>
        </p:nvSpPr>
        <p:spPr>
          <a:xfrm>
            <a:off x="8564153" y="6409496"/>
            <a:ext cx="512638" cy="365125"/>
          </a:xfrm>
        </p:spPr>
        <p:txBody>
          <a:bodyPr/>
          <a:lstStyle/>
          <a:p>
            <a:fld id="{9E2A29CB-BA86-48A6-80E1-CB8750A963B5}" type="slidenum">
              <a:rPr kumimoji="1" lang="ja-JP" altLang="en-US" sz="2000" smtClean="0">
                <a:solidFill>
                  <a:srgbClr val="003399"/>
                </a:solidFill>
              </a:rPr>
              <a:t>2</a:t>
            </a:fld>
            <a:endParaRPr kumimoji="1" lang="ja-JP" altLang="en-US" sz="2000" dirty="0">
              <a:solidFill>
                <a:srgbClr val="003399"/>
              </a:solidFill>
            </a:endParaRPr>
          </a:p>
        </p:txBody>
      </p:sp>
    </p:spTree>
    <p:extLst>
      <p:ext uri="{BB962C8B-B14F-4D97-AF65-F5344CB8AC3E}">
        <p14:creationId xmlns:p14="http://schemas.microsoft.com/office/powerpoint/2010/main" val="2541477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2656"/>
            <a:ext cx="6347713" cy="1152128"/>
          </a:xfrm>
        </p:spPr>
        <p:txBody>
          <a:bodyPr>
            <a:normAutofit fontScale="90000"/>
          </a:bodyPr>
          <a:lstStyle/>
          <a:p>
            <a:r>
              <a:rPr lang="ja-JP" altLang="en-US" dirty="0" smtClean="0">
                <a:solidFill>
                  <a:srgbClr val="003399"/>
                </a:solidFill>
                <a:latin typeface="+mj-ea"/>
              </a:rPr>
              <a:t>２　重点</a:t>
            </a:r>
            <a:r>
              <a:rPr lang="ja-JP" altLang="en-US" dirty="0">
                <a:solidFill>
                  <a:srgbClr val="003399"/>
                </a:solidFill>
                <a:latin typeface="+mj-ea"/>
              </a:rPr>
              <a:t>業種における高年齢者</a:t>
            </a:r>
            <a:r>
              <a:rPr lang="ja-JP" altLang="en-US" dirty="0" smtClean="0">
                <a:solidFill>
                  <a:srgbClr val="003399"/>
                </a:solidFill>
                <a:latin typeface="+mj-ea"/>
              </a:rPr>
              <a:t>の</a:t>
            </a:r>
            <a:r>
              <a:rPr lang="en-US" altLang="ja-JP" dirty="0" smtClean="0">
                <a:solidFill>
                  <a:srgbClr val="003399"/>
                </a:solidFill>
                <a:latin typeface="+mj-ea"/>
              </a:rPr>
              <a:t/>
            </a:r>
            <a:br>
              <a:rPr lang="en-US" altLang="ja-JP" dirty="0" smtClean="0">
                <a:solidFill>
                  <a:srgbClr val="003399"/>
                </a:solidFill>
                <a:latin typeface="+mj-ea"/>
              </a:rPr>
            </a:br>
            <a:r>
              <a:rPr lang="ja-JP" altLang="en-US" dirty="0" smtClean="0">
                <a:solidFill>
                  <a:srgbClr val="003399"/>
                </a:solidFill>
                <a:latin typeface="+mj-ea"/>
              </a:rPr>
              <a:t>　雇用</a:t>
            </a:r>
            <a:r>
              <a:rPr lang="ja-JP" altLang="en-US" dirty="0">
                <a:solidFill>
                  <a:srgbClr val="003399"/>
                </a:solidFill>
                <a:latin typeface="+mj-ea"/>
              </a:rPr>
              <a:t>機会の確保における</a:t>
            </a:r>
            <a:r>
              <a:rPr lang="ja-JP" altLang="en-US" dirty="0" smtClean="0">
                <a:solidFill>
                  <a:srgbClr val="003399"/>
                </a:solidFill>
                <a:latin typeface="+mj-ea"/>
              </a:rPr>
              <a:t>課題</a:t>
            </a:r>
            <a:endParaRPr kumimoji="1" lang="ja-JP" altLang="en-US" dirty="0">
              <a:solidFill>
                <a:srgbClr val="003399"/>
              </a:solidFill>
              <a:latin typeface="+mj-ea"/>
            </a:endParaRPr>
          </a:p>
        </p:txBody>
      </p:sp>
      <p:sp>
        <p:nvSpPr>
          <p:cNvPr id="7" name="コンテンツ プレースホルダー 2"/>
          <p:cNvSpPr>
            <a:spLocks noGrp="1"/>
          </p:cNvSpPr>
          <p:nvPr>
            <p:ph idx="1"/>
          </p:nvPr>
        </p:nvSpPr>
        <p:spPr>
          <a:xfrm>
            <a:off x="609599" y="1556792"/>
            <a:ext cx="8210873" cy="4968552"/>
          </a:xfrm>
          <a:solidFill>
            <a:srgbClr val="FFFFCC"/>
          </a:solidFill>
        </p:spPr>
        <p:txBody>
          <a:bodyPr/>
          <a:lstStyle/>
          <a:p>
            <a:r>
              <a:rPr lang="ja-JP" altLang="en-US" dirty="0"/>
              <a:t>地域計画に盛り込む予定の計画区域における重点業種とその設定理由を記載して下さい</a:t>
            </a:r>
            <a:r>
              <a:rPr lang="ja-JP" altLang="en-US" dirty="0" smtClean="0"/>
              <a:t>。</a:t>
            </a:r>
            <a:endParaRPr lang="en-US" altLang="ja-JP" dirty="0" smtClean="0"/>
          </a:p>
          <a:p>
            <a:endParaRPr lang="en-US" altLang="ja-JP" dirty="0" smtClean="0"/>
          </a:p>
          <a:p>
            <a:endParaRPr lang="en-US" altLang="ja-JP" dirty="0" smtClean="0"/>
          </a:p>
          <a:p>
            <a:r>
              <a:rPr lang="ja-JP" altLang="en-US" dirty="0"/>
              <a:t>重点業種における</a:t>
            </a:r>
            <a:r>
              <a:rPr lang="ja-JP" altLang="en-US" dirty="0" smtClean="0"/>
              <a:t>高年齢者等の</a:t>
            </a:r>
            <a:r>
              <a:rPr lang="ja-JP" altLang="en-US" dirty="0"/>
              <a:t>雇用動向と今後の見通しについて、具体的なデータを用いて記載して</a:t>
            </a:r>
            <a:r>
              <a:rPr lang="ja-JP" altLang="en-US" dirty="0" smtClean="0"/>
              <a:t>下さい。</a:t>
            </a:r>
            <a:endParaRPr lang="en-US" altLang="ja-JP" dirty="0" smtClean="0"/>
          </a:p>
          <a:p>
            <a:endParaRPr lang="en-US" altLang="ja-JP" dirty="0" smtClean="0"/>
          </a:p>
          <a:p>
            <a:endParaRPr lang="en-US" altLang="ja-JP" dirty="0" smtClean="0"/>
          </a:p>
          <a:p>
            <a:r>
              <a:rPr lang="ja-JP" altLang="en-US" dirty="0"/>
              <a:t>重点業種における</a:t>
            </a:r>
            <a:r>
              <a:rPr lang="ja-JP" altLang="en-US" dirty="0" smtClean="0"/>
              <a:t>高年齢者等の</a:t>
            </a:r>
            <a:r>
              <a:rPr lang="ja-JP" altLang="en-US" dirty="0"/>
              <a:t>雇用・就業機会の確保を図る上での課題（人材確保・人材育成等）と対策方針について記載して下さい。</a:t>
            </a:r>
            <a:endParaRPr lang="en-US" altLang="ja-JP" dirty="0" smtClean="0"/>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kumimoji="1" lang="en-US" altLang="ja-JP" dirty="0"/>
          </a:p>
        </p:txBody>
      </p:sp>
      <p:sp>
        <p:nvSpPr>
          <p:cNvPr id="5" name="コンテンツ プレースホルダー 3"/>
          <p:cNvSpPr txBox="1">
            <a:spLocks/>
          </p:cNvSpPr>
          <p:nvPr/>
        </p:nvSpPr>
        <p:spPr>
          <a:xfrm>
            <a:off x="609599" y="1368502"/>
            <a:ext cx="6347714" cy="4763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endParaRPr lang="ja-JP" altLang="en-US" sz="1400" dirty="0"/>
          </a:p>
        </p:txBody>
      </p:sp>
      <p:sp>
        <p:nvSpPr>
          <p:cNvPr id="3" name="スライド番号プレースホルダー 2"/>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3</a:t>
            </a:fld>
            <a:endParaRPr kumimoji="1" lang="ja-JP" altLang="en-US" sz="2000" dirty="0">
              <a:solidFill>
                <a:srgbClr val="003399"/>
              </a:solidFill>
            </a:endParaRPr>
          </a:p>
        </p:txBody>
      </p:sp>
    </p:spTree>
    <p:extLst>
      <p:ext uri="{BB962C8B-B14F-4D97-AF65-F5344CB8AC3E}">
        <p14:creationId xmlns:p14="http://schemas.microsoft.com/office/powerpoint/2010/main" val="4274748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0408"/>
            <a:ext cx="6347713" cy="515144"/>
          </a:xfrm>
        </p:spPr>
        <p:txBody>
          <a:bodyPr>
            <a:normAutofit fontScale="90000"/>
          </a:bodyPr>
          <a:lstStyle/>
          <a:p>
            <a:r>
              <a:rPr lang="ja-JP" altLang="en-US" dirty="0" smtClean="0">
                <a:solidFill>
                  <a:srgbClr val="003399"/>
                </a:solidFill>
              </a:rPr>
              <a:t>３　支援メニューの内容</a:t>
            </a:r>
            <a:endParaRPr kumimoji="1" lang="ja-JP" altLang="en-US" dirty="0">
              <a:solidFill>
                <a:srgbClr val="003399"/>
              </a:solidFill>
            </a:endParaRPr>
          </a:p>
        </p:txBody>
      </p:sp>
      <p:sp>
        <p:nvSpPr>
          <p:cNvPr id="10" name="コンテンツ プレースホルダー 2"/>
          <p:cNvSpPr txBox="1">
            <a:spLocks/>
          </p:cNvSpPr>
          <p:nvPr/>
        </p:nvSpPr>
        <p:spPr>
          <a:xfrm>
            <a:off x="609599" y="1196752"/>
            <a:ext cx="8138865" cy="5310048"/>
          </a:xfrm>
          <a:prstGeom prst="rect">
            <a:avLst/>
          </a:prstGeom>
          <a:solidFill>
            <a:srgbClr val="FFFFCC"/>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環境整備事業にて実施しようとする事業の</a:t>
            </a:r>
            <a:r>
              <a:rPr lang="ja-JP" altLang="en-US" dirty="0" smtClean="0"/>
              <a:t>内容を記載して下さい。</a:t>
            </a:r>
            <a:endParaRPr lang="ja-JP" altLang="en-US" dirty="0"/>
          </a:p>
        </p:txBody>
      </p:sp>
      <p:sp>
        <p:nvSpPr>
          <p:cNvPr id="6" name="スライド番号プレースホルダー 5"/>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4</a:t>
            </a:fld>
            <a:endParaRPr kumimoji="1" lang="ja-JP" altLang="en-US" sz="2000" dirty="0">
              <a:solidFill>
                <a:srgbClr val="003399"/>
              </a:solidFill>
            </a:endParaRPr>
          </a:p>
        </p:txBody>
      </p:sp>
    </p:spTree>
    <p:extLst>
      <p:ext uri="{BB962C8B-B14F-4D97-AF65-F5344CB8AC3E}">
        <p14:creationId xmlns:p14="http://schemas.microsoft.com/office/powerpoint/2010/main" val="1817328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332656"/>
            <a:ext cx="6347713" cy="576064"/>
          </a:xfrm>
        </p:spPr>
        <p:txBody>
          <a:bodyPr>
            <a:normAutofit fontScale="90000"/>
          </a:bodyPr>
          <a:lstStyle/>
          <a:p>
            <a:r>
              <a:rPr lang="ja-JP" altLang="en-US" dirty="0" smtClean="0">
                <a:solidFill>
                  <a:srgbClr val="003399"/>
                </a:solidFill>
              </a:rPr>
              <a:t>４　</a:t>
            </a:r>
            <a:r>
              <a:rPr lang="ja-JP" altLang="en-US" dirty="0">
                <a:solidFill>
                  <a:srgbClr val="003399"/>
                </a:solidFill>
              </a:rPr>
              <a:t>事業実施による効果</a:t>
            </a:r>
            <a:endParaRPr kumimoji="1" lang="ja-JP" altLang="en-US" dirty="0">
              <a:solidFill>
                <a:srgbClr val="003399"/>
              </a:solidFill>
            </a:endParaRPr>
          </a:p>
        </p:txBody>
      </p:sp>
      <p:sp>
        <p:nvSpPr>
          <p:cNvPr id="4" name="スライド番号プレースホルダー 3"/>
          <p:cNvSpPr>
            <a:spLocks noGrp="1"/>
          </p:cNvSpPr>
          <p:nvPr>
            <p:ph type="sldNum" sz="quarter" idx="12"/>
          </p:nvPr>
        </p:nvSpPr>
        <p:spPr>
          <a:xfrm>
            <a:off x="8635906" y="6492875"/>
            <a:ext cx="512638" cy="365125"/>
          </a:xfrm>
        </p:spPr>
        <p:txBody>
          <a:bodyPr/>
          <a:lstStyle/>
          <a:p>
            <a:fld id="{9E2A29CB-BA86-48A6-80E1-CB8750A963B5}" type="slidenum">
              <a:rPr kumimoji="1" lang="ja-JP" altLang="en-US" sz="2000" smtClean="0">
                <a:solidFill>
                  <a:srgbClr val="003399"/>
                </a:solidFill>
              </a:rPr>
              <a:t>5</a:t>
            </a:fld>
            <a:endParaRPr kumimoji="1" lang="ja-JP" altLang="en-US" sz="2000" dirty="0">
              <a:solidFill>
                <a:srgbClr val="003399"/>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581577744"/>
              </p:ext>
            </p:extLst>
          </p:nvPr>
        </p:nvGraphicFramePr>
        <p:xfrm>
          <a:off x="645424" y="1268760"/>
          <a:ext cx="7990482" cy="4536504"/>
        </p:xfrm>
        <a:graphic>
          <a:graphicData uri="http://schemas.openxmlformats.org/drawingml/2006/table">
            <a:tbl>
              <a:tblPr/>
              <a:tblGrid>
                <a:gridCol w="548966">
                  <a:extLst>
                    <a:ext uri="{9D8B030D-6E8A-4147-A177-3AD203B41FA5}">
                      <a16:colId xmlns:a16="http://schemas.microsoft.com/office/drawing/2014/main" val="3169974389"/>
                    </a:ext>
                  </a:extLst>
                </a:gridCol>
                <a:gridCol w="548966">
                  <a:extLst>
                    <a:ext uri="{9D8B030D-6E8A-4147-A177-3AD203B41FA5}">
                      <a16:colId xmlns:a16="http://schemas.microsoft.com/office/drawing/2014/main" val="3362110777"/>
                    </a:ext>
                  </a:extLst>
                </a:gridCol>
                <a:gridCol w="264316">
                  <a:extLst>
                    <a:ext uri="{9D8B030D-6E8A-4147-A177-3AD203B41FA5}">
                      <a16:colId xmlns:a16="http://schemas.microsoft.com/office/drawing/2014/main" val="2672641278"/>
                    </a:ext>
                  </a:extLst>
                </a:gridCol>
                <a:gridCol w="264316">
                  <a:extLst>
                    <a:ext uri="{9D8B030D-6E8A-4147-A177-3AD203B41FA5}">
                      <a16:colId xmlns:a16="http://schemas.microsoft.com/office/drawing/2014/main" val="3831537874"/>
                    </a:ext>
                  </a:extLst>
                </a:gridCol>
                <a:gridCol w="264316">
                  <a:extLst>
                    <a:ext uri="{9D8B030D-6E8A-4147-A177-3AD203B41FA5}">
                      <a16:colId xmlns:a16="http://schemas.microsoft.com/office/drawing/2014/main" val="3449290826"/>
                    </a:ext>
                  </a:extLst>
                </a:gridCol>
                <a:gridCol w="264316">
                  <a:extLst>
                    <a:ext uri="{9D8B030D-6E8A-4147-A177-3AD203B41FA5}">
                      <a16:colId xmlns:a16="http://schemas.microsoft.com/office/drawing/2014/main" val="1028642621"/>
                    </a:ext>
                  </a:extLst>
                </a:gridCol>
                <a:gridCol w="264316">
                  <a:extLst>
                    <a:ext uri="{9D8B030D-6E8A-4147-A177-3AD203B41FA5}">
                      <a16:colId xmlns:a16="http://schemas.microsoft.com/office/drawing/2014/main" val="640048374"/>
                    </a:ext>
                  </a:extLst>
                </a:gridCol>
                <a:gridCol w="264316">
                  <a:extLst>
                    <a:ext uri="{9D8B030D-6E8A-4147-A177-3AD203B41FA5}">
                      <a16:colId xmlns:a16="http://schemas.microsoft.com/office/drawing/2014/main" val="242776918"/>
                    </a:ext>
                  </a:extLst>
                </a:gridCol>
                <a:gridCol w="264316">
                  <a:extLst>
                    <a:ext uri="{9D8B030D-6E8A-4147-A177-3AD203B41FA5}">
                      <a16:colId xmlns:a16="http://schemas.microsoft.com/office/drawing/2014/main" val="414301985"/>
                    </a:ext>
                  </a:extLst>
                </a:gridCol>
                <a:gridCol w="264316">
                  <a:extLst>
                    <a:ext uri="{9D8B030D-6E8A-4147-A177-3AD203B41FA5}">
                      <a16:colId xmlns:a16="http://schemas.microsoft.com/office/drawing/2014/main" val="4039787161"/>
                    </a:ext>
                  </a:extLst>
                </a:gridCol>
                <a:gridCol w="264316">
                  <a:extLst>
                    <a:ext uri="{9D8B030D-6E8A-4147-A177-3AD203B41FA5}">
                      <a16:colId xmlns:a16="http://schemas.microsoft.com/office/drawing/2014/main" val="1119563103"/>
                    </a:ext>
                  </a:extLst>
                </a:gridCol>
                <a:gridCol w="264316">
                  <a:extLst>
                    <a:ext uri="{9D8B030D-6E8A-4147-A177-3AD203B41FA5}">
                      <a16:colId xmlns:a16="http://schemas.microsoft.com/office/drawing/2014/main" val="3136800171"/>
                    </a:ext>
                  </a:extLst>
                </a:gridCol>
                <a:gridCol w="264316">
                  <a:extLst>
                    <a:ext uri="{9D8B030D-6E8A-4147-A177-3AD203B41FA5}">
                      <a16:colId xmlns:a16="http://schemas.microsoft.com/office/drawing/2014/main" val="3836236604"/>
                    </a:ext>
                  </a:extLst>
                </a:gridCol>
                <a:gridCol w="264316">
                  <a:extLst>
                    <a:ext uri="{9D8B030D-6E8A-4147-A177-3AD203B41FA5}">
                      <a16:colId xmlns:a16="http://schemas.microsoft.com/office/drawing/2014/main" val="543734879"/>
                    </a:ext>
                  </a:extLst>
                </a:gridCol>
                <a:gridCol w="548966">
                  <a:extLst>
                    <a:ext uri="{9D8B030D-6E8A-4147-A177-3AD203B41FA5}">
                      <a16:colId xmlns:a16="http://schemas.microsoft.com/office/drawing/2014/main" val="2051662871"/>
                    </a:ext>
                  </a:extLst>
                </a:gridCol>
                <a:gridCol w="264316">
                  <a:extLst>
                    <a:ext uri="{9D8B030D-6E8A-4147-A177-3AD203B41FA5}">
                      <a16:colId xmlns:a16="http://schemas.microsoft.com/office/drawing/2014/main" val="2389894909"/>
                    </a:ext>
                  </a:extLst>
                </a:gridCol>
                <a:gridCol w="264316">
                  <a:extLst>
                    <a:ext uri="{9D8B030D-6E8A-4147-A177-3AD203B41FA5}">
                      <a16:colId xmlns:a16="http://schemas.microsoft.com/office/drawing/2014/main" val="1914362237"/>
                    </a:ext>
                  </a:extLst>
                </a:gridCol>
                <a:gridCol w="264316">
                  <a:extLst>
                    <a:ext uri="{9D8B030D-6E8A-4147-A177-3AD203B41FA5}">
                      <a16:colId xmlns:a16="http://schemas.microsoft.com/office/drawing/2014/main" val="2862579332"/>
                    </a:ext>
                  </a:extLst>
                </a:gridCol>
                <a:gridCol w="264316">
                  <a:extLst>
                    <a:ext uri="{9D8B030D-6E8A-4147-A177-3AD203B41FA5}">
                      <a16:colId xmlns:a16="http://schemas.microsoft.com/office/drawing/2014/main" val="2761024349"/>
                    </a:ext>
                  </a:extLst>
                </a:gridCol>
                <a:gridCol w="264316">
                  <a:extLst>
                    <a:ext uri="{9D8B030D-6E8A-4147-A177-3AD203B41FA5}">
                      <a16:colId xmlns:a16="http://schemas.microsoft.com/office/drawing/2014/main" val="1177504987"/>
                    </a:ext>
                  </a:extLst>
                </a:gridCol>
                <a:gridCol w="264316">
                  <a:extLst>
                    <a:ext uri="{9D8B030D-6E8A-4147-A177-3AD203B41FA5}">
                      <a16:colId xmlns:a16="http://schemas.microsoft.com/office/drawing/2014/main" val="1117673184"/>
                    </a:ext>
                  </a:extLst>
                </a:gridCol>
                <a:gridCol w="264316">
                  <a:extLst>
                    <a:ext uri="{9D8B030D-6E8A-4147-A177-3AD203B41FA5}">
                      <a16:colId xmlns:a16="http://schemas.microsoft.com/office/drawing/2014/main" val="2691594550"/>
                    </a:ext>
                  </a:extLst>
                </a:gridCol>
                <a:gridCol w="264316">
                  <a:extLst>
                    <a:ext uri="{9D8B030D-6E8A-4147-A177-3AD203B41FA5}">
                      <a16:colId xmlns:a16="http://schemas.microsoft.com/office/drawing/2014/main" val="2745100844"/>
                    </a:ext>
                  </a:extLst>
                </a:gridCol>
                <a:gridCol w="264316">
                  <a:extLst>
                    <a:ext uri="{9D8B030D-6E8A-4147-A177-3AD203B41FA5}">
                      <a16:colId xmlns:a16="http://schemas.microsoft.com/office/drawing/2014/main" val="2457624626"/>
                    </a:ext>
                  </a:extLst>
                </a:gridCol>
                <a:gridCol w="264316">
                  <a:extLst>
                    <a:ext uri="{9D8B030D-6E8A-4147-A177-3AD203B41FA5}">
                      <a16:colId xmlns:a16="http://schemas.microsoft.com/office/drawing/2014/main" val="1878081639"/>
                    </a:ext>
                  </a:extLst>
                </a:gridCol>
                <a:gridCol w="264316">
                  <a:extLst>
                    <a:ext uri="{9D8B030D-6E8A-4147-A177-3AD203B41FA5}">
                      <a16:colId xmlns:a16="http://schemas.microsoft.com/office/drawing/2014/main" val="3667529603"/>
                    </a:ext>
                  </a:extLst>
                </a:gridCol>
                <a:gridCol w="264316">
                  <a:extLst>
                    <a:ext uri="{9D8B030D-6E8A-4147-A177-3AD203B41FA5}">
                      <a16:colId xmlns:a16="http://schemas.microsoft.com/office/drawing/2014/main" val="3923215469"/>
                    </a:ext>
                  </a:extLst>
                </a:gridCol>
              </a:tblGrid>
              <a:tr h="212505">
                <a:tc rowSpan="3">
                  <a:txBody>
                    <a:bodyPr/>
                    <a:lstStyle/>
                    <a:p>
                      <a:pPr algn="ctr"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各種施策</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E67C8"/>
                    </a:solidFill>
                  </a:tcPr>
                </a:tc>
                <a:tc rowSpan="3">
                  <a:txBody>
                    <a:bodyPr/>
                    <a:lstStyle/>
                    <a:p>
                      <a:pPr algn="ctr"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E67C8"/>
                    </a:solidFill>
                  </a:tcPr>
                </a:tc>
                <a:tc gridSpan="12">
                  <a:txBody>
                    <a:bodyPr/>
                    <a:lstStyle/>
                    <a:p>
                      <a:pPr algn="ctr" rtl="0" fontAlgn="ctr"/>
                      <a:r>
                        <a:rPr lang="ja-JP" altLang="en-US" sz="800" b="1" i="0" u="none" strike="noStrike" dirty="0">
                          <a:solidFill>
                            <a:srgbClr val="FFFFFF"/>
                          </a:solidFill>
                          <a:effectLst/>
                          <a:latin typeface="メイリオ" panose="020B0604030504040204" pitchFamily="50" charset="-128"/>
                          <a:ea typeface="メイリオ" panose="020B0604030504040204" pitchFamily="50" charset="-128"/>
                        </a:rPr>
                        <a:t>アウトプット</a:t>
                      </a:r>
                    </a:p>
                  </a:txBody>
                  <a:tcPr marL="7625" marR="7625" marT="76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E67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E67C8"/>
                    </a:solidFill>
                  </a:tcPr>
                </a:tc>
                <a:tc gridSpan="12">
                  <a:txBody>
                    <a:bodyPr/>
                    <a:lstStyle/>
                    <a:p>
                      <a:pPr algn="ctr"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アウトプット</a:t>
                      </a:r>
                    </a:p>
                  </a:txBody>
                  <a:tcPr marL="7625" marR="7625" marT="76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E67C8"/>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74692554"/>
                  </a:ext>
                </a:extLst>
              </a:tr>
              <a:tr h="175546">
                <a:tc vMerge="1">
                  <a:txBody>
                    <a:bodyPr/>
                    <a:lstStyle/>
                    <a:p>
                      <a:endParaRPr kumimoji="1" lang="ja-JP" altLang="en-US"/>
                    </a:p>
                  </a:txBody>
                  <a:tcPr/>
                </a:tc>
                <a:tc vMerge="1">
                  <a:txBody>
                    <a:bodyPr/>
                    <a:lstStyle/>
                    <a:p>
                      <a:endParaRPr kumimoji="1" lang="ja-JP" altLang="en-US"/>
                    </a:p>
                  </a:txBody>
                  <a:tcPr/>
                </a:tc>
                <a:tc gridSpan="4">
                  <a:txBody>
                    <a:bodyPr/>
                    <a:lstStyle/>
                    <a:p>
                      <a:pPr algn="ctr" fontAlgn="ctr"/>
                      <a:r>
                        <a:rPr lang="en-US" sz="800" b="0" i="0" u="none" strike="noStrike">
                          <a:solidFill>
                            <a:srgbClr val="000000"/>
                          </a:solidFill>
                          <a:effectLst/>
                          <a:latin typeface="Arial" panose="020B0604020202020204" pitchFamily="34" charset="0"/>
                          <a:ea typeface="游ゴシック" panose="020B0400000000000000" pitchFamily="50" charset="-128"/>
                        </a:rPr>
                        <a:t>R4</a:t>
                      </a:r>
                    </a:p>
                  </a:txBody>
                  <a:tcPr marL="7625" marR="7625" marT="76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a:solidFill>
                            <a:srgbClr val="000000"/>
                          </a:solidFill>
                          <a:effectLst/>
                          <a:latin typeface="Arial" panose="020B0604020202020204" pitchFamily="34" charset="0"/>
                          <a:ea typeface="游ゴシック" panose="020B0400000000000000" pitchFamily="50" charset="-128"/>
                        </a:rPr>
                        <a:t>R5</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a:solidFill>
                            <a:srgbClr val="000000"/>
                          </a:solidFill>
                          <a:effectLst/>
                          <a:latin typeface="Arial" panose="020B0604020202020204" pitchFamily="34" charset="0"/>
                          <a:ea typeface="游ゴシック" panose="020B0400000000000000" pitchFamily="50" charset="-128"/>
                        </a:rPr>
                        <a:t>R6</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4">
                  <a:txBody>
                    <a:bodyPr/>
                    <a:lstStyle/>
                    <a:p>
                      <a:pPr algn="ctr" fontAlgn="ctr"/>
                      <a:r>
                        <a:rPr lang="en-US" sz="800" b="0" i="0" u="none" strike="noStrike">
                          <a:solidFill>
                            <a:srgbClr val="000000"/>
                          </a:solidFill>
                          <a:effectLst/>
                          <a:latin typeface="Arial" panose="020B0604020202020204" pitchFamily="34" charset="0"/>
                          <a:ea typeface="游ゴシック" panose="020B0400000000000000" pitchFamily="50" charset="-128"/>
                        </a:rPr>
                        <a:t>R4</a:t>
                      </a:r>
                    </a:p>
                  </a:txBody>
                  <a:tcPr marL="7625" marR="7625" marT="76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a:solidFill>
                            <a:srgbClr val="000000"/>
                          </a:solidFill>
                          <a:effectLst/>
                          <a:latin typeface="Arial" panose="020B0604020202020204" pitchFamily="34" charset="0"/>
                          <a:ea typeface="游ゴシック" panose="020B0400000000000000" pitchFamily="50" charset="-128"/>
                        </a:rPr>
                        <a:t>R5</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a:solidFill>
                            <a:srgbClr val="000000"/>
                          </a:solidFill>
                          <a:effectLst/>
                          <a:latin typeface="Arial" panose="020B0604020202020204" pitchFamily="34" charset="0"/>
                          <a:ea typeface="游ゴシック" panose="020B0400000000000000" pitchFamily="50" charset="-128"/>
                        </a:rPr>
                        <a:t>R6</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88662348"/>
                  </a:ext>
                </a:extLst>
              </a:tr>
              <a:tr h="212505">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vMerge="1">
                  <a:txBody>
                    <a:bodyPr/>
                    <a:lstStyle/>
                    <a:p>
                      <a:endParaRPr kumimoji="1" lang="ja-JP" altLang="en-US"/>
                    </a:p>
                  </a:txBody>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039971757"/>
                  </a:ext>
                </a:extLst>
              </a:tr>
              <a:tr h="83153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高年齢者就業ニーズ調査</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アンケート回収数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アンケートから就業相談会への参加者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527498598"/>
                  </a:ext>
                </a:extLst>
              </a:tr>
              <a:tr h="619034">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企業ヒアリング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企業数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高年齢者雇用関心企業数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186583166"/>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就業相談会</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雇用・就業者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629826680"/>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事業主向け説明会</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参加企業</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zh-CN" altLang="en-US" sz="800" b="0" i="0" u="none" strike="noStrike">
                          <a:solidFill>
                            <a:srgbClr val="000000"/>
                          </a:solidFill>
                          <a:effectLst/>
                          <a:latin typeface="メイリオ" panose="020B0604030504040204" pitchFamily="50" charset="-128"/>
                          <a:ea typeface="メイリオ" panose="020B0604030504040204" pitchFamily="50" charset="-128"/>
                        </a:rPr>
                        <a:t>求人増加件数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426232721"/>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スキルアップセミナー</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関連業種の関心数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144636313"/>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ワンストップ窓口</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利用者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雇用・就業者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769674793"/>
                  </a:ext>
                </a:extLst>
              </a:tr>
              <a:tr h="82229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高年齢者活用講演会（シンポジウム</a:t>
                      </a:r>
                      <a:r>
                        <a:rPr lang="en-US" altLang="ja-JP" sz="800" b="1" i="0" u="none" strike="noStrike">
                          <a:solidFill>
                            <a:srgbClr val="FFFFFF"/>
                          </a:solidFill>
                          <a:effectLst/>
                          <a:latin typeface="メイリオ" panose="020B0604030504040204" pitchFamily="50" charset="-128"/>
                          <a:ea typeface="メイリオ" panose="020B0604030504040204" pitchFamily="50" charset="-128"/>
                        </a:rPr>
                        <a:t>)</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a:solidFill>
                            <a:srgbClr val="000000"/>
                          </a:solidFill>
                          <a:effectLst/>
                          <a:latin typeface="メイリオ" panose="020B0604030504040204" pitchFamily="50" charset="-128"/>
                          <a:ea typeface="メイリオ" panose="020B0604030504040204" pitchFamily="50" charset="-128"/>
                        </a:rPr>
                        <a:t>満足度</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164487828"/>
                  </a:ext>
                </a:extLst>
              </a:tr>
            </a:tbl>
          </a:graphicData>
        </a:graphic>
      </p:graphicFrame>
    </p:spTree>
    <p:extLst>
      <p:ext uri="{BB962C8B-B14F-4D97-AF65-F5344CB8AC3E}">
        <p14:creationId xmlns:p14="http://schemas.microsoft.com/office/powerpoint/2010/main" val="1927966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7645085" cy="587152"/>
          </a:xfrm>
        </p:spPr>
        <p:txBody>
          <a:bodyPr>
            <a:normAutofit fontScale="90000"/>
          </a:bodyPr>
          <a:lstStyle/>
          <a:p>
            <a:r>
              <a:rPr lang="ja-JP" altLang="en-US" dirty="0" smtClean="0">
                <a:solidFill>
                  <a:srgbClr val="003399"/>
                </a:solidFill>
              </a:rPr>
              <a:t>５　民間資金等の調達</a:t>
            </a:r>
            <a:endParaRPr kumimoji="1" lang="ja-JP" altLang="en-US" dirty="0">
              <a:solidFill>
                <a:srgbClr val="003399"/>
              </a:solidFill>
            </a:endParaRPr>
          </a:p>
        </p:txBody>
      </p:sp>
      <p:sp>
        <p:nvSpPr>
          <p:cNvPr id="12"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事業開始２年目以降における、協議会の民間資金等の調達</a:t>
            </a:r>
            <a:r>
              <a:rPr lang="ja-JP" altLang="en-US" dirty="0" smtClean="0"/>
              <a:t>方法を</a:t>
            </a:r>
            <a:r>
              <a:rPr lang="ja-JP" altLang="en-US" dirty="0"/>
              <a:t>記載</a:t>
            </a:r>
            <a:r>
              <a:rPr lang="ja-JP" altLang="en-US" dirty="0" smtClean="0"/>
              <a:t>して下さい</a:t>
            </a:r>
            <a:r>
              <a:rPr lang="ja-JP" altLang="en-US" dirty="0"/>
              <a:t>。</a:t>
            </a:r>
            <a:endParaRPr kumimoji="1" lang="ja-JP" altLang="en-US" dirty="0"/>
          </a:p>
        </p:txBody>
      </p:sp>
      <p:sp>
        <p:nvSpPr>
          <p:cNvPr id="3" name="スライド番号プレースホルダー 2"/>
          <p:cNvSpPr>
            <a:spLocks noGrp="1"/>
          </p:cNvSpPr>
          <p:nvPr>
            <p:ph type="sldNum" sz="quarter" idx="12"/>
          </p:nvPr>
        </p:nvSpPr>
        <p:spPr>
          <a:xfrm>
            <a:off x="8650555" y="6465090"/>
            <a:ext cx="512638" cy="365125"/>
          </a:xfrm>
        </p:spPr>
        <p:txBody>
          <a:bodyPr/>
          <a:lstStyle/>
          <a:p>
            <a:fld id="{9E2A29CB-BA86-48A6-80E1-CB8750A963B5}" type="slidenum">
              <a:rPr kumimoji="1" lang="ja-JP" altLang="en-US" sz="2000" smtClean="0">
                <a:solidFill>
                  <a:srgbClr val="003399"/>
                </a:solidFill>
              </a:rPr>
              <a:t>6</a:t>
            </a:fld>
            <a:endParaRPr kumimoji="1" lang="ja-JP" altLang="en-US" sz="2000" dirty="0">
              <a:solidFill>
                <a:srgbClr val="003399"/>
              </a:solidFill>
            </a:endParaRPr>
          </a:p>
        </p:txBody>
      </p:sp>
    </p:spTree>
    <p:extLst>
      <p:ext uri="{BB962C8B-B14F-4D97-AF65-F5344CB8AC3E}">
        <p14:creationId xmlns:p14="http://schemas.microsoft.com/office/powerpoint/2010/main" val="3219577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404664"/>
            <a:ext cx="7645085" cy="1019200"/>
          </a:xfrm>
        </p:spPr>
        <p:txBody>
          <a:bodyPr>
            <a:noAutofit/>
          </a:bodyPr>
          <a:lstStyle/>
          <a:p>
            <a:r>
              <a:rPr lang="ja-JP" altLang="en-US" sz="3200" dirty="0" smtClean="0">
                <a:solidFill>
                  <a:srgbClr val="003399"/>
                </a:solidFill>
              </a:rPr>
              <a:t>６　自治体等が実施する地域福祉・</a:t>
            </a:r>
            <a:r>
              <a:rPr lang="en-US" altLang="ja-JP" sz="3200" dirty="0" smtClean="0">
                <a:solidFill>
                  <a:srgbClr val="003399"/>
                </a:solidFill>
              </a:rPr>
              <a:t/>
            </a:r>
            <a:br>
              <a:rPr lang="en-US" altLang="ja-JP" sz="3200" dirty="0" smtClean="0">
                <a:solidFill>
                  <a:srgbClr val="003399"/>
                </a:solidFill>
              </a:rPr>
            </a:br>
            <a:r>
              <a:rPr lang="ja-JP" altLang="en-US" sz="3200" dirty="0" smtClean="0">
                <a:solidFill>
                  <a:srgbClr val="003399"/>
                </a:solidFill>
              </a:rPr>
              <a:t>　地方創生等の地域活性化の取組</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628800"/>
            <a:ext cx="8066857" cy="4752528"/>
          </a:xfrm>
          <a:solidFill>
            <a:srgbClr val="FFFFCC"/>
          </a:solidFill>
        </p:spPr>
        <p:txBody>
          <a:bodyPr/>
          <a:lstStyle/>
          <a:p>
            <a:r>
              <a:rPr lang="ja-JP" altLang="en-US" dirty="0"/>
              <a:t>環境整備事業の実施にあたり、自治体事業等との連携の具体的な方法及び期待する効果について、具体的に記載して下さい</a:t>
            </a:r>
            <a:r>
              <a:rPr lang="ja-JP" altLang="en-US" dirty="0" smtClean="0"/>
              <a:t>。</a:t>
            </a:r>
            <a:endParaRPr lang="en-US" altLang="ja-JP" dirty="0" smtClean="0"/>
          </a:p>
          <a:p>
            <a:endParaRPr lang="en-US" altLang="ja-JP" dirty="0"/>
          </a:p>
          <a:p>
            <a:endParaRPr lang="en-US" altLang="ja-JP" dirty="0" smtClean="0"/>
          </a:p>
          <a:p>
            <a:endParaRPr lang="en-US" altLang="ja-JP" dirty="0"/>
          </a:p>
          <a:p>
            <a:endParaRPr lang="en-US" altLang="ja-JP" dirty="0" smtClean="0"/>
          </a:p>
          <a:p>
            <a:r>
              <a:rPr lang="ja-JP" altLang="en-US" dirty="0"/>
              <a:t>環境整備事業の実施後、計画区域における重点業種等での雇用・就業機会の創出効果を記載して下さい</a:t>
            </a:r>
            <a:r>
              <a:rPr lang="ja-JP" altLang="en-US" dirty="0" smtClean="0"/>
              <a:t>。</a:t>
            </a:r>
            <a:endParaRPr kumimoji="1" lang="ja-JP" altLang="en-US" dirty="0"/>
          </a:p>
        </p:txBody>
      </p:sp>
      <p:sp>
        <p:nvSpPr>
          <p:cNvPr id="3" name="スライド番号プレースホルダー 2"/>
          <p:cNvSpPr>
            <a:spLocks noGrp="1"/>
          </p:cNvSpPr>
          <p:nvPr>
            <p:ph type="sldNum" sz="quarter" idx="12"/>
          </p:nvPr>
        </p:nvSpPr>
        <p:spPr>
          <a:xfrm>
            <a:off x="8652531" y="6492875"/>
            <a:ext cx="512638" cy="365125"/>
          </a:xfrm>
        </p:spPr>
        <p:txBody>
          <a:bodyPr/>
          <a:lstStyle/>
          <a:p>
            <a:fld id="{9E2A29CB-BA86-48A6-80E1-CB8750A963B5}" type="slidenum">
              <a:rPr kumimoji="1" lang="ja-JP" altLang="en-US" sz="2000" smtClean="0">
                <a:solidFill>
                  <a:srgbClr val="003399"/>
                </a:solidFill>
              </a:rPr>
              <a:t>7</a:t>
            </a:fld>
            <a:endParaRPr kumimoji="1" lang="ja-JP" altLang="en-US" sz="2000" dirty="0">
              <a:solidFill>
                <a:srgbClr val="003399"/>
              </a:solidFill>
            </a:endParaRPr>
          </a:p>
        </p:txBody>
      </p:sp>
    </p:spTree>
    <p:extLst>
      <p:ext uri="{BB962C8B-B14F-4D97-AF65-F5344CB8AC3E}">
        <p14:creationId xmlns:p14="http://schemas.microsoft.com/office/powerpoint/2010/main" val="3114949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404664"/>
            <a:ext cx="7645085" cy="648072"/>
          </a:xfrm>
        </p:spPr>
        <p:txBody>
          <a:bodyPr>
            <a:normAutofit/>
          </a:bodyPr>
          <a:lstStyle/>
          <a:p>
            <a:r>
              <a:rPr lang="ja-JP" altLang="en-US" sz="3200" dirty="0" smtClean="0">
                <a:solidFill>
                  <a:srgbClr val="003399"/>
                </a:solidFill>
              </a:rPr>
              <a:t>７　</a:t>
            </a:r>
            <a:r>
              <a:rPr lang="ja-JP" altLang="en-US" sz="3200" dirty="0">
                <a:solidFill>
                  <a:srgbClr val="003399"/>
                </a:solidFill>
              </a:rPr>
              <a:t>協議会組織等の体制</a:t>
            </a:r>
            <a:r>
              <a:rPr lang="ja-JP" altLang="en-US" sz="3200" dirty="0" smtClean="0">
                <a:solidFill>
                  <a:srgbClr val="003399"/>
                </a:solidFill>
              </a:rPr>
              <a:t>整備</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環境整備事業の実施にあたり各関係機関が参画する趣旨、各関係機関が実施する取組及び果たす役割について、具体的に記載して下さい</a:t>
            </a:r>
            <a:r>
              <a:rPr lang="ja-JP" altLang="en-US" dirty="0" smtClean="0"/>
              <a:t>。</a:t>
            </a:r>
            <a:endParaRPr lang="en-US" altLang="ja-JP" dirty="0" smtClean="0"/>
          </a:p>
          <a:p>
            <a:endParaRPr lang="en-US" altLang="ja-JP" dirty="0"/>
          </a:p>
          <a:p>
            <a:endParaRPr lang="en-US" altLang="ja-JP" dirty="0" smtClean="0"/>
          </a:p>
          <a:p>
            <a:endParaRPr lang="en-US" altLang="ja-JP" dirty="0" smtClean="0"/>
          </a:p>
          <a:p>
            <a:endParaRPr lang="en-US" altLang="ja-JP" dirty="0" smtClean="0"/>
          </a:p>
          <a:p>
            <a:r>
              <a:rPr lang="ja-JP" altLang="en-US" dirty="0" smtClean="0"/>
              <a:t>自治</a:t>
            </a:r>
            <a:r>
              <a:rPr lang="ja-JP" altLang="en-US" dirty="0"/>
              <a:t>体内の関係部局の協力・連絡体制及び各部局が果たす主な役割等について具体的に記載して下さい。</a:t>
            </a:r>
          </a:p>
          <a:p>
            <a:endParaRPr lang="en-US" altLang="ja-JP" dirty="0" smtClean="0"/>
          </a:p>
          <a:p>
            <a:pPr marL="0" indent="0">
              <a:buNone/>
            </a:pPr>
            <a:endParaRPr kumimoji="1" lang="ja-JP" altLang="en-US" dirty="0"/>
          </a:p>
        </p:txBody>
      </p:sp>
      <p:sp>
        <p:nvSpPr>
          <p:cNvPr id="3" name="スライド番号プレースホルダー 2"/>
          <p:cNvSpPr>
            <a:spLocks noGrp="1"/>
          </p:cNvSpPr>
          <p:nvPr>
            <p:ph type="sldNum" sz="quarter" idx="12"/>
          </p:nvPr>
        </p:nvSpPr>
        <p:spPr>
          <a:xfrm>
            <a:off x="8631362" y="6470810"/>
            <a:ext cx="512638" cy="365125"/>
          </a:xfrm>
        </p:spPr>
        <p:txBody>
          <a:bodyPr/>
          <a:lstStyle/>
          <a:p>
            <a:fld id="{9E2A29CB-BA86-48A6-80E1-CB8750A963B5}" type="slidenum">
              <a:rPr kumimoji="1" lang="ja-JP" altLang="en-US" sz="2000" smtClean="0">
                <a:solidFill>
                  <a:srgbClr val="003399"/>
                </a:solidFill>
              </a:rPr>
              <a:t>8</a:t>
            </a:fld>
            <a:endParaRPr kumimoji="1" lang="ja-JP" altLang="en-US" sz="2000" dirty="0">
              <a:solidFill>
                <a:srgbClr val="003399"/>
              </a:solidFill>
            </a:endParaRPr>
          </a:p>
        </p:txBody>
      </p:sp>
    </p:spTree>
    <p:extLst>
      <p:ext uri="{BB962C8B-B14F-4D97-AF65-F5344CB8AC3E}">
        <p14:creationId xmlns:p14="http://schemas.microsoft.com/office/powerpoint/2010/main" val="2831868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1798</TotalTime>
  <Words>894</Words>
  <Application>Microsoft Office PowerPoint</Application>
  <PresentationFormat>画面に合わせる (4:3)</PresentationFormat>
  <Paragraphs>283</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メイリオ</vt:lpstr>
      <vt:lpstr>游ゴシック</vt:lpstr>
      <vt:lpstr>Arial</vt:lpstr>
      <vt:lpstr>Trebuchet MS</vt:lpstr>
      <vt:lpstr>Wingdings 3</vt:lpstr>
      <vt:lpstr>ファセット</vt:lpstr>
      <vt:lpstr>PowerPoint プレゼンテーション</vt:lpstr>
      <vt:lpstr>タイトル</vt:lpstr>
      <vt:lpstr>１　事業の趣旨・目的</vt:lpstr>
      <vt:lpstr>２　重点業種における高年齢者の 　雇用機会の確保における課題</vt:lpstr>
      <vt:lpstr>３　支援メニューの内容</vt:lpstr>
      <vt:lpstr>４　事業実施による効果</vt:lpstr>
      <vt:lpstr>５　民間資金等の調達</vt:lpstr>
      <vt:lpstr>６　自治体等が実施する地域福祉・ 　地方創生等の地域活性化の取組</vt:lpstr>
      <vt:lpstr>７　協議会組織等の体制整備</vt:lpstr>
      <vt:lpstr>８　計画終了後の協議会の在り方</vt:lpstr>
      <vt:lpstr>９　事業構想（案）作成者等の声</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原 里絵(hara-rie)</dc:creator>
  <cp:lastModifiedBy>加藤</cp:lastModifiedBy>
  <cp:revision>97</cp:revision>
  <cp:lastPrinted>2022-02-22T06:21:30Z</cp:lastPrinted>
  <dcterms:created xsi:type="dcterms:W3CDTF">2018-08-16T02:58:10Z</dcterms:created>
  <dcterms:modified xsi:type="dcterms:W3CDTF">2022-02-24T05:31:43Z</dcterms:modified>
</cp:coreProperties>
</file>