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3979" r:id="rId2"/>
  </p:sldMasterIdLst>
  <p:notesMasterIdLst>
    <p:notesMasterId r:id="rId13"/>
  </p:notesMasterIdLst>
  <p:handoutMasterIdLst>
    <p:handoutMasterId r:id="rId14"/>
  </p:handout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E150D85-9B87-4240-83C9-F004A268A467}" type="datetimeFigureOut">
              <a:rPr kumimoji="1" lang="ja-JP" altLang="en-US" smtClean="0"/>
              <a:t>2022/1/21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90CB1EC6-7A67-480A-BBEF-72A985296218}" type="slidenum">
              <a:rPr kumimoji="1" lang="ja-JP" altLang="en-US" smtClean="0"/>
              <a:t>‹#›</a:t>
            </a:fld>
            <a:endParaRPr kumimoji="1" lang="ja-JP" altLang="en-US"/>
          </a:p>
        </p:txBody>
      </p:sp>
    </p:spTree>
    <p:extLst>
      <p:ext uri="{BB962C8B-B14F-4D97-AF65-F5344CB8AC3E}">
        <p14:creationId xmlns:p14="http://schemas.microsoft.com/office/powerpoint/2010/main" val="381496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B66B516C-605D-4540-BE6C-9ECC125AF627}" type="datetimeFigureOut">
              <a:rPr kumimoji="1" lang="ja-JP" altLang="en-US" smtClean="0"/>
              <a:t>2022/1/21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36D41500-3187-409A-A3CA-29A7EAE34F5B}" type="slidenum">
              <a:rPr kumimoji="1" lang="ja-JP" altLang="en-US" smtClean="0"/>
              <a:t>‹#›</a:t>
            </a:fld>
            <a:endParaRPr kumimoji="1" lang="ja-JP" altLang="en-US"/>
          </a:p>
        </p:txBody>
      </p:sp>
    </p:spTree>
    <p:extLst>
      <p:ext uri="{BB962C8B-B14F-4D97-AF65-F5344CB8AC3E}">
        <p14:creationId xmlns:p14="http://schemas.microsoft.com/office/powerpoint/2010/main" val="26200208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420857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59424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679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70336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319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43441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52081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51195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p:cNvSpPr/>
          <p:nvPr userDrawn="1"/>
        </p:nvSpPr>
        <p:spPr>
          <a:xfrm>
            <a:off x="0" y="3357563"/>
            <a:ext cx="9144000" cy="71437"/>
          </a:xfrm>
          <a:prstGeom prst="rect">
            <a:avLst/>
          </a:prstGeom>
          <a:solidFill>
            <a:schemeClr val="tx2">
              <a:lumMod val="60000"/>
              <a:lumOff val="40000"/>
            </a:schemeClr>
          </a:solidFill>
          <a:ln>
            <a:noFill/>
          </a:ln>
          <a:effectLst/>
        </p:spPr>
        <p:style>
          <a:lnRef idx="2">
            <a:schemeClr val="accent3"/>
          </a:lnRef>
          <a:fillRef idx="1">
            <a:schemeClr val="lt1"/>
          </a:fillRef>
          <a:effectRef idx="0">
            <a:schemeClr val="accent3"/>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ctrTitle"/>
          </p:nvPr>
        </p:nvSpPr>
        <p:spPr>
          <a:xfrm>
            <a:off x="686088" y="2276873"/>
            <a:ext cx="7772401" cy="1080119"/>
          </a:xfrm>
        </p:spPr>
        <p:txBody>
          <a:bodyPr/>
          <a:lstStyle>
            <a:lvl1pPr>
              <a:defRPr sz="2954" b="1">
                <a:latin typeface="Meiryo UI" panose="020B0604030504040204" pitchFamily="50" charset="-128"/>
                <a:ea typeface="Meiryo UI" panose="020B0604030504040204" pitchFamily="50" charset="-128"/>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59" y="3886200"/>
            <a:ext cx="6400801" cy="1752600"/>
          </a:xfrm>
        </p:spPr>
        <p:txBody>
          <a:bodyPr/>
          <a:lstStyle>
            <a:lvl1pPr marL="0" indent="0" algn="ctr">
              <a:spcBef>
                <a:spcPts val="554"/>
              </a:spcBef>
              <a:buNone/>
              <a:defRPr sz="2215">
                <a:solidFill>
                  <a:schemeClr val="tx1"/>
                </a:solidFill>
                <a:latin typeface="Meiryo UI" panose="020B0604030504040204" pitchFamily="50" charset="-128"/>
                <a:ea typeface="Meiryo UI" panose="020B0604030504040204" pitchFamily="50" charset="-128"/>
              </a:defRPr>
            </a:lvl1pPr>
            <a:lvl2pPr marL="421152" indent="0" algn="ctr">
              <a:buNone/>
              <a:defRPr>
                <a:solidFill>
                  <a:schemeClr val="tx1">
                    <a:tint val="75000"/>
                  </a:schemeClr>
                </a:solidFill>
              </a:defRPr>
            </a:lvl2pPr>
            <a:lvl3pPr marL="842307" indent="0" algn="ctr">
              <a:buNone/>
              <a:defRPr>
                <a:solidFill>
                  <a:schemeClr val="tx1">
                    <a:tint val="75000"/>
                  </a:schemeClr>
                </a:solidFill>
              </a:defRPr>
            </a:lvl3pPr>
            <a:lvl4pPr marL="1263463" indent="0" algn="ctr">
              <a:buNone/>
              <a:defRPr>
                <a:solidFill>
                  <a:schemeClr val="tx1">
                    <a:tint val="75000"/>
                  </a:schemeClr>
                </a:solidFill>
              </a:defRPr>
            </a:lvl4pPr>
            <a:lvl5pPr marL="1684615" indent="0" algn="ctr">
              <a:buNone/>
              <a:defRPr>
                <a:solidFill>
                  <a:schemeClr val="tx1">
                    <a:tint val="75000"/>
                  </a:schemeClr>
                </a:solidFill>
              </a:defRPr>
            </a:lvl5pPr>
            <a:lvl6pPr marL="2105770" indent="0" algn="ctr">
              <a:buNone/>
              <a:defRPr>
                <a:solidFill>
                  <a:schemeClr val="tx1">
                    <a:tint val="75000"/>
                  </a:schemeClr>
                </a:solidFill>
              </a:defRPr>
            </a:lvl6pPr>
            <a:lvl7pPr marL="2526925" indent="0" algn="ctr">
              <a:buNone/>
              <a:defRPr>
                <a:solidFill>
                  <a:schemeClr val="tx1">
                    <a:tint val="75000"/>
                  </a:schemeClr>
                </a:solidFill>
              </a:defRPr>
            </a:lvl7pPr>
            <a:lvl8pPr marL="2948079" indent="0" algn="ctr">
              <a:buNone/>
              <a:defRPr>
                <a:solidFill>
                  <a:schemeClr val="tx1">
                    <a:tint val="75000"/>
                  </a:schemeClr>
                </a:solidFill>
              </a:defRPr>
            </a:lvl8pPr>
            <a:lvl9pPr marL="3369234"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D1DCAC6E-5ABE-47BC-AD06-DC65CD469A33}" type="slidenum">
              <a:rPr lang="ja-JP" altLang="en-US"/>
              <a:pPr>
                <a:defRPr/>
              </a:pPr>
              <a:t>‹#›</a:t>
            </a:fld>
            <a:endParaRPr lang="ja-JP" altLang="en-US" dirty="0"/>
          </a:p>
        </p:txBody>
      </p:sp>
    </p:spTree>
    <p:extLst>
      <p:ext uri="{BB962C8B-B14F-4D97-AF65-F5344CB8AC3E}">
        <p14:creationId xmlns:p14="http://schemas.microsoft.com/office/powerpoint/2010/main" val="2201685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137" cy="504000"/>
          </a:xfrm>
          <a:solidFill>
            <a:schemeClr val="tx1">
              <a:lumMod val="50000"/>
              <a:lumOff val="50000"/>
            </a:schemeClr>
          </a:solidFill>
        </p:spPr>
        <p:txBody>
          <a:bodyPr/>
          <a:lstStyle>
            <a:lvl1pPr>
              <a:defRPr sz="1846" b="1">
                <a:solidFill>
                  <a:schemeClr val="bg1"/>
                </a:solidFill>
                <a:latin typeface="Meiryo UI" panose="020B0604030504040204" pitchFamily="50" charset="-128"/>
                <a:ea typeface="Meiryo UI" panose="020B0604030504040204" pitchFamily="50" charset="-128"/>
              </a:defRPr>
            </a:lvl1pPr>
          </a:lstStyle>
          <a:p>
            <a:r>
              <a:rPr lang="ja-JP" altLang="en-US" dirty="0" smtClean="0"/>
              <a:t>マスタ タイトルの書式設定</a:t>
            </a:r>
            <a:endParaRPr lang="ja-JP" altLang="en-US" dirty="0"/>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a:xfrm>
            <a:off x="8704263" y="6502400"/>
            <a:ext cx="439737" cy="433388"/>
          </a:xfrm>
        </p:spPr>
        <p:txBody>
          <a:bodyPr wrap="squar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B6469BE3-8F42-4A5E-8EF9-CC19EAF864B2}" type="slidenum">
              <a:rPr lang="ja-JP" altLang="en-US"/>
              <a:pPr>
                <a:defRPr/>
              </a:pPr>
              <a:t>‹#›</a:t>
            </a:fld>
            <a:endParaRPr lang="ja-JP" altLang="en-US" dirty="0"/>
          </a:p>
        </p:txBody>
      </p:sp>
    </p:spTree>
    <p:extLst>
      <p:ext uri="{BB962C8B-B14F-4D97-AF65-F5344CB8AC3E}">
        <p14:creationId xmlns:p14="http://schemas.microsoft.com/office/powerpoint/2010/main" val="2029247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5" name="正方形/長方形 4"/>
          <p:cNvSpPr/>
          <p:nvPr userDrawn="1"/>
        </p:nvSpPr>
        <p:spPr>
          <a:xfrm>
            <a:off x="317500" y="0"/>
            <a:ext cx="66675" cy="685800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554530"/>
            <a:ext cx="1860923" cy="504000"/>
          </a:xfrm>
          <a:solidFill>
            <a:schemeClr val="tx1">
              <a:lumMod val="50000"/>
              <a:lumOff val="50000"/>
            </a:schemeClr>
          </a:solidFill>
          <a:ln w="28575">
            <a:solidFill>
              <a:schemeClr val="bg1"/>
            </a:solidFill>
          </a:ln>
        </p:spPr>
        <p:txBody>
          <a:bodyPr/>
          <a:lstStyle>
            <a:lvl1pPr algn="ctr">
              <a:defRPr sz="1846" b="1" cap="all" baseline="0">
                <a:solidFill>
                  <a:schemeClr val="bg1"/>
                </a:solidFill>
                <a:latin typeface="Meiryo UI" panose="020B0604030504040204" pitchFamily="50" charset="-128"/>
                <a:ea typeface="Meiryo UI"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583865" y="1268760"/>
            <a:ext cx="6646891" cy="4824536"/>
          </a:xfrm>
        </p:spPr>
        <p:txBody>
          <a:bodyPr anchor="ct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8" name="テキスト プレースホルダ 2"/>
          <p:cNvSpPr>
            <a:spLocks noGrp="1"/>
          </p:cNvSpPr>
          <p:nvPr>
            <p:ph type="body" idx="13"/>
          </p:nvPr>
        </p:nvSpPr>
        <p:spPr>
          <a:xfrm>
            <a:off x="7348465" y="1268760"/>
            <a:ext cx="1676953" cy="4824536"/>
          </a:xfrm>
        </p:spPr>
        <p:txBody>
          <a:bodyPr anchor="ct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6" name="日付プレースホルダ 3"/>
          <p:cNvSpPr>
            <a:spLocks noGrp="1"/>
          </p:cNvSpPr>
          <p:nvPr>
            <p:ph type="dt" sz="half" idx="14"/>
          </p:nvPr>
        </p:nvSpPr>
        <p:spPr/>
        <p:txBody>
          <a:bodyPr/>
          <a:lstStyle>
            <a:lvl1pPr>
              <a:defRPr/>
            </a:lvl1pPr>
          </a:lstStyle>
          <a:p>
            <a:pPr>
              <a:defRPr/>
            </a:pPr>
            <a:endParaRPr lang="ja-JP" altLang="en-US"/>
          </a:p>
        </p:txBody>
      </p:sp>
      <p:sp>
        <p:nvSpPr>
          <p:cNvPr id="7" name="フッター プレースホルダ 4"/>
          <p:cNvSpPr>
            <a:spLocks noGrp="1"/>
          </p:cNvSpPr>
          <p:nvPr>
            <p:ph type="ftr" sz="quarter" idx="15"/>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6"/>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AFC5A709-A37A-4A06-8584-1A937EB6291F}" type="slidenum">
              <a:rPr lang="ja-JP" altLang="en-US"/>
              <a:pPr>
                <a:defRPr/>
              </a:pPr>
              <a:t>‹#›</a:t>
            </a:fld>
            <a:endParaRPr lang="ja-JP" altLang="en-US" dirty="0"/>
          </a:p>
        </p:txBody>
      </p:sp>
    </p:spTree>
    <p:extLst>
      <p:ext uri="{BB962C8B-B14F-4D97-AF65-F5344CB8AC3E}">
        <p14:creationId xmlns:p14="http://schemas.microsoft.com/office/powerpoint/2010/main" val="225858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17450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4" name="正方形/長方形 3"/>
          <p:cNvSpPr/>
          <p:nvPr userDrawn="1"/>
        </p:nvSpPr>
        <p:spPr>
          <a:xfrm>
            <a:off x="317500" y="0"/>
            <a:ext cx="66675" cy="685800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2746477"/>
            <a:ext cx="7975385" cy="648000"/>
          </a:xfrm>
          <a:solidFill>
            <a:schemeClr val="tx1">
              <a:lumMod val="50000"/>
              <a:lumOff val="50000"/>
            </a:schemeClr>
          </a:solidFill>
          <a:ln w="28575">
            <a:solidFill>
              <a:schemeClr val="bg1"/>
            </a:solidFill>
          </a:ln>
        </p:spPr>
        <p:txBody>
          <a:bodyPr/>
          <a:lstStyle>
            <a:lvl1pPr algn="ctr">
              <a:defRPr sz="2215" b="1" cap="all" baseline="0">
                <a:solidFill>
                  <a:schemeClr val="bg1"/>
                </a:solidFill>
                <a:latin typeface="Meiryo UI" panose="020B0604030504040204" pitchFamily="50" charset="-128"/>
                <a:ea typeface="Meiryo UI" panose="020B0604030504040204" pitchFamily="50" charset="-128"/>
              </a:defRPr>
            </a:lvl1pPr>
          </a:lstStyle>
          <a:p>
            <a:endParaRPr lang="ja-JP" altLang="en-US" dirty="0"/>
          </a:p>
        </p:txBody>
      </p:sp>
      <p:sp>
        <p:nvSpPr>
          <p:cNvPr id="3" name="テキスト プレースホルダ 2"/>
          <p:cNvSpPr>
            <a:spLocks noGrp="1"/>
          </p:cNvSpPr>
          <p:nvPr>
            <p:ph type="body" idx="1"/>
          </p:nvPr>
        </p:nvSpPr>
        <p:spPr>
          <a:xfrm>
            <a:off x="1248554" y="3573016"/>
            <a:ext cx="7476849" cy="2520280"/>
          </a:xfrm>
        </p:spPr>
        <p:txBody>
          <a:bodyP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48FBA725-2F00-4710-AF98-B89FB4C11B76}" type="slidenum">
              <a:rPr lang="ja-JP" altLang="en-US"/>
              <a:pPr>
                <a:defRPr/>
              </a:pPr>
              <a:t>‹#›</a:t>
            </a:fld>
            <a:endParaRPr lang="ja-JP" altLang="en-US" dirty="0"/>
          </a:p>
        </p:txBody>
      </p:sp>
    </p:spTree>
    <p:extLst>
      <p:ext uri="{BB962C8B-B14F-4D97-AF65-F5344CB8AC3E}">
        <p14:creationId xmlns:p14="http://schemas.microsoft.com/office/powerpoint/2010/main" val="1065295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8477250" y="6494463"/>
            <a:ext cx="666750" cy="365125"/>
          </a:xfrm>
        </p:spPr>
        <p:txBody>
          <a:bodyPr/>
          <a:lstStyle>
            <a:lvl1pPr>
              <a:defRPr>
                <a:solidFill>
                  <a:prstClr val="black"/>
                </a:solidFill>
              </a:defRPr>
            </a:lvl1pPr>
          </a:lstStyle>
          <a:p>
            <a:pPr>
              <a:defRPr/>
            </a:pPr>
            <a:fld id="{4795EE23-3315-4167-B2B2-3602CD17155D}" type="slidenum">
              <a:rPr lang="ja-JP" altLang="en-US"/>
              <a:pPr>
                <a:defRPr/>
              </a:pPr>
              <a:t>‹#›</a:t>
            </a:fld>
            <a:endParaRPr lang="ja-JP" altLang="en-US" dirty="0"/>
          </a:p>
        </p:txBody>
      </p:sp>
    </p:spTree>
    <p:extLst>
      <p:ext uri="{BB962C8B-B14F-4D97-AF65-F5344CB8AC3E}">
        <p14:creationId xmlns:p14="http://schemas.microsoft.com/office/powerpoint/2010/main" val="242979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1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71" y="160021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A889861-85B9-4581-9558-2FD7CC53CD9D}" type="slidenum">
              <a:rPr lang="ja-JP" altLang="en-US"/>
              <a:pPr>
                <a:defRPr/>
              </a:pPr>
              <a:t>‹#›</a:t>
            </a:fld>
            <a:endParaRPr lang="ja-JP" altLang="en-US" dirty="0"/>
          </a:p>
        </p:txBody>
      </p:sp>
    </p:spTree>
    <p:extLst>
      <p:ext uri="{BB962C8B-B14F-4D97-AF65-F5344CB8AC3E}">
        <p14:creationId xmlns:p14="http://schemas.microsoft.com/office/powerpoint/2010/main" val="161809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066" cy="639762"/>
          </a:xfrm>
        </p:spPr>
        <p:txBody>
          <a:bodyPr anchor="b"/>
          <a:lstStyle>
            <a:lvl1pPr marL="0" indent="0">
              <a:buNone/>
              <a:defRPr sz="2215" b="1"/>
            </a:lvl1pPr>
            <a:lvl2pPr marL="421152" indent="0">
              <a:buNone/>
              <a:defRPr sz="1846" b="1"/>
            </a:lvl2pPr>
            <a:lvl3pPr marL="842307" indent="0">
              <a:buNone/>
              <a:defRPr sz="1662" b="1"/>
            </a:lvl3pPr>
            <a:lvl4pPr marL="1263463" indent="0">
              <a:buNone/>
              <a:defRPr sz="1477" b="1"/>
            </a:lvl4pPr>
            <a:lvl5pPr marL="1684615" indent="0">
              <a:buNone/>
              <a:defRPr sz="1477" b="1"/>
            </a:lvl5pPr>
            <a:lvl6pPr marL="2105770" indent="0">
              <a:buNone/>
              <a:defRPr sz="1477" b="1"/>
            </a:lvl6pPr>
            <a:lvl7pPr marL="2526925" indent="0">
              <a:buNone/>
              <a:defRPr sz="1477" b="1"/>
            </a:lvl7pPr>
            <a:lvl8pPr marL="2948079" indent="0">
              <a:buNone/>
              <a:defRPr sz="1477" b="1"/>
            </a:lvl8pPr>
            <a:lvl9pPr marL="3369234"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8"/>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19" y="1535113"/>
            <a:ext cx="4041531" cy="639762"/>
          </a:xfrm>
        </p:spPr>
        <p:txBody>
          <a:bodyPr anchor="b"/>
          <a:lstStyle>
            <a:lvl1pPr marL="0" indent="0">
              <a:buNone/>
              <a:defRPr sz="2215" b="1"/>
            </a:lvl1pPr>
            <a:lvl2pPr marL="421152" indent="0">
              <a:buNone/>
              <a:defRPr sz="1846" b="1"/>
            </a:lvl2pPr>
            <a:lvl3pPr marL="842307" indent="0">
              <a:buNone/>
              <a:defRPr sz="1662" b="1"/>
            </a:lvl3pPr>
            <a:lvl4pPr marL="1263463" indent="0">
              <a:buNone/>
              <a:defRPr sz="1477" b="1"/>
            </a:lvl4pPr>
            <a:lvl5pPr marL="1684615" indent="0">
              <a:buNone/>
              <a:defRPr sz="1477" b="1"/>
            </a:lvl5pPr>
            <a:lvl6pPr marL="2105770" indent="0">
              <a:buNone/>
              <a:defRPr sz="1477" b="1"/>
            </a:lvl6pPr>
            <a:lvl7pPr marL="2526925" indent="0">
              <a:buNone/>
              <a:defRPr sz="1477" b="1"/>
            </a:lvl7pPr>
            <a:lvl8pPr marL="2948079" indent="0">
              <a:buNone/>
              <a:defRPr sz="1477" b="1"/>
            </a:lvl8pPr>
            <a:lvl9pPr marL="3369234"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19" y="2174878"/>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A851DA2-7F57-46D1-95D9-8459218A70A6}" type="slidenum">
              <a:rPr lang="ja-JP" altLang="en-US"/>
              <a:pPr>
                <a:defRPr/>
              </a:pPr>
              <a:t>‹#›</a:t>
            </a:fld>
            <a:endParaRPr lang="ja-JP" altLang="en-US" dirty="0"/>
          </a:p>
        </p:txBody>
      </p:sp>
    </p:spTree>
    <p:extLst>
      <p:ext uri="{BB962C8B-B14F-4D97-AF65-F5344CB8AC3E}">
        <p14:creationId xmlns:p14="http://schemas.microsoft.com/office/powerpoint/2010/main" val="135097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09A9E570-7575-4799-9653-FDE18F7E6E41}" type="slidenum">
              <a:rPr lang="ja-JP" altLang="en-US"/>
              <a:pPr>
                <a:defRPr/>
              </a:pPr>
              <a:t>‹#›</a:t>
            </a:fld>
            <a:endParaRPr lang="ja-JP" altLang="en-US" dirty="0"/>
          </a:p>
        </p:txBody>
      </p:sp>
    </p:spTree>
    <p:extLst>
      <p:ext uri="{BB962C8B-B14F-4D97-AF65-F5344CB8AC3E}">
        <p14:creationId xmlns:p14="http://schemas.microsoft.com/office/powerpoint/2010/main" val="3963685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433"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67" y="273059"/>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03"/>
            <a:ext cx="3008433" cy="4691063"/>
          </a:xfrm>
        </p:spPr>
        <p:txBody>
          <a:bodyPr/>
          <a:lstStyle>
            <a:lvl1pPr marL="0" indent="0">
              <a:buNone/>
              <a:defRPr sz="1292"/>
            </a:lvl1pPr>
            <a:lvl2pPr marL="421152" indent="0">
              <a:buNone/>
              <a:defRPr sz="1108"/>
            </a:lvl2pPr>
            <a:lvl3pPr marL="842307" indent="0">
              <a:buNone/>
              <a:defRPr sz="923"/>
            </a:lvl3pPr>
            <a:lvl4pPr marL="1263463" indent="0">
              <a:buNone/>
              <a:defRPr sz="831"/>
            </a:lvl4pPr>
            <a:lvl5pPr marL="1684615" indent="0">
              <a:buNone/>
              <a:defRPr sz="831"/>
            </a:lvl5pPr>
            <a:lvl6pPr marL="2105770" indent="0">
              <a:buNone/>
              <a:defRPr sz="831"/>
            </a:lvl6pPr>
            <a:lvl7pPr marL="2526925" indent="0">
              <a:buNone/>
              <a:defRPr sz="831"/>
            </a:lvl7pPr>
            <a:lvl8pPr marL="2948079" indent="0">
              <a:buNone/>
              <a:defRPr sz="831"/>
            </a:lvl8pPr>
            <a:lvl9pPr marL="3369234"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FF211CC-F798-4398-AF3A-9B79B6F1190C}" type="slidenum">
              <a:rPr lang="ja-JP" altLang="en-US"/>
              <a:pPr>
                <a:defRPr/>
              </a:pPr>
              <a:t>‹#›</a:t>
            </a:fld>
            <a:endParaRPr lang="ja-JP" altLang="en-US" dirty="0"/>
          </a:p>
        </p:txBody>
      </p:sp>
    </p:spTree>
    <p:extLst>
      <p:ext uri="{BB962C8B-B14F-4D97-AF65-F5344CB8AC3E}">
        <p14:creationId xmlns:p14="http://schemas.microsoft.com/office/powerpoint/2010/main" val="1411123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0" y="4800603"/>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70" y="612775"/>
            <a:ext cx="5486400" cy="4114800"/>
          </a:xfrm>
        </p:spPr>
        <p:txBody>
          <a:bodyPr rtlCol="0">
            <a:normAutofit/>
          </a:bodyPr>
          <a:lstStyle>
            <a:lvl1pPr marL="0" indent="0">
              <a:buNone/>
              <a:defRPr sz="2954"/>
            </a:lvl1pPr>
            <a:lvl2pPr marL="421152" indent="0">
              <a:buNone/>
              <a:defRPr sz="2585"/>
            </a:lvl2pPr>
            <a:lvl3pPr marL="842307" indent="0">
              <a:buNone/>
              <a:defRPr sz="2215"/>
            </a:lvl3pPr>
            <a:lvl4pPr marL="1263463" indent="0">
              <a:buNone/>
              <a:defRPr sz="1846"/>
            </a:lvl4pPr>
            <a:lvl5pPr marL="1684615" indent="0">
              <a:buNone/>
              <a:defRPr sz="1846"/>
            </a:lvl5pPr>
            <a:lvl6pPr marL="2105770" indent="0">
              <a:buNone/>
              <a:defRPr sz="1846"/>
            </a:lvl6pPr>
            <a:lvl7pPr marL="2526925" indent="0">
              <a:buNone/>
              <a:defRPr sz="1846"/>
            </a:lvl7pPr>
            <a:lvl8pPr marL="2948079" indent="0">
              <a:buNone/>
              <a:defRPr sz="1846"/>
            </a:lvl8pPr>
            <a:lvl9pPr marL="3369234" indent="0">
              <a:buNone/>
              <a:defRPr sz="1846"/>
            </a:lvl9pPr>
          </a:lstStyle>
          <a:p>
            <a:pPr lvl="0"/>
            <a:endParaRPr lang="ja-JP" altLang="en-US" noProof="0" dirty="0" smtClean="0"/>
          </a:p>
        </p:txBody>
      </p:sp>
      <p:sp>
        <p:nvSpPr>
          <p:cNvPr id="4" name="テキスト プレースホルダ 3"/>
          <p:cNvSpPr>
            <a:spLocks noGrp="1"/>
          </p:cNvSpPr>
          <p:nvPr>
            <p:ph type="body" sz="half" idx="2"/>
          </p:nvPr>
        </p:nvSpPr>
        <p:spPr>
          <a:xfrm>
            <a:off x="1792170" y="5367338"/>
            <a:ext cx="5486400" cy="804862"/>
          </a:xfrm>
        </p:spPr>
        <p:txBody>
          <a:bodyPr/>
          <a:lstStyle>
            <a:lvl1pPr marL="0" indent="0">
              <a:buNone/>
              <a:defRPr sz="1292"/>
            </a:lvl1pPr>
            <a:lvl2pPr marL="421152" indent="0">
              <a:buNone/>
              <a:defRPr sz="1108"/>
            </a:lvl2pPr>
            <a:lvl3pPr marL="842307" indent="0">
              <a:buNone/>
              <a:defRPr sz="923"/>
            </a:lvl3pPr>
            <a:lvl4pPr marL="1263463" indent="0">
              <a:buNone/>
              <a:defRPr sz="831"/>
            </a:lvl4pPr>
            <a:lvl5pPr marL="1684615" indent="0">
              <a:buNone/>
              <a:defRPr sz="831"/>
            </a:lvl5pPr>
            <a:lvl6pPr marL="2105770" indent="0">
              <a:buNone/>
              <a:defRPr sz="831"/>
            </a:lvl6pPr>
            <a:lvl7pPr marL="2526925" indent="0">
              <a:buNone/>
              <a:defRPr sz="831"/>
            </a:lvl7pPr>
            <a:lvl8pPr marL="2948079" indent="0">
              <a:buNone/>
              <a:defRPr sz="831"/>
            </a:lvl8pPr>
            <a:lvl9pPr marL="3369234"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CAA15C3-C4DD-4FA4-8913-C85E04A49C79}" type="slidenum">
              <a:rPr lang="ja-JP" altLang="en-US"/>
              <a:pPr>
                <a:defRPr/>
              </a:pPr>
              <a:t>‹#›</a:t>
            </a:fld>
            <a:endParaRPr lang="ja-JP" altLang="en-US" dirty="0"/>
          </a:p>
        </p:txBody>
      </p:sp>
    </p:spTree>
    <p:extLst>
      <p:ext uri="{BB962C8B-B14F-4D97-AF65-F5344CB8AC3E}">
        <p14:creationId xmlns:p14="http://schemas.microsoft.com/office/powerpoint/2010/main" val="1192655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9BE7AE4-C583-4BC0-9F31-FA9044CD036A}" type="slidenum">
              <a:rPr lang="ja-JP" altLang="en-US"/>
              <a:pPr>
                <a:defRPr/>
              </a:pPr>
              <a:t>‹#›</a:t>
            </a:fld>
            <a:endParaRPr lang="ja-JP" altLang="en-US" dirty="0"/>
          </a:p>
        </p:txBody>
      </p:sp>
    </p:spTree>
    <p:extLst>
      <p:ext uri="{BB962C8B-B14F-4D97-AF65-F5344CB8AC3E}">
        <p14:creationId xmlns:p14="http://schemas.microsoft.com/office/powerpoint/2010/main" val="330305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57" y="274654"/>
            <a:ext cx="2057399"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462" y="274654"/>
            <a:ext cx="6031522"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4CED6D9-CF25-41D1-BFEA-9D49B15EE828}" type="slidenum">
              <a:rPr lang="ja-JP" altLang="en-US"/>
              <a:pPr>
                <a:defRPr/>
              </a:pPr>
              <a:t>‹#›</a:t>
            </a:fld>
            <a:endParaRPr lang="ja-JP" altLang="en-US" dirty="0"/>
          </a:p>
        </p:txBody>
      </p:sp>
    </p:spTree>
    <p:extLst>
      <p:ext uri="{BB962C8B-B14F-4D97-AF65-F5344CB8AC3E}">
        <p14:creationId xmlns:p14="http://schemas.microsoft.com/office/powerpoint/2010/main" val="2792885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568" y="274638"/>
            <a:ext cx="8229601"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71"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71" y="3938610"/>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endParaRPr lang="en-US" altLang="ja-JP"/>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a:p>
        </p:txBody>
      </p:sp>
      <p:sp>
        <p:nvSpPr>
          <p:cNvPr id="8" name="Rectangle 13"/>
          <p:cNvSpPr>
            <a:spLocks noGrp="1" noChangeArrowheads="1"/>
          </p:cNvSpPr>
          <p:nvPr>
            <p:ph type="sldNum" sz="quarter" idx="12"/>
          </p:nvPr>
        </p:nvSpPr>
        <p:spPr/>
        <p:txBody>
          <a:bodyPr/>
          <a:lstStyle>
            <a:lvl1pPr>
              <a:defRPr/>
            </a:lvl1pPr>
          </a:lstStyle>
          <a:p>
            <a:pPr>
              <a:defRPr/>
            </a:pPr>
            <a:fld id="{98190ADB-A013-42C2-94FD-A4DB9FC312B7}" type="slidenum">
              <a:rPr lang="en-US" altLang="ja-JP"/>
              <a:pPr>
                <a:defRPr/>
              </a:pPr>
              <a:t>‹#›</a:t>
            </a:fld>
            <a:endParaRPr lang="en-US" altLang="ja-JP" dirty="0"/>
          </a:p>
        </p:txBody>
      </p:sp>
    </p:spTree>
    <p:extLst>
      <p:ext uri="{BB962C8B-B14F-4D97-AF65-F5344CB8AC3E}">
        <p14:creationId xmlns:p14="http://schemas.microsoft.com/office/powerpoint/2010/main" val="128208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14387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23921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407217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87789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14800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16729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79355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E3F47B7-1296-4DF1-AEA0-BF5CF06A7AB1}" type="datetimeFigureOut">
              <a:rPr kumimoji="1" lang="ja-JP" altLang="en-US" smtClean="0"/>
              <a:t>2022/1/21</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46885860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7" tIns="45621" rIns="91247" bIns="45621"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7" tIns="45621" rIns="91247" bIns="4562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7938"/>
            <a:ext cx="2133600" cy="365125"/>
          </a:xfrm>
          <a:prstGeom prst="rect">
            <a:avLst/>
          </a:prstGeom>
        </p:spPr>
        <p:txBody>
          <a:bodyPr vert="horz" lIns="91247" tIns="45621" rIns="91247" bIns="45621" rtlCol="0" anchor="ctr"/>
          <a:lstStyle>
            <a:lvl1pPr algn="l">
              <a:defRPr sz="1108">
                <a:solidFill>
                  <a:prstClr val="black">
                    <a:tint val="75000"/>
                  </a:prst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7938"/>
            <a:ext cx="2895600" cy="365125"/>
          </a:xfrm>
          <a:prstGeom prst="rect">
            <a:avLst/>
          </a:prstGeom>
        </p:spPr>
        <p:txBody>
          <a:bodyPr vert="horz" lIns="91247" tIns="45621" rIns="91247" bIns="45621" rtlCol="0" anchor="ctr"/>
          <a:lstStyle>
            <a:lvl1pPr algn="ctr">
              <a:defRPr sz="1108">
                <a:solidFill>
                  <a:prstClr val="black">
                    <a:tint val="75000"/>
                  </a:prst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8020050" y="6492875"/>
            <a:ext cx="1123950" cy="365125"/>
          </a:xfrm>
          <a:prstGeom prst="rect">
            <a:avLst/>
          </a:prstGeom>
        </p:spPr>
        <p:txBody>
          <a:bodyPr vert="horz" lIns="91247" tIns="45621" rIns="91247" bIns="45621" rtlCol="0" anchor="ctr"/>
          <a:lstStyle>
            <a:lvl1pPr algn="r">
              <a:defRPr sz="1292">
                <a:solidFill>
                  <a:prstClr val="black">
                    <a:tint val="75000"/>
                  </a:prstClr>
                </a:solidFill>
                <a:latin typeface="HG丸ｺﾞｼｯｸM-PRO" panose="020F0600000000000000" pitchFamily="50" charset="-128"/>
                <a:ea typeface="HG丸ｺﾞｼｯｸM-PRO" panose="020F0600000000000000" pitchFamily="50" charset="-128"/>
              </a:defRPr>
            </a:lvl1pPr>
          </a:lstStyle>
          <a:p>
            <a:pPr>
              <a:defRPr/>
            </a:pPr>
            <a:fld id="{2C5694E4-0FFF-4930-A163-EEF4BC37326A}" type="slidenum">
              <a:rPr lang="ja-JP" altLang="en-US"/>
              <a:pPr>
                <a:defRPr/>
              </a:pPr>
              <a:t>‹#›</a:t>
            </a:fld>
            <a:endParaRPr lang="ja-JP" altLang="en-US" dirty="0"/>
          </a:p>
        </p:txBody>
      </p:sp>
    </p:spTree>
    <p:extLst>
      <p:ext uri="{BB962C8B-B14F-4D97-AF65-F5344CB8AC3E}">
        <p14:creationId xmlns:p14="http://schemas.microsoft.com/office/powerpoint/2010/main" val="2557928989"/>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5pPr>
      <a:lvl6pPr marL="421152" algn="ctr" rtl="0" fontAlgn="base">
        <a:spcBef>
          <a:spcPct val="0"/>
        </a:spcBef>
        <a:spcAft>
          <a:spcPct val="0"/>
        </a:spcAft>
        <a:defRPr kumimoji="1" sz="4062">
          <a:solidFill>
            <a:schemeClr val="tx1"/>
          </a:solidFill>
          <a:latin typeface="Calibri" pitchFamily="34" charset="0"/>
          <a:ea typeface="ＭＳ Ｐゴシック" charset="-128"/>
        </a:defRPr>
      </a:lvl6pPr>
      <a:lvl7pPr marL="842307" algn="ctr" rtl="0" fontAlgn="base">
        <a:spcBef>
          <a:spcPct val="0"/>
        </a:spcBef>
        <a:spcAft>
          <a:spcPct val="0"/>
        </a:spcAft>
        <a:defRPr kumimoji="1" sz="4062">
          <a:solidFill>
            <a:schemeClr val="tx1"/>
          </a:solidFill>
          <a:latin typeface="Calibri" pitchFamily="34" charset="0"/>
          <a:ea typeface="ＭＳ Ｐゴシック" charset="-128"/>
        </a:defRPr>
      </a:lvl7pPr>
      <a:lvl8pPr marL="1263463" algn="ctr" rtl="0" fontAlgn="base">
        <a:spcBef>
          <a:spcPct val="0"/>
        </a:spcBef>
        <a:spcAft>
          <a:spcPct val="0"/>
        </a:spcAft>
        <a:defRPr kumimoji="1" sz="4062">
          <a:solidFill>
            <a:schemeClr val="tx1"/>
          </a:solidFill>
          <a:latin typeface="Calibri" pitchFamily="34" charset="0"/>
          <a:ea typeface="ＭＳ Ｐゴシック" charset="-128"/>
        </a:defRPr>
      </a:lvl8pPr>
      <a:lvl9pPr marL="168461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4325" indent="-314325" algn="l" rtl="0" eaLnBrk="0" fontAlgn="base" hangingPunct="0">
        <a:spcBef>
          <a:spcPct val="20000"/>
        </a:spcBef>
        <a:spcAft>
          <a:spcPct val="0"/>
        </a:spcAft>
        <a:buFont typeface="Arial" panose="020B0604020202020204" pitchFamily="34" charset="0"/>
        <a:buChar char="•"/>
        <a:defRPr kumimoji="1" sz="2900" kern="1200">
          <a:solidFill>
            <a:schemeClr val="tx1"/>
          </a:solidFill>
          <a:latin typeface="+mn-lt"/>
          <a:ea typeface="+mn-ea"/>
          <a:cs typeface="+mn-cs"/>
        </a:defRPr>
      </a:lvl1pPr>
      <a:lvl2pPr marL="684213" indent="-261938" algn="l" rtl="0" eaLnBrk="0" fontAlgn="base" hangingPunct="0">
        <a:spcBef>
          <a:spcPct val="20000"/>
        </a:spcBef>
        <a:spcAft>
          <a:spcPct val="0"/>
        </a:spcAft>
        <a:buFont typeface="Arial" panose="020B0604020202020204" pitchFamily="34" charset="0"/>
        <a:buChar char="–"/>
        <a:defRPr kumimoji="1" sz="2500" kern="1200">
          <a:solidFill>
            <a:schemeClr val="tx1"/>
          </a:solidFill>
          <a:latin typeface="+mn-lt"/>
          <a:ea typeface="+mn-ea"/>
          <a:cs typeface="+mn-cs"/>
        </a:defRPr>
      </a:lvl2pPr>
      <a:lvl3pPr marL="1052513" indent="-209550" algn="l"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473200"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893888"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316349"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37502"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58653"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79809"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2307" rtl="0" eaLnBrk="1" latinLnBrk="0" hangingPunct="1">
        <a:defRPr kumimoji="1" sz="1662" kern="1200">
          <a:solidFill>
            <a:schemeClr val="tx1"/>
          </a:solidFill>
          <a:latin typeface="+mn-lt"/>
          <a:ea typeface="+mn-ea"/>
          <a:cs typeface="+mn-cs"/>
        </a:defRPr>
      </a:lvl1pPr>
      <a:lvl2pPr marL="421152" algn="l" defTabSz="842307" rtl="0" eaLnBrk="1" latinLnBrk="0" hangingPunct="1">
        <a:defRPr kumimoji="1" sz="1662" kern="1200">
          <a:solidFill>
            <a:schemeClr val="tx1"/>
          </a:solidFill>
          <a:latin typeface="+mn-lt"/>
          <a:ea typeface="+mn-ea"/>
          <a:cs typeface="+mn-cs"/>
        </a:defRPr>
      </a:lvl2pPr>
      <a:lvl3pPr marL="842307" algn="l" defTabSz="842307" rtl="0" eaLnBrk="1" latinLnBrk="0" hangingPunct="1">
        <a:defRPr kumimoji="1" sz="1662" kern="1200">
          <a:solidFill>
            <a:schemeClr val="tx1"/>
          </a:solidFill>
          <a:latin typeface="+mn-lt"/>
          <a:ea typeface="+mn-ea"/>
          <a:cs typeface="+mn-cs"/>
        </a:defRPr>
      </a:lvl3pPr>
      <a:lvl4pPr marL="1263463" algn="l" defTabSz="842307" rtl="0" eaLnBrk="1" latinLnBrk="0" hangingPunct="1">
        <a:defRPr kumimoji="1" sz="1662" kern="1200">
          <a:solidFill>
            <a:schemeClr val="tx1"/>
          </a:solidFill>
          <a:latin typeface="+mn-lt"/>
          <a:ea typeface="+mn-ea"/>
          <a:cs typeface="+mn-cs"/>
        </a:defRPr>
      </a:lvl4pPr>
      <a:lvl5pPr marL="1684615" algn="l" defTabSz="842307" rtl="0" eaLnBrk="1" latinLnBrk="0" hangingPunct="1">
        <a:defRPr kumimoji="1" sz="1662" kern="1200">
          <a:solidFill>
            <a:schemeClr val="tx1"/>
          </a:solidFill>
          <a:latin typeface="+mn-lt"/>
          <a:ea typeface="+mn-ea"/>
          <a:cs typeface="+mn-cs"/>
        </a:defRPr>
      </a:lvl5pPr>
      <a:lvl6pPr marL="2105770" algn="l" defTabSz="842307" rtl="0" eaLnBrk="1" latinLnBrk="0" hangingPunct="1">
        <a:defRPr kumimoji="1" sz="1662" kern="1200">
          <a:solidFill>
            <a:schemeClr val="tx1"/>
          </a:solidFill>
          <a:latin typeface="+mn-lt"/>
          <a:ea typeface="+mn-ea"/>
          <a:cs typeface="+mn-cs"/>
        </a:defRPr>
      </a:lvl6pPr>
      <a:lvl7pPr marL="2526925" algn="l" defTabSz="842307" rtl="0" eaLnBrk="1" latinLnBrk="0" hangingPunct="1">
        <a:defRPr kumimoji="1" sz="1662" kern="1200">
          <a:solidFill>
            <a:schemeClr val="tx1"/>
          </a:solidFill>
          <a:latin typeface="+mn-lt"/>
          <a:ea typeface="+mn-ea"/>
          <a:cs typeface="+mn-cs"/>
        </a:defRPr>
      </a:lvl7pPr>
      <a:lvl8pPr marL="2948079" algn="l" defTabSz="842307" rtl="0" eaLnBrk="1" latinLnBrk="0" hangingPunct="1">
        <a:defRPr kumimoji="1" sz="1662" kern="1200">
          <a:solidFill>
            <a:schemeClr val="tx1"/>
          </a:solidFill>
          <a:latin typeface="+mn-lt"/>
          <a:ea typeface="+mn-ea"/>
          <a:cs typeface="+mn-cs"/>
        </a:defRPr>
      </a:lvl8pPr>
      <a:lvl9pPr marL="3369234" algn="l" defTabSz="842307"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420888"/>
            <a:ext cx="8914300" cy="732404"/>
          </a:xfrm>
        </p:spPr>
        <p:txBody>
          <a:bodyPr anchor="ctr" anchorCtr="1">
            <a:normAutofit/>
          </a:bodyPr>
          <a:lstStyle/>
          <a:p>
            <a:r>
              <a:rPr kumimoji="1" lang="ja-JP" altLang="en-US" sz="3100" dirty="0" smtClean="0">
                <a:solidFill>
                  <a:schemeClr val="tx1"/>
                </a:solidFill>
              </a:rPr>
              <a:t>新たな働き方に対応した労務管理の導入支援等</a:t>
            </a:r>
            <a:endParaRPr kumimoji="1" lang="ja-JP" altLang="en-US" sz="3100" dirty="0">
              <a:solidFill>
                <a:schemeClr val="tx1"/>
              </a:solidFill>
            </a:endParaRPr>
          </a:p>
        </p:txBody>
      </p:sp>
      <p:sp>
        <p:nvSpPr>
          <p:cNvPr id="3" name="サブタイトル 2"/>
          <p:cNvSpPr>
            <a:spLocks noGrp="1"/>
          </p:cNvSpPr>
          <p:nvPr>
            <p:ph type="subTitle" idx="1"/>
          </p:nvPr>
        </p:nvSpPr>
        <p:spPr>
          <a:xfrm>
            <a:off x="1115616" y="4437112"/>
            <a:ext cx="8028384" cy="576064"/>
          </a:xfrm>
        </p:spPr>
        <p:txBody>
          <a:bodyPr>
            <a:noAutofit/>
          </a:bodyPr>
          <a:lstStyle/>
          <a:p>
            <a:r>
              <a:rPr kumimoji="1" lang="ja-JP" altLang="en-US" sz="2800" dirty="0" smtClean="0"/>
              <a:t>　</a:t>
            </a:r>
            <a:r>
              <a:rPr kumimoji="1" lang="ja-JP" altLang="en-US" sz="2800" dirty="0" smtClean="0">
                <a:solidFill>
                  <a:schemeClr val="tx1"/>
                </a:solidFill>
              </a:rPr>
              <a:t>小田原労働基準監督署</a:t>
            </a:r>
            <a:r>
              <a:rPr lang="ja-JP" altLang="en-US" sz="2800" dirty="0">
                <a:solidFill>
                  <a:schemeClr val="tx1"/>
                </a:solidFill>
              </a:rPr>
              <a:t>　</a:t>
            </a:r>
            <a:r>
              <a:rPr lang="ja-JP" altLang="en-US" sz="2800" dirty="0" smtClean="0">
                <a:solidFill>
                  <a:schemeClr val="tx1"/>
                </a:solidFill>
              </a:rPr>
              <a:t>労働時間相談・支援班</a:t>
            </a:r>
            <a:endParaRPr kumimoji="1" lang="ja-JP" altLang="en-US" sz="2800" dirty="0">
              <a:solidFill>
                <a:schemeClr val="tx1"/>
              </a:solidFill>
            </a:endParaRPr>
          </a:p>
        </p:txBody>
      </p:sp>
      <p:sp>
        <p:nvSpPr>
          <p:cNvPr id="4" name="テキスト ボックス 3"/>
          <p:cNvSpPr txBox="1"/>
          <p:nvPr/>
        </p:nvSpPr>
        <p:spPr>
          <a:xfrm>
            <a:off x="1403648" y="4221088"/>
            <a:ext cx="5832648" cy="369332"/>
          </a:xfrm>
          <a:prstGeom prst="rect">
            <a:avLst/>
          </a:prstGeom>
          <a:noFill/>
        </p:spPr>
        <p:txBody>
          <a:bodyPr wrap="square" rtlCol="0">
            <a:spAutoFit/>
          </a:bodyPr>
          <a:lstStyle/>
          <a:p>
            <a:endParaRPr kumimoji="1" lang="ja-JP" altLang="en-US" dirty="0"/>
          </a:p>
        </p:txBody>
      </p:sp>
      <p:sp>
        <p:nvSpPr>
          <p:cNvPr id="5" name="サブタイトル 2"/>
          <p:cNvSpPr txBox="1">
            <a:spLocks/>
          </p:cNvSpPr>
          <p:nvPr/>
        </p:nvSpPr>
        <p:spPr>
          <a:xfrm>
            <a:off x="-302724" y="477817"/>
            <a:ext cx="9468544" cy="57606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kumimoji="1"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9pPr>
          </a:lstStyle>
          <a:p>
            <a:r>
              <a:rPr lang="ja-JP" altLang="en-US" sz="2800" dirty="0" smtClean="0"/>
              <a:t>　</a:t>
            </a:r>
            <a:r>
              <a:rPr lang="ja-JP" altLang="en-US" sz="2800" dirty="0" smtClean="0">
                <a:solidFill>
                  <a:schemeClr val="tx1"/>
                </a:solidFill>
              </a:rPr>
              <a:t>～働き方改革関連法および労働時間等に関する講習会～</a:t>
            </a:r>
            <a:endParaRPr lang="ja-JP" altLang="en-US" sz="2800" dirty="0">
              <a:solidFill>
                <a:schemeClr val="tx1"/>
              </a:solidFill>
            </a:endParaRPr>
          </a:p>
        </p:txBody>
      </p:sp>
    </p:spTree>
    <p:extLst>
      <p:ext uri="{BB962C8B-B14F-4D97-AF65-F5344CB8AC3E}">
        <p14:creationId xmlns:p14="http://schemas.microsoft.com/office/powerpoint/2010/main" val="108443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dirty="0"/>
              <a:t>職場における新型コロナウイルス感染症対策実施のため</a:t>
            </a:r>
            <a:br>
              <a:rPr lang="ja-JP" altLang="en-US" dirty="0"/>
            </a:br>
            <a:r>
              <a:rPr lang="ja-JP" altLang="en-US" dirty="0"/>
              <a:t>～取組の５つのポイント～</a:t>
            </a:r>
          </a:p>
        </p:txBody>
      </p:sp>
      <p:sp>
        <p:nvSpPr>
          <p:cNvPr id="31" name="タイトル 1"/>
          <p:cNvSpPr txBox="1">
            <a:spLocks/>
          </p:cNvSpPr>
          <p:nvPr/>
        </p:nvSpPr>
        <p:spPr>
          <a:xfrm>
            <a:off x="191108" y="503237"/>
            <a:ext cx="7765268" cy="431363"/>
          </a:xfrm>
          <a:prstGeom prst="rect">
            <a:avLst/>
          </a:prstGeom>
          <a:solidFill>
            <a:srgbClr val="FF9900"/>
          </a:solidFill>
          <a:ln>
            <a:solidFill>
              <a:srgbClr val="FF9900"/>
            </a:solidFill>
          </a:ln>
        </p:spPr>
        <p:txBody>
          <a:bodyPr vert="horz" lIns="91440" tIns="45720" rIns="91440" bIns="45720" rtlCol="0" anchor="ctr">
            <a:noAutofit/>
          </a:bodyPr>
          <a:lstStyle>
            <a:lvl1pPr algn="ctr" defTabSz="1219170" rtl="0" eaLnBrk="1" latinLnBrk="0" hangingPunct="1">
              <a:spcBef>
                <a:spcPct val="0"/>
              </a:spcBef>
              <a:buNone/>
              <a:defRPr kumimoji="1" sz="5867" kern="1200">
                <a:solidFill>
                  <a:schemeClr val="tx1"/>
                </a:solidFill>
                <a:latin typeface="+mj-lt"/>
                <a:ea typeface="+mj-ea"/>
                <a:cs typeface="+mj-cs"/>
              </a:defRPr>
            </a:lvl1pPr>
          </a:lstStyle>
          <a:p>
            <a:pPr algn="l"/>
            <a:r>
              <a:rPr lang="ja-JP" altLang="en-US" sz="1600" b="1"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職場における新型コロナウイルス感染症の拡大を防止するためのチェックリスト</a:t>
            </a:r>
            <a:endPar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278506" y="934601"/>
            <a:ext cx="8613974" cy="2677656"/>
          </a:xfrm>
          <a:prstGeom prst="rect">
            <a:avLst/>
          </a:prstGeom>
          <a:noFill/>
        </p:spPr>
        <p:txBody>
          <a:bodyPr wrap="square" rtlCol="0" anchor="ctr">
            <a:spAutoFit/>
          </a:bodyPr>
          <a:lstStyle/>
          <a:p>
            <a:pPr marL="171450" indent="-171450" defTabSz="914400">
              <a:buFont typeface="Wingdings" panose="05000000000000000000" pitchFamily="2" charset="2"/>
              <a:buChar char="Ø"/>
            </a:pPr>
            <a:r>
              <a:rPr kumimoji="1" lang="ja-JP" altLang="en-US" sz="1600" dirty="0">
                <a:solidFill>
                  <a:prstClr val="black"/>
                </a:solidFill>
                <a:latin typeface="メイリオ" panose="020B0604030504040204" pitchFamily="50" charset="-128"/>
                <a:ea typeface="メイリオ" panose="020B0604030504040204" pitchFamily="50" charset="-128"/>
              </a:rPr>
              <a:t>このチェックリストは</a:t>
            </a:r>
            <a:r>
              <a:rPr kumimoji="1" lang="ja-JP" altLang="en-US" sz="1600" dirty="0" smtClean="0">
                <a:solidFill>
                  <a:prstClr val="black"/>
                </a:solidFill>
                <a:latin typeface="メイリオ" panose="020B0604030504040204" pitchFamily="50" charset="-128"/>
                <a:ea typeface="メイリオ" panose="020B0604030504040204" pitchFamily="50" charset="-128"/>
              </a:rPr>
              <a:t>、感染症対策の実施</a:t>
            </a:r>
            <a:r>
              <a:rPr kumimoji="1" lang="ja-JP" altLang="en-US" sz="1600" dirty="0">
                <a:solidFill>
                  <a:prstClr val="black"/>
                </a:solidFill>
                <a:latin typeface="メイリオ" panose="020B0604030504040204" pitchFamily="50" charset="-128"/>
                <a:ea typeface="メイリオ" panose="020B0604030504040204" pitchFamily="50" charset="-128"/>
              </a:rPr>
              <a:t>状況について確認し、職場の実態に即した対策を労使で検討していただくことを目的と</a:t>
            </a:r>
            <a:r>
              <a:rPr kumimoji="1" lang="ja-JP" altLang="en-US" sz="1600" dirty="0" smtClean="0">
                <a:solidFill>
                  <a:prstClr val="black"/>
                </a:solidFill>
                <a:latin typeface="メイリオ" panose="020B0604030504040204" pitchFamily="50" charset="-128"/>
                <a:ea typeface="メイリオ" panose="020B0604030504040204" pitchFamily="50" charset="-128"/>
              </a:rPr>
              <a:t>したものです。</a:t>
            </a:r>
            <a:endParaRPr kumimoji="1" lang="en-US" altLang="ja-JP" sz="1600" dirty="0" smtClean="0">
              <a:solidFill>
                <a:prstClr val="black"/>
              </a:solidFill>
              <a:latin typeface="メイリオ" panose="020B0604030504040204" pitchFamily="50" charset="-128"/>
              <a:ea typeface="メイリオ" panose="020B0604030504040204" pitchFamily="50" charset="-128"/>
            </a:endParaRPr>
          </a:p>
          <a:p>
            <a:pPr marL="171450" indent="-171450" defTabSz="914400">
              <a:buFont typeface="Wingdings" panose="05000000000000000000" pitchFamily="2" charset="2"/>
              <a:buChar char="Ø"/>
            </a:pPr>
            <a:endParaRPr kumimoji="1" lang="en-US" altLang="ja-JP" sz="800" dirty="0" smtClean="0">
              <a:solidFill>
                <a:prstClr val="black"/>
              </a:solidFill>
              <a:latin typeface="メイリオ" panose="020B0604030504040204" pitchFamily="50" charset="-128"/>
              <a:ea typeface="メイリオ" panose="020B0604030504040204" pitchFamily="50" charset="-128"/>
            </a:endParaRPr>
          </a:p>
          <a:p>
            <a:pPr marL="171450" indent="-171450" defTabSz="914400">
              <a:buFont typeface="Wingdings" panose="05000000000000000000" pitchFamily="2" charset="2"/>
              <a:buChar char="Ø"/>
            </a:pPr>
            <a:r>
              <a:rPr kumimoji="1" lang="ja-JP" altLang="en-US" sz="1600" dirty="0" smtClean="0">
                <a:solidFill>
                  <a:prstClr val="black"/>
                </a:solidFill>
                <a:latin typeface="メイリオ" panose="020B0604030504040204" pitchFamily="50" charset="-128"/>
                <a:ea typeface="メイリオ" panose="020B0604030504040204" pitchFamily="50" charset="-128"/>
              </a:rPr>
              <a:t>職場での対策が不十分な場合やどのような対策をすればよいかわからない場合には、感染症対策の実践例を参考に検討してください。</a:t>
            </a:r>
            <a:endParaRPr kumimoji="1" lang="en-US" altLang="ja-JP" sz="1600" dirty="0">
              <a:solidFill>
                <a:prstClr val="black"/>
              </a:solidFill>
              <a:latin typeface="メイリオ" panose="020B0604030504040204" pitchFamily="50" charset="-128"/>
              <a:ea typeface="メイリオ" panose="020B0604030504040204" pitchFamily="50" charset="-128"/>
            </a:endParaRPr>
          </a:p>
          <a:p>
            <a:pPr marL="171450" indent="-171450" defTabSz="914400">
              <a:buFont typeface="Wingdings" panose="05000000000000000000" pitchFamily="2" charset="2"/>
              <a:buChar char="Ø"/>
            </a:pPr>
            <a:endParaRPr kumimoji="1" lang="ja-JP" altLang="en-US" sz="800" dirty="0">
              <a:solidFill>
                <a:prstClr val="black"/>
              </a:solidFill>
              <a:latin typeface="メイリオ" panose="020B0604030504040204" pitchFamily="50" charset="-128"/>
              <a:ea typeface="メイリオ" panose="020B0604030504040204" pitchFamily="50" charset="-128"/>
            </a:endParaRPr>
          </a:p>
          <a:p>
            <a:pPr marL="171450" indent="-171450" defTabSz="914400">
              <a:buFont typeface="Wingdings" panose="05000000000000000000" pitchFamily="2" charset="2"/>
              <a:buChar char="Ø"/>
            </a:pPr>
            <a:r>
              <a:rPr kumimoji="1" lang="ja-JP" altLang="en-US" sz="1600" dirty="0">
                <a:solidFill>
                  <a:prstClr val="black"/>
                </a:solidFill>
                <a:latin typeface="メイリオ" panose="020B0604030504040204" pitchFamily="50" charset="-128"/>
                <a:ea typeface="メイリオ" panose="020B0604030504040204" pitchFamily="50" charset="-128"/>
              </a:rPr>
              <a:t>項目の中には、業種、業態、</a:t>
            </a:r>
            <a:r>
              <a:rPr kumimoji="1" lang="ja-JP" altLang="en-US" sz="1600" dirty="0" smtClean="0">
                <a:solidFill>
                  <a:prstClr val="black"/>
                </a:solidFill>
                <a:latin typeface="メイリオ" panose="020B0604030504040204" pitchFamily="50" charset="-128"/>
                <a:ea typeface="メイリオ" panose="020B0604030504040204" pitchFamily="50" charset="-128"/>
              </a:rPr>
              <a:t>職種などにより対応</a:t>
            </a:r>
            <a:r>
              <a:rPr kumimoji="1" lang="ja-JP" altLang="en-US" sz="1600" dirty="0">
                <a:solidFill>
                  <a:prstClr val="black"/>
                </a:solidFill>
                <a:latin typeface="メイリオ" panose="020B0604030504040204" pitchFamily="50" charset="-128"/>
                <a:ea typeface="メイリオ" panose="020B0604030504040204" pitchFamily="50" charset="-128"/>
              </a:rPr>
              <a:t>できないものがあるかもしれません</a:t>
            </a:r>
            <a:r>
              <a:rPr kumimoji="1" lang="ja-JP" altLang="en-US" sz="1600" dirty="0" smtClean="0">
                <a:solidFill>
                  <a:prstClr val="black"/>
                </a:solidFill>
                <a:latin typeface="メイリオ" panose="020B0604030504040204" pitchFamily="50" charset="-128"/>
                <a:ea typeface="メイリオ" panose="020B0604030504040204" pitchFamily="50" charset="-128"/>
              </a:rPr>
              <a:t>。すべての</a:t>
            </a:r>
            <a:r>
              <a:rPr kumimoji="1" lang="ja-JP" altLang="en-US" sz="1600" dirty="0">
                <a:solidFill>
                  <a:prstClr val="black"/>
                </a:solidFill>
                <a:latin typeface="メイリオ" panose="020B0604030504040204" pitchFamily="50" charset="-128"/>
                <a:ea typeface="メイリオ" panose="020B0604030504040204" pitchFamily="50" charset="-128"/>
              </a:rPr>
              <a:t>項目が「はい」にならないからといって、対策が不十分ということでは</a:t>
            </a:r>
            <a:r>
              <a:rPr kumimoji="1" lang="ja-JP" altLang="en-US" sz="1600" dirty="0" smtClean="0">
                <a:solidFill>
                  <a:prstClr val="black"/>
                </a:solidFill>
                <a:latin typeface="メイリオ" panose="020B0604030504040204" pitchFamily="50" charset="-128"/>
                <a:ea typeface="メイリオ" panose="020B0604030504040204" pitchFamily="50" charset="-128"/>
              </a:rPr>
              <a:t>ありませんが、可能な項目から工夫しましょう。</a:t>
            </a:r>
            <a:endParaRPr kumimoji="1" lang="en-US" altLang="ja-JP" sz="1600" dirty="0">
              <a:solidFill>
                <a:prstClr val="black"/>
              </a:solidFill>
              <a:latin typeface="メイリオ" panose="020B0604030504040204" pitchFamily="50" charset="-128"/>
              <a:ea typeface="メイリオ" panose="020B0604030504040204" pitchFamily="50" charset="-128"/>
            </a:endParaRPr>
          </a:p>
          <a:p>
            <a:pPr marL="171450" indent="-171450" defTabSz="914400">
              <a:buFont typeface="Wingdings" panose="05000000000000000000" pitchFamily="2" charset="2"/>
              <a:buChar char="Ø"/>
            </a:pPr>
            <a:endParaRPr kumimoji="1" lang="en-US" altLang="ja-JP" sz="800" dirty="0">
              <a:solidFill>
                <a:prstClr val="black"/>
              </a:solidFill>
              <a:latin typeface="メイリオ" panose="020B0604030504040204" pitchFamily="50" charset="-128"/>
              <a:ea typeface="メイリオ" panose="020B0604030504040204" pitchFamily="50" charset="-128"/>
            </a:endParaRPr>
          </a:p>
          <a:p>
            <a:pPr marL="171450" indent="-171450" defTabSz="914400">
              <a:buFont typeface="Wingdings" panose="05000000000000000000" pitchFamily="2" charset="2"/>
              <a:buChar char="Ø"/>
            </a:pPr>
            <a:r>
              <a:rPr kumimoji="1" lang="ja-JP" altLang="en-US" sz="1600" dirty="0">
                <a:solidFill>
                  <a:prstClr val="black"/>
                </a:solidFill>
                <a:latin typeface="メイリオ" panose="020B0604030504040204" pitchFamily="50" charset="-128"/>
                <a:ea typeface="メイリオ" panose="020B0604030504040204" pitchFamily="50" charset="-128"/>
              </a:rPr>
              <a:t>職場の実態を確認し、全員（事業者と労働者）がすぐにできることを確実</a:t>
            </a:r>
            <a:r>
              <a:rPr kumimoji="1" lang="ja-JP" altLang="en-US" sz="1600" dirty="0" smtClean="0">
                <a:solidFill>
                  <a:prstClr val="black"/>
                </a:solidFill>
                <a:latin typeface="メイリオ" panose="020B0604030504040204" pitchFamily="50" charset="-128"/>
                <a:ea typeface="メイリオ" panose="020B0604030504040204" pitchFamily="50" charset="-128"/>
              </a:rPr>
              <a:t>に継続して、実施</a:t>
            </a:r>
            <a:r>
              <a:rPr kumimoji="1" lang="ja-JP" altLang="en-US" sz="1600" dirty="0">
                <a:solidFill>
                  <a:prstClr val="black"/>
                </a:solidFill>
                <a:latin typeface="メイリオ" panose="020B0604030504040204" pitchFamily="50" charset="-128"/>
                <a:ea typeface="メイリオ" panose="020B0604030504040204" pitchFamily="50" charset="-128"/>
              </a:rPr>
              <a:t>いただくことが大切です。</a:t>
            </a:r>
          </a:p>
        </p:txBody>
      </p:sp>
      <p:pic>
        <p:nvPicPr>
          <p:cNvPr id="34" name="図 33"/>
          <p:cNvPicPr>
            <a:picLocks noChangeAspect="1"/>
          </p:cNvPicPr>
          <p:nvPr/>
        </p:nvPicPr>
        <p:blipFill>
          <a:blip r:embed="rId2"/>
          <a:stretch>
            <a:fillRect/>
          </a:stretch>
        </p:blipFill>
        <p:spPr>
          <a:xfrm>
            <a:off x="6621697" y="5175776"/>
            <a:ext cx="718545" cy="715352"/>
          </a:xfrm>
          <a:prstGeom prst="rect">
            <a:avLst/>
          </a:prstGeom>
        </p:spPr>
      </p:pic>
      <p:sp>
        <p:nvSpPr>
          <p:cNvPr id="35" name="テキスト ボックス 34"/>
          <p:cNvSpPr txBox="1"/>
          <p:nvPr/>
        </p:nvSpPr>
        <p:spPr>
          <a:xfrm>
            <a:off x="6215497" y="4437112"/>
            <a:ext cx="1556793" cy="738664"/>
          </a:xfrm>
          <a:prstGeom prst="rect">
            <a:avLst/>
          </a:prstGeom>
          <a:noFill/>
        </p:spPr>
        <p:txBody>
          <a:bodyPr wrap="square" rtlCol="0">
            <a:spAutoFit/>
          </a:bodyPr>
          <a:lstStyle/>
          <a:p>
            <a:pPr algn="ctr" defTabSz="914400"/>
            <a:r>
              <a:rPr kumimoji="1" lang="ja-JP" altLang="en-US" sz="1050" dirty="0">
                <a:solidFill>
                  <a:prstClr val="black"/>
                </a:solidFill>
                <a:latin typeface="メイリオ" panose="020B0604030504040204" pitchFamily="50" charset="-128"/>
                <a:ea typeface="メイリオ" panose="020B0604030504040204" pitchFamily="50" charset="-128"/>
              </a:rPr>
              <a:t>チェックリストは</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algn="ctr" defTabSz="914400"/>
            <a:r>
              <a:rPr kumimoji="1" lang="ja-JP" altLang="en-US" sz="1050" dirty="0">
                <a:solidFill>
                  <a:prstClr val="black"/>
                </a:solidFill>
                <a:latin typeface="メイリオ" panose="020B0604030504040204" pitchFamily="50" charset="-128"/>
                <a:ea typeface="メイリオ" panose="020B0604030504040204" pitchFamily="50" charset="-128"/>
              </a:rPr>
              <a:t>厚生</a:t>
            </a:r>
            <a:r>
              <a:rPr kumimoji="1" lang="ja-JP" altLang="en-US" sz="1050" dirty="0" smtClean="0">
                <a:solidFill>
                  <a:prstClr val="black"/>
                </a:solidFill>
                <a:latin typeface="メイリオ" panose="020B0604030504040204" pitchFamily="50" charset="-128"/>
                <a:ea typeface="メイリオ" panose="020B0604030504040204" pitchFamily="50" charset="-128"/>
              </a:rPr>
              <a:t>労働省</a:t>
            </a:r>
            <a:endParaRPr kumimoji="1" lang="en-US" altLang="ja-JP" sz="1050" dirty="0" smtClean="0">
              <a:solidFill>
                <a:prstClr val="black"/>
              </a:solidFill>
              <a:latin typeface="メイリオ" panose="020B0604030504040204" pitchFamily="50" charset="-128"/>
              <a:ea typeface="メイリオ" panose="020B0604030504040204" pitchFamily="50" charset="-128"/>
            </a:endParaRPr>
          </a:p>
          <a:p>
            <a:pPr algn="ctr" defTabSz="914400"/>
            <a:r>
              <a:rPr kumimoji="1" lang="ja-JP" altLang="en-US" sz="1050" dirty="0" smtClean="0">
                <a:solidFill>
                  <a:prstClr val="black"/>
                </a:solidFill>
                <a:latin typeface="メイリオ" panose="020B0604030504040204" pitchFamily="50" charset="-128"/>
                <a:ea typeface="メイリオ" panose="020B0604030504040204" pitchFamily="50" charset="-128"/>
              </a:rPr>
              <a:t>ホームページから</a:t>
            </a:r>
            <a:endParaRPr kumimoji="1" lang="en-US" altLang="ja-JP" sz="1050" dirty="0" smtClean="0">
              <a:solidFill>
                <a:prstClr val="black"/>
              </a:solidFill>
              <a:latin typeface="メイリオ" panose="020B0604030504040204" pitchFamily="50" charset="-128"/>
              <a:ea typeface="メイリオ" panose="020B0604030504040204" pitchFamily="50" charset="-128"/>
            </a:endParaRPr>
          </a:p>
          <a:p>
            <a:pPr algn="ctr" defTabSz="914400"/>
            <a:r>
              <a:rPr kumimoji="1" lang="ja-JP" altLang="en-US" sz="1050" dirty="0" smtClean="0">
                <a:solidFill>
                  <a:prstClr val="black"/>
                </a:solidFill>
                <a:latin typeface="メイリオ" panose="020B0604030504040204" pitchFamily="50" charset="-128"/>
                <a:ea typeface="メイリオ" panose="020B0604030504040204" pitchFamily="50" charset="-128"/>
              </a:rPr>
              <a:t>ダウンロード可能です。</a:t>
            </a:r>
            <a:endParaRPr kumimoji="1" lang="ja-JP" altLang="en-US" sz="1050" dirty="0">
              <a:solidFill>
                <a:prstClr val="black"/>
              </a:solidFill>
              <a:latin typeface="メイリオ" panose="020B0604030504040204" pitchFamily="50" charset="-128"/>
              <a:ea typeface="メイリオ" panose="020B0604030504040204" pitchFamily="50" charset="-128"/>
            </a:endParaRPr>
          </a:p>
        </p:txBody>
      </p:sp>
      <p:pic>
        <p:nvPicPr>
          <p:cNvPr id="36" name="図 35"/>
          <p:cNvPicPr>
            <a:picLocks noChangeAspect="1"/>
          </p:cNvPicPr>
          <p:nvPr/>
        </p:nvPicPr>
        <p:blipFill rotWithShape="1">
          <a:blip r:embed="rId3"/>
          <a:srcRect l="61911" t="22000" r="13802" b="73230"/>
          <a:stretch/>
        </p:blipFill>
        <p:spPr>
          <a:xfrm>
            <a:off x="1181066" y="3552077"/>
            <a:ext cx="4329404" cy="239142"/>
          </a:xfrm>
          <a:prstGeom prst="rect">
            <a:avLst/>
          </a:prstGeom>
        </p:spPr>
      </p:pic>
      <p:pic>
        <p:nvPicPr>
          <p:cNvPr id="37" name="図 36"/>
          <p:cNvPicPr>
            <a:picLocks noChangeAspect="1"/>
          </p:cNvPicPr>
          <p:nvPr/>
        </p:nvPicPr>
        <p:blipFill rotWithShape="1">
          <a:blip r:embed="rId4"/>
          <a:srcRect l="53741" t="12900" r="11807" b="4500"/>
          <a:stretch/>
        </p:blipFill>
        <p:spPr>
          <a:xfrm>
            <a:off x="1115616" y="3791219"/>
            <a:ext cx="4460305" cy="3007519"/>
          </a:xfrm>
          <a:prstGeom prst="rect">
            <a:avLst/>
          </a:prstGeom>
        </p:spPr>
      </p:pic>
    </p:spTree>
    <p:extLst>
      <p:ext uri="{BB962C8B-B14F-4D97-AF65-F5344CB8AC3E}">
        <p14:creationId xmlns:p14="http://schemas.microsoft.com/office/powerpoint/2010/main" val="1948884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dirty="0" smtClean="0"/>
              <a:t>テレワークの適切な導入及び実施の推進</a:t>
            </a:r>
            <a:endParaRPr lang="ja-JP" altLang="en-US" dirty="0"/>
          </a:p>
        </p:txBody>
      </p:sp>
      <p:pic>
        <p:nvPicPr>
          <p:cNvPr id="4" name="図 3"/>
          <p:cNvPicPr>
            <a:picLocks noChangeAspect="1"/>
          </p:cNvPicPr>
          <p:nvPr/>
        </p:nvPicPr>
        <p:blipFill>
          <a:blip r:embed="rId2"/>
          <a:stretch>
            <a:fillRect/>
          </a:stretch>
        </p:blipFill>
        <p:spPr>
          <a:xfrm>
            <a:off x="147708" y="764704"/>
            <a:ext cx="8848584" cy="5256584"/>
          </a:xfrm>
          <a:prstGeom prst="rect">
            <a:avLst/>
          </a:prstGeom>
        </p:spPr>
      </p:pic>
    </p:spTree>
    <p:extLst>
      <p:ext uri="{BB962C8B-B14F-4D97-AF65-F5344CB8AC3E}">
        <p14:creationId xmlns:p14="http://schemas.microsoft.com/office/powerpoint/2010/main" val="42326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dirty="0"/>
              <a:t>テレワークの適切な導入及び実施の推進</a:t>
            </a:r>
          </a:p>
        </p:txBody>
      </p:sp>
      <p:pic>
        <p:nvPicPr>
          <p:cNvPr id="5" name="図 4"/>
          <p:cNvPicPr>
            <a:picLocks noChangeAspect="1"/>
          </p:cNvPicPr>
          <p:nvPr/>
        </p:nvPicPr>
        <p:blipFill>
          <a:blip r:embed="rId2"/>
          <a:stretch>
            <a:fillRect/>
          </a:stretch>
        </p:blipFill>
        <p:spPr>
          <a:xfrm>
            <a:off x="107504" y="692696"/>
            <a:ext cx="8712968" cy="5891111"/>
          </a:xfrm>
          <a:prstGeom prst="rect">
            <a:avLst/>
          </a:prstGeom>
        </p:spPr>
      </p:pic>
    </p:spTree>
    <p:extLst>
      <p:ext uri="{BB962C8B-B14F-4D97-AF65-F5344CB8AC3E}">
        <p14:creationId xmlns:p14="http://schemas.microsoft.com/office/powerpoint/2010/main" val="691189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dirty="0" smtClean="0"/>
              <a:t>人材確保等支援助成金</a:t>
            </a:r>
            <a:endParaRPr lang="ja-JP" altLang="en-US" dirty="0"/>
          </a:p>
        </p:txBody>
      </p:sp>
      <p:pic>
        <p:nvPicPr>
          <p:cNvPr id="5" name="図 4"/>
          <p:cNvPicPr>
            <a:picLocks noChangeAspect="1"/>
          </p:cNvPicPr>
          <p:nvPr/>
        </p:nvPicPr>
        <p:blipFill>
          <a:blip r:embed="rId2"/>
          <a:stretch>
            <a:fillRect/>
          </a:stretch>
        </p:blipFill>
        <p:spPr>
          <a:xfrm>
            <a:off x="35496" y="908720"/>
            <a:ext cx="8964996" cy="5039254"/>
          </a:xfrm>
          <a:prstGeom prst="rect">
            <a:avLst/>
          </a:prstGeom>
        </p:spPr>
      </p:pic>
    </p:spTree>
    <p:extLst>
      <p:ext uri="{BB962C8B-B14F-4D97-AF65-F5344CB8AC3E}">
        <p14:creationId xmlns:p14="http://schemas.microsoft.com/office/powerpoint/2010/main" val="1564446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zh-TW" altLang="en-US" dirty="0"/>
              <a:t>人材確保等支援助成金</a:t>
            </a:r>
            <a:endParaRPr lang="ja-JP" altLang="en-US" dirty="0"/>
          </a:p>
        </p:txBody>
      </p:sp>
      <p:pic>
        <p:nvPicPr>
          <p:cNvPr id="4" name="図 3"/>
          <p:cNvPicPr>
            <a:picLocks noChangeAspect="1"/>
          </p:cNvPicPr>
          <p:nvPr/>
        </p:nvPicPr>
        <p:blipFill>
          <a:blip r:embed="rId2"/>
          <a:stretch>
            <a:fillRect/>
          </a:stretch>
        </p:blipFill>
        <p:spPr>
          <a:xfrm>
            <a:off x="165311" y="544703"/>
            <a:ext cx="8813378" cy="6174391"/>
          </a:xfrm>
          <a:prstGeom prst="rect">
            <a:avLst/>
          </a:prstGeom>
        </p:spPr>
      </p:pic>
    </p:spTree>
    <p:extLst>
      <p:ext uri="{BB962C8B-B14F-4D97-AF65-F5344CB8AC3E}">
        <p14:creationId xmlns:p14="http://schemas.microsoft.com/office/powerpoint/2010/main" val="3857871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zh-TW" altLang="en-US" dirty="0"/>
              <a:t>人材確保等支援助成金</a:t>
            </a:r>
            <a:endParaRPr lang="ja-JP" altLang="en-US" dirty="0"/>
          </a:p>
        </p:txBody>
      </p:sp>
      <p:pic>
        <p:nvPicPr>
          <p:cNvPr id="4" name="図 3"/>
          <p:cNvPicPr>
            <a:picLocks noChangeAspect="1"/>
          </p:cNvPicPr>
          <p:nvPr/>
        </p:nvPicPr>
        <p:blipFill>
          <a:blip r:embed="rId2"/>
          <a:stretch>
            <a:fillRect/>
          </a:stretch>
        </p:blipFill>
        <p:spPr>
          <a:xfrm>
            <a:off x="9499" y="548680"/>
            <a:ext cx="9027577" cy="6120680"/>
          </a:xfrm>
          <a:prstGeom prst="rect">
            <a:avLst/>
          </a:prstGeom>
        </p:spPr>
      </p:pic>
    </p:spTree>
    <p:extLst>
      <p:ext uri="{BB962C8B-B14F-4D97-AF65-F5344CB8AC3E}">
        <p14:creationId xmlns:p14="http://schemas.microsoft.com/office/powerpoint/2010/main" val="144773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zh-TW" altLang="en-US" dirty="0"/>
              <a:t>人材確保等支援助成金</a:t>
            </a:r>
            <a:endParaRPr lang="ja-JP" altLang="en-US" dirty="0"/>
          </a:p>
        </p:txBody>
      </p:sp>
      <p:pic>
        <p:nvPicPr>
          <p:cNvPr id="5" name="図 4"/>
          <p:cNvPicPr>
            <a:picLocks noChangeAspect="1"/>
          </p:cNvPicPr>
          <p:nvPr/>
        </p:nvPicPr>
        <p:blipFill>
          <a:blip r:embed="rId2"/>
          <a:stretch>
            <a:fillRect/>
          </a:stretch>
        </p:blipFill>
        <p:spPr>
          <a:xfrm>
            <a:off x="78051" y="908720"/>
            <a:ext cx="9036538" cy="5497157"/>
          </a:xfrm>
          <a:prstGeom prst="rect">
            <a:avLst/>
          </a:prstGeom>
        </p:spPr>
      </p:pic>
    </p:spTree>
    <p:extLst>
      <p:ext uri="{BB962C8B-B14F-4D97-AF65-F5344CB8AC3E}">
        <p14:creationId xmlns:p14="http://schemas.microsoft.com/office/powerpoint/2010/main" val="4217175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dirty="0"/>
              <a:t>職場における新型コロナウイルス感染症対策実施のため</a:t>
            </a:r>
            <a:br>
              <a:rPr lang="ja-JP" altLang="en-US" dirty="0"/>
            </a:br>
            <a:r>
              <a:rPr lang="ja-JP" altLang="en-US" dirty="0"/>
              <a:t>～取組の５つのポイント～</a:t>
            </a:r>
          </a:p>
        </p:txBody>
      </p:sp>
      <p:sp>
        <p:nvSpPr>
          <p:cNvPr id="6" name="角丸四角形 5"/>
          <p:cNvSpPr/>
          <p:nvPr/>
        </p:nvSpPr>
        <p:spPr>
          <a:xfrm>
            <a:off x="107504" y="579965"/>
            <a:ext cx="8928992" cy="2664295"/>
          </a:xfrm>
          <a:prstGeom prst="roundRect">
            <a:avLst>
              <a:gd name="adj" fmla="val 5588"/>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gn="just">
              <a:lnSpc>
                <a:spcPts val="2000"/>
              </a:lnSpc>
            </a:pPr>
            <a:r>
              <a:rPr lang="ja-JP" altLang="en-US"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rPr>
              <a:t>職場</a:t>
            </a:r>
            <a:r>
              <a:rPr lang="ja-JP" altLang="en-US" sz="1400" dirty="0">
                <a:solidFill>
                  <a:schemeClr val="tx1"/>
                </a:solidFill>
                <a:latin typeface="メイリオ" panose="020B0604030504040204" pitchFamily="50" charset="-128"/>
                <a:ea typeface="メイリオ" panose="020B0604030504040204" pitchFamily="50" charset="-128"/>
              </a:rPr>
              <a:t>に</a:t>
            </a:r>
            <a:r>
              <a:rPr lang="ja-JP" altLang="en-US" sz="1400" dirty="0" smtClean="0">
                <a:solidFill>
                  <a:schemeClr val="tx1"/>
                </a:solidFill>
                <a:latin typeface="メイリオ" panose="020B0604030504040204" pitchFamily="50" charset="-128"/>
                <a:ea typeface="メイリオ" panose="020B0604030504040204" pitchFamily="50" charset="-128"/>
              </a:rPr>
              <a:t>おける新型コロナウイルス感染症対策を実施する</a:t>
            </a:r>
            <a:r>
              <a:rPr lang="ja-JP" altLang="en-US" sz="1400" dirty="0">
                <a:solidFill>
                  <a:schemeClr val="tx1"/>
                </a:solidFill>
                <a:latin typeface="メイリオ" panose="020B0604030504040204" pitchFamily="50" charset="-128"/>
                <a:ea typeface="メイリオ" panose="020B0604030504040204" pitchFamily="50" charset="-128"/>
              </a:rPr>
              <a:t>ため</a:t>
            </a:r>
            <a:r>
              <a:rPr lang="ja-JP" altLang="en-US" sz="1400" dirty="0" smtClean="0">
                <a:solidFill>
                  <a:schemeClr val="tx1"/>
                </a:solidFill>
                <a:latin typeface="メイリオ" panose="020B0604030504040204" pitchFamily="50" charset="-128"/>
                <a:ea typeface="メイリオ" panose="020B0604030504040204" pitchFamily="50" charset="-128"/>
              </a:rPr>
              <a:t>に、まず次</a:t>
            </a:r>
            <a:r>
              <a:rPr lang="ja-JP" altLang="en-US" sz="1600" dirty="0" smtClean="0">
                <a:solidFill>
                  <a:schemeClr val="tx1"/>
                </a:solidFill>
                <a:latin typeface="メイリオ" panose="020B0604030504040204" pitchFamily="50" charset="-128"/>
                <a:ea typeface="メイリオ" panose="020B0604030504040204" pitchFamily="50" charset="-128"/>
              </a:rPr>
              <a:t>に示す</a:t>
            </a:r>
            <a:r>
              <a:rPr lang="ja-JP" altLang="en-US" sz="1600" b="1" dirty="0" smtClean="0">
                <a:solidFill>
                  <a:schemeClr val="tx1"/>
                </a:solidFill>
                <a:latin typeface="メイリオ" panose="020B0604030504040204" pitchFamily="50" charset="-128"/>
                <a:ea typeface="メイリオ" panose="020B0604030504040204" pitchFamily="50" charset="-128"/>
              </a:rPr>
              <a:t>～取組</a:t>
            </a:r>
            <a:r>
              <a:rPr lang="ja-JP" altLang="en-US" sz="1600" b="1" dirty="0">
                <a:solidFill>
                  <a:schemeClr val="tx1"/>
                </a:solidFill>
                <a:latin typeface="メイリオ" panose="020B0604030504040204" pitchFamily="50" charset="-128"/>
                <a:ea typeface="メイリオ" panose="020B0604030504040204" pitchFamily="50" charset="-128"/>
              </a:rPr>
              <a:t>の５つのポイント～</a:t>
            </a:r>
            <a:r>
              <a:rPr lang="ja-JP" altLang="en-US" sz="1400" dirty="0">
                <a:solidFill>
                  <a:schemeClr val="tx1"/>
                </a:solidFill>
                <a:latin typeface="メイリオ" panose="020B0604030504040204" pitchFamily="50" charset="-128"/>
                <a:ea typeface="メイリオ" panose="020B0604030504040204" pitchFamily="50" charset="-128"/>
              </a:rPr>
              <a:t>が</a:t>
            </a:r>
            <a:r>
              <a:rPr lang="ja-JP" altLang="en-US" sz="1400" dirty="0" smtClean="0">
                <a:solidFill>
                  <a:schemeClr val="tx1"/>
                </a:solidFill>
                <a:latin typeface="メイリオ" panose="020B0604030504040204" pitchFamily="50" charset="-128"/>
                <a:ea typeface="メイリオ" panose="020B0604030504040204" pitchFamily="50" charset="-128"/>
              </a:rPr>
              <a:t>実施できているか確認しましょう。</a:t>
            </a:r>
            <a:endParaRPr lang="en-US" altLang="ja-JP" sz="1400" dirty="0" smtClean="0">
              <a:solidFill>
                <a:schemeClr val="tx1"/>
              </a:solidFill>
              <a:latin typeface="メイリオ" panose="020B0604030504040204" pitchFamily="50" charset="-128"/>
              <a:ea typeface="メイリオ" panose="020B0604030504040204" pitchFamily="50" charset="-128"/>
            </a:endParaRPr>
          </a:p>
          <a:p>
            <a:pPr marL="177800" indent="-177800"/>
            <a:endParaRPr lang="en-US" altLang="ja-JP" sz="400" dirty="0">
              <a:solidFill>
                <a:schemeClr val="tx1"/>
              </a:solidFill>
              <a:latin typeface="メイリオ" panose="020B0604030504040204" pitchFamily="50" charset="-128"/>
              <a:ea typeface="メイリオ" panose="020B0604030504040204" pitchFamily="50" charset="-128"/>
            </a:endParaRPr>
          </a:p>
          <a:p>
            <a:pPr marL="266700" indent="-266700" algn="just">
              <a:lnSpc>
                <a:spcPts val="2000"/>
              </a:lnSpc>
            </a:pP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取組の５つのポイント～</a:t>
            </a:r>
            <a:r>
              <a:rPr lang="ja-JP" altLang="en-US" sz="1400" dirty="0" smtClean="0">
                <a:solidFill>
                  <a:schemeClr val="tx1"/>
                </a:solidFill>
                <a:latin typeface="メイリオ" panose="020B0604030504040204" pitchFamily="50" charset="-128"/>
                <a:ea typeface="メイリオ" panose="020B0604030504040204" pitchFamily="50" charset="-128"/>
              </a:rPr>
              <a:t>は感染防止対策の基本的事項ですので、未実施の事項がある場合に</a:t>
            </a:r>
            <a:r>
              <a:rPr lang="ja-JP" altLang="en-US" sz="1400" dirty="0">
                <a:solidFill>
                  <a:schemeClr val="tx1"/>
                </a:solidFill>
                <a:latin typeface="メイリオ" panose="020B0604030504040204" pitchFamily="50" charset="-128"/>
                <a:ea typeface="メイリオ" panose="020B0604030504040204" pitchFamily="50" charset="-128"/>
              </a:rPr>
              <a:t>は</a:t>
            </a:r>
            <a:r>
              <a:rPr lang="ja-JP" altLang="en-US" sz="1400" dirty="0" smtClean="0">
                <a:solidFill>
                  <a:schemeClr val="tx1"/>
                </a:solidFill>
                <a:latin typeface="メイリオ" panose="020B0604030504040204" pitchFamily="50" charset="-128"/>
                <a:ea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rPr>
              <a:t>「職場</a:t>
            </a:r>
            <a:r>
              <a:rPr lang="ja-JP" altLang="en-US" sz="1600" b="1" dirty="0">
                <a:solidFill>
                  <a:schemeClr val="tx1"/>
                </a:solidFill>
                <a:latin typeface="メイリオ" panose="020B0604030504040204" pitchFamily="50" charset="-128"/>
                <a:ea typeface="メイリオ" panose="020B0604030504040204" pitchFamily="50" charset="-128"/>
              </a:rPr>
              <a:t>における感染防止対策の</a:t>
            </a:r>
            <a:r>
              <a:rPr lang="ja-JP" altLang="en-US" sz="1600" b="1" dirty="0" smtClean="0">
                <a:solidFill>
                  <a:schemeClr val="tx1"/>
                </a:solidFill>
                <a:latin typeface="メイリオ" panose="020B0604030504040204" pitchFamily="50" charset="-128"/>
                <a:ea typeface="メイリオ" panose="020B0604030504040204" pitchFamily="50" charset="-128"/>
              </a:rPr>
              <a:t>実践例」</a:t>
            </a:r>
            <a:r>
              <a:rPr lang="ja-JP" altLang="en-US" sz="1400" dirty="0" smtClean="0">
                <a:solidFill>
                  <a:schemeClr val="tx1"/>
                </a:solidFill>
                <a:latin typeface="メイリオ" panose="020B0604030504040204" pitchFamily="50" charset="-128"/>
                <a:ea typeface="メイリオ" panose="020B0604030504040204" pitchFamily="50" charset="-128"/>
              </a:rPr>
              <a:t>を参考に職場での対応を検討の上、実施してください。</a:t>
            </a:r>
            <a:endParaRPr lang="en-US" altLang="ja-JP" sz="1400" dirty="0" smtClean="0">
              <a:solidFill>
                <a:schemeClr val="tx1"/>
              </a:solidFill>
              <a:latin typeface="メイリオ" panose="020B0604030504040204" pitchFamily="50" charset="-128"/>
              <a:ea typeface="メイリオ" panose="020B0604030504040204" pitchFamily="50" charset="-128"/>
            </a:endParaRPr>
          </a:p>
          <a:p>
            <a:pPr marL="177800" indent="-177800"/>
            <a:endParaRPr lang="ja-JP" altLang="en-US" sz="400" dirty="0">
              <a:solidFill>
                <a:schemeClr val="tx1"/>
              </a:solidFill>
              <a:latin typeface="メイリオ" panose="020B0604030504040204" pitchFamily="50" charset="-128"/>
              <a:ea typeface="メイリオ" panose="020B0604030504040204" pitchFamily="50" charset="-128"/>
            </a:endParaRPr>
          </a:p>
          <a:p>
            <a:pPr marL="266700" indent="-266700" algn="just">
              <a:lnSpc>
                <a:spcPts val="2000"/>
              </a:lnSpc>
            </a:pP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rPr>
              <a:t>厚生労働省では、職場の実態に即した、実行可能な感染症拡大防止対策を検討していただくため</a:t>
            </a:r>
            <a:r>
              <a:rPr lang="ja-JP" altLang="en-US" sz="1600" b="1" dirty="0" smtClean="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職場における新型コロナウイルス感染症の拡大を防止するためのチェックリスト」</a:t>
            </a:r>
            <a:r>
              <a:rPr lang="ja-JP" altLang="en-US" sz="1400" dirty="0" smtClean="0">
                <a:solidFill>
                  <a:schemeClr val="tx1"/>
                </a:solidFill>
                <a:latin typeface="メイリオ" panose="020B0604030504040204" pitchFamily="50" charset="-128"/>
                <a:ea typeface="メイリオ" panose="020B0604030504040204" pitchFamily="50" charset="-128"/>
              </a:rPr>
              <a:t>を厚生労働省のホームページに掲載していますので、具体的な対策を検討する際にご活用ください。</a:t>
            </a:r>
            <a:endParaRPr lang="en-US" altLang="ja-JP" sz="1400" dirty="0" smtClean="0">
              <a:solidFill>
                <a:schemeClr val="tx1"/>
              </a:solidFill>
              <a:latin typeface="メイリオ" panose="020B0604030504040204" pitchFamily="50" charset="-128"/>
              <a:ea typeface="メイリオ" panose="020B0604030504040204" pitchFamily="50" charset="-128"/>
            </a:endParaRPr>
          </a:p>
          <a:p>
            <a:pPr marL="177800" indent="-177800"/>
            <a:endParaRPr lang="en-US" altLang="ja-JP" sz="400" dirty="0" smtClean="0">
              <a:solidFill>
                <a:schemeClr val="tx1"/>
              </a:solidFill>
              <a:latin typeface="メイリオ" panose="020B0604030504040204" pitchFamily="50" charset="-128"/>
              <a:ea typeface="メイリオ" panose="020B0604030504040204" pitchFamily="50" charset="-128"/>
            </a:endParaRPr>
          </a:p>
          <a:p>
            <a:pPr marL="266700" indent="-266700" algn="just">
              <a:lnSpc>
                <a:spcPts val="2000"/>
              </a:lnSpc>
            </a:pPr>
            <a:r>
              <a:rPr lang="ja-JP" altLang="en-US" sz="1400" dirty="0" smtClean="0">
                <a:solidFill>
                  <a:schemeClr val="tx1"/>
                </a:solidFill>
                <a:latin typeface="メイリオ" panose="020B0604030504040204" pitchFamily="50" charset="-128"/>
                <a:ea typeface="メイリオ" panose="020B0604030504040204" pitchFamily="50" charset="-128"/>
              </a:rPr>
              <a:t>■ 職場における感染防止対策についてご不明な点等がありましたら、都道府県労働局に設置された</a:t>
            </a:r>
            <a:r>
              <a:rPr lang="ja-JP" altLang="en-US" sz="1600" b="1" dirty="0" smtClean="0">
                <a:solidFill>
                  <a:schemeClr val="tx1"/>
                </a:solidFill>
                <a:latin typeface="メイリオ" panose="020B0604030504040204" pitchFamily="50" charset="-128"/>
                <a:ea typeface="メイリオ" panose="020B0604030504040204" pitchFamily="50" charset="-128"/>
              </a:rPr>
              <a:t>「職場</a:t>
            </a:r>
            <a:r>
              <a:rPr lang="ja-JP" altLang="en-US" sz="1600" b="1" dirty="0">
                <a:solidFill>
                  <a:schemeClr val="tx1"/>
                </a:solidFill>
                <a:latin typeface="メイリオ" panose="020B0604030504040204" pitchFamily="50" charset="-128"/>
                <a:ea typeface="メイリオ" panose="020B0604030504040204" pitchFamily="50" charset="-128"/>
              </a:rPr>
              <a:t>における新型コロナウイルス感染拡大</a:t>
            </a:r>
            <a:r>
              <a:rPr lang="ja-JP" altLang="en-US" sz="1600" b="1" dirty="0" smtClean="0">
                <a:solidFill>
                  <a:schemeClr val="tx1"/>
                </a:solidFill>
                <a:latin typeface="メイリオ" panose="020B0604030504040204" pitchFamily="50" charset="-128"/>
                <a:ea typeface="メイリオ" panose="020B0604030504040204" pitchFamily="50" charset="-128"/>
              </a:rPr>
              <a:t>防止対策相談コーナー」</a:t>
            </a:r>
            <a:r>
              <a:rPr lang="ja-JP" altLang="en-US" sz="1400" dirty="0" smtClean="0">
                <a:solidFill>
                  <a:schemeClr val="tx1"/>
                </a:solidFill>
                <a:latin typeface="メイリオ" panose="020B0604030504040204" pitchFamily="50" charset="-128"/>
                <a:ea typeface="メイリオ" panose="020B0604030504040204" pitchFamily="50" charset="-128"/>
              </a:rPr>
              <a:t>にご相談ください。</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107504" y="3320988"/>
            <a:ext cx="6309320" cy="432048"/>
          </a:xfrm>
          <a:prstGeom prst="rect">
            <a:avLst/>
          </a:prstGeom>
          <a:solidFill>
            <a:srgbClr val="FF9900"/>
          </a:solidFill>
          <a:ln>
            <a:solidFill>
              <a:srgbClr val="FF9900"/>
            </a:solidFill>
          </a:ln>
        </p:spPr>
        <p:txBody>
          <a:bodyPr vert="horz" lIns="91440" tIns="45720" rIns="91440" bIns="45720" rtlCol="0" anchor="ctr">
            <a:noAutofit/>
          </a:bodyPr>
          <a:lstStyle>
            <a:lvl1pPr algn="ctr" defTabSz="1219170" rtl="0" eaLnBrk="1" latinLnBrk="0" hangingPunct="1">
              <a:spcBef>
                <a:spcPct val="0"/>
              </a:spcBef>
              <a:buNone/>
              <a:defRPr kumimoji="1" sz="5867" kern="1200">
                <a:solidFill>
                  <a:schemeClr val="tx1"/>
                </a:solidFill>
                <a:latin typeface="+mj-lt"/>
                <a:ea typeface="+mj-ea"/>
                <a:cs typeface="+mj-cs"/>
              </a:defRPr>
            </a:lvl1pPr>
          </a:lstStyle>
          <a:p>
            <a:pPr algn="l"/>
            <a:r>
              <a:rPr lang="ja-JP" altLang="en-US" sz="2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取組の５つのポイント～</a:t>
            </a:r>
          </a:p>
        </p:txBody>
      </p:sp>
      <p:graphicFrame>
        <p:nvGraphicFramePr>
          <p:cNvPr id="10" name="表 9"/>
          <p:cNvGraphicFramePr>
            <a:graphicFrameLocks noGrp="1"/>
          </p:cNvGraphicFramePr>
          <p:nvPr>
            <p:extLst>
              <p:ext uri="{D42A27DB-BD31-4B8C-83A1-F6EECF244321}">
                <p14:modId xmlns:p14="http://schemas.microsoft.com/office/powerpoint/2010/main" val="3881377433"/>
              </p:ext>
            </p:extLst>
          </p:nvPr>
        </p:nvGraphicFramePr>
        <p:xfrm>
          <a:off x="107504" y="3789040"/>
          <a:ext cx="8856984" cy="2986204"/>
        </p:xfrm>
        <a:graphic>
          <a:graphicData uri="http://schemas.openxmlformats.org/drawingml/2006/table">
            <a:tbl>
              <a:tblPr firstRow="1" bandRow="1">
                <a:tableStyleId>{93296810-A885-4BE3-A3E7-6D5BEEA58F35}</a:tableStyleId>
              </a:tblPr>
              <a:tblGrid>
                <a:gridCol w="1656231">
                  <a:extLst>
                    <a:ext uri="{9D8B030D-6E8A-4147-A177-3AD203B41FA5}">
                      <a16:colId xmlns:a16="http://schemas.microsoft.com/office/drawing/2014/main" val="3399331692"/>
                    </a:ext>
                  </a:extLst>
                </a:gridCol>
                <a:gridCol w="7200753">
                  <a:extLst>
                    <a:ext uri="{9D8B030D-6E8A-4147-A177-3AD203B41FA5}">
                      <a16:colId xmlns:a16="http://schemas.microsoft.com/office/drawing/2014/main" val="3723274525"/>
                    </a:ext>
                  </a:extLst>
                </a:gridCol>
              </a:tblGrid>
              <a:tr h="288031">
                <a:tc>
                  <a:txBody>
                    <a:bodyPr/>
                    <a:lstStyle/>
                    <a:p>
                      <a:pPr algn="ctr"/>
                      <a:r>
                        <a:rPr kumimoji="1" lang="ja-JP" altLang="en-US" sz="1200" dirty="0" smtClean="0">
                          <a:latin typeface="メイリオ" panose="020B0604030504040204" pitchFamily="50" charset="-128"/>
                          <a:ea typeface="メイリオ" panose="020B0604030504040204" pitchFamily="50" charset="-128"/>
                        </a:rPr>
                        <a:t>実施できていれば</a:t>
                      </a:r>
                      <a:r>
                        <a:rPr kumimoji="1" lang="ja-JP" altLang="en-US" sz="18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a:txBody>
                  <a:tcPr anchor="ctr">
                    <a:solidFill>
                      <a:schemeClr val="bg1">
                        <a:lumMod val="65000"/>
                      </a:schemeClr>
                    </a:solidFill>
                  </a:tcPr>
                </a:tc>
                <a:tc>
                  <a:txBody>
                    <a:bodyPr/>
                    <a:lstStyle/>
                    <a:p>
                      <a:pPr algn="ctr"/>
                      <a:r>
                        <a:rPr kumimoji="1" lang="ja-JP" altLang="en-US" sz="1600" dirty="0" smtClean="0">
                          <a:latin typeface="メイリオ" panose="020B0604030504040204" pitchFamily="50" charset="-128"/>
                          <a:ea typeface="メイリオ" panose="020B0604030504040204" pitchFamily="50" charset="-128"/>
                        </a:rPr>
                        <a:t>取組の５つのポイント</a:t>
                      </a:r>
                      <a:endParaRPr kumimoji="1" lang="ja-JP" altLang="en-US" sz="1600" dirty="0">
                        <a:latin typeface="メイリオ" panose="020B0604030504040204" pitchFamily="50" charset="-128"/>
                        <a:ea typeface="メイリオ" panose="020B0604030504040204" pitchFamily="50" charset="-128"/>
                      </a:endParaRPr>
                    </a:p>
                  </a:txBody>
                  <a:tcPr anchor="ctr">
                    <a:solidFill>
                      <a:schemeClr val="bg1">
                        <a:lumMod val="65000"/>
                      </a:schemeClr>
                    </a:solidFill>
                  </a:tcPr>
                </a:tc>
                <a:extLst>
                  <a:ext uri="{0D108BD9-81ED-4DB2-BD59-A6C34878D82A}">
                    <a16:rowId xmlns:a16="http://schemas.microsoft.com/office/drawing/2014/main" val="105946895"/>
                  </a:ext>
                </a:extLst>
              </a:tr>
              <a:tr h="336127">
                <a:tc>
                  <a:txBody>
                    <a:bodyPr/>
                    <a:lstStyle/>
                    <a:p>
                      <a:pPr algn="ctr"/>
                      <a:r>
                        <a:rPr kumimoji="1" lang="ja-JP" altLang="en-US" sz="2800" dirty="0" smtClean="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rPr>
                        <a:t>テレワーク・時差出勤等を推進しています。</a:t>
                      </a:r>
                    </a:p>
                  </a:txBody>
                  <a:tcPr anchor="ctr"/>
                </a:tc>
                <a:extLst>
                  <a:ext uri="{0D108BD9-81ED-4DB2-BD59-A6C34878D82A}">
                    <a16:rowId xmlns:a16="http://schemas.microsoft.com/office/drawing/2014/main" val="2219083397"/>
                  </a:ext>
                </a:extLst>
              </a:tr>
              <a:tr h="220371">
                <a:tc>
                  <a:txBody>
                    <a:bodyPr/>
                    <a:lstStyle/>
                    <a:p>
                      <a:pPr algn="ctr"/>
                      <a:r>
                        <a:rPr kumimoji="1" lang="ja-JP" altLang="en-US" sz="2800" dirty="0" smtClean="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rPr>
                        <a:t>体調がすぐれない人が気兼ねなく休めるルールを定め、実行できる雰囲気を作っています。</a:t>
                      </a: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01506609"/>
                  </a:ext>
                </a:extLst>
              </a:tr>
              <a:tr h="176623">
                <a:tc>
                  <a:txBody>
                    <a:bodyPr/>
                    <a:lstStyle/>
                    <a:p>
                      <a:pPr algn="ctr"/>
                      <a:r>
                        <a:rPr kumimoji="1" lang="ja-JP" altLang="en-US" sz="2800" dirty="0" smtClean="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rPr>
                        <a:t>職員間の距離確保、定期的な換気、仕切り、マスク徹底など、密にならない工夫を行っています。</a:t>
                      </a:r>
                    </a:p>
                  </a:txBody>
                  <a:tcPr anchor="ctr"/>
                </a:tc>
                <a:extLst>
                  <a:ext uri="{0D108BD9-81ED-4DB2-BD59-A6C34878D82A}">
                    <a16:rowId xmlns:a16="http://schemas.microsoft.com/office/drawing/2014/main" val="1859297425"/>
                  </a:ext>
                </a:extLst>
              </a:tr>
              <a:tr h="420907">
                <a:tc>
                  <a:txBody>
                    <a:bodyPr/>
                    <a:lstStyle/>
                    <a:p>
                      <a:pPr algn="ctr"/>
                      <a:r>
                        <a:rPr kumimoji="1" lang="ja-JP" altLang="en-US" sz="2800" dirty="0" smtClean="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rPr>
                        <a:t>休憩所、更衣室などの“場の切り替わり”や、飲食の場など「感染リスクが高まる</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５つの場面</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」での対策・呼びかけを行っています。</a:t>
                      </a:r>
                    </a:p>
                  </a:txBody>
                  <a:tcPr anchor="ctr"/>
                </a:tc>
                <a:extLst>
                  <a:ext uri="{0D108BD9-81ED-4DB2-BD59-A6C34878D82A}">
                    <a16:rowId xmlns:a16="http://schemas.microsoft.com/office/drawing/2014/main" val="131455167"/>
                  </a:ext>
                </a:extLst>
              </a:tr>
              <a:tr h="547804">
                <a:tc>
                  <a:txBody>
                    <a:bodyPr/>
                    <a:lstStyle/>
                    <a:p>
                      <a:pPr algn="ctr"/>
                      <a:r>
                        <a:rPr kumimoji="1" lang="ja-JP" altLang="en-US" sz="2800" dirty="0" smtClean="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rPr>
                        <a:t>手洗いや手指消毒、咳エチケット、複数人が触る箇所の消毒など、感染防止のための基本的な対策を行っています。</a:t>
                      </a:r>
                    </a:p>
                  </a:txBody>
                  <a:tcPr anchor="ctr"/>
                </a:tc>
                <a:extLst>
                  <a:ext uri="{0D108BD9-81ED-4DB2-BD59-A6C34878D82A}">
                    <a16:rowId xmlns:a16="http://schemas.microsoft.com/office/drawing/2014/main" val="117266551"/>
                  </a:ext>
                </a:extLst>
              </a:tr>
            </a:tbl>
          </a:graphicData>
        </a:graphic>
      </p:graphicFrame>
    </p:spTree>
    <p:extLst>
      <p:ext uri="{BB962C8B-B14F-4D97-AF65-F5344CB8AC3E}">
        <p14:creationId xmlns:p14="http://schemas.microsoft.com/office/powerpoint/2010/main" val="2056332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dirty="0"/>
              <a:t>職場における新型コロナウイルス感染症対策実施のため</a:t>
            </a:r>
            <a:br>
              <a:rPr lang="ja-JP" altLang="en-US" dirty="0"/>
            </a:br>
            <a:r>
              <a:rPr lang="ja-JP" altLang="en-US" dirty="0"/>
              <a:t>～取組の５つのポイント～</a:t>
            </a:r>
          </a:p>
        </p:txBody>
      </p:sp>
      <p:sp>
        <p:nvSpPr>
          <p:cNvPr id="7" name="楕円 6"/>
          <p:cNvSpPr>
            <a:spLocks/>
          </p:cNvSpPr>
          <p:nvPr/>
        </p:nvSpPr>
        <p:spPr>
          <a:xfrm>
            <a:off x="3634184" y="2223651"/>
            <a:ext cx="2160000" cy="2160000"/>
          </a:xfrm>
          <a:prstGeom prst="ellipse">
            <a:avLst/>
          </a:prstGeom>
          <a:solidFill>
            <a:srgbClr val="F79747"/>
          </a:solid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9" name="楕円 8"/>
          <p:cNvSpPr>
            <a:spLocks/>
          </p:cNvSpPr>
          <p:nvPr/>
        </p:nvSpPr>
        <p:spPr>
          <a:xfrm>
            <a:off x="255862" y="2223651"/>
            <a:ext cx="2160000" cy="2160000"/>
          </a:xfrm>
          <a:prstGeom prst="ellipse">
            <a:avLst/>
          </a:prstGeom>
          <a:solidFill>
            <a:srgbClr val="F79646">
              <a:lumMod val="40000"/>
              <a:lumOff val="60000"/>
            </a:srgbClr>
          </a:solid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3718046" y="1923658"/>
            <a:ext cx="3450584" cy="307777"/>
          </a:xfrm>
          <a:prstGeom prst="rect">
            <a:avLst/>
          </a:prstGeom>
          <a:noFill/>
        </p:spPr>
        <p:txBody>
          <a:bodyPr wrap="square" rtlCol="0">
            <a:spAutoFit/>
          </a:bodyPr>
          <a:lstStyle/>
          <a:p>
            <a:pPr defTabSz="914400"/>
            <a:r>
              <a:rPr kumimoji="1" lang="ja-JP" altLang="en-US" sz="1400" b="1" dirty="0" smtClean="0">
                <a:solidFill>
                  <a:prstClr val="black"/>
                </a:solidFill>
                <a:latin typeface="メイリオ" panose="020B0604030504040204" pitchFamily="50" charset="-128"/>
                <a:ea typeface="メイリオ" panose="020B0604030504040204" pitchFamily="50" charset="-128"/>
              </a:rPr>
              <a:t>社員</a:t>
            </a:r>
            <a:r>
              <a:rPr kumimoji="1" lang="ja-JP" altLang="en-US" sz="1400" b="1" dirty="0">
                <a:solidFill>
                  <a:prstClr val="black"/>
                </a:solidFill>
                <a:latin typeface="メイリオ" panose="020B0604030504040204" pitchFamily="50" charset="-128"/>
                <a:ea typeface="メイリオ" panose="020B0604030504040204" pitchFamily="50" charset="-128"/>
              </a:rPr>
              <a:t>食堂での対策（製造業）</a:t>
            </a:r>
          </a:p>
        </p:txBody>
      </p:sp>
      <p:sp>
        <p:nvSpPr>
          <p:cNvPr id="12" name="テキスト ボックス 11"/>
          <p:cNvSpPr txBox="1"/>
          <p:nvPr/>
        </p:nvSpPr>
        <p:spPr>
          <a:xfrm>
            <a:off x="5684446" y="2546995"/>
            <a:ext cx="1353048" cy="1615827"/>
          </a:xfrm>
          <a:prstGeom prst="rect">
            <a:avLst/>
          </a:prstGeom>
          <a:noFill/>
        </p:spPr>
        <p:txBody>
          <a:bodyPr wrap="square" rtlCol="0" anchor="ctr">
            <a:spAutoFit/>
          </a:bodyPr>
          <a:lstStyle/>
          <a:p>
            <a:pPr marL="171450" indent="-171450" algn="just" defTabSz="914400">
              <a:buFont typeface="Wingdings" panose="05000000000000000000" pitchFamily="2" charset="2"/>
              <a:buChar char="Ø"/>
            </a:pPr>
            <a:r>
              <a:rPr kumimoji="1" lang="ja-JP" altLang="en-US" sz="1100" dirty="0">
                <a:solidFill>
                  <a:prstClr val="black"/>
                </a:solidFill>
                <a:latin typeface="メイリオ" panose="020B0604030504040204" pitchFamily="50" charset="-128"/>
                <a:ea typeface="メイリオ" panose="020B0604030504040204" pitchFamily="50" charset="-128"/>
              </a:rPr>
              <a:t>社員食堂の座席レイアウトを変更し、テーブルの片側のみ使用可とした。</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171450" indent="-171450" algn="just" defTabSz="914400">
              <a:buFont typeface="Wingdings" panose="05000000000000000000" pitchFamily="2" charset="2"/>
              <a:buChar char="Ø"/>
            </a:pPr>
            <a:r>
              <a:rPr kumimoji="1" lang="ja-JP" altLang="en-US" sz="1100" dirty="0">
                <a:solidFill>
                  <a:prstClr val="black"/>
                </a:solidFill>
                <a:latin typeface="メイリオ" panose="020B0604030504040204" pitchFamily="50" charset="-128"/>
                <a:ea typeface="メイリオ" panose="020B0604030504040204" pitchFamily="50" charset="-128"/>
              </a:rPr>
              <a:t>また、混雑緩和のために、昼休みを時差でとるようにした。</a:t>
            </a:r>
          </a:p>
        </p:txBody>
      </p:sp>
      <p:sp>
        <p:nvSpPr>
          <p:cNvPr id="13" name="テキスト ボックス 12"/>
          <p:cNvSpPr txBox="1"/>
          <p:nvPr/>
        </p:nvSpPr>
        <p:spPr>
          <a:xfrm>
            <a:off x="179512" y="1359315"/>
            <a:ext cx="6857982" cy="584775"/>
          </a:xfrm>
          <a:prstGeom prst="rect">
            <a:avLst/>
          </a:prstGeom>
          <a:noFill/>
        </p:spPr>
        <p:txBody>
          <a:bodyPr wrap="square" rtlCol="0">
            <a:spAutoFit/>
          </a:bodyPr>
          <a:lstStyle/>
          <a:p>
            <a:pPr defTabSz="914400"/>
            <a:r>
              <a:rPr kumimoji="1" lang="ja-JP" altLang="en-US" sz="1600" b="1" dirty="0" smtClean="0">
                <a:solidFill>
                  <a:prstClr val="black"/>
                </a:solidFill>
                <a:latin typeface="メイリオ" panose="020B0604030504040204" pitchFamily="50" charset="-128"/>
                <a:ea typeface="メイリオ" panose="020B0604030504040204" pitchFamily="50" charset="-128"/>
              </a:rPr>
              <a:t>○　感染リスクが高まる「５つの場面」を避ける取り組み</a:t>
            </a:r>
            <a:endParaRPr kumimoji="1" lang="en-US" altLang="ja-JP" sz="1600" b="1" dirty="0" smtClean="0">
              <a:solidFill>
                <a:prstClr val="black"/>
              </a:solidFill>
              <a:latin typeface="メイリオ" panose="020B0604030504040204" pitchFamily="50" charset="-128"/>
              <a:ea typeface="メイリオ" panose="020B0604030504040204" pitchFamily="50" charset="-128"/>
            </a:endParaRPr>
          </a:p>
          <a:p>
            <a:pPr defTabSz="914400"/>
            <a:r>
              <a:rPr kumimoji="1" lang="ja-JP" altLang="en-US" sz="300" dirty="0" smtClean="0">
                <a:solidFill>
                  <a:prstClr val="black"/>
                </a:solidFill>
                <a:latin typeface="メイリオ" panose="020B0604030504040204" pitchFamily="50" charset="-128"/>
                <a:ea typeface="メイリオ" panose="020B0604030504040204" pitchFamily="50" charset="-128"/>
              </a:rPr>
              <a:t>　　</a:t>
            </a:r>
            <a:endParaRPr kumimoji="1" lang="en-US" altLang="ja-JP" sz="300" dirty="0" smtClean="0">
              <a:solidFill>
                <a:prstClr val="black"/>
              </a:solidFill>
              <a:latin typeface="メイリオ" panose="020B0604030504040204" pitchFamily="50" charset="-128"/>
              <a:ea typeface="メイリオ" panose="020B0604030504040204" pitchFamily="50" charset="-128"/>
            </a:endParaRPr>
          </a:p>
          <a:p>
            <a:pPr defTabSz="914400"/>
            <a:r>
              <a:rPr kumimoji="1" lang="ja-JP" altLang="en-US" sz="1200" dirty="0" smtClean="0">
                <a:solidFill>
                  <a:prstClr val="black"/>
                </a:solidFill>
                <a:latin typeface="メイリオ" panose="020B0604030504040204" pitchFamily="50" charset="-128"/>
                <a:ea typeface="メイリオ" panose="020B0604030504040204" pitchFamily="50" charset="-128"/>
              </a:rPr>
              <a:t>　　</a:t>
            </a:r>
            <a:r>
              <a:rPr kumimoji="1" lang="en-US" altLang="ja-JP" sz="1200" dirty="0" smtClean="0">
                <a:solidFill>
                  <a:prstClr val="black"/>
                </a:solidFill>
                <a:latin typeface="メイリオ" panose="020B0604030504040204" pitchFamily="50" charset="-128"/>
                <a:ea typeface="メイリオ" panose="020B0604030504040204" pitchFamily="50" charset="-128"/>
              </a:rPr>
              <a:t>※</a:t>
            </a:r>
            <a:r>
              <a:rPr kumimoji="1" lang="ja-JP" altLang="en-US" sz="1200" dirty="0" smtClean="0">
                <a:solidFill>
                  <a:prstClr val="black"/>
                </a:solidFill>
                <a:latin typeface="メイリオ" panose="020B0604030504040204" pitchFamily="50" charset="-128"/>
                <a:ea typeface="メイリオ" panose="020B0604030504040204" pitchFamily="50" charset="-128"/>
              </a:rPr>
              <a:t>　職場では、特に「居場所の切り替わり」（休憩室、更衣室、喫煙室など）に注意が必要</a:t>
            </a:r>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274230" y="1907288"/>
            <a:ext cx="3450584" cy="307777"/>
          </a:xfrm>
          <a:prstGeom prst="rect">
            <a:avLst/>
          </a:prstGeom>
          <a:noFill/>
        </p:spPr>
        <p:txBody>
          <a:bodyPr wrap="square" rtlCol="0">
            <a:spAutoFit/>
          </a:bodyPr>
          <a:lstStyle/>
          <a:p>
            <a:pPr defTabSz="914400"/>
            <a:r>
              <a:rPr kumimoji="1" lang="ja-JP" altLang="en-US" sz="1400" b="1" dirty="0" smtClean="0">
                <a:solidFill>
                  <a:prstClr val="black"/>
                </a:solidFill>
                <a:latin typeface="メイリオ" panose="020B0604030504040204" pitchFamily="50" charset="-128"/>
                <a:ea typeface="メイリオ" panose="020B0604030504040204" pitchFamily="50" charset="-128"/>
              </a:rPr>
              <a:t>休憩所での</a:t>
            </a:r>
            <a:r>
              <a:rPr kumimoji="1" lang="ja-JP" altLang="en-US" sz="1400" b="1" dirty="0">
                <a:solidFill>
                  <a:prstClr val="black"/>
                </a:solidFill>
                <a:latin typeface="メイリオ" panose="020B0604030504040204" pitchFamily="50" charset="-128"/>
                <a:ea typeface="メイリオ" panose="020B0604030504040204" pitchFamily="50" charset="-128"/>
              </a:rPr>
              <a:t>対策</a:t>
            </a:r>
            <a:r>
              <a:rPr kumimoji="1" lang="ja-JP" altLang="en-US" sz="1400" b="1" dirty="0" smtClean="0">
                <a:solidFill>
                  <a:prstClr val="black"/>
                </a:solidFill>
                <a:latin typeface="メイリオ" panose="020B0604030504040204" pitchFamily="50" charset="-128"/>
                <a:ea typeface="メイリオ" panose="020B0604030504040204" pitchFamily="50" charset="-128"/>
              </a:rPr>
              <a:t>（小売業）</a:t>
            </a:r>
            <a:endParaRPr kumimoji="1" lang="ja-JP" altLang="en-US" sz="1400" b="1" dirty="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200078" y="2484387"/>
            <a:ext cx="1357242" cy="1615827"/>
          </a:xfrm>
          <a:prstGeom prst="rect">
            <a:avLst/>
          </a:prstGeom>
          <a:noFill/>
        </p:spPr>
        <p:txBody>
          <a:bodyPr wrap="square" rtlCol="0" anchor="ctr">
            <a:spAutoFit/>
          </a:bodyPr>
          <a:lstStyle/>
          <a:p>
            <a:pPr marL="171450" indent="-171450" algn="just" defTabSz="914400">
              <a:buFont typeface="Wingdings" panose="05000000000000000000" pitchFamily="2" charset="2"/>
              <a:buChar char="Ø"/>
            </a:pPr>
            <a:r>
              <a:rPr kumimoji="1" lang="ja-JP" altLang="en-US" sz="1100" dirty="0" smtClean="0">
                <a:solidFill>
                  <a:prstClr val="black"/>
                </a:solidFill>
                <a:latin typeface="メイリオ" panose="020B0604030504040204" pitchFamily="50" charset="-128"/>
                <a:ea typeface="メイリオ" panose="020B0604030504040204" pitchFamily="50" charset="-128"/>
              </a:rPr>
              <a:t>休憩室の机</a:t>
            </a:r>
            <a:r>
              <a:rPr kumimoji="1" lang="ja-JP" altLang="en-US" sz="1100" dirty="0">
                <a:solidFill>
                  <a:prstClr val="black"/>
                </a:solidFill>
                <a:latin typeface="メイリオ" panose="020B0604030504040204" pitchFamily="50" charset="-128"/>
                <a:ea typeface="メイリオ" panose="020B0604030504040204" pitchFamily="50" charset="-128"/>
              </a:rPr>
              <a:t>の中央を注意喚起付きのパーテーションで区切り、座席も密とならないよう二人掛けにし、対面とならないよう斜めに</a:t>
            </a:r>
            <a:r>
              <a:rPr kumimoji="1" lang="ja-JP" altLang="en-US" sz="1100" dirty="0" smtClean="0">
                <a:solidFill>
                  <a:prstClr val="black"/>
                </a:solidFill>
                <a:latin typeface="メイリオ" panose="020B0604030504040204" pitchFamily="50" charset="-128"/>
                <a:ea typeface="メイリオ" panose="020B0604030504040204" pitchFamily="50" charset="-128"/>
              </a:rPr>
              <a:t>配置した。</a:t>
            </a:r>
            <a:endParaRPr kumimoji="1" lang="ja-JP" altLang="en-US" sz="1100" dirty="0">
              <a:solidFill>
                <a:prstClr val="black"/>
              </a:solidFill>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2"/>
          <a:stretch>
            <a:fillRect/>
          </a:stretch>
        </p:blipFill>
        <p:spPr>
          <a:xfrm>
            <a:off x="438427" y="2793150"/>
            <a:ext cx="1782503" cy="1001903"/>
          </a:xfrm>
          <a:prstGeom prst="rect">
            <a:avLst/>
          </a:prstGeom>
        </p:spPr>
      </p:pic>
      <p:cxnSp>
        <p:nvCxnSpPr>
          <p:cNvPr id="17" name="直線コネクタ 16"/>
          <p:cNvCxnSpPr/>
          <p:nvPr/>
        </p:nvCxnSpPr>
        <p:spPr>
          <a:xfrm>
            <a:off x="197892" y="687438"/>
            <a:ext cx="6858000" cy="0"/>
          </a:xfrm>
          <a:prstGeom prst="line">
            <a:avLst/>
          </a:prstGeom>
          <a:noFill/>
          <a:ln w="63500" cap="flat" cmpd="sng" algn="ctr">
            <a:solidFill>
              <a:srgbClr val="FF9900"/>
            </a:solidFill>
            <a:prstDash val="solid"/>
          </a:ln>
          <a:effectLst/>
        </p:spPr>
      </p:cxnSp>
      <p:sp>
        <p:nvSpPr>
          <p:cNvPr id="18" name="タイトル 1"/>
          <p:cNvSpPr txBox="1">
            <a:spLocks/>
          </p:cNvSpPr>
          <p:nvPr/>
        </p:nvSpPr>
        <p:spPr>
          <a:xfrm>
            <a:off x="197892" y="698165"/>
            <a:ext cx="6309320" cy="432000"/>
          </a:xfrm>
          <a:prstGeom prst="rect">
            <a:avLst/>
          </a:prstGeom>
          <a:solidFill>
            <a:srgbClr val="FF9900"/>
          </a:solidFill>
          <a:ln>
            <a:solidFill>
              <a:srgbClr val="FF9900"/>
            </a:solidFill>
          </a:ln>
        </p:spPr>
        <p:txBody>
          <a:bodyPr vert="horz" lIns="91440" tIns="45720" rIns="91440" bIns="45720" rtlCol="0" anchor="ctr">
            <a:noAutofit/>
          </a:bodyPr>
          <a:lstStyle>
            <a:lvl1pPr algn="ctr" defTabSz="1219170" rtl="0" eaLnBrk="1" latinLnBrk="0" hangingPunct="1">
              <a:spcBef>
                <a:spcPct val="0"/>
              </a:spcBef>
              <a:buNone/>
              <a:defRPr kumimoji="1" sz="5867" kern="1200">
                <a:solidFill>
                  <a:schemeClr val="tx1"/>
                </a:solidFill>
                <a:latin typeface="+mj-lt"/>
                <a:ea typeface="+mj-ea"/>
                <a:cs typeface="+mj-cs"/>
              </a:defRPr>
            </a:lvl1pPr>
          </a:lstStyle>
          <a:p>
            <a:pPr algn="l"/>
            <a:r>
              <a:rPr lang="ja-JP" altLang="en-US" sz="2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職場における感染防止対策の実践例</a:t>
            </a:r>
          </a:p>
        </p:txBody>
      </p:sp>
      <p:sp>
        <p:nvSpPr>
          <p:cNvPr id="19" name="直角三角形 18"/>
          <p:cNvSpPr/>
          <p:nvPr/>
        </p:nvSpPr>
        <p:spPr>
          <a:xfrm flipV="1">
            <a:off x="6507212" y="681420"/>
            <a:ext cx="216024" cy="432000"/>
          </a:xfrm>
          <a:prstGeom prst="rtTriangle">
            <a:avLst/>
          </a:prstGeom>
          <a:solidFill>
            <a:srgbClr val="FF9900"/>
          </a:solidFill>
          <a:ln w="25400"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pic>
        <p:nvPicPr>
          <p:cNvPr id="20" name="図 19"/>
          <p:cNvPicPr>
            <a:picLocks noChangeAspect="1"/>
          </p:cNvPicPr>
          <p:nvPr/>
        </p:nvPicPr>
        <p:blipFill>
          <a:blip r:embed="rId3"/>
          <a:stretch>
            <a:fillRect/>
          </a:stretch>
        </p:blipFill>
        <p:spPr>
          <a:xfrm>
            <a:off x="3856262" y="2722170"/>
            <a:ext cx="1748707" cy="1147240"/>
          </a:xfrm>
          <a:prstGeom prst="rect">
            <a:avLst/>
          </a:prstGeom>
        </p:spPr>
      </p:pic>
      <p:sp>
        <p:nvSpPr>
          <p:cNvPr id="21" name="楕円 20"/>
          <p:cNvSpPr>
            <a:spLocks/>
          </p:cNvSpPr>
          <p:nvPr/>
        </p:nvSpPr>
        <p:spPr>
          <a:xfrm>
            <a:off x="5467817" y="4653376"/>
            <a:ext cx="2160000" cy="2160000"/>
          </a:xfrm>
          <a:prstGeom prst="ellipse">
            <a:avLst/>
          </a:prstGeom>
          <a:solidFill>
            <a:srgbClr val="F79747"/>
          </a:solid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22" name="楕円 21"/>
          <p:cNvSpPr>
            <a:spLocks/>
          </p:cNvSpPr>
          <p:nvPr/>
        </p:nvSpPr>
        <p:spPr>
          <a:xfrm>
            <a:off x="2089495" y="4653376"/>
            <a:ext cx="2160000" cy="2160000"/>
          </a:xfrm>
          <a:prstGeom prst="ellipse">
            <a:avLst/>
          </a:prstGeom>
          <a:solidFill>
            <a:srgbClr val="F79646">
              <a:lumMod val="40000"/>
              <a:lumOff val="60000"/>
            </a:srgbClr>
          </a:solid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089255" y="4312281"/>
            <a:ext cx="3450584" cy="316800"/>
          </a:xfrm>
          <a:prstGeom prst="rect">
            <a:avLst/>
          </a:prstGeom>
          <a:noFill/>
        </p:spPr>
        <p:txBody>
          <a:bodyPr wrap="square" rtlCol="0">
            <a:spAutoFit/>
          </a:bodyPr>
          <a:lstStyle/>
          <a:p>
            <a:pPr defTabSz="914400"/>
            <a:r>
              <a:rPr kumimoji="1" lang="ja-JP" altLang="en-US" sz="1400" b="1" dirty="0" smtClean="0">
                <a:solidFill>
                  <a:prstClr val="black"/>
                </a:solidFill>
                <a:latin typeface="メイリオ" panose="020B0604030504040204" pitchFamily="50" charset="-128"/>
                <a:ea typeface="メイリオ" panose="020B0604030504040204" pitchFamily="50" charset="-128"/>
              </a:rPr>
              <a:t>入館</a:t>
            </a:r>
            <a:r>
              <a:rPr kumimoji="1" lang="ja-JP" altLang="en-US" sz="1400" b="1" dirty="0">
                <a:solidFill>
                  <a:prstClr val="black"/>
                </a:solidFill>
                <a:latin typeface="メイリオ" panose="020B0604030504040204" pitchFamily="50" charset="-128"/>
                <a:ea typeface="メイリオ" panose="020B0604030504040204" pitchFamily="50" charset="-128"/>
              </a:rPr>
              <a:t>時の手指等の消毒（宿泊業）</a:t>
            </a:r>
          </a:p>
        </p:txBody>
      </p:sp>
      <p:sp>
        <p:nvSpPr>
          <p:cNvPr id="24" name="テキスト ボックス 23"/>
          <p:cNvSpPr txBox="1"/>
          <p:nvPr/>
        </p:nvSpPr>
        <p:spPr>
          <a:xfrm>
            <a:off x="4046511" y="5094739"/>
            <a:ext cx="1395385" cy="1277273"/>
          </a:xfrm>
          <a:prstGeom prst="rect">
            <a:avLst/>
          </a:prstGeom>
          <a:noFill/>
        </p:spPr>
        <p:txBody>
          <a:bodyPr wrap="square" rtlCol="0" anchor="ctr">
            <a:spAutoFit/>
          </a:bodyPr>
          <a:lstStyle/>
          <a:p>
            <a:pPr marL="171450" indent="-171450" algn="just" defTabSz="914400">
              <a:buFont typeface="Wingdings" panose="05000000000000000000" pitchFamily="2" charset="2"/>
              <a:buChar char="Ø"/>
            </a:pPr>
            <a:r>
              <a:rPr kumimoji="1" lang="ja-JP" altLang="en-US" sz="1100" dirty="0" smtClean="0">
                <a:solidFill>
                  <a:prstClr val="black"/>
                </a:solidFill>
                <a:latin typeface="メイリオ" panose="020B0604030504040204" pitchFamily="50" charset="-128"/>
                <a:ea typeface="メイリオ" panose="020B0604030504040204" pitchFamily="50" charset="-128"/>
              </a:rPr>
              <a:t>宿泊者と従業員</a:t>
            </a:r>
            <a:r>
              <a:rPr kumimoji="1" lang="ja-JP" altLang="en-US" sz="1100" dirty="0">
                <a:solidFill>
                  <a:prstClr val="black"/>
                </a:solidFill>
                <a:latin typeface="メイリオ" panose="020B0604030504040204" pitchFamily="50" charset="-128"/>
                <a:ea typeface="メイリオ" panose="020B0604030504040204" pitchFamily="50" charset="-128"/>
              </a:rPr>
              <a:t>の感染防止のため、ホテル入口の消毒液設置場所に、靴底の消毒のためのマットを設置した。</a:t>
            </a:r>
          </a:p>
        </p:txBody>
      </p:sp>
      <p:sp>
        <p:nvSpPr>
          <p:cNvPr id="25" name="テキスト ボックス 24"/>
          <p:cNvSpPr txBox="1"/>
          <p:nvPr/>
        </p:nvSpPr>
        <p:spPr>
          <a:xfrm>
            <a:off x="143862" y="4055959"/>
            <a:ext cx="3450584" cy="338554"/>
          </a:xfrm>
          <a:prstGeom prst="rect">
            <a:avLst/>
          </a:prstGeom>
          <a:noFill/>
        </p:spPr>
        <p:txBody>
          <a:bodyPr wrap="square" rtlCol="0">
            <a:spAutoFit/>
          </a:bodyPr>
          <a:lstStyle/>
          <a:p>
            <a:pPr defTabSz="914400"/>
            <a:r>
              <a:rPr kumimoji="1" lang="ja-JP" altLang="en-US" sz="1600" b="1" dirty="0" smtClean="0">
                <a:solidFill>
                  <a:prstClr val="black"/>
                </a:solidFill>
                <a:latin typeface="メイリオ" panose="020B0604030504040204" pitchFamily="50" charset="-128"/>
                <a:ea typeface="メイリオ" panose="020B0604030504040204" pitchFamily="50" charset="-128"/>
              </a:rPr>
              <a:t>○　感染防止のための基本的対策</a:t>
            </a:r>
            <a:endParaRPr kumimoji="1"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5441896" y="4302726"/>
            <a:ext cx="3450584" cy="307777"/>
          </a:xfrm>
          <a:prstGeom prst="rect">
            <a:avLst/>
          </a:prstGeom>
          <a:noFill/>
        </p:spPr>
        <p:txBody>
          <a:bodyPr wrap="square" rtlCol="0">
            <a:spAutoFit/>
          </a:bodyPr>
          <a:lstStyle/>
          <a:p>
            <a:pPr defTabSz="914400"/>
            <a:r>
              <a:rPr kumimoji="1" lang="ja-JP" altLang="en-US" sz="1400" b="1" dirty="0" smtClean="0">
                <a:solidFill>
                  <a:prstClr val="black"/>
                </a:solidFill>
                <a:latin typeface="メイリオ" panose="020B0604030504040204" pitchFamily="50" charset="-128"/>
                <a:ea typeface="メイリオ" panose="020B0604030504040204" pitchFamily="50" charset="-128"/>
              </a:rPr>
              <a:t>複数人が触る箇所の消毒（製造業）</a:t>
            </a:r>
            <a:endParaRPr kumimoji="1" lang="ja-JP" altLang="en-US" sz="1400" b="1" dirty="0">
              <a:solidFill>
                <a:prstClr val="black"/>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7490015" y="5179378"/>
            <a:ext cx="1355200" cy="1107996"/>
          </a:xfrm>
          <a:prstGeom prst="rect">
            <a:avLst/>
          </a:prstGeom>
          <a:noFill/>
        </p:spPr>
        <p:txBody>
          <a:bodyPr wrap="square" rtlCol="0" anchor="ctr">
            <a:spAutoFit/>
          </a:bodyPr>
          <a:lstStyle/>
          <a:p>
            <a:pPr marL="171450" indent="-171450" algn="just" defTabSz="914400">
              <a:buFont typeface="Wingdings" panose="05000000000000000000" pitchFamily="2" charset="2"/>
              <a:buChar char="Ø"/>
            </a:pPr>
            <a:r>
              <a:rPr kumimoji="1" lang="ja-JP" altLang="en-US" sz="1100" dirty="0" smtClean="0">
                <a:solidFill>
                  <a:prstClr val="black"/>
                </a:solidFill>
                <a:latin typeface="メイリオ" panose="020B0604030504040204" pitchFamily="50" charset="-128"/>
                <a:ea typeface="メイリオ" panose="020B0604030504040204" pitchFamily="50" charset="-128"/>
              </a:rPr>
              <a:t>複数人が触る可能性がある機械のスイッチ類を定期的に消毒することを徹底した。</a:t>
            </a:r>
            <a:endParaRPr kumimoji="1" lang="ja-JP" altLang="en-US" sz="1100" dirty="0">
              <a:solidFill>
                <a:prstClr val="black"/>
              </a:solidFill>
              <a:latin typeface="メイリオ" panose="020B0604030504040204" pitchFamily="50" charset="-128"/>
              <a:ea typeface="メイリオ" panose="020B0604030504040204" pitchFamily="50" charset="-128"/>
            </a:endParaRPr>
          </a:p>
        </p:txBody>
      </p:sp>
      <p:pic>
        <p:nvPicPr>
          <p:cNvPr id="28" name="図 27"/>
          <p:cNvPicPr>
            <a:picLocks noChangeAspect="1"/>
          </p:cNvPicPr>
          <p:nvPr/>
        </p:nvPicPr>
        <p:blipFill>
          <a:blip r:embed="rId4"/>
          <a:stretch>
            <a:fillRect/>
          </a:stretch>
        </p:blipFill>
        <p:spPr>
          <a:xfrm>
            <a:off x="5804242" y="5042839"/>
            <a:ext cx="1505843" cy="1371719"/>
          </a:xfrm>
          <a:prstGeom prst="rect">
            <a:avLst/>
          </a:prstGeom>
        </p:spPr>
      </p:pic>
      <p:pic>
        <p:nvPicPr>
          <p:cNvPr id="29" name="図 28"/>
          <p:cNvPicPr>
            <a:picLocks noChangeAspect="1"/>
          </p:cNvPicPr>
          <p:nvPr/>
        </p:nvPicPr>
        <p:blipFill>
          <a:blip r:embed="rId5"/>
          <a:stretch>
            <a:fillRect/>
          </a:stretch>
        </p:blipFill>
        <p:spPr>
          <a:xfrm>
            <a:off x="2577806" y="4887989"/>
            <a:ext cx="1170533" cy="1652159"/>
          </a:xfrm>
          <a:prstGeom prst="rect">
            <a:avLst/>
          </a:prstGeom>
        </p:spPr>
      </p:pic>
    </p:spTree>
    <p:extLst>
      <p:ext uri="{BB962C8B-B14F-4D97-AF65-F5344CB8AC3E}">
        <p14:creationId xmlns:p14="http://schemas.microsoft.com/office/powerpoint/2010/main" val="69172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3171</TotalTime>
  <Words>838</Words>
  <PresentationFormat>画面に合わせる (4:3)</PresentationFormat>
  <Paragraphs>58</Paragraphs>
  <Slides>10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10</vt:i4>
      </vt:variant>
    </vt:vector>
  </HeadingPairs>
  <TitlesOfParts>
    <vt:vector size="21" baseType="lpstr">
      <vt:lpstr>HG丸ｺﾞｼｯｸM-PRO</vt:lpstr>
      <vt:lpstr>Meiryo UI</vt:lpstr>
      <vt:lpstr>ＭＳ Ｐゴシック</vt:lpstr>
      <vt:lpstr>メイリオ</vt:lpstr>
      <vt:lpstr>Arial</vt:lpstr>
      <vt:lpstr>Calibri</vt:lpstr>
      <vt:lpstr>Century Gothic</vt:lpstr>
      <vt:lpstr>Wingdings</vt:lpstr>
      <vt:lpstr>Wingdings 3</vt:lpstr>
      <vt:lpstr>ウィスプ</vt:lpstr>
      <vt:lpstr>9_デザインの設定</vt:lpstr>
      <vt:lpstr>新たな働き方に対応した労務管理の導入支援等</vt:lpstr>
      <vt:lpstr>テレワークの適切な導入及び実施の推進</vt:lpstr>
      <vt:lpstr>テレワークの適切な導入及び実施の推進</vt:lpstr>
      <vt:lpstr>人材確保等支援助成金</vt:lpstr>
      <vt:lpstr>人材確保等支援助成金</vt:lpstr>
      <vt:lpstr>人材確保等支援助成金</vt:lpstr>
      <vt:lpstr>人材確保等支援助成金</vt:lpstr>
      <vt:lpstr>職場における新型コロナウイルス感染症対策実施のため ～取組の５つのポイント～</vt:lpstr>
      <vt:lpstr>職場における新型コロナウイルス感染症対策実施のため ～取組の５つのポイント～</vt:lpstr>
      <vt:lpstr>職場における新型コロナウイルス感染症対策実施のため ～取組の５つのポイント～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2021-05-14T11:26:21Z</cp:lastPrinted>
  <dcterms:created xsi:type="dcterms:W3CDTF">2013-12-17T06:06:02Z</dcterms:created>
  <dcterms:modified xsi:type="dcterms:W3CDTF">2022-01-21T05:36:06Z</dcterms:modified>
</cp:coreProperties>
</file>