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2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65" r:id="rId5"/>
    <p:sldId id="262" r:id="rId6"/>
    <p:sldId id="259" r:id="rId7"/>
    <p:sldId id="264" r:id="rId8"/>
    <p:sldId id="260" r:id="rId9"/>
    <p:sldId id="261" r:id="rId10"/>
    <p:sldId id="263" r:id="rId11"/>
  </p:sldIdLst>
  <p:sldSz cx="9144000" cy="6858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48" y="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50D85-9B87-4240-83C9-F004A268A467}" type="datetimeFigureOut">
              <a:rPr kumimoji="1" lang="ja-JP" altLang="en-US" smtClean="0"/>
              <a:t>2022/1/21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CB1EC6-7A67-480A-BBEF-72A9852962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49695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6B516C-605D-4540-BE6C-9ECC125AF627}" type="datetimeFigureOut">
              <a:rPr kumimoji="1" lang="ja-JP" altLang="en-US" smtClean="0"/>
              <a:t>2022/1/21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41500-3187-409A-A3CA-29A7EAE34F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0020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F47B7-1296-4DF1-AEA0-BF5CF06A7AB1}" type="datetimeFigureOut">
              <a:rPr kumimoji="1" lang="ja-JP" altLang="en-US" smtClean="0"/>
              <a:t>2022/1/21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C2C0FD49-AF6B-4395-85D9-1E79DC9D34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8573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F47B7-1296-4DF1-AEA0-BF5CF06A7AB1}" type="datetimeFigureOut">
              <a:rPr kumimoji="1" lang="ja-JP" altLang="en-US" smtClean="0"/>
              <a:t>2022/1/21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2C0FD49-AF6B-4395-85D9-1E79DC9D34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4245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F47B7-1296-4DF1-AEA0-BF5CF06A7AB1}" type="datetimeFigureOut">
              <a:rPr kumimoji="1" lang="ja-JP" altLang="en-US" smtClean="0"/>
              <a:t>2022/1/21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2C0FD49-AF6B-4395-85D9-1E79DC9D345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6794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F47B7-1296-4DF1-AEA0-BF5CF06A7AB1}" type="datetimeFigureOut">
              <a:rPr kumimoji="1" lang="ja-JP" altLang="en-US" smtClean="0"/>
              <a:t>2022/1/21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2C0FD49-AF6B-4395-85D9-1E79DC9D34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33685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F47B7-1296-4DF1-AEA0-BF5CF06A7AB1}" type="datetimeFigureOut">
              <a:rPr kumimoji="1" lang="ja-JP" altLang="en-US" smtClean="0"/>
              <a:t>2022/1/21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2C0FD49-AF6B-4395-85D9-1E79DC9D345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31907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F47B7-1296-4DF1-AEA0-BF5CF06A7AB1}" type="datetimeFigureOut">
              <a:rPr kumimoji="1" lang="ja-JP" altLang="en-US" smtClean="0"/>
              <a:t>2022/1/21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2C0FD49-AF6B-4395-85D9-1E79DC9D34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4417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F47B7-1296-4DF1-AEA0-BF5CF06A7AB1}" type="datetimeFigureOut">
              <a:rPr kumimoji="1" lang="ja-JP" altLang="en-US" smtClean="0"/>
              <a:t>2022/1/21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0FD49-AF6B-4395-85D9-1E79DC9D34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0812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F47B7-1296-4DF1-AEA0-BF5CF06A7AB1}" type="datetimeFigureOut">
              <a:rPr kumimoji="1" lang="ja-JP" altLang="en-US" smtClean="0"/>
              <a:t>2022/1/21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0FD49-AF6B-4395-85D9-1E79DC9D34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1958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F47B7-1296-4DF1-AEA0-BF5CF06A7AB1}" type="datetimeFigureOut">
              <a:rPr kumimoji="1" lang="ja-JP" altLang="en-US" smtClean="0"/>
              <a:t>2022/1/21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0FD49-AF6B-4395-85D9-1E79DC9D34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4508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F47B7-1296-4DF1-AEA0-BF5CF06A7AB1}" type="datetimeFigureOut">
              <a:rPr kumimoji="1" lang="ja-JP" altLang="en-US" smtClean="0"/>
              <a:t>2022/1/21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2C0FD49-AF6B-4395-85D9-1E79DC9D34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3874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F47B7-1296-4DF1-AEA0-BF5CF06A7AB1}" type="datetimeFigureOut">
              <a:rPr kumimoji="1" lang="ja-JP" altLang="en-US" smtClean="0"/>
              <a:t>2022/1/21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C2C0FD49-AF6B-4395-85D9-1E79DC9D34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9213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F47B7-1296-4DF1-AEA0-BF5CF06A7AB1}" type="datetimeFigureOut">
              <a:rPr kumimoji="1" lang="ja-JP" altLang="en-US" smtClean="0"/>
              <a:t>2022/1/21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C2C0FD49-AF6B-4395-85D9-1E79DC9D34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2179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F47B7-1296-4DF1-AEA0-BF5CF06A7AB1}" type="datetimeFigureOut">
              <a:rPr kumimoji="1" lang="ja-JP" altLang="en-US" smtClean="0"/>
              <a:t>2022/1/21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0FD49-AF6B-4395-85D9-1E79DC9D34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7895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F47B7-1296-4DF1-AEA0-BF5CF06A7AB1}" type="datetimeFigureOut">
              <a:rPr kumimoji="1" lang="ja-JP" altLang="en-US" smtClean="0"/>
              <a:t>2022/1/21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0FD49-AF6B-4395-85D9-1E79DC9D34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8002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F47B7-1296-4DF1-AEA0-BF5CF06A7AB1}" type="datetimeFigureOut">
              <a:rPr kumimoji="1" lang="ja-JP" altLang="en-US" smtClean="0"/>
              <a:t>2022/1/21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0FD49-AF6B-4395-85D9-1E79DC9D34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7298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F47B7-1296-4DF1-AEA0-BF5CF06A7AB1}" type="datetimeFigureOut">
              <a:rPr kumimoji="1" lang="ja-JP" altLang="en-US" smtClean="0"/>
              <a:t>2022/1/21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2C0FD49-AF6B-4395-85D9-1E79DC9D34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3558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F47B7-1296-4DF1-AEA0-BF5CF06A7AB1}" type="datetimeFigureOut">
              <a:rPr kumimoji="1" lang="ja-JP" altLang="en-US" smtClean="0"/>
              <a:t>2022/1/21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2C0FD49-AF6B-4395-85D9-1E79DC9D34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8858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  <p:sldLayoutId id="2147483974" r:id="rId12"/>
    <p:sldLayoutId id="2147483975" r:id="rId13"/>
    <p:sldLayoutId id="2147483976" r:id="rId14"/>
    <p:sldLayoutId id="2147483977" r:id="rId15"/>
    <p:sldLayoutId id="2147483978" r:id="rId16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05871" y="2103276"/>
            <a:ext cx="8964488" cy="642220"/>
          </a:xfrm>
        </p:spPr>
        <p:txBody>
          <a:bodyPr anchor="ctr" anchorCtr="1">
            <a:normAutofit/>
          </a:bodyPr>
          <a:lstStyle/>
          <a:p>
            <a:r>
              <a:rPr kumimoji="1" lang="ja-JP" altLang="en-US" sz="3100" dirty="0" smtClean="0">
                <a:solidFill>
                  <a:schemeClr val="tx1"/>
                </a:solidFill>
              </a:rPr>
              <a:t>長時間</a:t>
            </a:r>
            <a:r>
              <a:rPr kumimoji="1" lang="ja-JP" altLang="en-US" sz="3100" dirty="0" smtClean="0">
                <a:solidFill>
                  <a:schemeClr val="tx1"/>
                </a:solidFill>
              </a:rPr>
              <a:t>労働の削減に係る好事例、具体的取組等</a:t>
            </a:r>
            <a:endParaRPr kumimoji="1" lang="ja-JP" altLang="en-US" sz="3100" dirty="0">
              <a:solidFill>
                <a:schemeClr val="tx1"/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15616" y="4437112"/>
            <a:ext cx="8028384" cy="576064"/>
          </a:xfrm>
        </p:spPr>
        <p:txBody>
          <a:bodyPr>
            <a:noAutofit/>
          </a:bodyPr>
          <a:lstStyle/>
          <a:p>
            <a:r>
              <a:rPr kumimoji="1" lang="ja-JP" altLang="en-US" sz="2800" dirty="0" smtClean="0"/>
              <a:t>　</a:t>
            </a:r>
            <a:r>
              <a:rPr kumimoji="1" lang="ja-JP" altLang="en-US" sz="2800" dirty="0" smtClean="0">
                <a:solidFill>
                  <a:schemeClr val="tx1"/>
                </a:solidFill>
              </a:rPr>
              <a:t>小田原労働基準監督署</a:t>
            </a:r>
            <a:r>
              <a:rPr lang="ja-JP" altLang="en-US" sz="2800" dirty="0">
                <a:solidFill>
                  <a:schemeClr val="tx1"/>
                </a:solidFill>
              </a:rPr>
              <a:t>　</a:t>
            </a:r>
            <a:r>
              <a:rPr lang="ja-JP" altLang="en-US" sz="2800" dirty="0" smtClean="0">
                <a:solidFill>
                  <a:schemeClr val="tx1"/>
                </a:solidFill>
              </a:rPr>
              <a:t>労働時間相談・支援班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403648" y="4221088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5" name="サブタイトル 2"/>
          <p:cNvSpPr txBox="1">
            <a:spLocks/>
          </p:cNvSpPr>
          <p:nvPr/>
        </p:nvSpPr>
        <p:spPr>
          <a:xfrm>
            <a:off x="-302724" y="477817"/>
            <a:ext cx="946854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kumimoji="1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800" dirty="0" smtClean="0"/>
              <a:t>　</a:t>
            </a:r>
            <a:r>
              <a:rPr lang="ja-JP" altLang="en-US" sz="2800" dirty="0" smtClean="0">
                <a:solidFill>
                  <a:schemeClr val="tx1"/>
                </a:solidFill>
              </a:rPr>
              <a:t>～働き方改革関連法および労働時間等に関する講習会～</a:t>
            </a:r>
            <a:endParaRPr lang="ja-JP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43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620688"/>
            <a:ext cx="4038600" cy="790575"/>
          </a:xfrm>
          <a:prstGeom prst="rect">
            <a:avLst/>
          </a:prstGeom>
        </p:spPr>
      </p:pic>
      <p:pic>
        <p:nvPicPr>
          <p:cNvPr id="5" name="コンテンツ プレースホルダ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440876"/>
            <a:ext cx="4176464" cy="527471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007" y="1409901"/>
            <a:ext cx="4061241" cy="530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20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412776"/>
            <a:ext cx="8410723" cy="4752528"/>
          </a:xfrm>
          <a:prstGeom prst="rect">
            <a:avLst/>
          </a:prstGeom>
        </p:spPr>
      </p:pic>
      <p:sp>
        <p:nvSpPr>
          <p:cNvPr id="4" name="コンテンツ プレースホルダー 1"/>
          <p:cNvSpPr txBox="1">
            <a:spLocks/>
          </p:cNvSpPr>
          <p:nvPr/>
        </p:nvSpPr>
        <p:spPr>
          <a:xfrm>
            <a:off x="1475656" y="639306"/>
            <a:ext cx="8064896" cy="7361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3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"/>
              <a:defRPr kumimoji="1" sz="2000" kern="1200" spc="15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76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kern="1200" spc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8B70"/>
              </a:buClr>
              <a:buFont typeface="Wingdings" panose="05000000000000000000" pitchFamily="2" charset="2"/>
              <a:buChar char="§"/>
              <a:defRPr kumimoji="1" sz="1600" kern="1200" spc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69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7706B"/>
              </a:buClr>
              <a:buFont typeface="Wingdings" panose="05000000000000000000" pitchFamily="2" charset="2"/>
              <a:buChar char="§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795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kumimoji="1" sz="1300" kern="1200" spc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lvl="0" indent="0" defTabSz="914400">
              <a:buClr>
                <a:srgbClr val="C66951"/>
              </a:buClr>
              <a:buNone/>
              <a:defRPr/>
            </a:pPr>
            <a:r>
              <a:rPr lang="ja-JP" altLang="en-US" sz="3600" dirty="0">
                <a:solidFill>
                  <a:srgbClr val="534949"/>
                </a:solidFill>
                <a:latin typeface="Franklin Gothic Medium"/>
                <a:ea typeface="HG創英角ｺﾞｼｯｸUB" panose="020B0909000000000000" pitchFamily="49" charset="-128"/>
              </a:rPr>
              <a:t>長時間労働の削減に係る好事例１</a:t>
            </a:r>
            <a:r>
              <a:rPr kumimoji="1" lang="ja-JP" altLang="en-US" sz="3600" b="0" i="0" u="none" strike="noStrike" kern="1200" cap="none" spc="150" normalizeH="0" baseline="0" noProof="0" dirty="0" smtClean="0">
                <a:ln>
                  <a:noFill/>
                </a:ln>
                <a:solidFill>
                  <a:srgbClr val="534949"/>
                </a:solidFill>
                <a:effectLst/>
                <a:uLnTx/>
                <a:uFillTx/>
                <a:latin typeface="Franklin Gothic Medium"/>
                <a:ea typeface="HG創英角ｺﾞｼｯｸUB" panose="020B0909000000000000" pitchFamily="49" charset="-128"/>
              </a:rPr>
              <a:t>　</a:t>
            </a:r>
            <a:endParaRPr kumimoji="1" lang="en-US" altLang="ja-JP" sz="3600" b="0" i="0" u="none" strike="noStrike" kern="1200" cap="none" spc="150" normalizeH="0" baseline="0" noProof="0" dirty="0" smtClean="0">
              <a:ln>
                <a:noFill/>
              </a:ln>
              <a:solidFill>
                <a:srgbClr val="534949"/>
              </a:solidFill>
              <a:effectLst/>
              <a:uLnTx/>
              <a:uFillTx/>
              <a:latin typeface="Franklin Gothic Medium"/>
              <a:ea typeface="HG創英角ｺﾞｼｯｸUB" panose="020B0909000000000000" pitchFamily="49" charset="-128"/>
            </a:endParaRPr>
          </a:p>
          <a:p>
            <a:pPr marL="4445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66951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kumimoji="1" lang="ja-JP" altLang="en-US" sz="3600" b="0" i="0" u="none" strike="noStrike" kern="1200" cap="none" spc="150" normalizeH="0" baseline="0" noProof="0" dirty="0" smtClean="0">
                <a:ln>
                  <a:noFill/>
                </a:ln>
                <a:solidFill>
                  <a:srgbClr val="534949"/>
                </a:solidFill>
                <a:effectLst/>
                <a:uLnTx/>
                <a:uFillTx/>
                <a:latin typeface="Franklin Gothic Medium"/>
                <a:ea typeface="HG創英角ｺﾞｼｯｸUB" panose="020B0909000000000000" pitchFamily="49" charset="-128"/>
              </a:rPr>
              <a:t>　</a:t>
            </a:r>
            <a:endParaRPr kumimoji="1" lang="ja-JP" altLang="en-US" sz="3600" b="0" i="0" u="none" strike="noStrike" kern="1200" cap="none" spc="150" normalizeH="0" baseline="0" noProof="0" dirty="0">
              <a:ln>
                <a:noFill/>
              </a:ln>
              <a:solidFill>
                <a:srgbClr val="534949"/>
              </a:solidFill>
              <a:effectLst/>
              <a:uLnTx/>
              <a:uFillTx/>
              <a:latin typeface="Franklin Gothic Medium"/>
              <a:ea typeface="HG創英角ｺﾞｼｯｸUB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662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コンテンツ プレースホルダー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2583" y="1628800"/>
            <a:ext cx="8492249" cy="4680520"/>
          </a:xfrm>
          <a:prstGeom prst="rect">
            <a:avLst/>
          </a:prstGeom>
        </p:spPr>
      </p:pic>
      <p:sp>
        <p:nvSpPr>
          <p:cNvPr id="5" name="コンテンツ プレースホルダー 1"/>
          <p:cNvSpPr txBox="1">
            <a:spLocks/>
          </p:cNvSpPr>
          <p:nvPr/>
        </p:nvSpPr>
        <p:spPr>
          <a:xfrm>
            <a:off x="1403648" y="620688"/>
            <a:ext cx="8064896" cy="7361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3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"/>
              <a:defRPr kumimoji="1" sz="2000" kern="1200" spc="15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76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kern="1200" spc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8B70"/>
              </a:buClr>
              <a:buFont typeface="Wingdings" panose="05000000000000000000" pitchFamily="2" charset="2"/>
              <a:buChar char="§"/>
              <a:defRPr kumimoji="1" sz="1600" kern="1200" spc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69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7706B"/>
              </a:buClr>
              <a:buFont typeface="Wingdings" panose="05000000000000000000" pitchFamily="2" charset="2"/>
              <a:buChar char="§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795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kumimoji="1" sz="1300" kern="1200" spc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lvl="0" indent="0" defTabSz="914400">
              <a:buClr>
                <a:srgbClr val="C66951"/>
              </a:buClr>
              <a:buNone/>
              <a:defRPr/>
            </a:pPr>
            <a:r>
              <a:rPr lang="ja-JP" altLang="en-US" sz="3600" dirty="0">
                <a:solidFill>
                  <a:srgbClr val="534949"/>
                </a:solidFill>
                <a:latin typeface="Franklin Gothic Medium"/>
                <a:ea typeface="HG創英角ｺﾞｼｯｸUB" panose="020B0909000000000000" pitchFamily="49" charset="-128"/>
              </a:rPr>
              <a:t>長時間労働の削減に係る</a:t>
            </a:r>
            <a:r>
              <a:rPr lang="ja-JP" altLang="en-US" sz="3600" dirty="0" smtClean="0">
                <a:solidFill>
                  <a:srgbClr val="534949"/>
                </a:solidFill>
                <a:latin typeface="Franklin Gothic Medium"/>
                <a:ea typeface="HG創英角ｺﾞｼｯｸUB" panose="020B0909000000000000" pitchFamily="49" charset="-128"/>
              </a:rPr>
              <a:t>好事例２</a:t>
            </a:r>
            <a:r>
              <a:rPr kumimoji="1" lang="ja-JP" altLang="en-US" sz="3600" b="0" i="0" u="none" strike="noStrike" kern="1200" cap="none" spc="150" normalizeH="0" baseline="0" noProof="0" dirty="0" smtClean="0">
                <a:ln>
                  <a:noFill/>
                </a:ln>
                <a:solidFill>
                  <a:srgbClr val="534949"/>
                </a:solidFill>
                <a:effectLst/>
                <a:uLnTx/>
                <a:uFillTx/>
                <a:latin typeface="Franklin Gothic Medium"/>
                <a:ea typeface="HG創英角ｺﾞｼｯｸUB" panose="020B0909000000000000" pitchFamily="49" charset="-128"/>
              </a:rPr>
              <a:t>　</a:t>
            </a:r>
            <a:endParaRPr kumimoji="1" lang="en-US" altLang="ja-JP" sz="3600" b="0" i="0" u="none" strike="noStrike" kern="1200" cap="none" spc="150" normalizeH="0" baseline="0" noProof="0" dirty="0" smtClean="0">
              <a:ln>
                <a:noFill/>
              </a:ln>
              <a:solidFill>
                <a:srgbClr val="534949"/>
              </a:solidFill>
              <a:effectLst/>
              <a:uLnTx/>
              <a:uFillTx/>
              <a:latin typeface="Franklin Gothic Medium"/>
              <a:ea typeface="HG創英角ｺﾞｼｯｸUB" panose="020B0909000000000000" pitchFamily="49" charset="-128"/>
            </a:endParaRPr>
          </a:p>
          <a:p>
            <a:pPr marL="4445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66951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kumimoji="1" lang="ja-JP" altLang="en-US" sz="3600" b="0" i="0" u="none" strike="noStrike" kern="1200" cap="none" spc="150" normalizeH="0" baseline="0" noProof="0" dirty="0" smtClean="0">
                <a:ln>
                  <a:noFill/>
                </a:ln>
                <a:solidFill>
                  <a:srgbClr val="534949"/>
                </a:solidFill>
                <a:effectLst/>
                <a:uLnTx/>
                <a:uFillTx/>
                <a:latin typeface="Franklin Gothic Medium"/>
                <a:ea typeface="HG創英角ｺﾞｼｯｸUB" panose="020B0909000000000000" pitchFamily="49" charset="-128"/>
              </a:rPr>
              <a:t>　</a:t>
            </a:r>
            <a:endParaRPr kumimoji="1" lang="ja-JP" altLang="en-US" sz="3600" b="0" i="0" u="none" strike="noStrike" kern="1200" cap="none" spc="150" normalizeH="0" baseline="0" noProof="0" dirty="0">
              <a:ln>
                <a:noFill/>
              </a:ln>
              <a:solidFill>
                <a:srgbClr val="534949"/>
              </a:solidFill>
              <a:effectLst/>
              <a:uLnTx/>
              <a:uFillTx/>
              <a:latin typeface="Franklin Gothic Medium"/>
              <a:ea typeface="HG創英角ｺﾞｼｯｸUB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30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0"/>
            <a:ext cx="2447925" cy="345757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1340768"/>
            <a:ext cx="2448619" cy="3465297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4"/>
          <a:srcRect t="5359" r="1148" b="5684"/>
          <a:stretch/>
        </p:blipFill>
        <p:spPr>
          <a:xfrm>
            <a:off x="5655562" y="3789040"/>
            <a:ext cx="3454564" cy="2486999"/>
          </a:xfrm>
          <a:prstGeom prst="rect">
            <a:avLst/>
          </a:prstGeom>
        </p:spPr>
      </p:pic>
      <p:sp>
        <p:nvSpPr>
          <p:cNvPr id="7" name="コンテンツ プレースホルダー 1"/>
          <p:cNvSpPr txBox="1">
            <a:spLocks/>
          </p:cNvSpPr>
          <p:nvPr/>
        </p:nvSpPr>
        <p:spPr>
          <a:xfrm>
            <a:off x="5220072" y="1024079"/>
            <a:ext cx="3965670" cy="7361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3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"/>
              <a:defRPr kumimoji="1" sz="2000" kern="1200" spc="15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76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kern="1200" spc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8B70"/>
              </a:buClr>
              <a:buFont typeface="Wingdings" panose="05000000000000000000" pitchFamily="2" charset="2"/>
              <a:buChar char="§"/>
              <a:defRPr kumimoji="1" sz="1600" kern="1200" spc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69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7706B"/>
              </a:buClr>
              <a:buFont typeface="Wingdings" panose="05000000000000000000" pitchFamily="2" charset="2"/>
              <a:buChar char="§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795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kumimoji="1" sz="1300" kern="1200" spc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lvl="0" indent="0" algn="ctr" defTabSz="914400">
              <a:buClr>
                <a:srgbClr val="C66951"/>
              </a:buClr>
              <a:buNone/>
              <a:defRPr/>
            </a:pPr>
            <a:r>
              <a:rPr lang="ja-JP" altLang="en-US" sz="3600" dirty="0" err="1" smtClean="0">
                <a:solidFill>
                  <a:srgbClr val="534949"/>
                </a:solidFill>
                <a:latin typeface="Franklin Gothic Medium"/>
                <a:ea typeface="HG創英角ｺﾞｼｯｸUB" panose="020B0909000000000000" pitchFamily="49" charset="-128"/>
              </a:rPr>
              <a:t>ー</a:t>
            </a:r>
            <a:r>
              <a:rPr lang="ja-JP" altLang="en-US" sz="3600" dirty="0" smtClean="0">
                <a:solidFill>
                  <a:srgbClr val="534949"/>
                </a:solidFill>
                <a:latin typeface="Franklin Gothic Medium"/>
                <a:ea typeface="HG創英角ｺﾞｼｯｸUB" panose="020B0909000000000000" pitchFamily="49" charset="-128"/>
              </a:rPr>
              <a:t>好事例集</a:t>
            </a:r>
            <a:r>
              <a:rPr lang="ja-JP" altLang="en-US" sz="3600" dirty="0" err="1" smtClean="0">
                <a:solidFill>
                  <a:srgbClr val="534949"/>
                </a:solidFill>
                <a:latin typeface="Franklin Gothic Medium"/>
                <a:ea typeface="HG創英角ｺﾞｼｯｸUB" panose="020B0909000000000000" pitchFamily="49" charset="-128"/>
              </a:rPr>
              <a:t>ー</a:t>
            </a:r>
            <a:r>
              <a:rPr kumimoji="1" lang="ja-JP" altLang="en-US" sz="3600" b="0" i="0" u="none" strike="noStrike" kern="1200" cap="none" spc="150" normalizeH="0" baseline="0" noProof="0" dirty="0" smtClean="0">
                <a:ln>
                  <a:noFill/>
                </a:ln>
                <a:solidFill>
                  <a:srgbClr val="534949"/>
                </a:solidFill>
                <a:effectLst/>
                <a:uLnTx/>
                <a:uFillTx/>
                <a:latin typeface="Franklin Gothic Medium"/>
                <a:ea typeface="HG創英角ｺﾞｼｯｸUB" panose="020B0909000000000000" pitchFamily="49" charset="-128"/>
              </a:rPr>
              <a:t>　</a:t>
            </a:r>
            <a:endParaRPr kumimoji="1" lang="en-US" altLang="ja-JP" sz="3600" b="0" i="0" u="none" strike="noStrike" kern="1200" cap="none" spc="150" normalizeH="0" baseline="0" noProof="0" dirty="0" smtClean="0">
              <a:ln>
                <a:noFill/>
              </a:ln>
              <a:solidFill>
                <a:srgbClr val="534949"/>
              </a:solidFill>
              <a:effectLst/>
              <a:uLnTx/>
              <a:uFillTx/>
              <a:latin typeface="Franklin Gothic Medium"/>
              <a:ea typeface="HG創英角ｺﾞｼｯｸUB" panose="020B0909000000000000" pitchFamily="49" charset="-128"/>
            </a:endParaRPr>
          </a:p>
          <a:p>
            <a:pPr marL="4445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66951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kumimoji="1" lang="ja-JP" altLang="en-US" sz="3600" b="0" i="0" u="none" strike="noStrike" kern="1200" cap="none" spc="150" normalizeH="0" baseline="0" noProof="0" dirty="0" smtClean="0">
                <a:ln>
                  <a:noFill/>
                </a:ln>
                <a:solidFill>
                  <a:srgbClr val="534949"/>
                </a:solidFill>
                <a:effectLst/>
                <a:uLnTx/>
                <a:uFillTx/>
                <a:latin typeface="Franklin Gothic Medium"/>
                <a:ea typeface="HG創英角ｺﾞｼｯｸUB" panose="020B0909000000000000" pitchFamily="49" charset="-128"/>
              </a:rPr>
              <a:t>　</a:t>
            </a:r>
            <a:endParaRPr kumimoji="1" lang="ja-JP" altLang="en-US" sz="3600" b="0" i="0" u="none" strike="noStrike" kern="1200" cap="none" spc="150" normalizeH="0" baseline="0" noProof="0" dirty="0">
              <a:ln>
                <a:noFill/>
              </a:ln>
              <a:solidFill>
                <a:srgbClr val="534949"/>
              </a:solidFill>
              <a:effectLst/>
              <a:uLnTx/>
              <a:uFillTx/>
              <a:latin typeface="Franklin Gothic Medium"/>
              <a:ea typeface="HG創英角ｺﾞｼｯｸUB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2543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15674" y="1"/>
            <a:ext cx="4769010" cy="6858000"/>
          </a:xfrm>
          <a:prstGeom prst="rect">
            <a:avLst/>
          </a:prstGeom>
        </p:spPr>
      </p:pic>
      <p:sp>
        <p:nvSpPr>
          <p:cNvPr id="5" name="コンテンツ プレースホルダー 1"/>
          <p:cNvSpPr txBox="1">
            <a:spLocks/>
          </p:cNvSpPr>
          <p:nvPr/>
        </p:nvSpPr>
        <p:spPr>
          <a:xfrm>
            <a:off x="167730" y="1628800"/>
            <a:ext cx="3836162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3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"/>
              <a:defRPr kumimoji="1" sz="2000" kern="1200" spc="15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76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kern="1200" spc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8B70"/>
              </a:buClr>
              <a:buFont typeface="Wingdings" panose="05000000000000000000" pitchFamily="2" charset="2"/>
              <a:buChar char="§"/>
              <a:defRPr kumimoji="1" sz="1600" kern="1200" spc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69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7706B"/>
              </a:buClr>
              <a:buFont typeface="Wingdings" panose="05000000000000000000" pitchFamily="2" charset="2"/>
              <a:buChar char="§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795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kumimoji="1" sz="1300" kern="1200" spc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lvl="0" indent="0" defTabSz="914400">
              <a:buClr>
                <a:srgbClr val="C66951"/>
              </a:buClr>
              <a:buNone/>
              <a:defRPr/>
            </a:pPr>
            <a:r>
              <a:rPr lang="ja-JP" altLang="en-US" sz="2400" dirty="0">
                <a:solidFill>
                  <a:srgbClr val="534949"/>
                </a:solidFill>
                <a:latin typeface="Franklin Gothic Medium"/>
                <a:ea typeface="HG創英角ｺﾞｼｯｸUB" panose="020B0909000000000000" pitchFamily="49" charset="-128"/>
              </a:rPr>
              <a:t>労働時間設定改善法改正</a:t>
            </a:r>
            <a:br>
              <a:rPr lang="ja-JP" altLang="en-US" sz="2400" dirty="0">
                <a:solidFill>
                  <a:srgbClr val="534949"/>
                </a:solidFill>
                <a:latin typeface="Franklin Gothic Medium"/>
                <a:ea typeface="HG創英角ｺﾞｼｯｸUB" panose="020B0909000000000000" pitchFamily="49" charset="-128"/>
              </a:rPr>
            </a:br>
            <a:r>
              <a:rPr lang="ja-JP" altLang="en-US" sz="2400" dirty="0">
                <a:solidFill>
                  <a:srgbClr val="534949"/>
                </a:solidFill>
                <a:latin typeface="Franklin Gothic Medium"/>
                <a:ea typeface="HG創英角ｺﾞｼｯｸUB" panose="020B0909000000000000" pitchFamily="49" charset="-128"/>
              </a:rPr>
              <a:t/>
            </a:r>
            <a:br>
              <a:rPr lang="ja-JP" altLang="en-US" sz="2400" dirty="0">
                <a:solidFill>
                  <a:srgbClr val="534949"/>
                </a:solidFill>
                <a:latin typeface="Franklin Gothic Medium"/>
                <a:ea typeface="HG創英角ｺﾞｼｯｸUB" panose="020B0909000000000000" pitchFamily="49" charset="-128"/>
              </a:rPr>
            </a:br>
            <a:r>
              <a:rPr lang="ja-JP" altLang="en-US" sz="2400" dirty="0">
                <a:solidFill>
                  <a:srgbClr val="534949"/>
                </a:solidFill>
                <a:latin typeface="Franklin Gothic Medium"/>
                <a:ea typeface="HG創英角ｺﾞｼｯｸUB" panose="020B0909000000000000" pitchFamily="49" charset="-128"/>
              </a:rPr>
              <a:t>勤務間インターバル制度</a:t>
            </a:r>
            <a:br>
              <a:rPr lang="ja-JP" altLang="en-US" sz="2400" dirty="0">
                <a:solidFill>
                  <a:srgbClr val="534949"/>
                </a:solidFill>
                <a:latin typeface="Franklin Gothic Medium"/>
                <a:ea typeface="HG創英角ｺﾞｼｯｸUB" panose="020B0909000000000000" pitchFamily="49" charset="-128"/>
              </a:rPr>
            </a:br>
            <a:r>
              <a:rPr kumimoji="1" lang="ja-JP" altLang="en-US" sz="2400" b="0" i="0" u="none" strike="noStrike" kern="1200" cap="none" spc="150" normalizeH="0" baseline="0" noProof="0" dirty="0" smtClean="0">
                <a:ln>
                  <a:noFill/>
                </a:ln>
                <a:solidFill>
                  <a:srgbClr val="534949"/>
                </a:solidFill>
                <a:effectLst/>
                <a:uLnTx/>
                <a:uFillTx/>
                <a:latin typeface="Franklin Gothic Medium"/>
                <a:ea typeface="HG創英角ｺﾞｼｯｸUB" panose="020B0909000000000000" pitchFamily="49" charset="-128"/>
              </a:rPr>
              <a:t>　</a:t>
            </a:r>
            <a:endParaRPr kumimoji="1" lang="ja-JP" altLang="en-US" sz="2400" b="0" i="0" u="none" strike="noStrike" kern="1200" cap="none" spc="150" normalizeH="0" baseline="0" noProof="0" dirty="0">
              <a:ln>
                <a:noFill/>
              </a:ln>
              <a:solidFill>
                <a:srgbClr val="534949"/>
              </a:solidFill>
              <a:effectLst/>
              <a:uLnTx/>
              <a:uFillTx/>
              <a:latin typeface="Franklin Gothic Medium"/>
              <a:ea typeface="HG創英角ｺﾞｼｯｸUB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20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844824"/>
            <a:ext cx="3960440" cy="4438656"/>
          </a:xfrm>
          <a:prstGeom prst="rect">
            <a:avLst/>
          </a:prstGeom>
        </p:spPr>
      </p:pic>
      <p:sp>
        <p:nvSpPr>
          <p:cNvPr id="6" name="コンテンツ プレースホルダー 1"/>
          <p:cNvSpPr txBox="1">
            <a:spLocks/>
          </p:cNvSpPr>
          <p:nvPr/>
        </p:nvSpPr>
        <p:spPr>
          <a:xfrm>
            <a:off x="1259632" y="620688"/>
            <a:ext cx="7138404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3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"/>
              <a:defRPr kumimoji="1" sz="2000" kern="1200" spc="15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76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kern="1200" spc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8B70"/>
              </a:buClr>
              <a:buFont typeface="Wingdings" panose="05000000000000000000" pitchFamily="2" charset="2"/>
              <a:buChar char="§"/>
              <a:defRPr kumimoji="1" sz="1600" kern="1200" spc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69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7706B"/>
              </a:buClr>
              <a:buFont typeface="Wingdings" panose="05000000000000000000" pitchFamily="2" charset="2"/>
              <a:buChar char="§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795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kumimoji="1" sz="1300" kern="1200" spc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lvl="0" indent="0" defTabSz="914400">
              <a:buClr>
                <a:srgbClr val="C66951"/>
              </a:buClr>
              <a:buNone/>
              <a:defRPr/>
            </a:pPr>
            <a:r>
              <a:rPr lang="ja-JP" altLang="en-US" sz="3600" dirty="0">
                <a:solidFill>
                  <a:srgbClr val="534949"/>
                </a:solidFill>
                <a:latin typeface="Franklin Gothic Medium"/>
                <a:ea typeface="HG創英角ｺﾞｼｯｸUB" panose="020B0909000000000000" pitchFamily="49" charset="-128"/>
              </a:rPr>
              <a:t>働き方改革推進支援助</a:t>
            </a:r>
            <a:r>
              <a:rPr lang="ja-JP" altLang="en-US" sz="3600" dirty="0" smtClean="0">
                <a:solidFill>
                  <a:srgbClr val="534949"/>
                </a:solidFill>
                <a:latin typeface="Franklin Gothic Medium"/>
                <a:ea typeface="HG創英角ｺﾞｼｯｸUB" panose="020B0909000000000000" pitchFamily="49" charset="-128"/>
              </a:rPr>
              <a:t>成金</a:t>
            </a:r>
            <a:endParaRPr lang="en-US" altLang="ja-JP" sz="3600" dirty="0" smtClean="0">
              <a:solidFill>
                <a:srgbClr val="534949"/>
              </a:solidFill>
              <a:latin typeface="Franklin Gothic Medium"/>
              <a:ea typeface="HG創英角ｺﾞｼｯｸUB" panose="020B0909000000000000" pitchFamily="49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5670" y="1844824"/>
            <a:ext cx="3972698" cy="451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36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1340768"/>
            <a:ext cx="4032448" cy="5417330"/>
          </a:xfrm>
          <a:prstGeom prst="rect">
            <a:avLst/>
          </a:prstGeom>
        </p:spPr>
      </p:pic>
      <p:sp>
        <p:nvSpPr>
          <p:cNvPr id="6" name="コンテンツ プレースホルダー 1"/>
          <p:cNvSpPr txBox="1">
            <a:spLocks/>
          </p:cNvSpPr>
          <p:nvPr/>
        </p:nvSpPr>
        <p:spPr>
          <a:xfrm>
            <a:off x="1763688" y="548680"/>
            <a:ext cx="5554228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3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"/>
              <a:defRPr kumimoji="1" sz="2000" kern="1200" spc="15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76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kern="1200" spc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8B70"/>
              </a:buClr>
              <a:buFont typeface="Wingdings" panose="05000000000000000000" pitchFamily="2" charset="2"/>
              <a:buChar char="§"/>
              <a:defRPr kumimoji="1" sz="1600" kern="1200" spc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69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7706B"/>
              </a:buClr>
              <a:buFont typeface="Wingdings" panose="05000000000000000000" pitchFamily="2" charset="2"/>
              <a:buChar char="§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795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kumimoji="1" sz="1300" kern="1200" spc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lvl="0" indent="0" defTabSz="914400">
              <a:buClr>
                <a:srgbClr val="C66951"/>
              </a:buClr>
              <a:buNone/>
              <a:defRPr/>
            </a:pPr>
            <a:r>
              <a:rPr lang="ja-JP" altLang="en-US" sz="3600" dirty="0" smtClean="0">
                <a:solidFill>
                  <a:srgbClr val="534949"/>
                </a:solidFill>
                <a:latin typeface="Franklin Gothic Medium"/>
                <a:ea typeface="HG創英角ｺﾞｼｯｸUB" panose="020B0909000000000000" pitchFamily="49" charset="-128"/>
              </a:rPr>
              <a:t>業務</a:t>
            </a:r>
            <a:r>
              <a:rPr lang="ja-JP" altLang="en-US" sz="3600" dirty="0">
                <a:solidFill>
                  <a:srgbClr val="534949"/>
                </a:solidFill>
                <a:latin typeface="Franklin Gothic Medium"/>
                <a:ea typeface="HG創英角ｺﾞｼｯｸUB" panose="020B0909000000000000" pitchFamily="49" charset="-128"/>
              </a:rPr>
              <a:t>改善助成金</a:t>
            </a:r>
            <a:r>
              <a:rPr kumimoji="1" lang="ja-JP" altLang="en-US" sz="3600" b="0" i="0" u="none" strike="noStrike" kern="1200" cap="none" spc="150" normalizeH="0" baseline="0" noProof="0" dirty="0" smtClean="0">
                <a:ln>
                  <a:noFill/>
                </a:ln>
                <a:solidFill>
                  <a:srgbClr val="534949"/>
                </a:solidFill>
                <a:effectLst/>
                <a:uLnTx/>
                <a:uFillTx/>
                <a:latin typeface="Franklin Gothic Medium"/>
                <a:ea typeface="HG創英角ｺﾞｼｯｸUB" panose="020B0909000000000000" pitchFamily="49" charset="-128"/>
              </a:rPr>
              <a:t>　</a:t>
            </a:r>
            <a:endParaRPr kumimoji="1" lang="ja-JP" altLang="en-US" sz="3600" b="0" i="0" u="none" strike="noStrike" kern="1200" cap="none" spc="150" normalizeH="0" baseline="0" noProof="0" dirty="0">
              <a:ln>
                <a:noFill/>
              </a:ln>
              <a:solidFill>
                <a:srgbClr val="534949"/>
              </a:solidFill>
              <a:effectLst/>
              <a:uLnTx/>
              <a:uFillTx/>
              <a:latin typeface="Franklin Gothic Medium"/>
              <a:ea typeface="HG創英角ｺﾞｼｯｸUB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09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7784" y="1196752"/>
            <a:ext cx="3931771" cy="5544616"/>
          </a:xfrm>
          <a:prstGeom prst="rect">
            <a:avLst/>
          </a:prstGeom>
        </p:spPr>
      </p:pic>
      <p:sp>
        <p:nvSpPr>
          <p:cNvPr id="5" name="コンテンツ プレースホルダー 1"/>
          <p:cNvSpPr txBox="1">
            <a:spLocks/>
          </p:cNvSpPr>
          <p:nvPr/>
        </p:nvSpPr>
        <p:spPr>
          <a:xfrm>
            <a:off x="1475656" y="548680"/>
            <a:ext cx="7138404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3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"/>
              <a:defRPr kumimoji="1" sz="2000" kern="1200" spc="15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76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kern="1200" spc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8B70"/>
              </a:buClr>
              <a:buFont typeface="Wingdings" panose="05000000000000000000" pitchFamily="2" charset="2"/>
              <a:buChar char="§"/>
              <a:defRPr kumimoji="1" sz="1600" kern="1200" spc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69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7706B"/>
              </a:buClr>
              <a:buFont typeface="Wingdings" panose="05000000000000000000" pitchFamily="2" charset="2"/>
              <a:buChar char="§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795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kumimoji="1" sz="1300" kern="1200" spc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lvl="0" indent="0" defTabSz="914400">
              <a:buClr>
                <a:srgbClr val="C66951"/>
              </a:buClr>
              <a:buNone/>
              <a:defRPr/>
            </a:pPr>
            <a:r>
              <a:rPr lang="ja-JP" altLang="en-US" sz="3600" dirty="0">
                <a:solidFill>
                  <a:srgbClr val="534949"/>
                </a:solidFill>
                <a:latin typeface="Franklin Gothic Medium"/>
                <a:ea typeface="HG創英角ｺﾞｼｯｸUB" panose="020B0909000000000000" pitchFamily="49" charset="-128"/>
              </a:rPr>
              <a:t>働き方改革推進支援センター</a:t>
            </a:r>
            <a:endParaRPr kumimoji="1" lang="ja-JP" altLang="en-US" sz="3600" b="0" i="0" u="none" strike="noStrike" kern="1200" cap="none" spc="150" normalizeH="0" baseline="0" noProof="0" dirty="0">
              <a:ln>
                <a:noFill/>
              </a:ln>
              <a:solidFill>
                <a:srgbClr val="534949"/>
              </a:solidFill>
              <a:effectLst/>
              <a:uLnTx/>
              <a:uFillTx/>
              <a:latin typeface="Franklin Gothic Medium"/>
              <a:ea typeface="HG創英角ｺﾞｼｯｸUB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806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7784" y="1316558"/>
            <a:ext cx="3888432" cy="5513450"/>
          </a:xfrm>
          <a:prstGeom prst="rect">
            <a:avLst/>
          </a:prstGeom>
        </p:spPr>
      </p:pic>
      <p:sp>
        <p:nvSpPr>
          <p:cNvPr id="5" name="コンテンツ プレースホルダー 1"/>
          <p:cNvSpPr txBox="1">
            <a:spLocks/>
          </p:cNvSpPr>
          <p:nvPr/>
        </p:nvSpPr>
        <p:spPr>
          <a:xfrm>
            <a:off x="1403648" y="548680"/>
            <a:ext cx="7138404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3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"/>
              <a:defRPr kumimoji="1" sz="2000" kern="1200" spc="15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76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kern="1200" spc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8B70"/>
              </a:buClr>
              <a:buFont typeface="Wingdings" panose="05000000000000000000" pitchFamily="2" charset="2"/>
              <a:buChar char="§"/>
              <a:defRPr kumimoji="1" sz="1600" kern="1200" spc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69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7706B"/>
              </a:buClr>
              <a:buFont typeface="Wingdings" panose="05000000000000000000" pitchFamily="2" charset="2"/>
              <a:buChar char="§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795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anose="05000000000000000000" pitchFamily="2" charset="2"/>
              <a:buChar char="§"/>
              <a:defRPr kumimoji="1" sz="1300" kern="1200" spc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lvl="0" indent="0" defTabSz="914400">
              <a:buClr>
                <a:srgbClr val="C66951"/>
              </a:buClr>
              <a:buNone/>
              <a:defRPr/>
            </a:pPr>
            <a:r>
              <a:rPr lang="ja-JP" altLang="en-US" sz="3600" dirty="0" smtClean="0">
                <a:solidFill>
                  <a:srgbClr val="534949"/>
                </a:solidFill>
                <a:latin typeface="Franklin Gothic Medium"/>
                <a:ea typeface="HG創英角ｺﾞｼｯｸUB" panose="020B0909000000000000" pitchFamily="49" charset="-128"/>
              </a:rPr>
              <a:t>「</a:t>
            </a:r>
            <a:r>
              <a:rPr lang="ja-JP" altLang="en-US" sz="3600" dirty="0">
                <a:solidFill>
                  <a:srgbClr val="534949"/>
                </a:solidFill>
                <a:latin typeface="Franklin Gothic Medium"/>
                <a:ea typeface="HG創英角ｺﾞｼｯｸUB" panose="020B0909000000000000" pitchFamily="49" charset="-128"/>
              </a:rPr>
              <a:t>スタートアップ労働条件」</a:t>
            </a:r>
            <a:endParaRPr kumimoji="1" lang="ja-JP" altLang="en-US" sz="3600" b="0" i="0" u="none" strike="noStrike" kern="1200" cap="none" spc="150" normalizeH="0" baseline="0" noProof="0" dirty="0">
              <a:ln>
                <a:noFill/>
              </a:ln>
              <a:solidFill>
                <a:srgbClr val="534949"/>
              </a:solidFill>
              <a:effectLst/>
              <a:uLnTx/>
              <a:uFillTx/>
              <a:latin typeface="Franklin Gothic Medium"/>
              <a:ea typeface="HG創英角ｺﾞｼｯｸUB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1744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ウィスプ">
  <a:themeElements>
    <a:clrScheme name="ウィスプ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ウィスプ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ウィスプ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3120</TotalTime>
  <Words>93</Words>
  <PresentationFormat>画面に合わせる (4:3)</PresentationFormat>
  <Paragraphs>14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20" baseType="lpstr">
      <vt:lpstr>HG創英角ｺﾞｼｯｸUB</vt:lpstr>
      <vt:lpstr>ＭＳ Ｐゴシック</vt:lpstr>
      <vt:lpstr>メイリオ</vt:lpstr>
      <vt:lpstr>Arial</vt:lpstr>
      <vt:lpstr>Calibri</vt:lpstr>
      <vt:lpstr>Century Gothic</vt:lpstr>
      <vt:lpstr>Franklin Gothic Medium</vt:lpstr>
      <vt:lpstr>Wingdings 2</vt:lpstr>
      <vt:lpstr>Wingdings 3</vt:lpstr>
      <vt:lpstr>ウィスプ</vt:lpstr>
      <vt:lpstr>長時間労働の削減に係る好事例、具体的取組等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2021-05-14T06:40:43Z</cp:lastPrinted>
  <dcterms:created xsi:type="dcterms:W3CDTF">2013-12-17T06:06:02Z</dcterms:created>
  <dcterms:modified xsi:type="dcterms:W3CDTF">2022-01-21T04:16:10Z</dcterms:modified>
</cp:coreProperties>
</file>