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  <p:sldMasterId id="2147483979" r:id="rId2"/>
    <p:sldMasterId id="2147483993" r:id="rId3"/>
  </p:sldMasterIdLst>
  <p:notesMasterIdLst>
    <p:notesMasterId r:id="rId16"/>
  </p:notesMasterIdLst>
  <p:handoutMasterIdLst>
    <p:handoutMasterId r:id="rId17"/>
  </p:handoutMasterIdLst>
  <p:sldIdLst>
    <p:sldId id="256" r:id="rId4"/>
    <p:sldId id="267" r:id="rId5"/>
    <p:sldId id="268" r:id="rId6"/>
    <p:sldId id="270" r:id="rId7"/>
    <p:sldId id="271" r:id="rId8"/>
    <p:sldId id="272" r:id="rId9"/>
    <p:sldId id="273" r:id="rId10"/>
    <p:sldId id="274" r:id="rId11"/>
    <p:sldId id="269" r:id="rId12"/>
    <p:sldId id="275" r:id="rId13"/>
    <p:sldId id="277" r:id="rId14"/>
    <p:sldId id="276" r:id="rId15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424" autoAdjust="0"/>
    <p:restoredTop sz="93850" autoAdjust="0"/>
  </p:normalViewPr>
  <p:slideViewPr>
    <p:cSldViewPr>
      <p:cViewPr varScale="1">
        <p:scale>
          <a:sx n="89" d="100"/>
          <a:sy n="89" d="100"/>
        </p:scale>
        <p:origin x="96" y="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50D85-9B87-4240-83C9-F004A268A467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B1EC6-7A67-480A-BBEF-72A985296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4969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B516C-605D-4540-BE6C-9ECC125AF627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41500-3187-409A-A3CA-29A7EAE34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020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144463"/>
            <a:ext cx="4968875" cy="37258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200" kern="1200" dirty="0" smtClean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339D-FDC0-493E-9E22-7D21C64F6A47}" type="slidenum">
              <a:rPr kumimoji="1" lang="ja-JP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615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144463"/>
            <a:ext cx="4968875" cy="37258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339D-FDC0-493E-9E22-7D21C64F6A47}" type="slidenum">
              <a:rPr kumimoji="1" lang="ja-JP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994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144463"/>
            <a:ext cx="4968875" cy="37258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200" kern="1200" dirty="0" smtClean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339D-FDC0-493E-9E22-7D21C64F6A47}" type="slidenum">
              <a:rPr kumimoji="1" lang="ja-JP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778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144463"/>
            <a:ext cx="4968875" cy="37258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200" kern="1200" dirty="0" smtClean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339D-FDC0-493E-9E22-7D21C64F6A47}" type="slidenum">
              <a:rPr kumimoji="1" lang="ja-JP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742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144463"/>
            <a:ext cx="4968875" cy="37258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200" kern="1200" dirty="0" smtClean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339D-FDC0-493E-9E22-7D21C64F6A47}" type="slidenum">
              <a:rPr kumimoji="1" lang="ja-JP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913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144463"/>
            <a:ext cx="4968875" cy="37258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200" kern="1200" dirty="0" smtClean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339D-FDC0-493E-9E22-7D21C64F6A47}" type="slidenum">
              <a:rPr kumimoji="1" lang="ja-JP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452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144463"/>
            <a:ext cx="4968875" cy="37258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1200" kern="1200" dirty="0" smtClean="0"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339D-FDC0-493E-9E22-7D21C64F6A47}" type="slidenum">
              <a:rPr kumimoji="1" lang="ja-JP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721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144463"/>
            <a:ext cx="4968875" cy="37258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339D-FDC0-493E-9E22-7D21C64F6A47}" type="slidenum">
              <a:rPr kumimoji="1" lang="ja-JP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589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144463"/>
            <a:ext cx="4968875" cy="37258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339D-FDC0-493E-9E22-7D21C64F6A47}" type="slidenum">
              <a:rPr kumimoji="1" lang="ja-JP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50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144463"/>
            <a:ext cx="4968875" cy="37258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51339D-FDC0-493E-9E22-7D21C64F6A47}" type="slidenum">
              <a:rPr kumimoji="1" lang="ja-JP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pPr marL="0" marR="0" lvl="0" indent="0" algn="r" defTabSz="912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58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47B7-1296-4DF1-AEA0-BF5CF06A7AB1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2C0FD49-AF6B-4395-85D9-1E79DC9D3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57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47B7-1296-4DF1-AEA0-BF5CF06A7AB1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2C0FD49-AF6B-4395-85D9-1E79DC9D3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24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47B7-1296-4DF1-AEA0-BF5CF06A7AB1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2C0FD49-AF6B-4395-85D9-1E79DC9D3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679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47B7-1296-4DF1-AEA0-BF5CF06A7AB1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2C0FD49-AF6B-4395-85D9-1E79DC9D3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368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47B7-1296-4DF1-AEA0-BF5CF06A7AB1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2C0FD49-AF6B-4395-85D9-1E79DC9D3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3190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47B7-1296-4DF1-AEA0-BF5CF06A7AB1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2C0FD49-AF6B-4395-85D9-1E79DC9D3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4417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47B7-1296-4DF1-AEA0-BF5CF06A7AB1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FD49-AF6B-4395-85D9-1E79DC9D3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0812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47B7-1296-4DF1-AEA0-BF5CF06A7AB1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FD49-AF6B-4395-85D9-1E79DC9D3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958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3357563"/>
            <a:ext cx="9144000" cy="714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kumimoji="1" lang="ja-JP" altLang="en-US" sz="1846" b="1" spc="-138" dirty="0">
              <a:solidFill>
                <a:srgbClr val="26968B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6088" y="2276873"/>
            <a:ext cx="7772401" cy="1080119"/>
          </a:xfrm>
        </p:spPr>
        <p:txBody>
          <a:bodyPr/>
          <a:lstStyle>
            <a:lvl1pPr>
              <a:defRPr sz="2954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59" y="3886200"/>
            <a:ext cx="6400801" cy="1752600"/>
          </a:xfrm>
        </p:spPr>
        <p:txBody>
          <a:bodyPr/>
          <a:lstStyle>
            <a:lvl1pPr marL="0" indent="0" algn="ctr">
              <a:spcBef>
                <a:spcPts val="554"/>
              </a:spcBef>
              <a:buNone/>
              <a:defRPr sz="221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21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2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3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4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6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8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69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 smtClean="0"/>
              <a:t>マスタ サブタイトルの書式設定</a:t>
            </a:r>
            <a:endParaRPr lang="ja-JP" altLang="en-US" dirty="0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689975" y="6588125"/>
            <a:ext cx="454025" cy="263525"/>
          </a:xfrm>
        </p:spPr>
        <p:txBody>
          <a:bodyPr wrap="none">
            <a:spAutoFit/>
          </a:bodyPr>
          <a:lstStyle>
            <a:lvl1pPr>
              <a:defRPr sz="1108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fld id="{D1DCAC6E-5ABE-47BC-AD06-DC65CD469A33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9740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" y="0"/>
            <a:ext cx="9144137" cy="504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846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704263" y="6502400"/>
            <a:ext cx="439737" cy="433388"/>
          </a:xfrm>
        </p:spPr>
        <p:txBody>
          <a:bodyPr wrap="square">
            <a:spAutoFit/>
          </a:bodyPr>
          <a:lstStyle>
            <a:lvl1pPr>
              <a:defRPr sz="1108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fld id="{B6469BE3-8F42-4A5E-8EF9-CC19EAF864B2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3092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317500" y="0"/>
            <a:ext cx="66675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kumimoji="1" lang="ja-JP" altLang="en-US" sz="1846" b="1" spc="-138" dirty="0">
              <a:solidFill>
                <a:srgbClr val="26968B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554530"/>
            <a:ext cx="1860923" cy="504000"/>
          </a:xfrm>
          <a:solidFill>
            <a:schemeClr val="tx1">
              <a:lumMod val="50000"/>
              <a:lumOff val="50000"/>
            </a:schemeClr>
          </a:solidFill>
          <a:ln w="28575">
            <a:solidFill>
              <a:schemeClr val="bg1"/>
            </a:solidFill>
          </a:ln>
        </p:spPr>
        <p:txBody>
          <a:bodyPr/>
          <a:lstStyle>
            <a:lvl1pPr algn="ctr">
              <a:defRPr sz="1846" b="1" cap="all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83865" y="1268760"/>
            <a:ext cx="6646891" cy="4824536"/>
          </a:xfrm>
        </p:spPr>
        <p:txBody>
          <a:bodyPr anchor="ctr"/>
          <a:lstStyle>
            <a:lvl1pPr marL="0" indent="0">
              <a:buNone/>
              <a:defRPr sz="1846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21152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23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3463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461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05770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2692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4807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6923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テキスト プレースホルダ 2"/>
          <p:cNvSpPr>
            <a:spLocks noGrp="1"/>
          </p:cNvSpPr>
          <p:nvPr>
            <p:ph type="body" idx="13"/>
          </p:nvPr>
        </p:nvSpPr>
        <p:spPr>
          <a:xfrm>
            <a:off x="7348465" y="1268760"/>
            <a:ext cx="1676953" cy="4824536"/>
          </a:xfrm>
        </p:spPr>
        <p:txBody>
          <a:bodyPr anchor="ctr"/>
          <a:lstStyle>
            <a:lvl1pPr marL="0" indent="0">
              <a:buNone/>
              <a:defRPr sz="1846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21152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23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3463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461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05770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2692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4807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6923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6"/>
          </p:nvPr>
        </p:nvSpPr>
        <p:spPr>
          <a:xfrm>
            <a:off x="8689975" y="6588125"/>
            <a:ext cx="454025" cy="263525"/>
          </a:xfrm>
        </p:spPr>
        <p:txBody>
          <a:bodyPr wrap="none">
            <a:spAutoFit/>
          </a:bodyPr>
          <a:lstStyle>
            <a:lvl1pPr>
              <a:defRPr sz="1108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fld id="{AFC5A709-A37A-4A06-8584-1A937EB6291F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3577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47B7-1296-4DF1-AEA0-BF5CF06A7AB1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FD49-AF6B-4395-85D9-1E79DC9D3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50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317500" y="0"/>
            <a:ext cx="66675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kumimoji="1" lang="ja-JP" altLang="en-US" sz="1846" b="1" spc="-138" dirty="0">
              <a:solidFill>
                <a:srgbClr val="26968B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477"/>
            <a:ext cx="7975385" cy="648000"/>
          </a:xfrm>
          <a:solidFill>
            <a:schemeClr val="tx1">
              <a:lumMod val="50000"/>
              <a:lumOff val="50000"/>
            </a:schemeClr>
          </a:solidFill>
          <a:ln w="28575">
            <a:solidFill>
              <a:schemeClr val="bg1"/>
            </a:solidFill>
          </a:ln>
        </p:spPr>
        <p:txBody>
          <a:bodyPr/>
          <a:lstStyle>
            <a:lvl1pPr algn="ctr">
              <a:defRPr sz="2215" b="1" cap="all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48554" y="3573016"/>
            <a:ext cx="7476849" cy="2520280"/>
          </a:xfrm>
        </p:spPr>
        <p:txBody>
          <a:bodyPr/>
          <a:lstStyle>
            <a:lvl1pPr marL="0" indent="0">
              <a:buNone/>
              <a:defRPr sz="1846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21152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23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3463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461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05770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2692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4807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6923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689975" y="6588125"/>
            <a:ext cx="454025" cy="263525"/>
          </a:xfrm>
        </p:spPr>
        <p:txBody>
          <a:bodyPr wrap="none">
            <a:spAutoFit/>
          </a:bodyPr>
          <a:lstStyle>
            <a:lvl1pPr>
              <a:defRPr sz="1108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fld id="{48FBA725-2F00-4710-AF98-B89FB4C11B76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8727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477250" y="6494463"/>
            <a:ext cx="666750" cy="365125"/>
          </a:xfr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4795EE23-3315-4167-B2B2-3602CD17155D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930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27" y="1600215"/>
            <a:ext cx="4044462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2371" y="1600215"/>
            <a:ext cx="4044462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89861-85B9-4581-9558-2FD7CC53CD9D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7340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1152" indent="0">
              <a:buNone/>
              <a:defRPr sz="1846" b="1"/>
            </a:lvl2pPr>
            <a:lvl3pPr marL="842307" indent="0">
              <a:buNone/>
              <a:defRPr sz="1662" b="1"/>
            </a:lvl3pPr>
            <a:lvl4pPr marL="1263463" indent="0">
              <a:buNone/>
              <a:defRPr sz="1477" b="1"/>
            </a:lvl4pPr>
            <a:lvl5pPr marL="1684615" indent="0">
              <a:buNone/>
              <a:defRPr sz="1477" b="1"/>
            </a:lvl5pPr>
            <a:lvl6pPr marL="2105770" indent="0">
              <a:buNone/>
              <a:defRPr sz="1477" b="1"/>
            </a:lvl6pPr>
            <a:lvl7pPr marL="2526925" indent="0">
              <a:buNone/>
              <a:defRPr sz="1477" b="1"/>
            </a:lvl7pPr>
            <a:lvl8pPr marL="2948079" indent="0">
              <a:buNone/>
              <a:defRPr sz="1477" b="1"/>
            </a:lvl8pPr>
            <a:lvl9pPr marL="3369234" indent="0">
              <a:buNone/>
              <a:defRPr sz="1477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2" y="2174878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319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1152" indent="0">
              <a:buNone/>
              <a:defRPr sz="1846" b="1"/>
            </a:lvl2pPr>
            <a:lvl3pPr marL="842307" indent="0">
              <a:buNone/>
              <a:defRPr sz="1662" b="1"/>
            </a:lvl3pPr>
            <a:lvl4pPr marL="1263463" indent="0">
              <a:buNone/>
              <a:defRPr sz="1477" b="1"/>
            </a:lvl4pPr>
            <a:lvl5pPr marL="1684615" indent="0">
              <a:buNone/>
              <a:defRPr sz="1477" b="1"/>
            </a:lvl5pPr>
            <a:lvl6pPr marL="2105770" indent="0">
              <a:buNone/>
              <a:defRPr sz="1477" b="1"/>
            </a:lvl6pPr>
            <a:lvl7pPr marL="2526925" indent="0">
              <a:buNone/>
              <a:defRPr sz="1477" b="1"/>
            </a:lvl7pPr>
            <a:lvl8pPr marL="2948079" indent="0">
              <a:buNone/>
              <a:defRPr sz="1477" b="1"/>
            </a:lvl8pPr>
            <a:lvl9pPr marL="3369234" indent="0">
              <a:buNone/>
              <a:defRPr sz="1477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319" y="2174878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51DA2-7F57-46D1-95D9-8459218A70A6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7066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689975" y="6588125"/>
            <a:ext cx="454025" cy="263525"/>
          </a:xfrm>
        </p:spPr>
        <p:txBody>
          <a:bodyPr wrap="none">
            <a:spAutoFit/>
          </a:bodyPr>
          <a:lstStyle>
            <a:lvl1pPr>
              <a:defRPr sz="1108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fld id="{09A9E570-7575-4799-9653-FDE18F7E6E4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2600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327" y="273050"/>
            <a:ext cx="300843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567" y="273059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327" y="1435103"/>
            <a:ext cx="300843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152" indent="0">
              <a:buNone/>
              <a:defRPr sz="1108"/>
            </a:lvl2pPr>
            <a:lvl3pPr marL="842307" indent="0">
              <a:buNone/>
              <a:defRPr sz="923"/>
            </a:lvl3pPr>
            <a:lvl4pPr marL="1263463" indent="0">
              <a:buNone/>
              <a:defRPr sz="831"/>
            </a:lvl4pPr>
            <a:lvl5pPr marL="1684615" indent="0">
              <a:buNone/>
              <a:defRPr sz="831"/>
            </a:lvl5pPr>
            <a:lvl6pPr marL="2105770" indent="0">
              <a:buNone/>
              <a:defRPr sz="831"/>
            </a:lvl6pPr>
            <a:lvl7pPr marL="2526925" indent="0">
              <a:buNone/>
              <a:defRPr sz="831"/>
            </a:lvl7pPr>
            <a:lvl8pPr marL="2948079" indent="0">
              <a:buNone/>
              <a:defRPr sz="831"/>
            </a:lvl8pPr>
            <a:lvl9pPr marL="3369234" indent="0">
              <a:buNone/>
              <a:defRPr sz="83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211CC-F798-4398-AF3A-9B79B6F1190C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9849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70" y="4800603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70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1152" indent="0">
              <a:buNone/>
              <a:defRPr sz="2585"/>
            </a:lvl2pPr>
            <a:lvl3pPr marL="842307" indent="0">
              <a:buNone/>
              <a:defRPr sz="2215"/>
            </a:lvl3pPr>
            <a:lvl4pPr marL="1263463" indent="0">
              <a:buNone/>
              <a:defRPr sz="1846"/>
            </a:lvl4pPr>
            <a:lvl5pPr marL="1684615" indent="0">
              <a:buNone/>
              <a:defRPr sz="1846"/>
            </a:lvl5pPr>
            <a:lvl6pPr marL="2105770" indent="0">
              <a:buNone/>
              <a:defRPr sz="1846"/>
            </a:lvl6pPr>
            <a:lvl7pPr marL="2526925" indent="0">
              <a:buNone/>
              <a:defRPr sz="1846"/>
            </a:lvl7pPr>
            <a:lvl8pPr marL="2948079" indent="0">
              <a:buNone/>
              <a:defRPr sz="1846"/>
            </a:lvl8pPr>
            <a:lvl9pPr marL="3369234" indent="0">
              <a:buNone/>
              <a:defRPr sz="1846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70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1152" indent="0">
              <a:buNone/>
              <a:defRPr sz="1108"/>
            </a:lvl2pPr>
            <a:lvl3pPr marL="842307" indent="0">
              <a:buNone/>
              <a:defRPr sz="923"/>
            </a:lvl3pPr>
            <a:lvl4pPr marL="1263463" indent="0">
              <a:buNone/>
              <a:defRPr sz="831"/>
            </a:lvl4pPr>
            <a:lvl5pPr marL="1684615" indent="0">
              <a:buNone/>
              <a:defRPr sz="831"/>
            </a:lvl5pPr>
            <a:lvl6pPr marL="2105770" indent="0">
              <a:buNone/>
              <a:defRPr sz="831"/>
            </a:lvl6pPr>
            <a:lvl7pPr marL="2526925" indent="0">
              <a:buNone/>
              <a:defRPr sz="831"/>
            </a:lvl7pPr>
            <a:lvl8pPr marL="2948079" indent="0">
              <a:buNone/>
              <a:defRPr sz="831"/>
            </a:lvl8pPr>
            <a:lvl9pPr marL="3369234" indent="0">
              <a:buNone/>
              <a:defRPr sz="83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A15C3-C4DD-4FA4-8913-C85E04A49C7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192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E7AE4-C583-4BC0-9F31-FA9044CD036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3939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57" y="274654"/>
            <a:ext cx="2057399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462" y="274654"/>
            <a:ext cx="6031522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ED6D9-CF25-41D1-BFEA-9D49B15EE828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605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568" y="274638"/>
            <a:ext cx="8229601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27" y="1600206"/>
            <a:ext cx="4044462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2371" y="1600200"/>
            <a:ext cx="4044462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2371" y="3938610"/>
            <a:ext cx="4044462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90ADB-A013-42C2-94FD-A4DB9FC312B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73954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47B7-1296-4DF1-AEA0-BF5CF06A7AB1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2C0FD49-AF6B-4395-85D9-1E79DC9D3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8743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6088" y="2276873"/>
            <a:ext cx="7772401" cy="1080119"/>
          </a:xfrm>
        </p:spPr>
        <p:txBody>
          <a:bodyPr/>
          <a:lstStyle>
            <a:lvl1pPr>
              <a:defRPr sz="2954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59" y="3886200"/>
            <a:ext cx="6400801" cy="1752600"/>
          </a:xfrm>
        </p:spPr>
        <p:txBody>
          <a:bodyPr/>
          <a:lstStyle>
            <a:lvl1pPr marL="0" indent="0" algn="ctr">
              <a:spcBef>
                <a:spcPts val="554"/>
              </a:spcBef>
              <a:buNone/>
              <a:defRPr sz="221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21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2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3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4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0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26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48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69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 smtClean="0"/>
              <a:t>マスタ サブタイトルの書式設定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690419" y="6588287"/>
            <a:ext cx="453582" cy="262629"/>
          </a:xfrm>
        </p:spPr>
        <p:txBody>
          <a:bodyPr wrap="none">
            <a:spAutoFit/>
          </a:bodyPr>
          <a:lstStyle>
            <a:lvl1pPr>
              <a:defRPr sz="1108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fld id="{DB02525F-3D89-45E3-BA88-8C2428FA9C14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3356992"/>
            <a:ext cx="9144000" cy="7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1" lang="ja-JP" altLang="en-US" sz="1846" b="1" spc="-138" dirty="0" smtClean="0">
              <a:solidFill>
                <a:srgbClr val="26968B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826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" y="0"/>
            <a:ext cx="9144137" cy="504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>
              <a:defRPr sz="1846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704595" y="6503040"/>
            <a:ext cx="439406" cy="433124"/>
          </a:xfrm>
        </p:spPr>
        <p:txBody>
          <a:bodyPr wrap="square">
            <a:spAutoFit/>
          </a:bodyPr>
          <a:lstStyle>
            <a:lvl1pPr>
              <a:defRPr sz="1108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fld id="{7FC637C0-0949-48C3-AB32-024352324272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2942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317989" y="1"/>
            <a:ext cx="66462" cy="68575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1" lang="ja-JP" altLang="en-US" sz="1846" b="1" spc="-138" dirty="0" smtClean="0">
              <a:solidFill>
                <a:srgbClr val="26968B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0" y="554530"/>
            <a:ext cx="1860923" cy="504000"/>
          </a:xfrm>
          <a:solidFill>
            <a:schemeClr val="tx1">
              <a:lumMod val="50000"/>
              <a:lumOff val="50000"/>
            </a:schemeClr>
          </a:solidFill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1846" b="1" cap="all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dirty="0" smtClean="0"/>
              <a:t>目次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 hasCustomPrompt="1"/>
          </p:nvPr>
        </p:nvSpPr>
        <p:spPr>
          <a:xfrm>
            <a:off x="583865" y="1268760"/>
            <a:ext cx="6646891" cy="4824536"/>
          </a:xfrm>
        </p:spPr>
        <p:txBody>
          <a:bodyPr anchor="ctr"/>
          <a:lstStyle>
            <a:lvl1pPr marL="0" indent="0">
              <a:buNone/>
              <a:defRPr sz="1846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21152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23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3463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461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05770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2692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4807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6923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690418" y="6588287"/>
            <a:ext cx="453582" cy="262629"/>
          </a:xfrm>
        </p:spPr>
        <p:txBody>
          <a:bodyPr wrap="none">
            <a:spAutoFit/>
          </a:bodyPr>
          <a:lstStyle>
            <a:lvl1pPr>
              <a:defRPr sz="1108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fld id="{5B499932-C233-4E5A-865C-8671E046D2B1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  <p:sp>
        <p:nvSpPr>
          <p:cNvPr id="8" name="テキスト プレースホルダ 2"/>
          <p:cNvSpPr>
            <a:spLocks noGrp="1"/>
          </p:cNvSpPr>
          <p:nvPr>
            <p:ph type="body" idx="13" hasCustomPrompt="1"/>
          </p:nvPr>
        </p:nvSpPr>
        <p:spPr>
          <a:xfrm>
            <a:off x="7348465" y="1268760"/>
            <a:ext cx="1676953" cy="4824536"/>
          </a:xfrm>
        </p:spPr>
        <p:txBody>
          <a:bodyPr anchor="ctr"/>
          <a:lstStyle>
            <a:lvl1pPr marL="0" indent="0">
              <a:buNone/>
              <a:defRPr sz="1846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21152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23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3463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461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05770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2692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4807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6923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76838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317989" y="1"/>
            <a:ext cx="66462" cy="68575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1" lang="ja-JP" altLang="en-US" sz="1846" b="1" spc="-138" dirty="0" smtClean="0">
              <a:solidFill>
                <a:srgbClr val="26968B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477"/>
            <a:ext cx="7975385" cy="648000"/>
          </a:xfrm>
          <a:solidFill>
            <a:schemeClr val="tx1">
              <a:lumMod val="50000"/>
              <a:lumOff val="50000"/>
            </a:schemeClr>
          </a:solidFill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215" b="1" cap="all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 hasCustomPrompt="1"/>
          </p:nvPr>
        </p:nvSpPr>
        <p:spPr>
          <a:xfrm>
            <a:off x="1248554" y="3573016"/>
            <a:ext cx="7476849" cy="2520280"/>
          </a:xfrm>
        </p:spPr>
        <p:txBody>
          <a:bodyPr anchor="t"/>
          <a:lstStyle>
            <a:lvl1pPr marL="0" indent="0">
              <a:buNone/>
              <a:defRPr sz="1846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21152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23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3463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461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05770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2692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4807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6923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690418" y="6588287"/>
            <a:ext cx="453582" cy="262629"/>
          </a:xfrm>
        </p:spPr>
        <p:txBody>
          <a:bodyPr wrap="none">
            <a:spAutoFit/>
          </a:bodyPr>
          <a:lstStyle>
            <a:lvl1pPr>
              <a:defRPr sz="1108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fld id="{5B499932-C233-4E5A-865C-8671E046D2B1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2459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477049" y="6493719"/>
            <a:ext cx="66695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5A05A7F-8CE3-4109-9362-34BB9F9E23C9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98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27" y="1600215"/>
            <a:ext cx="4044462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2371" y="1600215"/>
            <a:ext cx="4044462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EE212-84DB-4E17-858B-80994A65EB99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39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1152" indent="0">
              <a:buNone/>
              <a:defRPr sz="1846" b="1"/>
            </a:lvl2pPr>
            <a:lvl3pPr marL="842307" indent="0">
              <a:buNone/>
              <a:defRPr sz="1662" b="1"/>
            </a:lvl3pPr>
            <a:lvl4pPr marL="1263463" indent="0">
              <a:buNone/>
              <a:defRPr sz="1477" b="1"/>
            </a:lvl4pPr>
            <a:lvl5pPr marL="1684615" indent="0">
              <a:buNone/>
              <a:defRPr sz="1477" b="1"/>
            </a:lvl5pPr>
            <a:lvl6pPr marL="2105770" indent="0">
              <a:buNone/>
              <a:defRPr sz="1477" b="1"/>
            </a:lvl6pPr>
            <a:lvl7pPr marL="2526925" indent="0">
              <a:buNone/>
              <a:defRPr sz="1477" b="1"/>
            </a:lvl7pPr>
            <a:lvl8pPr marL="2948079" indent="0">
              <a:buNone/>
              <a:defRPr sz="1477" b="1"/>
            </a:lvl8pPr>
            <a:lvl9pPr marL="3369234" indent="0">
              <a:buNone/>
              <a:defRPr sz="1477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2" y="2174878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319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1152" indent="0">
              <a:buNone/>
              <a:defRPr sz="1846" b="1"/>
            </a:lvl2pPr>
            <a:lvl3pPr marL="842307" indent="0">
              <a:buNone/>
              <a:defRPr sz="1662" b="1"/>
            </a:lvl3pPr>
            <a:lvl4pPr marL="1263463" indent="0">
              <a:buNone/>
              <a:defRPr sz="1477" b="1"/>
            </a:lvl4pPr>
            <a:lvl5pPr marL="1684615" indent="0">
              <a:buNone/>
              <a:defRPr sz="1477" b="1"/>
            </a:lvl5pPr>
            <a:lvl6pPr marL="2105770" indent="0">
              <a:buNone/>
              <a:defRPr sz="1477" b="1"/>
            </a:lvl6pPr>
            <a:lvl7pPr marL="2526925" indent="0">
              <a:buNone/>
              <a:defRPr sz="1477" b="1"/>
            </a:lvl7pPr>
            <a:lvl8pPr marL="2948079" indent="0">
              <a:buNone/>
              <a:defRPr sz="1477" b="1"/>
            </a:lvl8pPr>
            <a:lvl9pPr marL="3369234" indent="0">
              <a:buNone/>
              <a:defRPr sz="1477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319" y="2174878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46684-C629-496B-A7D9-3D57B7E256A6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17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690419" y="6588287"/>
            <a:ext cx="453582" cy="262629"/>
          </a:xfrm>
        </p:spPr>
        <p:txBody>
          <a:bodyPr wrap="none">
            <a:spAutoFit/>
          </a:bodyPr>
          <a:lstStyle>
            <a:lvl1pPr>
              <a:defRPr sz="1108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fld id="{F95793F0-1422-48A7-88C7-0432C15BFF5A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4475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327" y="273050"/>
            <a:ext cx="300843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567" y="273059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327" y="1435103"/>
            <a:ext cx="300843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152" indent="0">
              <a:buNone/>
              <a:defRPr sz="1108"/>
            </a:lvl2pPr>
            <a:lvl3pPr marL="842307" indent="0">
              <a:buNone/>
              <a:defRPr sz="923"/>
            </a:lvl3pPr>
            <a:lvl4pPr marL="1263463" indent="0">
              <a:buNone/>
              <a:defRPr sz="831"/>
            </a:lvl4pPr>
            <a:lvl5pPr marL="1684615" indent="0">
              <a:buNone/>
              <a:defRPr sz="831"/>
            </a:lvl5pPr>
            <a:lvl6pPr marL="2105770" indent="0">
              <a:buNone/>
              <a:defRPr sz="831"/>
            </a:lvl6pPr>
            <a:lvl7pPr marL="2526925" indent="0">
              <a:buNone/>
              <a:defRPr sz="831"/>
            </a:lvl7pPr>
            <a:lvl8pPr marL="2948079" indent="0">
              <a:buNone/>
              <a:defRPr sz="831"/>
            </a:lvl8pPr>
            <a:lvl9pPr marL="3369234" indent="0">
              <a:buNone/>
              <a:defRPr sz="83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DAFC5-3AA7-46C0-B8E0-C2D5714CD36F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892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70" y="4800603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70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1152" indent="0">
              <a:buNone/>
              <a:defRPr sz="2585"/>
            </a:lvl2pPr>
            <a:lvl3pPr marL="842307" indent="0">
              <a:buNone/>
              <a:defRPr sz="2215"/>
            </a:lvl3pPr>
            <a:lvl4pPr marL="1263463" indent="0">
              <a:buNone/>
              <a:defRPr sz="1846"/>
            </a:lvl4pPr>
            <a:lvl5pPr marL="1684615" indent="0">
              <a:buNone/>
              <a:defRPr sz="1846"/>
            </a:lvl5pPr>
            <a:lvl6pPr marL="2105770" indent="0">
              <a:buNone/>
              <a:defRPr sz="1846"/>
            </a:lvl6pPr>
            <a:lvl7pPr marL="2526925" indent="0">
              <a:buNone/>
              <a:defRPr sz="1846"/>
            </a:lvl7pPr>
            <a:lvl8pPr marL="2948079" indent="0">
              <a:buNone/>
              <a:defRPr sz="1846"/>
            </a:lvl8pPr>
            <a:lvl9pPr marL="3369234" indent="0">
              <a:buNone/>
              <a:defRPr sz="1846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70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1152" indent="0">
              <a:buNone/>
              <a:defRPr sz="1108"/>
            </a:lvl2pPr>
            <a:lvl3pPr marL="842307" indent="0">
              <a:buNone/>
              <a:defRPr sz="923"/>
            </a:lvl3pPr>
            <a:lvl4pPr marL="1263463" indent="0">
              <a:buNone/>
              <a:defRPr sz="831"/>
            </a:lvl4pPr>
            <a:lvl5pPr marL="1684615" indent="0">
              <a:buNone/>
              <a:defRPr sz="831"/>
            </a:lvl5pPr>
            <a:lvl6pPr marL="2105770" indent="0">
              <a:buNone/>
              <a:defRPr sz="831"/>
            </a:lvl6pPr>
            <a:lvl7pPr marL="2526925" indent="0">
              <a:buNone/>
              <a:defRPr sz="831"/>
            </a:lvl7pPr>
            <a:lvl8pPr marL="2948079" indent="0">
              <a:buNone/>
              <a:defRPr sz="831"/>
            </a:lvl8pPr>
            <a:lvl9pPr marL="3369234" indent="0">
              <a:buNone/>
              <a:defRPr sz="83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DE737-F747-415D-83F0-C4F35064D92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8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47B7-1296-4DF1-AEA0-BF5CF06A7AB1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2C0FD49-AF6B-4395-85D9-1E79DC9D3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92134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FE71B-FC1C-432F-BD1F-8D57B6BCD7F2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554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57" y="274654"/>
            <a:ext cx="2057399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462" y="274654"/>
            <a:ext cx="6031522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C4FD3-2662-4FC6-96B7-C20B1DE207E3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764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568" y="274638"/>
            <a:ext cx="8229601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27" y="1600206"/>
            <a:ext cx="4044462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2371" y="1600200"/>
            <a:ext cx="4044462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2371" y="3938610"/>
            <a:ext cx="4044462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ED70D-F1FD-4776-8791-E99F1651F8FA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89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47B7-1296-4DF1-AEA0-BF5CF06A7AB1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2C0FD49-AF6B-4395-85D9-1E79DC9D3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217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47B7-1296-4DF1-AEA0-BF5CF06A7AB1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FD49-AF6B-4395-85D9-1E79DC9D3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89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47B7-1296-4DF1-AEA0-BF5CF06A7AB1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FD49-AF6B-4395-85D9-1E79DC9D3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00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47B7-1296-4DF1-AEA0-BF5CF06A7AB1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0FD49-AF6B-4395-85D9-1E79DC9D3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729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F47B7-1296-4DF1-AEA0-BF5CF06A7AB1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2C0FD49-AF6B-4395-85D9-1E79DC9D3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55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F47B7-1296-4DF1-AEA0-BF5CF06A7AB1}" type="datetimeFigureOut">
              <a:rPr kumimoji="1" lang="ja-JP" altLang="en-US" smtClean="0"/>
              <a:t>2022/1/21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2C0FD49-AF6B-4395-85D9-1E79DC9D3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885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77" r:id="rId15"/>
    <p:sldLayoutId id="2147483978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47" tIns="45621" rIns="91247" bIns="456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47" tIns="45621" rIns="91247" bIns="456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7938"/>
            <a:ext cx="2133600" cy="365125"/>
          </a:xfrm>
          <a:prstGeom prst="rect">
            <a:avLst/>
          </a:prstGeom>
        </p:spPr>
        <p:txBody>
          <a:bodyPr vert="horz" lIns="91247" tIns="45621" rIns="91247" bIns="45621" rtlCol="0" anchor="ctr"/>
          <a:lstStyle>
            <a:lvl1pPr algn="l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7938"/>
            <a:ext cx="2895600" cy="365125"/>
          </a:xfrm>
          <a:prstGeom prst="rect">
            <a:avLst/>
          </a:prstGeom>
        </p:spPr>
        <p:txBody>
          <a:bodyPr vert="horz" lIns="91247" tIns="45621" rIns="91247" bIns="45621" rtlCol="0" anchor="ctr"/>
          <a:lstStyle>
            <a:lvl1pPr algn="ctr">
              <a:defRPr sz="1108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020050" y="6492875"/>
            <a:ext cx="1123950" cy="365125"/>
          </a:xfrm>
          <a:prstGeom prst="rect">
            <a:avLst/>
          </a:prstGeom>
        </p:spPr>
        <p:txBody>
          <a:bodyPr vert="horz" lIns="91247" tIns="45621" rIns="91247" bIns="45621" rtlCol="0" anchor="ctr"/>
          <a:lstStyle>
            <a:lvl1pPr algn="r">
              <a:defRPr sz="1292">
                <a:solidFill>
                  <a:prstClr val="black">
                    <a:tint val="75000"/>
                  </a:prst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fld id="{2C5694E4-0FFF-4930-A163-EEF4BC37326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482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21152" algn="ctr" rtl="0" fontAlgn="base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842307" algn="ctr" rtl="0" fontAlgn="base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263463" algn="ctr" rtl="0" fontAlgn="base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684615" algn="ctr" rtl="0" fontAlgn="base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14325" indent="-3143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619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52513" indent="-2095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73200" indent="-2095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93888" indent="-2095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316349" indent="-210578" algn="l" defTabSz="842307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37502" indent="-210578" algn="l" defTabSz="842307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58653" indent="-210578" algn="l" defTabSz="842307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79809" indent="-210578" algn="l" defTabSz="842307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2307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152" algn="l" defTabSz="842307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2307" algn="l" defTabSz="842307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3463" algn="l" defTabSz="842307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4615" algn="l" defTabSz="842307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5770" algn="l" defTabSz="842307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5" algn="l" defTabSz="842307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48079" algn="l" defTabSz="842307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69234" algn="l" defTabSz="842307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568" y="274638"/>
            <a:ext cx="82296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7" tIns="45621" rIns="91247" bIns="456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sp>
        <p:nvSpPr>
          <p:cNvPr id="3075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568" y="1600205"/>
            <a:ext cx="82296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7" tIns="45621" rIns="91247" bIns="456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11" y="6357199"/>
            <a:ext cx="2133600" cy="365125"/>
          </a:xfrm>
          <a:prstGeom prst="rect">
            <a:avLst/>
          </a:prstGeom>
        </p:spPr>
        <p:txBody>
          <a:bodyPr vert="horz" lIns="91247" tIns="45621" rIns="91247" bIns="45621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60" y="6357199"/>
            <a:ext cx="2895599" cy="365125"/>
          </a:xfrm>
          <a:prstGeom prst="rect">
            <a:avLst/>
          </a:prstGeom>
        </p:spPr>
        <p:txBody>
          <a:bodyPr vert="horz" lIns="91247" tIns="45621" rIns="91247" bIns="45621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020212" y="6492391"/>
            <a:ext cx="1123926" cy="365125"/>
          </a:xfrm>
          <a:prstGeom prst="rect">
            <a:avLst/>
          </a:prstGeom>
        </p:spPr>
        <p:txBody>
          <a:bodyPr vert="horz" lIns="91247" tIns="45621" rIns="91247" bIns="45621" rtlCol="0" anchor="ctr"/>
          <a:lstStyle>
            <a:lvl1pPr algn="r">
              <a:defRPr sz="1292">
                <a:solidFill>
                  <a:schemeClr val="tx1">
                    <a:tint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C4E106-E4D4-4543-B6B1-4D754DB7827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63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21152" algn="ctr" rtl="0" fontAlgn="base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842307" algn="ctr" rtl="0" fontAlgn="base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263463" algn="ctr" rtl="0" fontAlgn="base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684615" algn="ctr" rtl="0" fontAlgn="base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15866" indent="-3158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4375" indent="-26322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2886" indent="-21057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4039" indent="-21057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5193" indent="-21057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16349" indent="-210578" algn="l" defTabSz="842307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37502" indent="-210578" algn="l" defTabSz="842307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58653" indent="-210578" algn="l" defTabSz="842307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79809" indent="-210578" algn="l" defTabSz="842307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2307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152" algn="l" defTabSz="842307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2307" algn="l" defTabSz="842307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3463" algn="l" defTabSz="842307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4615" algn="l" defTabSz="842307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5770" algn="l" defTabSz="842307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5" algn="l" defTabSz="842307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48079" algn="l" defTabSz="842307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69234" algn="l" defTabSz="842307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9552" y="2010233"/>
            <a:ext cx="8316416" cy="1090238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mtClean="0">
                <a:solidFill>
                  <a:schemeClr val="tx1"/>
                </a:solidFill>
              </a:rPr>
              <a:t>働き方</a:t>
            </a:r>
            <a:r>
              <a:rPr kumimoji="1" lang="ja-JP" altLang="en-US" dirty="0" smtClean="0">
                <a:solidFill>
                  <a:schemeClr val="tx1"/>
                </a:solidFill>
              </a:rPr>
              <a:t>改革関連法について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43608" y="4437112"/>
            <a:ext cx="8100392" cy="576064"/>
          </a:xfrm>
        </p:spPr>
        <p:txBody>
          <a:bodyPr>
            <a:noAutofit/>
          </a:bodyPr>
          <a:lstStyle/>
          <a:p>
            <a:r>
              <a:rPr kumimoji="1" lang="ja-JP" altLang="en-US" sz="2800" dirty="0" smtClean="0"/>
              <a:t>　</a:t>
            </a:r>
            <a:r>
              <a:rPr kumimoji="1" lang="ja-JP" altLang="en-US" sz="2800" dirty="0" smtClean="0">
                <a:solidFill>
                  <a:schemeClr val="tx1"/>
                </a:solidFill>
              </a:rPr>
              <a:t>小田原労働基準監督署　</a:t>
            </a:r>
            <a:r>
              <a:rPr lang="ja-JP" altLang="en-US" sz="2800" dirty="0" smtClean="0">
                <a:solidFill>
                  <a:schemeClr val="tx1"/>
                </a:solidFill>
              </a:rPr>
              <a:t>労働時間相談・支援班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03648" y="422108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-302724" y="477817"/>
            <a:ext cx="946854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 smtClean="0"/>
              <a:t>　</a:t>
            </a:r>
            <a:r>
              <a:rPr lang="ja-JP" altLang="en-US" sz="2800" dirty="0" smtClean="0">
                <a:solidFill>
                  <a:schemeClr val="tx1"/>
                </a:solidFill>
              </a:rPr>
              <a:t>～働き方改革関連法および労働時間等に関する講習会～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3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ja-JP" altLang="en-US" dirty="0"/>
              <a:t>働き方改革関連法｜正社員と非正規雇用労働者との間の不合理な待遇差の禁止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507515" y="2134089"/>
            <a:ext cx="8208912" cy="52322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prstClr val="white"/>
                </a:solidFill>
                <a:latin typeface="Century Gothic" panose="020B0502020202020204"/>
                <a:ea typeface="メイリオ" panose="020B0604030504040204" pitchFamily="50" charset="-128"/>
              </a:rPr>
              <a:t>１ 不合理な待遇差の</a:t>
            </a:r>
            <a:r>
              <a:rPr lang="ja-JP" altLang="en-US" sz="2800" b="1" dirty="0" smtClean="0">
                <a:solidFill>
                  <a:prstClr val="white"/>
                </a:solidFill>
                <a:latin typeface="Century Gothic" panose="020B0502020202020204"/>
                <a:ea typeface="メイリオ" panose="020B0604030504040204" pitchFamily="50" charset="-128"/>
              </a:rPr>
              <a:t>禁止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507515" y="1304825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prstClr val="black"/>
                </a:solidFill>
                <a:latin typeface="Century Gothic" panose="020B0502020202020204"/>
                <a:ea typeface="メイリオ" panose="020B0604030504040204" pitchFamily="50" charset="-128"/>
              </a:rPr>
              <a:t>改正のポイント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507515" y="3361527"/>
            <a:ext cx="8208912" cy="52322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ja-JP" altLang="en-US" sz="2800" b="1" dirty="0" smtClean="0">
                <a:solidFill>
                  <a:prstClr val="white"/>
                </a:solidFill>
                <a:latin typeface="Century Gothic" panose="020B0502020202020204"/>
                <a:ea typeface="メイリオ" panose="020B0604030504040204" pitchFamily="50" charset="-128"/>
              </a:rPr>
              <a:t>２ </a:t>
            </a:r>
            <a:r>
              <a:rPr lang="ja-JP" altLang="en-US" sz="2800" b="1" dirty="0">
                <a:solidFill>
                  <a:prstClr val="white"/>
                </a:solidFill>
                <a:latin typeface="Century Gothic" panose="020B0502020202020204"/>
                <a:ea typeface="メイリオ" panose="020B0604030504040204" pitchFamily="50" charset="-128"/>
              </a:rPr>
              <a:t>労働者に対する待遇に関する説明義務の</a:t>
            </a:r>
            <a:r>
              <a:rPr lang="ja-JP" altLang="en-US" sz="2800" b="1" dirty="0" smtClean="0">
                <a:solidFill>
                  <a:prstClr val="white"/>
                </a:solidFill>
                <a:latin typeface="Century Gothic" panose="020B0502020202020204"/>
                <a:ea typeface="メイリオ" panose="020B0604030504040204" pitchFamily="50" charset="-128"/>
              </a:rPr>
              <a:t>強化</a:t>
            </a:r>
            <a:endParaRPr lang="en-US" altLang="ja-JP" sz="2800" b="1" dirty="0" smtClean="0">
              <a:solidFill>
                <a:prstClr val="white"/>
              </a:solidFill>
              <a:latin typeface="Century Gothic" panose="020B0502020202020204"/>
              <a:ea typeface="メイリオ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07515" y="4746619"/>
            <a:ext cx="8208912" cy="95410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ja-JP" altLang="en-US" sz="2800" b="1" dirty="0" smtClean="0">
                <a:solidFill>
                  <a:prstClr val="white"/>
                </a:solidFill>
                <a:latin typeface="Century Gothic" panose="020B0502020202020204"/>
                <a:ea typeface="メイリオ" panose="020B0604030504040204" pitchFamily="50" charset="-128"/>
              </a:rPr>
              <a:t>３ 行政による事業主への助言・指導等や裁判外紛</a:t>
            </a:r>
            <a:endParaRPr lang="en-US" altLang="ja-JP" sz="2800" b="1" dirty="0" smtClean="0">
              <a:solidFill>
                <a:prstClr val="white"/>
              </a:solidFill>
              <a:latin typeface="Century Gothic" panose="020B0502020202020204"/>
              <a:ea typeface="メイリオ" panose="020B0604030504040204" pitchFamily="50" charset="-128"/>
            </a:endParaRPr>
          </a:p>
          <a:p>
            <a:r>
              <a:rPr lang="ja-JP" altLang="en-US" sz="2800" b="1" dirty="0" smtClean="0">
                <a:solidFill>
                  <a:prstClr val="white"/>
                </a:solidFill>
                <a:latin typeface="Century Gothic" panose="020B0502020202020204"/>
                <a:ea typeface="メイリオ" panose="020B0604030504040204" pitchFamily="50" charset="-128"/>
              </a:rPr>
              <a:t>　争解決手続き（行政ＡＤＲ）の整備</a:t>
            </a:r>
          </a:p>
        </p:txBody>
      </p:sp>
    </p:spTree>
    <p:extLst>
      <p:ext uri="{BB962C8B-B14F-4D97-AF65-F5344CB8AC3E}">
        <p14:creationId xmlns:p14="http://schemas.microsoft.com/office/powerpoint/2010/main" val="276180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ja-JP" altLang="en-US" dirty="0"/>
              <a:t>働き方改革関連法｜正社員と非正規雇用労働者との間の不合理な待遇差の</a:t>
            </a:r>
            <a:r>
              <a:rPr lang="ja-JP" altLang="en-US" dirty="0" smtClean="0"/>
              <a:t>禁止（事例）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504000"/>
            <a:ext cx="7204351" cy="308311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874" y="3657053"/>
            <a:ext cx="7227109" cy="3098230"/>
          </a:xfrm>
          <a:prstGeom prst="rect">
            <a:avLst/>
          </a:prstGeom>
        </p:spPr>
      </p:pic>
      <p:sp>
        <p:nvSpPr>
          <p:cNvPr id="10" name="タイトル 1"/>
          <p:cNvSpPr txBox="1">
            <a:spLocks/>
          </p:cNvSpPr>
          <p:nvPr/>
        </p:nvSpPr>
        <p:spPr bwMode="auto">
          <a:xfrm>
            <a:off x="55010" y="836712"/>
            <a:ext cx="1237011" cy="504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vert="horz" wrap="square" lIns="91247" tIns="45621" rIns="91247" bIns="45621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846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21152" algn="ctr" rtl="0" fontAlgn="base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842307" algn="ctr" rtl="0" fontAlgn="base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263463" algn="ctr" rtl="0" fontAlgn="base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684615" algn="ctr" rtl="0" fontAlgn="base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defTabSz="914400"/>
            <a:r>
              <a:rPr lang="ja-JP" altLang="en-US" dirty="0" smtClean="0"/>
              <a:t>Ａさん</a:t>
            </a:r>
            <a:endParaRPr lang="ja-JP" altLang="en-US" dirty="0"/>
          </a:p>
        </p:txBody>
      </p:sp>
      <p:sp>
        <p:nvSpPr>
          <p:cNvPr id="11" name="タイトル 1"/>
          <p:cNvSpPr txBox="1">
            <a:spLocks/>
          </p:cNvSpPr>
          <p:nvPr/>
        </p:nvSpPr>
        <p:spPr bwMode="auto">
          <a:xfrm>
            <a:off x="19442" y="3861048"/>
            <a:ext cx="1237011" cy="504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vert="horz" wrap="square" lIns="91247" tIns="45621" rIns="91247" bIns="45621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846" b="1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21152" algn="ctr" rtl="0" fontAlgn="base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842307" algn="ctr" rtl="0" fontAlgn="base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263463" algn="ctr" rtl="0" fontAlgn="base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684615" algn="ctr" rtl="0" fontAlgn="base">
              <a:spcBef>
                <a:spcPct val="0"/>
              </a:spcBef>
              <a:spcAft>
                <a:spcPct val="0"/>
              </a:spcAft>
              <a:defRPr kumimoji="1" sz="4062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defTabSz="914400"/>
            <a:r>
              <a:rPr lang="ja-JP" altLang="en-US" dirty="0" smtClean="0"/>
              <a:t>Ｂさん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027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67907"/>
            <a:ext cx="4637853" cy="585743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580" y="624480"/>
            <a:ext cx="4571932" cy="597287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10587"/>
            <a:ext cx="4755671" cy="56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6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3238"/>
          </a:xfrm>
          <a:solidFill>
            <a:srgbClr val="002060"/>
          </a:solidFill>
        </p:spPr>
        <p:txBody>
          <a:bodyPr/>
          <a:lstStyle/>
          <a:p>
            <a:pPr>
              <a:defRPr/>
            </a:pPr>
            <a:r>
              <a:rPr lang="ja-JP" altLang="en-US" sz="1800" dirty="0"/>
              <a:t>働き方改革関連法</a:t>
            </a:r>
            <a:r>
              <a:rPr lang="ja-JP" altLang="en-US" sz="1800" dirty="0" smtClean="0"/>
              <a:t>｜全体像</a:t>
            </a:r>
            <a:endParaRPr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496846"/>
              </p:ext>
            </p:extLst>
          </p:nvPr>
        </p:nvGraphicFramePr>
        <p:xfrm>
          <a:off x="2227263" y="671513"/>
          <a:ext cx="6877050" cy="316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3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883">
                <a:tc>
                  <a:txBody>
                    <a:bodyPr/>
                    <a:lstStyle/>
                    <a:p>
                      <a:pPr algn="dist">
                        <a:lnSpc>
                          <a:spcPts val="1600"/>
                        </a:lnSpc>
                      </a:pPr>
                      <a:r>
                        <a:rPr kumimoji="1" lang="ja-JP" altLang="en-US" sz="1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①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31" marR="91431" marT="71971" marB="1799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ja-JP" altLang="en-US" sz="1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時間外労働の上限規制を導入</a:t>
                      </a:r>
                      <a:r>
                        <a:rPr lang="ja-JP" altLang="en-US" sz="1400" b="1" dirty="0" smtClean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・・・・・・・・・・・・・・・・・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31" marR="91431" marT="71971" marB="1799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kumimoji="1" lang="ja-JP" altLang="en-US" sz="14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31" marR="91431" marT="71971" marB="1799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883">
                <a:tc>
                  <a:txBody>
                    <a:bodyPr/>
                    <a:lstStyle/>
                    <a:p>
                      <a:pPr marL="0" marR="0" indent="0" algn="dist" defTabSz="95712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②</a:t>
                      </a:r>
                    </a:p>
                  </a:txBody>
                  <a:tcPr marL="91431" marR="91431" marT="71971" marB="1799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ja-JP" altLang="en-US" sz="1400" b="1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年次有給休暇の確実な取得</a:t>
                      </a:r>
                      <a:r>
                        <a:rPr lang="ja-JP" altLang="en-US" sz="1400" b="1" smtClean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・</a:t>
                      </a:r>
                      <a:r>
                        <a:rPr lang="ja-JP" altLang="en-US" sz="1400" b="1" dirty="0" smtClean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・・・・・・・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31" marR="91431" marT="71971" marB="1799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12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b="1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31" marR="91431" marT="71971" marB="1799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883">
                <a:tc>
                  <a:txBody>
                    <a:bodyPr/>
                    <a:lstStyle/>
                    <a:p>
                      <a:pPr algn="dist">
                        <a:lnSpc>
                          <a:spcPts val="1600"/>
                        </a:lnSpc>
                      </a:pPr>
                      <a:r>
                        <a:rPr kumimoji="1" lang="ja-JP" altLang="en-US" sz="1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③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31" marR="91431" marT="71971" marB="1799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kumimoji="1" lang="ja-JP" altLang="en-US" sz="1400" b="1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中小企業の月６０時間超の残業の、割増賃金率引上げ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31" marR="91431" marT="71971" marB="1799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12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b="1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31" marR="91431" marT="71971" marB="1799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883">
                <a:tc>
                  <a:txBody>
                    <a:bodyPr/>
                    <a:lstStyle/>
                    <a:p>
                      <a:pPr marL="0" marR="0" indent="0" algn="dist" defTabSz="95712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④</a:t>
                      </a:r>
                    </a:p>
                  </a:txBody>
                  <a:tcPr marL="91431" marR="91431" marT="71971" marB="1799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ja-JP" altLang="en-US" sz="1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「フレックスタイム制」の拡充</a:t>
                      </a:r>
                      <a:endParaRPr lang="en-US" altLang="ja-JP" sz="1400" b="1" dirty="0" smtClean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31" marR="91431" marT="71971" marB="1799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12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b="1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31" marR="91431" marT="71971" marB="1799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883">
                <a:tc>
                  <a:txBody>
                    <a:bodyPr/>
                    <a:lstStyle/>
                    <a:p>
                      <a:pPr marL="0" marR="0" indent="0" algn="dist" defTabSz="95712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⑤</a:t>
                      </a:r>
                    </a:p>
                  </a:txBody>
                  <a:tcPr marL="91431" marR="91431" marT="71971" marB="1799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5712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「高度プロフェッショナル制度」の創設</a:t>
                      </a:r>
                      <a:endParaRPr lang="en-US" altLang="ja-JP" sz="1400" b="1" dirty="0" smtClean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31" marR="91431" marT="71971" marB="1799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12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b="1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31" marR="91431" marT="71971" marB="1799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883">
                <a:tc>
                  <a:txBody>
                    <a:bodyPr/>
                    <a:lstStyle/>
                    <a:p>
                      <a:pPr marL="0" marR="0" indent="0" algn="dist" defTabSz="95712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➅</a:t>
                      </a:r>
                    </a:p>
                  </a:txBody>
                  <a:tcPr marL="91431" marR="91431" marT="71971" marB="1799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12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産業医・産業保健機能の強化</a:t>
                      </a:r>
                      <a:endParaRPr lang="en-US" altLang="ja-JP" sz="1400" b="1" dirty="0" smtClean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31" marR="91431" marT="71971" marB="1799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12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b="1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31" marR="91431" marT="71971" marB="1799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883">
                <a:tc>
                  <a:txBody>
                    <a:bodyPr/>
                    <a:lstStyle/>
                    <a:p>
                      <a:pPr marL="0" marR="0" indent="0" algn="dist" defTabSz="95712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⑦</a:t>
                      </a:r>
                    </a:p>
                  </a:txBody>
                  <a:tcPr marL="91431" marR="91431" marT="71971" marB="1799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12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勤務間インターバル制度の導入促進</a:t>
                      </a:r>
                      <a:endParaRPr lang="en-US" altLang="ja-JP" sz="1400" b="1" dirty="0" smtClean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31" marR="91431" marT="71971" marB="1799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12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b="1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31" marR="91431" marT="71971" marB="1799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883">
                <a:tc>
                  <a:txBody>
                    <a:bodyPr/>
                    <a:lstStyle/>
                    <a:p>
                      <a:pPr marL="0" marR="0" indent="0" algn="dist" defTabSz="95712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⑧</a:t>
                      </a:r>
                    </a:p>
                  </a:txBody>
                  <a:tcPr marL="91431" marR="91431" marT="71971" marB="1799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12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正社員と非正規雇用労働者との間の不合理な待遇差の禁止</a:t>
                      </a:r>
                      <a:endParaRPr lang="en-US" altLang="ja-JP" sz="1400" b="1" dirty="0" smtClean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31" marR="91431" marT="71971" marB="1799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127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400" b="1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91431" marR="91431" marT="71971" marB="17993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9036797"/>
                  </a:ext>
                </a:extLst>
              </a:tr>
            </a:tbl>
          </a:graphicData>
        </a:graphic>
      </p:graphicFrame>
      <p:sp>
        <p:nvSpPr>
          <p:cNvPr id="5" name="角丸四角形 4"/>
          <p:cNvSpPr/>
          <p:nvPr/>
        </p:nvSpPr>
        <p:spPr>
          <a:xfrm>
            <a:off x="141288" y="650875"/>
            <a:ext cx="1804987" cy="431800"/>
          </a:xfrm>
          <a:prstGeom prst="roundRect">
            <a:avLst>
              <a:gd name="adj" fmla="val 50000"/>
            </a:avLst>
          </a:prstGeom>
          <a:noFill/>
          <a:ln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見直しの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内容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225425" y="3951288"/>
            <a:ext cx="1720850" cy="431800"/>
          </a:xfrm>
          <a:prstGeom prst="roundRect">
            <a:avLst>
              <a:gd name="adj" fmla="val 50000"/>
            </a:avLst>
          </a:prstGeom>
          <a:noFill/>
          <a:ln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施行期日</a:t>
            </a:r>
          </a:p>
        </p:txBody>
      </p:sp>
      <p:sp>
        <p:nvSpPr>
          <p:cNvPr id="69663" name="正方形/長方形 6"/>
          <p:cNvSpPr>
            <a:spLocks noChangeArrowheads="1"/>
          </p:cNvSpPr>
          <p:nvPr/>
        </p:nvSpPr>
        <p:spPr bwMode="auto">
          <a:xfrm>
            <a:off x="2047875" y="4005263"/>
            <a:ext cx="705643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  <a:defRPr/>
            </a:pPr>
            <a:r>
              <a:rPr kumimoji="0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2019</a:t>
            </a:r>
            <a:r>
              <a:rPr kumimoji="0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年４月</a:t>
            </a:r>
            <a:r>
              <a:rPr kumimoji="0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</a:t>
            </a:r>
            <a:r>
              <a:rPr kumimoji="0" lang="ja-JP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日</a:t>
            </a:r>
            <a:endParaRPr kumimoji="0" lang="en-US" altLang="ja-JP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  <a:defRPr/>
            </a:pPr>
            <a:r>
              <a:rPr kumimoji="0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※</a:t>
            </a:r>
            <a:r>
              <a:rPr kumimoji="0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中小企業における残業時間の上限規制の適用は</a:t>
            </a:r>
            <a:r>
              <a:rPr kumimoji="0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2020</a:t>
            </a:r>
            <a:r>
              <a:rPr kumimoji="0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年４月</a:t>
            </a:r>
            <a:r>
              <a:rPr kumimoji="0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</a:t>
            </a:r>
            <a:r>
              <a:rPr kumimoji="0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日</a:t>
            </a:r>
            <a:endParaRPr kumimoji="0" lang="en-US" altLang="ja-JP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1950" algn="l"/>
              </a:tabLst>
              <a:defRPr/>
            </a:pPr>
            <a:r>
              <a:rPr kumimoji="0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※</a:t>
            </a:r>
            <a:r>
              <a:rPr kumimoji="0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中小企業における月</a:t>
            </a:r>
            <a:r>
              <a:rPr kumimoji="0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60</a:t>
            </a:r>
            <a:r>
              <a:rPr kumimoji="0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時間超の残業の、割増賃金率引上げの適用は</a:t>
            </a:r>
            <a:r>
              <a:rPr kumimoji="0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2023</a:t>
            </a:r>
            <a:r>
              <a:rPr kumimoji="0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</a:t>
            </a:r>
            <a:r>
              <a:rPr kumimoji="0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4</a:t>
            </a:r>
            <a:r>
              <a:rPr kumimoji="0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月</a:t>
            </a:r>
            <a:r>
              <a:rPr kumimoji="0" lang="en-US" altLang="ja-JP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</a:t>
            </a:r>
            <a:r>
              <a:rPr kumimoji="0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日</a:t>
            </a:r>
            <a:endParaRPr kumimoji="0" lang="en-US" altLang="ja-JP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92163" y="5124450"/>
            <a:ext cx="7735887" cy="14636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tIns="108000">
            <a:spAutoFit/>
          </a:bodyPr>
          <a:lstStyle/>
          <a:p>
            <a:pPr marL="180000" marR="0" lvl="0" indent="-457200" algn="l" defTabSz="914400" rtl="0" eaLnBrk="0" fontAlgn="base" latinLnBrk="0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★生産性を向上しつつ長時間労働をなくすためには、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これらの見直しとあわせ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80000" marR="0" lvl="0" indent="-457200" algn="l" defTabSz="914400" rtl="0" eaLnBrk="0" fontAlgn="base" latinLnBrk="0" hangingPunct="0">
              <a:lnSpc>
                <a:spcPts val="1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5011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5011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職場の管理職の意識改革・非効率な業務プロセスの見直し・取引慣行の改善（適正な納期設定など）を通じて長時間労働をなく</a:t>
            </a: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5011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して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5011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いくことが必要です。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D50115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80000" marR="0" lvl="0" indent="-457200" algn="l" defTabSz="914400" rtl="0" eaLnBrk="0" fontAlgn="base" latinLnBrk="0" hangingPunct="0">
              <a:lnSpc>
                <a:spcPts val="18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D50115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このような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取り組みが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全て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の職場に広く浸透していくよう、厚生労働省では、周知・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啓発や中小企業への支援・助成を行っていきます。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986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kumimoji="1" lang="ja-JP" altLang="en-US" dirty="0" smtClean="0"/>
              <a:t>働き方改革関連法｜　残業時間の上限規制①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17111" y="1388881"/>
            <a:ext cx="755335" cy="26282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defTabSz="842560"/>
            <a:r>
              <a:rPr kumimoji="1" lang="ja-JP" altLang="en-US" sz="1108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（現在）</a:t>
            </a:r>
            <a:endParaRPr kumimoji="1" lang="en-US" altLang="ja-JP" sz="1108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526186" y="1596251"/>
            <a:ext cx="3011739" cy="631145"/>
          </a:xfrm>
          <a:prstGeom prst="wedgeRoundRectCallout">
            <a:avLst>
              <a:gd name="adj1" fmla="val 18878"/>
              <a:gd name="adj2" fmla="val 44696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923" tIns="66462" bIns="0" rtlCol="0" anchor="ctr"/>
          <a:lstStyle>
            <a:defPPr>
              <a:defRPr lang="ja-JP"/>
            </a:defPPr>
            <a:lvl1pPr marL="0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470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0944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66414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1886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77359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32831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88299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43773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0892">
              <a:lnSpc>
                <a:spcPts val="1846"/>
              </a:lnSpc>
            </a:pPr>
            <a:r>
              <a:rPr lang="ja-JP" altLang="en-US" sz="1292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法律上は、残業時間の上限が</a:t>
            </a:r>
            <a:endParaRPr lang="en-US" altLang="ja-JP" sz="1292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840892">
              <a:lnSpc>
                <a:spcPts val="1846"/>
              </a:lnSpc>
            </a:pPr>
            <a:r>
              <a:rPr lang="ja-JP" altLang="en-US" sz="1292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ありませんでした</a:t>
            </a:r>
            <a:r>
              <a:rPr lang="ja-JP" altLang="en-US" sz="831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（行政指導のみ）</a:t>
            </a:r>
            <a:r>
              <a:rPr lang="ja-JP" altLang="en-US" sz="1292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292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848264" y="4994417"/>
            <a:ext cx="1467419" cy="248530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defTabSz="842560"/>
            <a:r>
              <a:rPr kumimoji="1" lang="ja-JP" altLang="en-US" sz="1015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１年間＝</a:t>
            </a:r>
            <a:r>
              <a:rPr kumimoji="1" lang="en-US" altLang="ja-JP" sz="1015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</a:t>
            </a:r>
            <a:r>
              <a:rPr kumimoji="1" lang="ja-JP" altLang="en-US" sz="1015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か月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210" y="2982084"/>
            <a:ext cx="2088632" cy="183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237571" y="3610224"/>
            <a:ext cx="1117300" cy="5827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r" defTabSz="842560"/>
            <a:r>
              <a:rPr kumimoji="1" lang="ja-JP" altLang="en-US" sz="969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残業時間</a:t>
            </a:r>
            <a:endParaRPr kumimoji="1" lang="en-US" altLang="ja-JP" sz="969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 defTabSz="842560"/>
            <a:r>
              <a:rPr kumimoji="1" lang="ja-JP" altLang="en-US" sz="969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kumimoji="1" lang="en-US" altLang="ja-JP" sz="969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45</a:t>
            </a:r>
            <a:r>
              <a:rPr kumimoji="1" lang="ja-JP" altLang="en-US" sz="969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時間</a:t>
            </a:r>
            <a:endParaRPr kumimoji="1" lang="en-US" altLang="ja-JP" sz="969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 defTabSz="842560"/>
            <a:r>
              <a:rPr kumimoji="1" lang="ja-JP" altLang="en-US" sz="969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kumimoji="1" lang="en-US" altLang="ja-JP" sz="969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360</a:t>
            </a:r>
            <a:r>
              <a:rPr kumimoji="1" lang="ja-JP" altLang="en-US" sz="969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時間</a:t>
            </a:r>
            <a:endParaRPr kumimoji="1" lang="en-US" altLang="ja-JP" sz="969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18815" y="4199344"/>
            <a:ext cx="1136057" cy="64736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r" defTabSz="842560"/>
            <a:r>
              <a:rPr kumimoji="1" lang="ja-JP" altLang="en-US" sz="969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法定労働時間</a:t>
            </a:r>
            <a:endParaRPr kumimoji="1" lang="en-US" altLang="ja-JP" sz="969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 defTabSz="842560"/>
            <a:r>
              <a:rPr kumimoji="1" lang="ja-JP" altLang="en-US" sz="969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１日８時間</a:t>
            </a:r>
            <a:endParaRPr kumimoji="1" lang="en-US" altLang="ja-JP" sz="969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 defTabSz="842560"/>
            <a:r>
              <a:rPr kumimoji="1" lang="ja-JP" altLang="en-US" sz="969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週</a:t>
            </a:r>
            <a:r>
              <a:rPr kumimoji="1" lang="en-US" altLang="ja-JP" sz="969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40</a:t>
            </a:r>
            <a:r>
              <a:rPr kumimoji="1" lang="ja-JP" altLang="en-US" sz="969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時間　　　　　　　　　　　　　　　</a:t>
            </a:r>
            <a:endParaRPr kumimoji="1" lang="en-US" altLang="ja-JP" sz="969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右中かっこ 12"/>
          <p:cNvSpPr/>
          <p:nvPr/>
        </p:nvSpPr>
        <p:spPr>
          <a:xfrm flipH="1">
            <a:off x="1333042" y="4192726"/>
            <a:ext cx="115836" cy="623202"/>
          </a:xfrm>
          <a:prstGeom prst="rightBrace">
            <a:avLst>
              <a:gd name="adj1" fmla="val 45352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42560"/>
            <a:endParaRPr kumimoji="1" lang="ja-JP" altLang="en-US" sz="1662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737373" y="2261335"/>
            <a:ext cx="1602090" cy="3318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 defTabSz="842560"/>
            <a:r>
              <a:rPr kumimoji="1" lang="ja-JP" altLang="en-US" sz="1108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上限なし</a:t>
            </a:r>
            <a:endParaRPr kumimoji="1" lang="en-US" altLang="ja-JP" sz="1108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414299" y="2798382"/>
            <a:ext cx="1434452" cy="2029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 defTabSz="842560"/>
            <a:r>
              <a:rPr kumimoji="1" lang="ja-JP" altLang="en-US" sz="83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年間６か月まで</a:t>
            </a:r>
            <a:endParaRPr kumimoji="1" lang="en-US" altLang="ja-JP" sz="83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右中かっこ 15"/>
          <p:cNvSpPr/>
          <p:nvPr/>
        </p:nvSpPr>
        <p:spPr>
          <a:xfrm rot="5400000">
            <a:off x="2389089" y="3871878"/>
            <a:ext cx="146636" cy="2046438"/>
          </a:xfrm>
          <a:prstGeom prst="rightBrace">
            <a:avLst>
              <a:gd name="adj1" fmla="val 128264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42560"/>
            <a:endParaRPr kumimoji="1" lang="ja-JP" altLang="en-US" sz="1662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7" name="右中かっこ 16"/>
          <p:cNvSpPr/>
          <p:nvPr/>
        </p:nvSpPr>
        <p:spPr>
          <a:xfrm flipH="1">
            <a:off x="1333042" y="3567920"/>
            <a:ext cx="115836" cy="623202"/>
          </a:xfrm>
          <a:prstGeom prst="rightBrace">
            <a:avLst>
              <a:gd name="adj1" fmla="val 45352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42560"/>
            <a:endParaRPr kumimoji="1" lang="ja-JP" altLang="en-US" sz="1662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2534262" y="2509535"/>
            <a:ext cx="0" cy="386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714204" y="2956720"/>
            <a:ext cx="1583094" cy="40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2560"/>
            <a:r>
              <a:rPr kumimoji="1" lang="ja-JP" altLang="en-US" sz="1015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大臣告示による上限</a:t>
            </a:r>
            <a:endParaRPr kumimoji="1" lang="en-US" altLang="ja-JP" sz="1015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defTabSz="842560"/>
            <a:r>
              <a:rPr kumimoji="1" lang="ja-JP" altLang="en-US" sz="1015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（行政指導）</a:t>
            </a: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1522626" y="3344744"/>
            <a:ext cx="0" cy="183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右矢印 20"/>
          <p:cNvSpPr/>
          <p:nvPr/>
        </p:nvSpPr>
        <p:spPr>
          <a:xfrm>
            <a:off x="4302370" y="1706725"/>
            <a:ext cx="376447" cy="410199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923" tIns="66462" bIns="0" rtlCol="0" anchor="ctr"/>
          <a:lstStyle/>
          <a:p>
            <a:pPr defTabSz="842560">
              <a:lnSpc>
                <a:spcPts val="1846"/>
              </a:lnSpc>
            </a:pPr>
            <a:endParaRPr kumimoji="1" lang="ja-JP" altLang="en-US" sz="1292" b="1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829181" y="1368464"/>
            <a:ext cx="839012" cy="26282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842560"/>
            <a:r>
              <a:rPr kumimoji="1" lang="ja-JP" altLang="en-US" sz="1108" b="1" spc="-92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（改正後）</a:t>
            </a:r>
            <a:endParaRPr kumimoji="1" lang="en-US" altLang="ja-JP" sz="1108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角丸四角形吹き出し 22"/>
          <p:cNvSpPr/>
          <p:nvPr/>
        </p:nvSpPr>
        <p:spPr>
          <a:xfrm>
            <a:off x="4957472" y="1561195"/>
            <a:ext cx="3088963" cy="631145"/>
          </a:xfrm>
          <a:prstGeom prst="wedgeRoundRectCallout">
            <a:avLst>
              <a:gd name="adj1" fmla="val 18878"/>
              <a:gd name="adj2" fmla="val 44696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923" tIns="66462" bIns="0" rtlCol="0" anchor="ctr"/>
          <a:lstStyle>
            <a:defPPr>
              <a:defRPr lang="ja-JP"/>
            </a:defPPr>
            <a:lvl1pPr marL="0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470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0944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66414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1886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77359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32831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88299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43773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0892">
              <a:lnSpc>
                <a:spcPts val="1569"/>
              </a:lnSpc>
            </a:pPr>
            <a:r>
              <a:rPr lang="ja-JP" altLang="en-US" sz="1292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法律で残業時間の上限を定め、これを超える残業はできなくなります。</a:t>
            </a:r>
            <a:endParaRPr lang="en-US" altLang="ja-JP" sz="1292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5555001" y="5044603"/>
            <a:ext cx="1498746" cy="248530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defTabSz="842560"/>
            <a:r>
              <a:rPr kumimoji="1" lang="ja-JP" altLang="en-US" sz="1015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１年間＝</a:t>
            </a:r>
            <a:r>
              <a:rPr kumimoji="1" lang="en-US" altLang="ja-JP" sz="1015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</a:t>
            </a:r>
            <a:r>
              <a:rPr kumimoji="1" lang="ja-JP" altLang="en-US" sz="1015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か月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63" y="3022747"/>
            <a:ext cx="2075786" cy="183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直線コネクタ 25"/>
          <p:cNvCxnSpPr/>
          <p:nvPr/>
        </p:nvCxnSpPr>
        <p:spPr>
          <a:xfrm flipV="1">
            <a:off x="5108176" y="3625026"/>
            <a:ext cx="2061448" cy="1434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6140115" y="3045493"/>
            <a:ext cx="104252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右中かっこ 27"/>
          <p:cNvSpPr/>
          <p:nvPr/>
        </p:nvSpPr>
        <p:spPr>
          <a:xfrm rot="5400000">
            <a:off x="6101480" y="3923024"/>
            <a:ext cx="109977" cy="2046438"/>
          </a:xfrm>
          <a:prstGeom prst="rightBrace">
            <a:avLst>
              <a:gd name="adj1" fmla="val 128264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42560"/>
            <a:endParaRPr kumimoji="1" lang="ja-JP" altLang="en-US" sz="1662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6122697" y="2788291"/>
            <a:ext cx="1227757" cy="2029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 defTabSz="842560"/>
            <a:r>
              <a:rPr kumimoji="1" lang="ja-JP" altLang="en-US" sz="83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年間６か月まで</a:t>
            </a:r>
            <a:endParaRPr kumimoji="1" lang="en-US" altLang="ja-JP" sz="83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右中かっこ 29"/>
          <p:cNvSpPr/>
          <p:nvPr/>
        </p:nvSpPr>
        <p:spPr>
          <a:xfrm flipH="1">
            <a:off x="4992340" y="3615964"/>
            <a:ext cx="115836" cy="623202"/>
          </a:xfrm>
          <a:prstGeom prst="rightBrace">
            <a:avLst>
              <a:gd name="adj1" fmla="val 4535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42560"/>
            <a:endParaRPr kumimoji="1" lang="ja-JP" altLang="en-US" sz="1662">
              <a:solidFill>
                <a:srgbClr val="FF0000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31" name="右中かっこ 30"/>
          <p:cNvSpPr/>
          <p:nvPr/>
        </p:nvSpPr>
        <p:spPr>
          <a:xfrm flipH="1">
            <a:off x="4991921" y="4230801"/>
            <a:ext cx="115836" cy="623202"/>
          </a:xfrm>
          <a:prstGeom prst="rightBrace">
            <a:avLst>
              <a:gd name="adj1" fmla="val 4535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42560"/>
            <a:endParaRPr kumimoji="1" lang="ja-JP" altLang="en-US" sz="1662">
              <a:solidFill>
                <a:srgbClr val="FF0000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778005" y="3625026"/>
            <a:ext cx="1252125" cy="5777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r" defTabSz="842560"/>
            <a:r>
              <a:rPr kumimoji="1" lang="ja-JP" altLang="en-US" sz="969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残業時間</a:t>
            </a:r>
            <a:r>
              <a:rPr kumimoji="1" lang="en-US" altLang="ja-JP" sz="969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969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原則</a:t>
            </a:r>
            <a:r>
              <a:rPr kumimoji="1" lang="en-US" altLang="ja-JP" sz="969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  <a:p>
            <a:pPr algn="r" defTabSz="842560"/>
            <a:r>
              <a:rPr kumimoji="1" lang="ja-JP" altLang="en-US" sz="969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kumimoji="1" lang="en-US" altLang="ja-JP" sz="969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45</a:t>
            </a:r>
            <a:r>
              <a:rPr kumimoji="1" lang="ja-JP" altLang="en-US" sz="969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時間</a:t>
            </a:r>
            <a:endParaRPr kumimoji="1" lang="en-US" altLang="ja-JP" sz="969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 defTabSz="842560"/>
            <a:r>
              <a:rPr kumimoji="1" lang="ja-JP" altLang="en-US" sz="969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kumimoji="1" lang="en-US" altLang="ja-JP" sz="969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360</a:t>
            </a:r>
            <a:r>
              <a:rPr kumimoji="1" lang="ja-JP" altLang="en-US" sz="969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時間</a:t>
            </a:r>
            <a:endParaRPr kumimoji="1" lang="en-US" altLang="ja-JP" sz="969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894074" y="4243146"/>
            <a:ext cx="1136057" cy="64236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r" defTabSz="842560"/>
            <a:r>
              <a:rPr kumimoji="1" lang="ja-JP" altLang="en-US" sz="969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法定労働時間</a:t>
            </a:r>
            <a:endParaRPr kumimoji="1" lang="en-US" altLang="ja-JP" sz="969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 defTabSz="842560"/>
            <a:r>
              <a:rPr kumimoji="1" lang="ja-JP" altLang="en-US" sz="969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１日８時間</a:t>
            </a:r>
            <a:endParaRPr kumimoji="1" lang="en-US" altLang="ja-JP" sz="969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 defTabSz="842560"/>
            <a:r>
              <a:rPr kumimoji="1" lang="ja-JP" altLang="en-US" sz="969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週</a:t>
            </a:r>
            <a:r>
              <a:rPr kumimoji="1" lang="en-US" altLang="ja-JP" sz="969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40</a:t>
            </a:r>
            <a:r>
              <a:rPr kumimoji="1" lang="ja-JP" altLang="en-US" sz="969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時間</a:t>
            </a:r>
            <a:r>
              <a:rPr kumimoji="1" lang="ja-JP" altLang="en-US" sz="969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969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　　　　　　　　　　</a:t>
            </a:r>
            <a:endParaRPr kumimoji="1" lang="en-US" altLang="ja-JP" sz="969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四角形吹き出し 33"/>
          <p:cNvSpPr/>
          <p:nvPr/>
        </p:nvSpPr>
        <p:spPr>
          <a:xfrm>
            <a:off x="4268203" y="3008153"/>
            <a:ext cx="1786564" cy="440780"/>
          </a:xfrm>
          <a:prstGeom prst="wedgeRectCallout">
            <a:avLst>
              <a:gd name="adj1" fmla="val 23525"/>
              <a:gd name="adj2" fmla="val 4055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692" rIns="0" bIns="0" rtlCol="0" anchor="ctr"/>
          <a:lstStyle/>
          <a:p>
            <a:pPr defTabSz="842560"/>
            <a:r>
              <a:rPr kumimoji="1" lang="ja-JP" altLang="en-US" sz="1015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法律による上限</a:t>
            </a:r>
            <a:r>
              <a:rPr kumimoji="1" lang="en-US" altLang="ja-JP" sz="1015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015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原則</a:t>
            </a:r>
            <a:r>
              <a:rPr kumimoji="1" lang="en-US" altLang="ja-JP" sz="1015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sz="1015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 flipH="1">
            <a:off x="7074145" y="3016551"/>
            <a:ext cx="366683" cy="15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H="1">
            <a:off x="5639520" y="3448932"/>
            <a:ext cx="1" cy="16600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137092" y="866873"/>
            <a:ext cx="8822270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2560"/>
            <a:r>
              <a:rPr kumimoji="1" lang="ja-JP" altLang="en-US" sz="1477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残業時間の上限を法律で規制することは、</a:t>
            </a:r>
            <a:r>
              <a:rPr kumimoji="1" lang="en-US" altLang="ja-JP" sz="1477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kumimoji="1" lang="ja-JP" altLang="en-US" sz="1477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年前（</a:t>
            </a:r>
            <a:r>
              <a:rPr kumimoji="1" lang="en-US" altLang="ja-JP" sz="1477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1947</a:t>
            </a:r>
            <a:r>
              <a:rPr kumimoji="1" lang="ja-JP" altLang="en-US" sz="1477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年）に制定された「労働基準法」において、初めての大改革となります。</a:t>
            </a:r>
            <a:endParaRPr kumimoji="1" lang="en-US" altLang="ja-JP" sz="1477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四角形吹き出し 34"/>
          <p:cNvSpPr/>
          <p:nvPr/>
        </p:nvSpPr>
        <p:spPr>
          <a:xfrm>
            <a:off x="7324649" y="2422641"/>
            <a:ext cx="1767399" cy="977944"/>
          </a:xfrm>
          <a:prstGeom prst="wedgeRectCallout">
            <a:avLst>
              <a:gd name="adj1" fmla="val -11257"/>
              <a:gd name="adj2" fmla="val 4656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defTabSz="842560"/>
            <a:r>
              <a:rPr kumimoji="1" lang="ja-JP" altLang="en-US" sz="1015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法律による上限</a:t>
            </a:r>
            <a:r>
              <a:rPr kumimoji="1" lang="en-US" altLang="ja-JP" sz="1015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015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例外</a:t>
            </a:r>
            <a:r>
              <a:rPr kumimoji="1" lang="en-US" altLang="ja-JP" sz="1015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  <a:p>
            <a:pPr defTabSz="842560"/>
            <a:r>
              <a:rPr kumimoji="1" lang="ja-JP" altLang="en-US" sz="923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・年</a:t>
            </a:r>
            <a:r>
              <a:rPr kumimoji="1" lang="en-US" altLang="ja-JP" sz="923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720</a:t>
            </a:r>
            <a:r>
              <a:rPr kumimoji="1" lang="ja-JP" altLang="en-US" sz="923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時間</a:t>
            </a:r>
            <a:endParaRPr kumimoji="1" lang="en-US" altLang="ja-JP" sz="923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842560"/>
            <a:r>
              <a:rPr kumimoji="1" lang="ja-JP" altLang="en-US" sz="923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・複数月平均</a:t>
            </a:r>
            <a:r>
              <a:rPr kumimoji="1" lang="en-US" altLang="ja-JP" sz="923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80</a:t>
            </a:r>
            <a:r>
              <a:rPr kumimoji="1" lang="ja-JP" altLang="en-US" sz="923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時間＊</a:t>
            </a:r>
            <a:endParaRPr kumimoji="1" lang="en-US" altLang="ja-JP" sz="923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842560"/>
            <a:r>
              <a:rPr kumimoji="1" lang="ja-JP" altLang="en-US" sz="923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・月</a:t>
            </a:r>
            <a:r>
              <a:rPr kumimoji="1" lang="en-US" altLang="ja-JP" sz="923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100</a:t>
            </a:r>
            <a:r>
              <a:rPr kumimoji="1" lang="ja-JP" altLang="en-US" sz="923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時間未満＊</a:t>
            </a:r>
            <a:endParaRPr kumimoji="1" lang="en-US" altLang="ja-JP" sz="923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842560"/>
            <a:r>
              <a:rPr kumimoji="1" lang="en-US" altLang="ja-JP" sz="923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</a:t>
            </a:r>
            <a:r>
              <a:rPr kumimoji="1" lang="ja-JP" altLang="en-US" sz="923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kumimoji="1" lang="ja-JP" altLang="en-US" sz="738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＊休日労働を含む　</a:t>
            </a:r>
          </a:p>
        </p:txBody>
      </p:sp>
      <p:sp>
        <p:nvSpPr>
          <p:cNvPr id="42" name="角丸四角形吹き出し 41"/>
          <p:cNvSpPr/>
          <p:nvPr/>
        </p:nvSpPr>
        <p:spPr>
          <a:xfrm>
            <a:off x="184638" y="5247958"/>
            <a:ext cx="6447486" cy="332308"/>
          </a:xfrm>
          <a:prstGeom prst="wedgeRoundRectCallout">
            <a:avLst>
              <a:gd name="adj1" fmla="val 18878"/>
              <a:gd name="adj2" fmla="val 4469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923" tIns="66462" bIns="0" rtlCol="0" anchor="ctr"/>
          <a:lstStyle>
            <a:defPPr>
              <a:defRPr lang="ja-JP"/>
            </a:defPPr>
            <a:lvl1pPr marL="0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470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0944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66414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1886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77359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32831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88299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43773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0892">
              <a:lnSpc>
                <a:spcPts val="1846"/>
              </a:lnSpc>
            </a:pPr>
            <a:r>
              <a:rPr lang="en-US" altLang="ja-JP" sz="1292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292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ただし、上限規制には適用を猶予・除外する事業・業務があります。</a:t>
            </a:r>
          </a:p>
        </p:txBody>
      </p:sp>
      <p:graphicFrame>
        <p:nvGraphicFramePr>
          <p:cNvPr id="43" name="表 42"/>
          <p:cNvGraphicFramePr>
            <a:graphicFrameLocks noGrp="1"/>
          </p:cNvGraphicFramePr>
          <p:nvPr>
            <p:extLst/>
          </p:nvPr>
        </p:nvGraphicFramePr>
        <p:xfrm>
          <a:off x="451338" y="5622623"/>
          <a:ext cx="7112174" cy="874515"/>
        </p:xfrm>
        <a:graphic>
          <a:graphicData uri="http://schemas.openxmlformats.org/drawingml/2006/table">
            <a:tbl>
              <a:tblPr/>
              <a:tblGrid>
                <a:gridCol w="1859022">
                  <a:extLst>
                    <a:ext uri="{9D8B030D-6E8A-4147-A177-3AD203B41FA5}">
                      <a16:colId xmlns:a16="http://schemas.microsoft.com/office/drawing/2014/main" val="62272362"/>
                    </a:ext>
                  </a:extLst>
                </a:gridCol>
                <a:gridCol w="5253152">
                  <a:extLst>
                    <a:ext uri="{9D8B030D-6E8A-4147-A177-3AD203B41FA5}">
                      <a16:colId xmlns:a16="http://schemas.microsoft.com/office/drawing/2014/main" val="1647275895"/>
                    </a:ext>
                  </a:extLst>
                </a:gridCol>
              </a:tblGrid>
              <a:tr h="87451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建設</a:t>
                      </a:r>
                      <a:r>
                        <a:rPr lang="ja-JP" alt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事業</a:t>
                      </a:r>
                      <a:endParaRPr lang="ja-JP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3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改正法施行５年後に、上限規制を適用します。</a:t>
                      </a:r>
                      <a:endParaRPr lang="en-US" altLang="ja-JP" sz="1300" b="1" i="0" u="sng" strike="noStrike" dirty="0" smtClean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ただし、災害時における復旧・復興の事業については、複数月平均８０時間以内・１か月１００時間未満の要件は適用しません。この点についても、将来的な一般則の適用について引き続き検討します。）。</a:t>
                      </a:r>
                    </a:p>
                  </a:txBody>
                  <a:tcPr marT="42203" marB="422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474071"/>
                  </a:ext>
                </a:extLst>
              </a:tr>
            </a:tbl>
          </a:graphicData>
        </a:graphic>
      </p:graphicFrame>
      <p:sp>
        <p:nvSpPr>
          <p:cNvPr id="44" name="角丸四角形吹き出し 43"/>
          <p:cNvSpPr/>
          <p:nvPr/>
        </p:nvSpPr>
        <p:spPr>
          <a:xfrm>
            <a:off x="7563513" y="6217850"/>
            <a:ext cx="797215" cy="332308"/>
          </a:xfrm>
          <a:prstGeom prst="wedgeRoundRectCallout">
            <a:avLst>
              <a:gd name="adj1" fmla="val 18878"/>
              <a:gd name="adj2" fmla="val 4469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923" tIns="66462" bIns="0" rtlCol="0" anchor="ctr"/>
          <a:lstStyle>
            <a:defPPr>
              <a:defRPr lang="ja-JP"/>
            </a:defPPr>
            <a:lvl1pPr marL="0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470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0944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66414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1886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77359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32831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88299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43773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0892">
              <a:lnSpc>
                <a:spcPts val="1846"/>
              </a:lnSpc>
            </a:pPr>
            <a:r>
              <a:rPr lang="ja-JP" altLang="en-US" sz="1292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</a:t>
            </a:r>
          </a:p>
        </p:txBody>
      </p:sp>
    </p:spTree>
    <p:extLst>
      <p:ext uri="{BB962C8B-B14F-4D97-AF65-F5344CB8AC3E}">
        <p14:creationId xmlns:p14="http://schemas.microsoft.com/office/powerpoint/2010/main" val="409906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kumimoji="1" lang="ja-JP" altLang="en-US" dirty="0" smtClean="0"/>
              <a:t>働き方改革関連法｜　残業時間の上限規制②</a:t>
            </a:r>
            <a:endParaRPr kumimoji="1" lang="ja-JP" altLang="en-US" dirty="0"/>
          </a:p>
        </p:txBody>
      </p:sp>
      <p:pic>
        <p:nvPicPr>
          <p:cNvPr id="39" name="コンテンツ プレースホルダ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172" y="628079"/>
            <a:ext cx="6797793" cy="622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9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kumimoji="1" lang="ja-JP" altLang="en-US" dirty="0" smtClean="0"/>
              <a:t>働き方改革関連法｜</a:t>
            </a:r>
            <a:r>
              <a:rPr lang="ja-JP" altLang="en-US" dirty="0"/>
              <a:t>　年次有給休暇の取得義務化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8760"/>
            <a:ext cx="9116333" cy="396044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43871" y="1268760"/>
            <a:ext cx="9000130" cy="597802"/>
          </a:xfrm>
          <a:prstGeom prst="rect">
            <a:avLst/>
          </a:prstGeom>
          <a:solidFill>
            <a:sysClr val="window" lastClr="FFFFFF"/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37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08" y="404664"/>
            <a:ext cx="8766189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0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楕円 4"/>
          <p:cNvSpPr/>
          <p:nvPr/>
        </p:nvSpPr>
        <p:spPr>
          <a:xfrm>
            <a:off x="5424022" y="581901"/>
            <a:ext cx="3435158" cy="470929"/>
          </a:xfrm>
          <a:prstGeom prst="ellipse">
            <a:avLst/>
          </a:prstGeom>
          <a:solidFill>
            <a:sysClr val="window" lastClr="FFFFFF"/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7" y="2728147"/>
            <a:ext cx="9045407" cy="200261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/>
          <a:srcRect t="62039"/>
          <a:stretch/>
        </p:blipFill>
        <p:spPr>
          <a:xfrm>
            <a:off x="96139" y="1052830"/>
            <a:ext cx="8940357" cy="148958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4"/>
          <a:srcRect b="81799"/>
          <a:stretch/>
        </p:blipFill>
        <p:spPr>
          <a:xfrm>
            <a:off x="96139" y="116632"/>
            <a:ext cx="8940357" cy="72008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25" y="4628615"/>
            <a:ext cx="8920971" cy="1902144"/>
          </a:xfrm>
          <a:prstGeom prst="rect">
            <a:avLst/>
          </a:prstGeom>
        </p:spPr>
      </p:pic>
      <p:sp>
        <p:nvSpPr>
          <p:cNvPr id="15" name="楕円 14"/>
          <p:cNvSpPr/>
          <p:nvPr/>
        </p:nvSpPr>
        <p:spPr>
          <a:xfrm>
            <a:off x="5984021" y="908720"/>
            <a:ext cx="2836451" cy="360040"/>
          </a:xfrm>
          <a:prstGeom prst="ellips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1" lang="ja-JP" altLang="en-US" sz="2000" b="1" spc="-150" dirty="0" smtClean="0">
              <a:solidFill>
                <a:srgbClr val="26968B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190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楕円 4"/>
          <p:cNvSpPr/>
          <p:nvPr/>
        </p:nvSpPr>
        <p:spPr>
          <a:xfrm>
            <a:off x="5424022" y="203423"/>
            <a:ext cx="3435158" cy="470929"/>
          </a:xfrm>
          <a:prstGeom prst="ellipse">
            <a:avLst/>
          </a:prstGeom>
          <a:solidFill>
            <a:sysClr val="window" lastClr="FFFFFF"/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35" y="332656"/>
            <a:ext cx="8664508" cy="164495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0" y="2348880"/>
            <a:ext cx="8701418" cy="167865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873" y="4337045"/>
            <a:ext cx="8802868" cy="226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2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ja-JP" altLang="en-US" dirty="0"/>
              <a:t>働き方改革関連法</a:t>
            </a:r>
            <a:r>
              <a:rPr lang="ja-JP" altLang="en-US" dirty="0" smtClean="0"/>
              <a:t>｜ </a:t>
            </a:r>
            <a:r>
              <a:rPr lang="ja-JP" altLang="en-US" dirty="0"/>
              <a:t>月</a:t>
            </a:r>
            <a:r>
              <a:rPr lang="en-US" altLang="ja-JP" dirty="0"/>
              <a:t>60</a:t>
            </a:r>
            <a:r>
              <a:rPr lang="ja-JP" altLang="en-US" dirty="0" smtClean="0"/>
              <a:t>時間超の残業　割増賃金率の引上げ</a:t>
            </a:r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393991" y="2938629"/>
          <a:ext cx="3745752" cy="23587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7602">
                <a:tc rowSpan="2">
                  <a:txBody>
                    <a:bodyPr/>
                    <a:lstStyle/>
                    <a:p>
                      <a:endParaRPr kumimoji="1" lang="ja-JP" altLang="en-US" sz="13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58435" marR="58435" marT="66462" marB="33231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5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１か月の時間外労働</a:t>
                      </a:r>
                      <a:endParaRPr kumimoji="1" lang="en-US" altLang="ja-JP" sz="15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kumimoji="1" lang="ja-JP" altLang="en-US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１日８時間・１週</a:t>
                      </a:r>
                      <a:r>
                        <a:rPr kumimoji="1" lang="en-US" altLang="ja-JP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40</a:t>
                      </a:r>
                      <a:r>
                        <a:rPr kumimoji="1" lang="ja-JP" altLang="en-US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時間</a:t>
                      </a:r>
                      <a:endParaRPr kumimoji="1" lang="en-US" altLang="ja-JP" sz="13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kumimoji="1" lang="ja-JP" altLang="en-US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を超える労働時間</a:t>
                      </a:r>
                      <a:endParaRPr kumimoji="1" lang="ja-JP" altLang="en-US" sz="13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58435" marR="58435" marT="66462" marB="33231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642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60</a:t>
                      </a:r>
                      <a:r>
                        <a:rPr kumimoji="1"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時間以下</a:t>
                      </a:r>
                      <a:endParaRPr kumimoji="1" lang="ja-JP" altLang="en-US" sz="15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58435" marR="58435" marT="66462" marB="332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60</a:t>
                      </a:r>
                      <a:r>
                        <a:rPr kumimoji="1" lang="ja-JP" altLang="en-US" sz="15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時間超</a:t>
                      </a:r>
                      <a:endParaRPr kumimoji="1" lang="ja-JP" altLang="en-US" sz="15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58435" marR="58435" marT="66462" marB="3323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7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大企業</a:t>
                      </a:r>
                      <a:endParaRPr kumimoji="1" lang="ja-JP" altLang="en-US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58435" marR="58435" marT="66462" marB="332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25%</a:t>
                      </a:r>
                      <a:endParaRPr kumimoji="1" lang="ja-JP" altLang="en-US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58435" marR="58435" marT="66462" marB="332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50%</a:t>
                      </a:r>
                      <a:endParaRPr kumimoji="1" lang="ja-JP" altLang="en-US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58435" marR="58435" marT="66462" marB="3323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7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中小企業</a:t>
                      </a:r>
                      <a:endParaRPr kumimoji="1" lang="ja-JP" altLang="en-US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58435" marR="58435" marT="66462" marB="332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25%</a:t>
                      </a:r>
                      <a:endParaRPr kumimoji="1" lang="ja-JP" altLang="en-US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58435" marR="58435" marT="66462" marB="332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25%</a:t>
                      </a:r>
                      <a:endParaRPr kumimoji="1" lang="ja-JP" altLang="en-US" sz="15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58435" marR="58435" marT="66462" marB="3323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>
            <p:extLst/>
          </p:nvPr>
        </p:nvGraphicFramePr>
        <p:xfrm>
          <a:off x="4934405" y="2938629"/>
          <a:ext cx="3759256" cy="23514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3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3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4890">
                <a:tc rowSpan="2">
                  <a:txBody>
                    <a:bodyPr/>
                    <a:lstStyle/>
                    <a:p>
                      <a:endParaRPr kumimoji="1" lang="ja-JP" altLang="en-US" sz="13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58435" marR="58435" marT="66462" marB="33231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5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１か月の時間外労働</a:t>
                      </a:r>
                      <a:endParaRPr kumimoji="1" lang="en-US" altLang="ja-JP" sz="15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kumimoji="1" lang="ja-JP" altLang="en-US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１日８時間・１週</a:t>
                      </a:r>
                      <a:r>
                        <a:rPr kumimoji="1" lang="en-US" altLang="ja-JP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40</a:t>
                      </a:r>
                      <a:r>
                        <a:rPr kumimoji="1" lang="ja-JP" altLang="en-US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時間</a:t>
                      </a:r>
                      <a:endParaRPr kumimoji="1" lang="en-US" altLang="ja-JP" sz="13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kumimoji="1" lang="ja-JP" altLang="en-US" sz="13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を超える労働時間</a:t>
                      </a:r>
                      <a:endParaRPr kumimoji="1" lang="ja-JP" altLang="en-US" sz="13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58435" marR="58435" marT="66462" marB="33231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297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60</a:t>
                      </a:r>
                      <a:r>
                        <a:rPr kumimoji="1"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時間以下</a:t>
                      </a:r>
                      <a:endParaRPr kumimoji="1" lang="ja-JP" altLang="en-US" sz="15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58435" marR="58435" marT="66462" marB="332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60</a:t>
                      </a:r>
                      <a:r>
                        <a:rPr kumimoji="1" lang="ja-JP" altLang="en-US" sz="15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時間超</a:t>
                      </a:r>
                      <a:endParaRPr kumimoji="1" lang="ja-JP" altLang="en-US" sz="1500" b="1" dirty="0">
                        <a:solidFill>
                          <a:schemeClr val="bg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58435" marR="58435" marT="66462" marB="3323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15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大企業</a:t>
                      </a:r>
                      <a:endParaRPr kumimoji="1" lang="ja-JP" altLang="en-US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58435" marR="58435" marT="66462" marB="332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25%</a:t>
                      </a:r>
                      <a:endParaRPr kumimoji="1" lang="ja-JP" altLang="en-US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58435" marR="58435" marT="66462" marB="332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50%</a:t>
                      </a:r>
                      <a:endParaRPr kumimoji="1" lang="ja-JP" altLang="en-US" sz="15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58435" marR="58435" marT="66462" marB="3323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15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中小企業</a:t>
                      </a:r>
                      <a:endParaRPr kumimoji="1" lang="ja-JP" altLang="en-US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58435" marR="58435" marT="66462" marB="332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25%</a:t>
                      </a:r>
                      <a:endParaRPr kumimoji="1" lang="ja-JP" altLang="en-US" sz="15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58435" marR="58435" marT="66462" marB="3323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b="1" dirty="0" smtClean="0">
                          <a:solidFill>
                            <a:srgbClr val="D50115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50%</a:t>
                      </a:r>
                      <a:endParaRPr kumimoji="1" lang="ja-JP" altLang="en-US" sz="1500" b="1" dirty="0">
                        <a:solidFill>
                          <a:srgbClr val="D50115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58435" marR="58435" marT="66462" marB="3323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7363694" y="4758378"/>
            <a:ext cx="1323104" cy="531750"/>
          </a:xfrm>
          <a:prstGeom prst="rect">
            <a:avLst/>
          </a:prstGeom>
          <a:noFill/>
          <a:ln w="38100">
            <a:solidFill>
              <a:srgbClr val="D501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2560"/>
            <a:endParaRPr kumimoji="1" lang="ja-JP" altLang="en-US" sz="1662" dirty="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41195" y="1240693"/>
            <a:ext cx="941283" cy="31963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defTabSz="842560"/>
            <a:r>
              <a:rPr kumimoji="1" lang="ja-JP" altLang="en-US" sz="1477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（現在）</a:t>
            </a:r>
            <a:endParaRPr kumimoji="1" lang="en-US" altLang="ja-JP" sz="1477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4432773" y="1921772"/>
            <a:ext cx="323982" cy="4320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923" tIns="66462" bIns="0" rtlCol="0" anchor="ctr"/>
          <a:lstStyle/>
          <a:p>
            <a:pPr defTabSz="842560">
              <a:lnSpc>
                <a:spcPts val="1846"/>
              </a:lnSpc>
            </a:pPr>
            <a:endParaRPr kumimoji="1" lang="ja-JP" altLang="en-US" sz="1292" b="1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46569" y="1253620"/>
            <a:ext cx="1071448" cy="31963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842560"/>
            <a:r>
              <a:rPr kumimoji="1" lang="ja-JP" altLang="en-US" sz="1477" b="1" spc="-92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（改正後）</a:t>
            </a:r>
            <a:endParaRPr kumimoji="1" lang="en-US" altLang="ja-JP" sz="1477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4908432" y="1508988"/>
            <a:ext cx="3778368" cy="1193210"/>
          </a:xfrm>
          <a:prstGeom prst="wedgeRoundRectCallout">
            <a:avLst>
              <a:gd name="adj1" fmla="val 18878"/>
              <a:gd name="adj2" fmla="val 44696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923" tIns="66462" bIns="0" rtlCol="0" anchor="ctr"/>
          <a:lstStyle>
            <a:defPPr>
              <a:defRPr lang="ja-JP"/>
            </a:defPPr>
            <a:lvl1pPr marL="0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470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0944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66414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1886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77359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32831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88299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43773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0892">
              <a:lnSpc>
                <a:spcPts val="1846"/>
              </a:lnSpc>
            </a:pPr>
            <a:r>
              <a:rPr lang="ja-JP" altLang="en-US" sz="1477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477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60</a:t>
            </a:r>
            <a:r>
              <a:rPr lang="ja-JP" altLang="en-US" sz="1477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時間超の残業割増賃金率</a:t>
            </a:r>
            <a:endParaRPr lang="en-US" altLang="ja-JP" sz="1477" b="1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840892">
              <a:lnSpc>
                <a:spcPts val="1846"/>
              </a:lnSpc>
            </a:pPr>
            <a:r>
              <a:rPr lang="ja-JP" altLang="en-US" sz="1477" b="1" u="sng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大企業、中小企業ともに５０％</a:t>
            </a:r>
          </a:p>
          <a:p>
            <a:pPr defTabSz="840892">
              <a:lnSpc>
                <a:spcPts val="1846"/>
              </a:lnSpc>
            </a:pPr>
            <a:r>
              <a:rPr lang="en-US" altLang="ja-JP" sz="1477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477" b="1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中小企業の割増賃金率を引上げ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813725" y="4778542"/>
            <a:ext cx="1326016" cy="511586"/>
          </a:xfrm>
          <a:prstGeom prst="rect">
            <a:avLst/>
          </a:prstGeom>
          <a:noFill/>
          <a:ln w="38100">
            <a:solidFill>
              <a:srgbClr val="D501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2560"/>
            <a:endParaRPr kumimoji="1" lang="ja-JP" altLang="en-US" sz="1662" dirty="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4" name="大かっこ 13"/>
          <p:cNvSpPr/>
          <p:nvPr/>
        </p:nvSpPr>
        <p:spPr>
          <a:xfrm>
            <a:off x="1909939" y="3328956"/>
            <a:ext cx="1930903" cy="432387"/>
          </a:xfrm>
          <a:prstGeom prst="bracketPair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42560"/>
            <a:endParaRPr kumimoji="1" lang="ja-JP" altLang="en-US" sz="1662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5" name="大かっこ 14"/>
          <p:cNvSpPr/>
          <p:nvPr/>
        </p:nvSpPr>
        <p:spPr>
          <a:xfrm>
            <a:off x="6398859" y="3378885"/>
            <a:ext cx="2094808" cy="382459"/>
          </a:xfrm>
          <a:prstGeom prst="bracketPair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42560"/>
            <a:endParaRPr kumimoji="1" lang="ja-JP" altLang="en-US" sz="1662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>
            <a:off x="3442028" y="5290128"/>
            <a:ext cx="0" cy="320137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3442028" y="5610265"/>
            <a:ext cx="4586356" cy="0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8025246" y="5332182"/>
            <a:ext cx="1" cy="288331"/>
          </a:xfrm>
          <a:prstGeom prst="line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角丸四角形吹き出し 18"/>
          <p:cNvSpPr/>
          <p:nvPr/>
        </p:nvSpPr>
        <p:spPr>
          <a:xfrm>
            <a:off x="362187" y="1553204"/>
            <a:ext cx="3777555" cy="1201061"/>
          </a:xfrm>
          <a:prstGeom prst="wedgeRoundRectCallout">
            <a:avLst>
              <a:gd name="adj1" fmla="val 18878"/>
              <a:gd name="adj2" fmla="val 44696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923" tIns="66462" bIns="0" rtlCol="0" anchor="ctr"/>
          <a:lstStyle>
            <a:defPPr>
              <a:defRPr lang="ja-JP"/>
            </a:defPPr>
            <a:lvl1pPr marL="0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470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0944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66414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1886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77359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32831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88299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43773" algn="l" defTabSz="910944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40892">
              <a:lnSpc>
                <a:spcPts val="1846"/>
              </a:lnSpc>
            </a:pPr>
            <a:r>
              <a:rPr lang="ja-JP" altLang="en-US" sz="1292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292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60</a:t>
            </a:r>
            <a:r>
              <a:rPr lang="ja-JP" altLang="en-US" sz="1292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時間超の残業割増賃金率</a:t>
            </a:r>
            <a:endParaRPr lang="en-US" altLang="ja-JP" sz="1292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840892">
              <a:lnSpc>
                <a:spcPts val="1846"/>
              </a:lnSpc>
            </a:pPr>
            <a:r>
              <a:rPr lang="ja-JP" altLang="en-US" sz="1292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大企業は ５０％</a:t>
            </a:r>
            <a:endParaRPr lang="en-US" altLang="ja-JP" sz="1292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840892">
              <a:lnSpc>
                <a:spcPts val="1846"/>
              </a:lnSpc>
            </a:pPr>
            <a:r>
              <a:rPr lang="ja-JP" altLang="en-US" sz="1292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中小企業は ２５％</a:t>
            </a:r>
          </a:p>
        </p:txBody>
      </p:sp>
    </p:spTree>
    <p:extLst>
      <p:ext uri="{BB962C8B-B14F-4D97-AF65-F5344CB8AC3E}">
        <p14:creationId xmlns:p14="http://schemas.microsoft.com/office/powerpoint/2010/main" val="77815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ウィスプ">
  <a:themeElements>
    <a:clrScheme name="ウィスプ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ウィスプ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9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FFC000"/>
          </a:solidFill>
        </a:ln>
        <a:effectLst>
          <a:glow rad="101600">
            <a:schemeClr val="accent6">
              <a:satMod val="175000"/>
              <a:alpha val="40000"/>
            </a:schemeClr>
          </a:glow>
        </a:effectLst>
      </a:spPr>
      <a:bodyPr rtlCol="0" anchor="t"/>
      <a:lstStyle>
        <a:defPPr algn="ctr">
          <a:defRPr sz="2000" b="1" spc="-150" dirty="0" smtClean="0">
            <a:solidFill>
              <a:srgbClr val="26968B"/>
            </a:solidFill>
            <a:latin typeface="メイリオ" pitchFamily="50" charset="-128"/>
            <a:ea typeface="メイリオ" pitchFamily="50" charset="-128"/>
            <a:cs typeface="メイリオ" pitchFamily="50" charset="-128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</a:objectDefaults>
  <a:extraClrSchemeLst/>
</a:theme>
</file>

<file path=ppt/theme/theme3.xml><?xml version="1.0" encoding="utf-8"?>
<a:theme xmlns:a="http://schemas.openxmlformats.org/drawingml/2006/main" name="10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FFC000"/>
          </a:solidFill>
        </a:ln>
        <a:effectLst>
          <a:glow rad="101600">
            <a:schemeClr val="accent6">
              <a:satMod val="175000"/>
              <a:alpha val="40000"/>
            </a:schemeClr>
          </a:glow>
        </a:effectLst>
      </a:spPr>
      <a:bodyPr rtlCol="0" anchor="t"/>
      <a:lstStyle>
        <a:defPPr algn="ctr">
          <a:defRPr sz="2000" b="1" spc="-150" dirty="0" smtClean="0">
            <a:solidFill>
              <a:srgbClr val="26968B"/>
            </a:solidFill>
            <a:latin typeface="メイリオ" pitchFamily="50" charset="-128"/>
            <a:ea typeface="メイリオ" pitchFamily="50" charset="-128"/>
            <a:cs typeface="メイリオ" pitchFamily="50" charset="-128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3011</TotalTime>
  <Words>818</Words>
  <PresentationFormat>画面に合わせる (4:3)</PresentationFormat>
  <Paragraphs>117</Paragraphs>
  <Slides>12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12</vt:i4>
      </vt:variant>
    </vt:vector>
  </HeadingPairs>
  <TitlesOfParts>
    <vt:vector size="23" baseType="lpstr">
      <vt:lpstr>HG丸ｺﾞｼｯｸM-PRO</vt:lpstr>
      <vt:lpstr>Meiryo UI</vt:lpstr>
      <vt:lpstr>ＭＳ Ｐゴシック</vt:lpstr>
      <vt:lpstr>メイリオ</vt:lpstr>
      <vt:lpstr>Arial</vt:lpstr>
      <vt:lpstr>Calibri</vt:lpstr>
      <vt:lpstr>Century Gothic</vt:lpstr>
      <vt:lpstr>Wingdings 3</vt:lpstr>
      <vt:lpstr>ウィスプ</vt:lpstr>
      <vt:lpstr>9_デザインの設定</vt:lpstr>
      <vt:lpstr>10_デザインの設定</vt:lpstr>
      <vt:lpstr>働き方改革関連法について</vt:lpstr>
      <vt:lpstr>働き方改革関連法｜全体像</vt:lpstr>
      <vt:lpstr>働き方改革関連法｜　残業時間の上限規制①</vt:lpstr>
      <vt:lpstr>働き方改革関連法｜　残業時間の上限規制②</vt:lpstr>
      <vt:lpstr>働き方改革関連法｜　年次有給休暇の取得義務化</vt:lpstr>
      <vt:lpstr>PowerPoint プレゼンテーション</vt:lpstr>
      <vt:lpstr>PowerPoint プレゼンテーション</vt:lpstr>
      <vt:lpstr>PowerPoint プレゼンテーション</vt:lpstr>
      <vt:lpstr>働き方改革関連法｜ 月60時間超の残業　割増賃金率の引上げ</vt:lpstr>
      <vt:lpstr>働き方改革関連法｜正社員と非正規雇用労働者との間の不合理な待遇差の禁止</vt:lpstr>
      <vt:lpstr>働き方改革関連法｜正社員と非正規雇用労働者との間の不合理な待遇差の禁止（事例）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2021-05-14T07:27:10Z</cp:lastPrinted>
  <dcterms:created xsi:type="dcterms:W3CDTF">2013-12-17T06:06:02Z</dcterms:created>
  <dcterms:modified xsi:type="dcterms:W3CDTF">2022-01-21T05:33:36Z</dcterms:modified>
</cp:coreProperties>
</file>