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0"/>
  </p:notesMasterIdLst>
  <p:sldIdLst>
    <p:sldId id="256" r:id="rId2"/>
    <p:sldId id="294" r:id="rId3"/>
    <p:sldId id="297" r:id="rId4"/>
    <p:sldId id="295" r:id="rId5"/>
    <p:sldId id="275" r:id="rId6"/>
    <p:sldId id="288" r:id="rId7"/>
    <p:sldId id="280" r:id="rId8"/>
    <p:sldId id="281" r:id="rId9"/>
    <p:sldId id="290" r:id="rId10"/>
    <p:sldId id="264" r:id="rId11"/>
    <p:sldId id="273" r:id="rId12"/>
    <p:sldId id="276" r:id="rId13"/>
    <p:sldId id="285" r:id="rId14"/>
    <p:sldId id="283" r:id="rId15"/>
    <p:sldId id="286" r:id="rId16"/>
    <p:sldId id="289" r:id="rId17"/>
    <p:sldId id="287" r:id="rId18"/>
    <p:sldId id="292" r:id="rId19"/>
  </p:sldIdLst>
  <p:sldSz cx="9901238"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C66"/>
    <a:srgbClr val="FF6600"/>
    <a:srgbClr val="FF9900"/>
    <a:srgbClr val="FFFF99"/>
    <a:srgbClr val="CCFF99"/>
    <a:srgbClr val="99FF66"/>
    <a:srgbClr val="FFCC99"/>
    <a:srgbClr val="FFCC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06" autoAdjust="0"/>
  </p:normalViewPr>
  <p:slideViewPr>
    <p:cSldViewPr>
      <p:cViewPr>
        <p:scale>
          <a:sx n="100" d="100"/>
          <a:sy n="100" d="100"/>
        </p:scale>
        <p:origin x="-276" y="-12"/>
      </p:cViewPr>
      <p:guideLst>
        <p:guide orient="horz" pos="2160"/>
        <p:guide pos="31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fckhpwg3file1h.mhlwds.mhlw.go.jp\&#35506;&#23460;&#38936;&#22495;2\11602000_&#32887;&#26989;&#23433;&#23450;&#23616;&#12288;&#38599;&#29992;&#25919;&#31574;&#35506;\&#38599;&#29992;&#25919;&#31574;&#20418;\&#9313;&#26376;&#26411;&#20844;&#34920;&#38306;&#20418;\30&#24180;2&#26376;&#65288;3&#26376;2&#26085;&#20844;&#34920;&#65289;\9.&#23616;&#38263;&#35696;&#21729;&#22238;&#12426;&#36039;&#26009;\&#20316;&#26989;&#29992;\&#24773;&#21218;&#12464;&#12521;&#12501;_3&#26376;2&#26085;&#20844;&#34920;.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dfckhpwg3file1h.mhlwds.mhlw.go.jp\&#35506;&#23460;&#38936;&#22495;2\11602000_&#32887;&#26989;&#23433;&#23450;&#23616;&#12288;&#38599;&#29992;&#25919;&#31574;&#35506;\&#38599;&#29992;&#25919;&#31574;&#20418;\&#9313;&#26376;&#26411;&#20844;&#34920;&#38306;&#20418;\29&#24180;8&#26376;&#65288;8&#26376;29&#26085;&#20844;&#34920;&#65289;\11.%20&#20027;&#35201;&#38599;&#29992;&#25351;&#27161;\1.&#21152;&#24037;&#21487;&#33021;&#12487;&#12540;&#12479;\&#9319;&#27491;&#31038;&#21729;&#26377;&#21177;&#27714;&#20154;&#20493;&#29575;&#65288;&#26376;&#21029;&#65289;.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14歳以下</c:v>
                </c:pt>
              </c:strCache>
            </c:strRef>
          </c:tx>
          <c:spPr>
            <a:solidFill>
              <a:schemeClr val="accent3">
                <a:lumMod val="60000"/>
                <a:lumOff val="40000"/>
              </a:schemeClr>
            </a:solidFill>
            <a:ln w="6350">
              <a:solidFill>
                <a:prstClr val="black"/>
              </a:solidFill>
            </a:ln>
          </c:spPr>
          <c:invertIfNegative val="0"/>
          <c:dPt>
            <c:idx val="13"/>
            <c:invertIfNegative val="0"/>
            <c:bubble3D val="0"/>
            <c:spPr>
              <a:solidFill>
                <a:srgbClr val="9BBB59">
                  <a:lumMod val="60000"/>
                  <a:lumOff val="40000"/>
                </a:srgbClr>
              </a:solidFill>
              <a:ln w="6350">
                <a:solidFill>
                  <a:prstClr val="black"/>
                </a:solidFill>
              </a:ln>
            </c:spPr>
          </c:dPt>
          <c:dPt>
            <c:idx val="14"/>
            <c:invertIfNegative val="0"/>
            <c:bubble3D val="0"/>
            <c:spPr>
              <a:solidFill>
                <a:srgbClr val="9BBB59">
                  <a:lumMod val="60000"/>
                  <a:lumOff val="40000"/>
                </a:srgbClr>
              </a:solidFill>
              <a:ln w="6350">
                <a:solidFill>
                  <a:prstClr val="black"/>
                </a:solidFill>
              </a:ln>
            </c:spPr>
          </c:dPt>
          <c:dPt>
            <c:idx val="15"/>
            <c:invertIfNegative val="0"/>
            <c:bubble3D val="0"/>
            <c:spPr>
              <a:solidFill>
                <a:srgbClr val="9BBB59">
                  <a:lumMod val="60000"/>
                  <a:lumOff val="40000"/>
                  <a:alpha val="40000"/>
                </a:srgbClr>
              </a:solidFill>
              <a:ln w="6350">
                <a:solidFill>
                  <a:prstClr val="black"/>
                </a:solidFill>
              </a:ln>
            </c:spPr>
          </c:dPt>
          <c:dPt>
            <c:idx val="16"/>
            <c:invertIfNegative val="0"/>
            <c:bubble3D val="0"/>
            <c:spPr>
              <a:solidFill>
                <a:srgbClr val="9BBB59">
                  <a:lumMod val="60000"/>
                  <a:lumOff val="40000"/>
                  <a:alpha val="40000"/>
                </a:srgbClr>
              </a:solidFill>
              <a:ln w="6350">
                <a:solidFill>
                  <a:prstClr val="black"/>
                </a:solidFill>
              </a:ln>
            </c:spPr>
          </c:dPt>
          <c:dPt>
            <c:idx val="17"/>
            <c:invertIfNegative val="0"/>
            <c:bubble3D val="0"/>
            <c:spPr>
              <a:solidFill>
                <a:srgbClr val="9BBB59">
                  <a:lumMod val="60000"/>
                  <a:lumOff val="40000"/>
                  <a:alpha val="40000"/>
                </a:srgbClr>
              </a:solidFill>
              <a:ln w="6350">
                <a:solidFill>
                  <a:prstClr val="black"/>
                </a:solidFill>
              </a:ln>
            </c:spPr>
          </c:dPt>
          <c:dPt>
            <c:idx val="18"/>
            <c:invertIfNegative val="0"/>
            <c:bubble3D val="0"/>
            <c:spPr>
              <a:solidFill>
                <a:srgbClr val="9BBB59">
                  <a:lumMod val="60000"/>
                  <a:lumOff val="40000"/>
                  <a:alpha val="40000"/>
                </a:srgbClr>
              </a:solidFill>
              <a:ln w="6350">
                <a:solidFill>
                  <a:prstClr val="black"/>
                </a:solidFill>
              </a:ln>
            </c:spPr>
          </c:dPt>
          <c:dPt>
            <c:idx val="19"/>
            <c:invertIfNegative val="0"/>
            <c:bubble3D val="0"/>
            <c:spPr>
              <a:solidFill>
                <a:srgbClr val="9BBB59">
                  <a:lumMod val="60000"/>
                  <a:lumOff val="40000"/>
                  <a:alpha val="40000"/>
                </a:srgbClr>
              </a:solidFill>
              <a:ln w="6350">
                <a:solidFill>
                  <a:prstClr val="black"/>
                </a:solidFill>
              </a:ln>
            </c:spPr>
          </c:dPt>
          <c:dPt>
            <c:idx val="20"/>
            <c:invertIfNegative val="0"/>
            <c:bubble3D val="0"/>
            <c:spPr>
              <a:solidFill>
                <a:srgbClr val="9BBB59">
                  <a:lumMod val="60000"/>
                  <a:lumOff val="40000"/>
                  <a:alpha val="40000"/>
                </a:srgbClr>
              </a:solidFill>
              <a:ln w="6350">
                <a:solidFill>
                  <a:prstClr val="black"/>
                </a:solidFill>
              </a:ln>
            </c:spPr>
          </c:dPt>
          <c:dPt>
            <c:idx val="21"/>
            <c:invertIfNegative val="0"/>
            <c:bubble3D val="0"/>
            <c:spPr>
              <a:solidFill>
                <a:srgbClr val="9BBB59">
                  <a:lumMod val="60000"/>
                  <a:lumOff val="40000"/>
                  <a:alpha val="40000"/>
                </a:srgbClr>
              </a:solidFill>
              <a:ln w="6350">
                <a:solidFill>
                  <a:prstClr val="black"/>
                </a:solidFill>
              </a:ln>
            </c:spPr>
          </c:dPt>
          <c:dPt>
            <c:idx val="22"/>
            <c:invertIfNegative val="0"/>
            <c:bubble3D val="0"/>
            <c:spPr>
              <a:solidFill>
                <a:srgbClr val="9BBB59">
                  <a:lumMod val="60000"/>
                  <a:lumOff val="40000"/>
                  <a:alpha val="40000"/>
                </a:srgbClr>
              </a:solidFill>
              <a:ln w="6350">
                <a:solidFill>
                  <a:prstClr val="black"/>
                </a:solidFill>
              </a:ln>
            </c:spPr>
          </c:dPt>
          <c:dPt>
            <c:idx val="23"/>
            <c:invertIfNegative val="0"/>
            <c:bubble3D val="0"/>
            <c:spPr>
              <a:solidFill>
                <a:schemeClr val="accent3">
                  <a:lumMod val="60000"/>
                  <a:lumOff val="40000"/>
                  <a:alpha val="40000"/>
                </a:schemeClr>
              </a:solidFill>
              <a:ln w="6350">
                <a:solidFill>
                  <a:prstClr val="black"/>
                </a:solidFill>
              </a:ln>
            </c:spPr>
          </c:dPt>
          <c:dPt>
            <c:idx val="24"/>
            <c:invertIfNegative val="0"/>
            <c:bubble3D val="0"/>
            <c:spPr>
              <a:solidFill>
                <a:schemeClr val="accent3">
                  <a:lumMod val="60000"/>
                  <a:lumOff val="40000"/>
                  <a:alpha val="40000"/>
                </a:schemeClr>
              </a:solidFill>
              <a:ln w="6350">
                <a:solidFill>
                  <a:prstClr val="black"/>
                </a:solidFill>
              </a:ln>
            </c:spPr>
          </c:dPt>
          <c:cat>
            <c:numRef>
              <c:f>Sheet1!$A$2:$A$26</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2016</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Sheet1!$B$2:$B$26</c:f>
              <c:numCache>
                <c:formatCode>#,##0_);[Red]\(#,##0\)</c:formatCode>
                <c:ptCount val="25"/>
                <c:pt idx="0">
                  <c:v>2942.8</c:v>
                </c:pt>
                <c:pt idx="1">
                  <c:v>2979.8</c:v>
                </c:pt>
                <c:pt idx="2">
                  <c:v>2806.7</c:v>
                </c:pt>
                <c:pt idx="3">
                  <c:v>2516.6</c:v>
                </c:pt>
                <c:pt idx="4">
                  <c:v>2482.3000000000002</c:v>
                </c:pt>
                <c:pt idx="5">
                  <c:v>2723.2</c:v>
                </c:pt>
                <c:pt idx="6">
                  <c:v>2752.4</c:v>
                </c:pt>
                <c:pt idx="7">
                  <c:v>2604.1999999999998</c:v>
                </c:pt>
                <c:pt idx="8">
                  <c:v>2254.4</c:v>
                </c:pt>
                <c:pt idx="9">
                  <c:v>2003.3</c:v>
                </c:pt>
                <c:pt idx="10">
                  <c:v>1850.5</c:v>
                </c:pt>
                <c:pt idx="11">
                  <c:v>1758.5</c:v>
                </c:pt>
                <c:pt idx="12">
                  <c:v>1683.9</c:v>
                </c:pt>
                <c:pt idx="13">
                  <c:v>1594.5</c:v>
                </c:pt>
                <c:pt idx="14">
                  <c:v>1578</c:v>
                </c:pt>
                <c:pt idx="15">
                  <c:v>1507.4958000000001</c:v>
                </c:pt>
                <c:pt idx="16">
                  <c:v>1407.2739999999999</c:v>
                </c:pt>
                <c:pt idx="17">
                  <c:v>1321.1913</c:v>
                </c:pt>
                <c:pt idx="18">
                  <c:v>1245.7213999999999</c:v>
                </c:pt>
                <c:pt idx="19">
                  <c:v>1193.5951</c:v>
                </c:pt>
                <c:pt idx="20">
                  <c:v>1138.4190000000001</c:v>
                </c:pt>
                <c:pt idx="21">
                  <c:v>1076.7182</c:v>
                </c:pt>
                <c:pt idx="22">
                  <c:v>1012.3119</c:v>
                </c:pt>
                <c:pt idx="23">
                  <c:v>950.84460000000001</c:v>
                </c:pt>
                <c:pt idx="24" formatCode="0">
                  <c:v>897.53660000000002</c:v>
                </c:pt>
              </c:numCache>
            </c:numRef>
          </c:val>
        </c:ser>
        <c:ser>
          <c:idx val="1"/>
          <c:order val="1"/>
          <c:tx>
            <c:strRef>
              <c:f>Sheet1!$C$1</c:f>
              <c:strCache>
                <c:ptCount val="1"/>
                <c:pt idx="0">
                  <c:v>15～64歳</c:v>
                </c:pt>
              </c:strCache>
            </c:strRef>
          </c:tx>
          <c:spPr>
            <a:solidFill>
              <a:schemeClr val="tx2">
                <a:lumMod val="60000"/>
                <a:lumOff val="40000"/>
              </a:schemeClr>
            </a:solidFill>
            <a:ln w="6350">
              <a:solidFill>
                <a:schemeClr val="tx1"/>
              </a:solidFill>
            </a:ln>
          </c:spPr>
          <c:invertIfNegative val="0"/>
          <c:dPt>
            <c:idx val="13"/>
            <c:invertIfNegative val="0"/>
            <c:bubble3D val="0"/>
            <c:spPr>
              <a:solidFill>
                <a:srgbClr val="1F497D">
                  <a:lumMod val="60000"/>
                  <a:lumOff val="40000"/>
                </a:srgbClr>
              </a:solidFill>
              <a:ln w="6350">
                <a:solidFill>
                  <a:schemeClr val="tx1"/>
                </a:solidFill>
              </a:ln>
            </c:spPr>
          </c:dPt>
          <c:dPt>
            <c:idx val="14"/>
            <c:invertIfNegative val="0"/>
            <c:bubble3D val="0"/>
            <c:spPr>
              <a:solidFill>
                <a:srgbClr val="1F497D">
                  <a:lumMod val="60000"/>
                  <a:lumOff val="40000"/>
                </a:srgbClr>
              </a:solidFill>
              <a:ln w="6350">
                <a:solidFill>
                  <a:schemeClr val="tx1"/>
                </a:solidFill>
              </a:ln>
            </c:spPr>
          </c:dPt>
          <c:dPt>
            <c:idx val="15"/>
            <c:invertIfNegative val="0"/>
            <c:bubble3D val="0"/>
            <c:spPr>
              <a:solidFill>
                <a:srgbClr val="1F497D">
                  <a:lumMod val="60000"/>
                  <a:lumOff val="40000"/>
                  <a:alpha val="40000"/>
                </a:srgbClr>
              </a:solidFill>
              <a:ln w="6350">
                <a:solidFill>
                  <a:schemeClr val="tx1"/>
                </a:solidFill>
              </a:ln>
            </c:spPr>
          </c:dPt>
          <c:dPt>
            <c:idx val="16"/>
            <c:invertIfNegative val="0"/>
            <c:bubble3D val="0"/>
            <c:spPr>
              <a:solidFill>
                <a:srgbClr val="1F497D">
                  <a:lumMod val="60000"/>
                  <a:lumOff val="40000"/>
                  <a:alpha val="40000"/>
                </a:srgbClr>
              </a:solidFill>
              <a:ln w="6350">
                <a:solidFill>
                  <a:schemeClr val="tx1"/>
                </a:solidFill>
              </a:ln>
            </c:spPr>
          </c:dPt>
          <c:dPt>
            <c:idx val="17"/>
            <c:invertIfNegative val="0"/>
            <c:bubble3D val="0"/>
            <c:spPr>
              <a:solidFill>
                <a:srgbClr val="1F497D">
                  <a:lumMod val="60000"/>
                  <a:lumOff val="40000"/>
                  <a:alpha val="40000"/>
                </a:srgbClr>
              </a:solidFill>
              <a:ln w="6350">
                <a:solidFill>
                  <a:schemeClr val="tx1"/>
                </a:solidFill>
              </a:ln>
            </c:spPr>
          </c:dPt>
          <c:dPt>
            <c:idx val="18"/>
            <c:invertIfNegative val="0"/>
            <c:bubble3D val="0"/>
            <c:spPr>
              <a:solidFill>
                <a:srgbClr val="1F497D">
                  <a:lumMod val="60000"/>
                  <a:lumOff val="40000"/>
                  <a:alpha val="40000"/>
                </a:srgbClr>
              </a:solidFill>
              <a:ln w="6350">
                <a:solidFill>
                  <a:schemeClr val="tx1"/>
                </a:solidFill>
              </a:ln>
            </c:spPr>
          </c:dPt>
          <c:dPt>
            <c:idx val="19"/>
            <c:invertIfNegative val="0"/>
            <c:bubble3D val="0"/>
            <c:spPr>
              <a:solidFill>
                <a:srgbClr val="1F497D">
                  <a:lumMod val="60000"/>
                  <a:lumOff val="40000"/>
                  <a:alpha val="40000"/>
                </a:srgbClr>
              </a:solidFill>
              <a:ln w="6350">
                <a:solidFill>
                  <a:schemeClr val="tx1"/>
                </a:solidFill>
              </a:ln>
            </c:spPr>
          </c:dPt>
          <c:dPt>
            <c:idx val="20"/>
            <c:invertIfNegative val="0"/>
            <c:bubble3D val="0"/>
            <c:spPr>
              <a:solidFill>
                <a:srgbClr val="1F497D">
                  <a:lumMod val="60000"/>
                  <a:lumOff val="40000"/>
                  <a:alpha val="40000"/>
                </a:srgbClr>
              </a:solidFill>
              <a:ln w="6350">
                <a:solidFill>
                  <a:schemeClr val="tx1"/>
                </a:solidFill>
              </a:ln>
            </c:spPr>
          </c:dPt>
          <c:dPt>
            <c:idx val="21"/>
            <c:invertIfNegative val="0"/>
            <c:bubble3D val="0"/>
            <c:spPr>
              <a:solidFill>
                <a:srgbClr val="1F497D">
                  <a:lumMod val="60000"/>
                  <a:lumOff val="40000"/>
                  <a:alpha val="40000"/>
                </a:srgbClr>
              </a:solidFill>
              <a:ln w="6350">
                <a:solidFill>
                  <a:schemeClr val="tx1"/>
                </a:solidFill>
              </a:ln>
            </c:spPr>
          </c:dPt>
          <c:dPt>
            <c:idx val="22"/>
            <c:invertIfNegative val="0"/>
            <c:bubble3D val="0"/>
            <c:spPr>
              <a:solidFill>
                <a:srgbClr val="1F497D">
                  <a:lumMod val="60000"/>
                  <a:lumOff val="40000"/>
                  <a:alpha val="40000"/>
                </a:srgbClr>
              </a:solidFill>
              <a:ln w="6350">
                <a:solidFill>
                  <a:schemeClr val="tx1"/>
                </a:solidFill>
              </a:ln>
            </c:spPr>
          </c:dPt>
          <c:dPt>
            <c:idx val="23"/>
            <c:invertIfNegative val="0"/>
            <c:bubble3D val="0"/>
            <c:spPr>
              <a:solidFill>
                <a:schemeClr val="tx2">
                  <a:lumMod val="60000"/>
                  <a:lumOff val="40000"/>
                  <a:alpha val="40000"/>
                </a:schemeClr>
              </a:solidFill>
              <a:ln w="6350">
                <a:solidFill>
                  <a:schemeClr val="tx1"/>
                </a:solidFill>
              </a:ln>
            </c:spPr>
          </c:dPt>
          <c:dPt>
            <c:idx val="24"/>
            <c:invertIfNegative val="0"/>
            <c:bubble3D val="0"/>
            <c:spPr>
              <a:solidFill>
                <a:schemeClr val="tx2">
                  <a:lumMod val="60000"/>
                  <a:lumOff val="40000"/>
                  <a:alpha val="40000"/>
                </a:schemeClr>
              </a:solidFill>
              <a:ln w="6350">
                <a:solidFill>
                  <a:schemeClr val="tx1"/>
                </a:solidFill>
              </a:ln>
            </c:spPr>
          </c:dPt>
          <c:cat>
            <c:numRef>
              <c:f>Sheet1!$A$2:$A$26</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2016</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Sheet1!$C$2:$C$26</c:f>
              <c:numCache>
                <c:formatCode>#,##0_);[Red]\(#,##0\)</c:formatCode>
                <c:ptCount val="25"/>
                <c:pt idx="0">
                  <c:v>4965.8</c:v>
                </c:pt>
                <c:pt idx="1">
                  <c:v>5472.9</c:v>
                </c:pt>
                <c:pt idx="2">
                  <c:v>6000.2</c:v>
                </c:pt>
                <c:pt idx="3">
                  <c:v>6692.8</c:v>
                </c:pt>
                <c:pt idx="4">
                  <c:v>7156.6</c:v>
                </c:pt>
                <c:pt idx="5">
                  <c:v>7583.9</c:v>
                </c:pt>
                <c:pt idx="6">
                  <c:v>7888.4</c:v>
                </c:pt>
                <c:pt idx="7">
                  <c:v>8253.5</c:v>
                </c:pt>
                <c:pt idx="8">
                  <c:v>8614</c:v>
                </c:pt>
                <c:pt idx="9">
                  <c:v>8726</c:v>
                </c:pt>
                <c:pt idx="10">
                  <c:v>8638</c:v>
                </c:pt>
                <c:pt idx="11">
                  <c:v>8442.2000000000007</c:v>
                </c:pt>
                <c:pt idx="12">
                  <c:v>8173.5</c:v>
                </c:pt>
                <c:pt idx="13">
                  <c:v>7728.2</c:v>
                </c:pt>
                <c:pt idx="14">
                  <c:v>7656.2</c:v>
                </c:pt>
                <c:pt idx="15">
                  <c:v>7405.7906000000003</c:v>
                </c:pt>
                <c:pt idx="16">
                  <c:v>7170.0511999999999</c:v>
                </c:pt>
                <c:pt idx="17">
                  <c:v>6875.3638999999994</c:v>
                </c:pt>
                <c:pt idx="18">
                  <c:v>6494.1881999999996</c:v>
                </c:pt>
                <c:pt idx="19">
                  <c:v>5977.6889000000001</c:v>
                </c:pt>
                <c:pt idx="20">
                  <c:v>5584.4718000000003</c:v>
                </c:pt>
                <c:pt idx="21">
                  <c:v>5275.0105999999996</c:v>
                </c:pt>
                <c:pt idx="22">
                  <c:v>5027.5588000000007</c:v>
                </c:pt>
                <c:pt idx="23">
                  <c:v>4792.8330999999998</c:v>
                </c:pt>
                <c:pt idx="24" formatCode="0">
                  <c:v>4529.1266000000005</c:v>
                </c:pt>
              </c:numCache>
            </c:numRef>
          </c:val>
        </c:ser>
        <c:ser>
          <c:idx val="2"/>
          <c:order val="2"/>
          <c:tx>
            <c:strRef>
              <c:f>Sheet1!$D$1</c:f>
              <c:strCache>
                <c:ptCount val="1"/>
                <c:pt idx="0">
                  <c:v>65歳以上</c:v>
                </c:pt>
              </c:strCache>
            </c:strRef>
          </c:tx>
          <c:spPr>
            <a:solidFill>
              <a:schemeClr val="accent6">
                <a:lumMod val="40000"/>
                <a:lumOff val="60000"/>
              </a:schemeClr>
            </a:solidFill>
            <a:ln w="6350">
              <a:solidFill>
                <a:prstClr val="black"/>
              </a:solidFill>
            </a:ln>
          </c:spPr>
          <c:invertIfNegative val="0"/>
          <c:dPt>
            <c:idx val="13"/>
            <c:invertIfNegative val="0"/>
            <c:bubble3D val="0"/>
          </c:dPt>
          <c:dPt>
            <c:idx val="14"/>
            <c:invertIfNegative val="0"/>
            <c:bubble3D val="0"/>
            <c:spPr>
              <a:solidFill>
                <a:srgbClr val="F79646">
                  <a:lumMod val="40000"/>
                  <a:lumOff val="60000"/>
                </a:srgbClr>
              </a:solidFill>
              <a:ln w="6350">
                <a:solidFill>
                  <a:prstClr val="black"/>
                </a:solidFill>
              </a:ln>
            </c:spPr>
          </c:dPt>
          <c:dPt>
            <c:idx val="15"/>
            <c:invertIfNegative val="0"/>
            <c:bubble3D val="0"/>
            <c:spPr>
              <a:solidFill>
                <a:srgbClr val="F79646">
                  <a:lumMod val="40000"/>
                  <a:lumOff val="60000"/>
                  <a:alpha val="40000"/>
                </a:srgbClr>
              </a:solidFill>
              <a:ln w="6350">
                <a:solidFill>
                  <a:prstClr val="black"/>
                </a:solidFill>
              </a:ln>
            </c:spPr>
          </c:dPt>
          <c:dPt>
            <c:idx val="16"/>
            <c:invertIfNegative val="0"/>
            <c:bubble3D val="0"/>
            <c:spPr>
              <a:solidFill>
                <a:srgbClr val="F79646">
                  <a:lumMod val="40000"/>
                  <a:lumOff val="60000"/>
                  <a:alpha val="40000"/>
                </a:srgbClr>
              </a:solidFill>
              <a:ln w="6350">
                <a:solidFill>
                  <a:prstClr val="black"/>
                </a:solidFill>
              </a:ln>
            </c:spPr>
          </c:dPt>
          <c:dPt>
            <c:idx val="17"/>
            <c:invertIfNegative val="0"/>
            <c:bubble3D val="0"/>
            <c:spPr>
              <a:solidFill>
                <a:srgbClr val="F79646">
                  <a:lumMod val="40000"/>
                  <a:lumOff val="60000"/>
                  <a:alpha val="40000"/>
                </a:srgbClr>
              </a:solidFill>
              <a:ln w="6350">
                <a:solidFill>
                  <a:prstClr val="black"/>
                </a:solidFill>
              </a:ln>
            </c:spPr>
          </c:dPt>
          <c:dPt>
            <c:idx val="18"/>
            <c:invertIfNegative val="0"/>
            <c:bubble3D val="0"/>
            <c:spPr>
              <a:solidFill>
                <a:srgbClr val="F79646">
                  <a:lumMod val="40000"/>
                  <a:lumOff val="60000"/>
                  <a:alpha val="40000"/>
                </a:srgbClr>
              </a:solidFill>
              <a:ln w="6350">
                <a:solidFill>
                  <a:prstClr val="black"/>
                </a:solidFill>
              </a:ln>
            </c:spPr>
          </c:dPt>
          <c:dPt>
            <c:idx val="19"/>
            <c:invertIfNegative val="0"/>
            <c:bubble3D val="0"/>
            <c:spPr>
              <a:solidFill>
                <a:srgbClr val="F79646">
                  <a:lumMod val="40000"/>
                  <a:lumOff val="60000"/>
                  <a:alpha val="40000"/>
                </a:srgbClr>
              </a:solidFill>
              <a:ln w="6350">
                <a:solidFill>
                  <a:prstClr val="black"/>
                </a:solidFill>
              </a:ln>
            </c:spPr>
          </c:dPt>
          <c:dPt>
            <c:idx val="20"/>
            <c:invertIfNegative val="0"/>
            <c:bubble3D val="0"/>
            <c:spPr>
              <a:solidFill>
                <a:srgbClr val="F79646">
                  <a:lumMod val="40000"/>
                  <a:lumOff val="60000"/>
                  <a:alpha val="40000"/>
                </a:srgbClr>
              </a:solidFill>
              <a:ln w="6350">
                <a:solidFill>
                  <a:prstClr val="black"/>
                </a:solidFill>
              </a:ln>
            </c:spPr>
          </c:dPt>
          <c:dPt>
            <c:idx val="21"/>
            <c:invertIfNegative val="0"/>
            <c:bubble3D val="0"/>
            <c:spPr>
              <a:solidFill>
                <a:srgbClr val="F79646">
                  <a:lumMod val="40000"/>
                  <a:lumOff val="60000"/>
                  <a:alpha val="40000"/>
                </a:srgbClr>
              </a:solidFill>
              <a:ln w="6350">
                <a:solidFill>
                  <a:prstClr val="black"/>
                </a:solidFill>
              </a:ln>
            </c:spPr>
          </c:dPt>
          <c:dPt>
            <c:idx val="22"/>
            <c:invertIfNegative val="0"/>
            <c:bubble3D val="0"/>
            <c:spPr>
              <a:solidFill>
                <a:srgbClr val="F79646">
                  <a:lumMod val="40000"/>
                  <a:lumOff val="60000"/>
                  <a:alpha val="40000"/>
                </a:srgbClr>
              </a:solidFill>
              <a:ln w="6350">
                <a:solidFill>
                  <a:prstClr val="black"/>
                </a:solidFill>
              </a:ln>
            </c:spPr>
          </c:dPt>
          <c:dPt>
            <c:idx val="23"/>
            <c:invertIfNegative val="0"/>
            <c:bubble3D val="0"/>
            <c:spPr>
              <a:solidFill>
                <a:schemeClr val="accent6">
                  <a:lumMod val="40000"/>
                  <a:lumOff val="60000"/>
                  <a:alpha val="40000"/>
                </a:schemeClr>
              </a:solidFill>
              <a:ln w="6350">
                <a:solidFill>
                  <a:prstClr val="black"/>
                </a:solidFill>
              </a:ln>
            </c:spPr>
          </c:dPt>
          <c:dPt>
            <c:idx val="24"/>
            <c:invertIfNegative val="0"/>
            <c:bubble3D val="0"/>
            <c:spPr>
              <a:solidFill>
                <a:schemeClr val="accent6">
                  <a:lumMod val="40000"/>
                  <a:lumOff val="60000"/>
                  <a:alpha val="40000"/>
                </a:schemeClr>
              </a:solidFill>
              <a:ln w="6350">
                <a:solidFill>
                  <a:prstClr val="black"/>
                </a:solidFill>
              </a:ln>
            </c:spPr>
          </c:dPt>
          <c:cat>
            <c:numRef>
              <c:f>Sheet1!$A$2:$A$26</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2016</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Sheet1!$D$2:$D$26</c:f>
              <c:numCache>
                <c:formatCode>#,##0_);[Red]\(#,##0\)</c:formatCode>
                <c:ptCount val="25"/>
                <c:pt idx="0">
                  <c:v>410.9</c:v>
                </c:pt>
                <c:pt idx="1">
                  <c:v>474.7</c:v>
                </c:pt>
                <c:pt idx="2">
                  <c:v>535</c:v>
                </c:pt>
                <c:pt idx="3">
                  <c:v>618.1</c:v>
                </c:pt>
                <c:pt idx="4">
                  <c:v>733.1</c:v>
                </c:pt>
                <c:pt idx="5">
                  <c:v>886.9</c:v>
                </c:pt>
                <c:pt idx="6">
                  <c:v>1065.3</c:v>
                </c:pt>
                <c:pt idx="7">
                  <c:v>1247.2</c:v>
                </c:pt>
                <c:pt idx="8">
                  <c:v>1492.8</c:v>
                </c:pt>
                <c:pt idx="9">
                  <c:v>1827.7</c:v>
                </c:pt>
                <c:pt idx="10">
                  <c:v>2204.1</c:v>
                </c:pt>
                <c:pt idx="11">
                  <c:v>2576.1</c:v>
                </c:pt>
                <c:pt idx="12">
                  <c:v>2948.4</c:v>
                </c:pt>
                <c:pt idx="13">
                  <c:v>3386.8</c:v>
                </c:pt>
                <c:pt idx="14">
                  <c:v>3459.1</c:v>
                </c:pt>
                <c:pt idx="15">
                  <c:v>3619.1978000000004</c:v>
                </c:pt>
                <c:pt idx="16">
                  <c:v>3677.0849000000003</c:v>
                </c:pt>
                <c:pt idx="17">
                  <c:v>3715.9584999999997</c:v>
                </c:pt>
                <c:pt idx="18">
                  <c:v>3781.6601999999998</c:v>
                </c:pt>
                <c:pt idx="19">
                  <c:v>3920.5713999999998</c:v>
                </c:pt>
                <c:pt idx="20">
                  <c:v>3919.2275999999997</c:v>
                </c:pt>
                <c:pt idx="21">
                  <c:v>3840.5817999999999</c:v>
                </c:pt>
                <c:pt idx="22">
                  <c:v>3704.2245000000003</c:v>
                </c:pt>
                <c:pt idx="23">
                  <c:v>3540.2896000000001</c:v>
                </c:pt>
                <c:pt idx="24" formatCode="0">
                  <c:v>3380.9874000000004</c:v>
                </c:pt>
              </c:numCache>
            </c:numRef>
          </c:val>
        </c:ser>
        <c:dLbls>
          <c:showLegendKey val="0"/>
          <c:showVal val="0"/>
          <c:showCatName val="0"/>
          <c:showSerName val="0"/>
          <c:showPercent val="0"/>
          <c:showBubbleSize val="0"/>
        </c:dLbls>
        <c:gapWidth val="120"/>
        <c:overlap val="100"/>
        <c:axId val="84807040"/>
        <c:axId val="84817024"/>
      </c:barChart>
      <c:lineChart>
        <c:grouping val="standard"/>
        <c:varyColors val="0"/>
        <c:ser>
          <c:idx val="3"/>
          <c:order val="3"/>
          <c:tx>
            <c:strRef>
              <c:f>Sheet1!$G$1</c:f>
              <c:strCache>
                <c:ptCount val="1"/>
                <c:pt idx="0">
                  <c:v>生産年齢人口割合</c:v>
                </c:pt>
              </c:strCache>
            </c:strRef>
          </c:tx>
          <c:spPr>
            <a:ln w="19050">
              <a:solidFill>
                <a:schemeClr val="accent4">
                  <a:lumMod val="50000"/>
                </a:schemeClr>
              </a:solidFill>
            </a:ln>
          </c:spPr>
          <c:marker>
            <c:symbol val="diamond"/>
            <c:size val="6"/>
            <c:spPr>
              <a:solidFill>
                <a:schemeClr val="accent4">
                  <a:lumMod val="50000"/>
                </a:schemeClr>
              </a:solidFill>
              <a:ln>
                <a:solidFill>
                  <a:srgbClr val="8064A2">
                    <a:lumMod val="50000"/>
                  </a:srgbClr>
                </a:solidFill>
              </a:ln>
            </c:spPr>
          </c:marker>
          <c:dPt>
            <c:idx val="13"/>
            <c:bubble3D val="0"/>
            <c:spPr>
              <a:ln w="19050">
                <a:solidFill>
                  <a:schemeClr val="accent4">
                    <a:lumMod val="50000"/>
                  </a:schemeClr>
                </a:solidFill>
                <a:prstDash val="solid"/>
              </a:ln>
            </c:spPr>
          </c:dPt>
          <c:dPt>
            <c:idx val="14"/>
            <c:marker>
              <c:spPr>
                <a:solidFill>
                  <a:schemeClr val="accent4">
                    <a:lumMod val="50000"/>
                  </a:schemeClr>
                </a:solidFill>
                <a:ln>
                  <a:solidFill>
                    <a:srgbClr val="8064A2">
                      <a:lumMod val="50000"/>
                    </a:srgbClr>
                  </a:solidFill>
                  <a:prstDash val="solid"/>
                </a:ln>
              </c:spPr>
            </c:marker>
            <c:bubble3D val="0"/>
            <c:spPr>
              <a:ln w="19050">
                <a:solidFill>
                  <a:schemeClr val="accent4">
                    <a:lumMod val="50000"/>
                  </a:schemeClr>
                </a:solidFill>
                <a:prstDash val="solid"/>
              </a:ln>
            </c:spPr>
          </c:dPt>
          <c:dPt>
            <c:idx val="15"/>
            <c:bubble3D val="0"/>
            <c:spPr>
              <a:ln w="19050">
                <a:solidFill>
                  <a:schemeClr val="accent4">
                    <a:lumMod val="50000"/>
                  </a:schemeClr>
                </a:solidFill>
                <a:prstDash val="sysDash"/>
              </a:ln>
            </c:spPr>
          </c:dPt>
          <c:dPt>
            <c:idx val="16"/>
            <c:bubble3D val="0"/>
            <c:spPr>
              <a:ln w="19050">
                <a:solidFill>
                  <a:schemeClr val="accent4">
                    <a:lumMod val="50000"/>
                  </a:schemeClr>
                </a:solidFill>
                <a:prstDash val="sysDash"/>
              </a:ln>
            </c:spPr>
          </c:dPt>
          <c:dPt>
            <c:idx val="17"/>
            <c:bubble3D val="0"/>
            <c:spPr>
              <a:ln w="19050">
                <a:solidFill>
                  <a:schemeClr val="accent4">
                    <a:lumMod val="50000"/>
                  </a:schemeClr>
                </a:solidFill>
                <a:prstDash val="sysDash"/>
              </a:ln>
            </c:spPr>
          </c:dPt>
          <c:dPt>
            <c:idx val="18"/>
            <c:bubble3D val="0"/>
            <c:spPr>
              <a:ln w="19050">
                <a:solidFill>
                  <a:schemeClr val="accent4">
                    <a:lumMod val="50000"/>
                  </a:schemeClr>
                </a:solidFill>
                <a:prstDash val="sysDash"/>
              </a:ln>
            </c:spPr>
          </c:dPt>
          <c:dPt>
            <c:idx val="19"/>
            <c:bubble3D val="0"/>
            <c:spPr>
              <a:ln w="19050">
                <a:solidFill>
                  <a:schemeClr val="accent4">
                    <a:lumMod val="50000"/>
                  </a:schemeClr>
                </a:solidFill>
                <a:prstDash val="sysDash"/>
              </a:ln>
            </c:spPr>
          </c:dPt>
          <c:dPt>
            <c:idx val="20"/>
            <c:bubble3D val="0"/>
            <c:spPr>
              <a:ln w="19050">
                <a:solidFill>
                  <a:schemeClr val="accent4">
                    <a:lumMod val="50000"/>
                  </a:schemeClr>
                </a:solidFill>
                <a:prstDash val="sysDash"/>
              </a:ln>
            </c:spPr>
          </c:dPt>
          <c:dPt>
            <c:idx val="21"/>
            <c:bubble3D val="0"/>
            <c:spPr>
              <a:ln w="19050">
                <a:solidFill>
                  <a:schemeClr val="accent4">
                    <a:lumMod val="50000"/>
                  </a:schemeClr>
                </a:solidFill>
                <a:prstDash val="sysDash"/>
              </a:ln>
            </c:spPr>
          </c:dPt>
          <c:dPt>
            <c:idx val="22"/>
            <c:bubble3D val="0"/>
            <c:spPr>
              <a:ln w="19050">
                <a:solidFill>
                  <a:schemeClr val="accent4">
                    <a:lumMod val="50000"/>
                  </a:schemeClr>
                </a:solidFill>
                <a:prstDash val="sysDash"/>
              </a:ln>
            </c:spPr>
          </c:dPt>
          <c:dPt>
            <c:idx val="23"/>
            <c:bubble3D val="0"/>
            <c:spPr>
              <a:ln w="19050">
                <a:solidFill>
                  <a:schemeClr val="accent4">
                    <a:lumMod val="50000"/>
                  </a:schemeClr>
                </a:solidFill>
                <a:prstDash val="sysDash"/>
              </a:ln>
            </c:spPr>
          </c:dPt>
          <c:val>
            <c:numRef>
              <c:f>Sheet1!$G$2:$G$26</c:f>
              <c:numCache>
                <c:formatCode>0.0;_耀</c:formatCode>
                <c:ptCount val="25"/>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formatCode="0.0">
                  <c:v>60.719624878499999</c:v>
                </c:pt>
                <c:pt idx="14" formatCode="0.0">
                  <c:v>60.32</c:v>
                </c:pt>
                <c:pt idx="15" formatCode="General">
                  <c:v>59.1</c:v>
                </c:pt>
                <c:pt idx="16" formatCode="General">
                  <c:v>58.5</c:v>
                </c:pt>
                <c:pt idx="17" formatCode="General">
                  <c:v>57.7</c:v>
                </c:pt>
                <c:pt idx="18" formatCode="General">
                  <c:v>56.4</c:v>
                </c:pt>
                <c:pt idx="19" formatCode="General">
                  <c:v>53.9</c:v>
                </c:pt>
                <c:pt idx="20" formatCode="General">
                  <c:v>52.5</c:v>
                </c:pt>
                <c:pt idx="21" formatCode="General">
                  <c:v>51.8</c:v>
                </c:pt>
                <c:pt idx="22" formatCode="General">
                  <c:v>51.6</c:v>
                </c:pt>
                <c:pt idx="23" formatCode="General">
                  <c:v>51.6</c:v>
                </c:pt>
                <c:pt idx="24" formatCode="General">
                  <c:v>51.4</c:v>
                </c:pt>
              </c:numCache>
            </c:numRef>
          </c:val>
          <c:smooth val="0"/>
        </c:ser>
        <c:ser>
          <c:idx val="4"/>
          <c:order val="4"/>
          <c:tx>
            <c:strRef>
              <c:f>Sheet1!$H$1</c:f>
              <c:strCache>
                <c:ptCount val="1"/>
                <c:pt idx="0">
                  <c:v>高齢化率</c:v>
                </c:pt>
              </c:strCache>
            </c:strRef>
          </c:tx>
          <c:spPr>
            <a:ln w="19050">
              <a:solidFill>
                <a:schemeClr val="tx1"/>
              </a:solidFill>
            </a:ln>
          </c:spPr>
          <c:marker>
            <c:symbol val="square"/>
            <c:size val="6"/>
            <c:spPr>
              <a:solidFill>
                <a:schemeClr val="tx1"/>
              </a:solidFill>
              <a:ln>
                <a:solidFill>
                  <a:prstClr val="black"/>
                </a:solidFill>
              </a:ln>
            </c:spPr>
          </c:marker>
          <c:dPt>
            <c:idx val="13"/>
            <c:bubble3D val="0"/>
            <c:spPr>
              <a:ln w="19050">
                <a:solidFill>
                  <a:schemeClr val="tx1"/>
                </a:solidFill>
                <a:prstDash val="solid"/>
              </a:ln>
            </c:spPr>
          </c:dPt>
          <c:dPt>
            <c:idx val="14"/>
            <c:marker>
              <c:spPr>
                <a:solidFill>
                  <a:schemeClr val="tx1"/>
                </a:solidFill>
                <a:ln>
                  <a:solidFill>
                    <a:prstClr val="black"/>
                  </a:solidFill>
                  <a:prstDash val="solid"/>
                </a:ln>
              </c:spPr>
            </c:marker>
            <c:bubble3D val="0"/>
            <c:spPr>
              <a:ln w="19050">
                <a:solidFill>
                  <a:schemeClr val="tx1"/>
                </a:solidFill>
                <a:prstDash val="solid"/>
              </a:ln>
            </c:spPr>
          </c:dPt>
          <c:dPt>
            <c:idx val="15"/>
            <c:bubble3D val="0"/>
            <c:spPr>
              <a:ln w="19050">
                <a:solidFill>
                  <a:schemeClr val="tx1"/>
                </a:solidFill>
                <a:prstDash val="sysDash"/>
              </a:ln>
            </c:spPr>
          </c:dPt>
          <c:dPt>
            <c:idx val="16"/>
            <c:bubble3D val="0"/>
            <c:spPr>
              <a:ln w="19050">
                <a:solidFill>
                  <a:schemeClr val="tx1"/>
                </a:solidFill>
                <a:prstDash val="sysDash"/>
              </a:ln>
            </c:spPr>
          </c:dPt>
          <c:dPt>
            <c:idx val="17"/>
            <c:bubble3D val="0"/>
            <c:spPr>
              <a:ln w="19050">
                <a:solidFill>
                  <a:schemeClr val="tx1"/>
                </a:solidFill>
                <a:prstDash val="sysDash"/>
              </a:ln>
            </c:spPr>
          </c:dPt>
          <c:dPt>
            <c:idx val="18"/>
            <c:bubble3D val="0"/>
            <c:spPr>
              <a:ln w="19050">
                <a:solidFill>
                  <a:schemeClr val="tx1"/>
                </a:solidFill>
                <a:prstDash val="sysDash"/>
              </a:ln>
            </c:spPr>
          </c:dPt>
          <c:dPt>
            <c:idx val="19"/>
            <c:bubble3D val="0"/>
            <c:spPr>
              <a:ln w="19050">
                <a:solidFill>
                  <a:schemeClr val="tx1"/>
                </a:solidFill>
                <a:prstDash val="sysDash"/>
              </a:ln>
            </c:spPr>
          </c:dPt>
          <c:dPt>
            <c:idx val="20"/>
            <c:bubble3D val="0"/>
            <c:spPr>
              <a:ln w="19050">
                <a:solidFill>
                  <a:schemeClr val="tx1"/>
                </a:solidFill>
                <a:prstDash val="sysDash"/>
              </a:ln>
            </c:spPr>
          </c:dPt>
          <c:dPt>
            <c:idx val="21"/>
            <c:bubble3D val="0"/>
            <c:spPr>
              <a:ln w="19050">
                <a:solidFill>
                  <a:schemeClr val="tx1"/>
                </a:solidFill>
                <a:prstDash val="sysDash"/>
              </a:ln>
            </c:spPr>
          </c:dPt>
          <c:dPt>
            <c:idx val="22"/>
            <c:bubble3D val="0"/>
            <c:spPr>
              <a:ln w="19050">
                <a:solidFill>
                  <a:schemeClr val="tx1"/>
                </a:solidFill>
                <a:prstDash val="sysDash"/>
              </a:ln>
            </c:spPr>
          </c:dPt>
          <c:dPt>
            <c:idx val="23"/>
            <c:bubble3D val="0"/>
            <c:spPr>
              <a:ln w="19050">
                <a:solidFill>
                  <a:schemeClr val="tx1"/>
                </a:solidFill>
                <a:prstDash val="sysDash"/>
              </a:ln>
            </c:spPr>
          </c:dPt>
          <c:val>
            <c:numRef>
              <c:f>Sheet1!$H$2:$H$26</c:f>
              <c:numCache>
                <c:formatCode>General</c:formatCode>
                <c:ptCount val="25"/>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formatCode="0.0">
                  <c:v>26.6357673551</c:v>
                </c:pt>
                <c:pt idx="14" formatCode="0.0">
                  <c:v>27.25</c:v>
                </c:pt>
                <c:pt idx="15">
                  <c:v>28.9</c:v>
                </c:pt>
                <c:pt idx="16">
                  <c:v>30</c:v>
                </c:pt>
                <c:pt idx="17">
                  <c:v>31.2</c:v>
                </c:pt>
                <c:pt idx="18">
                  <c:v>32.799999999999997</c:v>
                </c:pt>
                <c:pt idx="19">
                  <c:v>35.299999999999997</c:v>
                </c:pt>
                <c:pt idx="20">
                  <c:v>36.799999999999997</c:v>
                </c:pt>
                <c:pt idx="21">
                  <c:v>37.700000000000003</c:v>
                </c:pt>
                <c:pt idx="22">
                  <c:v>38</c:v>
                </c:pt>
                <c:pt idx="23">
                  <c:v>38.1</c:v>
                </c:pt>
                <c:pt idx="24">
                  <c:v>38.4</c:v>
                </c:pt>
              </c:numCache>
            </c:numRef>
          </c:val>
          <c:smooth val="0"/>
        </c:ser>
        <c:ser>
          <c:idx val="5"/>
          <c:order val="5"/>
          <c:tx>
            <c:strRef>
              <c:f>Sheet1!$I$1</c:f>
              <c:strCache>
                <c:ptCount val="1"/>
                <c:pt idx="0">
                  <c:v>合計特殊出生率</c:v>
                </c:pt>
              </c:strCache>
            </c:strRef>
          </c:tx>
          <c:spPr>
            <a:ln w="19050">
              <a:solidFill>
                <a:schemeClr val="accent6">
                  <a:lumMod val="50000"/>
                </a:schemeClr>
              </a:solidFill>
            </a:ln>
          </c:spPr>
          <c:marker>
            <c:symbol val="circle"/>
            <c:size val="6"/>
            <c:spPr>
              <a:solidFill>
                <a:schemeClr val="accent6">
                  <a:lumMod val="50000"/>
                </a:schemeClr>
              </a:solidFill>
              <a:ln>
                <a:solidFill>
                  <a:srgbClr val="F79646">
                    <a:lumMod val="50000"/>
                  </a:srgbClr>
                </a:solidFill>
              </a:ln>
            </c:spPr>
          </c:marker>
          <c:dPt>
            <c:idx val="13"/>
            <c:bubble3D val="0"/>
            <c:spPr>
              <a:ln w="19050">
                <a:solidFill>
                  <a:schemeClr val="accent6">
                    <a:lumMod val="50000"/>
                  </a:schemeClr>
                </a:solidFill>
                <a:prstDash val="solid"/>
              </a:ln>
            </c:spPr>
          </c:dPt>
          <c:dPt>
            <c:idx val="14"/>
            <c:marker>
              <c:spPr>
                <a:solidFill>
                  <a:schemeClr val="accent6">
                    <a:lumMod val="50000"/>
                  </a:schemeClr>
                </a:solidFill>
                <a:ln>
                  <a:solidFill>
                    <a:srgbClr val="F79646">
                      <a:lumMod val="50000"/>
                    </a:srgbClr>
                  </a:solidFill>
                  <a:prstDash val="solid"/>
                </a:ln>
              </c:spPr>
            </c:marker>
            <c:bubble3D val="0"/>
            <c:spPr>
              <a:ln w="19050">
                <a:solidFill>
                  <a:schemeClr val="accent6">
                    <a:lumMod val="50000"/>
                  </a:schemeClr>
                </a:solidFill>
                <a:prstDash val="solid"/>
              </a:ln>
            </c:spPr>
          </c:dPt>
          <c:dPt>
            <c:idx val="15"/>
            <c:bubble3D val="0"/>
            <c:spPr>
              <a:ln w="19050">
                <a:solidFill>
                  <a:schemeClr val="accent6">
                    <a:lumMod val="50000"/>
                  </a:schemeClr>
                </a:solidFill>
                <a:prstDash val="sysDash"/>
              </a:ln>
            </c:spPr>
          </c:dPt>
          <c:dPt>
            <c:idx val="16"/>
            <c:bubble3D val="0"/>
            <c:spPr>
              <a:ln w="19050">
                <a:solidFill>
                  <a:schemeClr val="accent6">
                    <a:lumMod val="50000"/>
                  </a:schemeClr>
                </a:solidFill>
                <a:prstDash val="sysDash"/>
              </a:ln>
            </c:spPr>
          </c:dPt>
          <c:dPt>
            <c:idx val="17"/>
            <c:bubble3D val="0"/>
            <c:spPr>
              <a:ln w="19050">
                <a:solidFill>
                  <a:schemeClr val="accent6">
                    <a:lumMod val="50000"/>
                  </a:schemeClr>
                </a:solidFill>
                <a:prstDash val="sysDash"/>
              </a:ln>
            </c:spPr>
          </c:dPt>
          <c:dPt>
            <c:idx val="18"/>
            <c:bubble3D val="0"/>
            <c:spPr>
              <a:ln w="19050">
                <a:solidFill>
                  <a:schemeClr val="accent6">
                    <a:lumMod val="50000"/>
                  </a:schemeClr>
                </a:solidFill>
                <a:prstDash val="sysDash"/>
              </a:ln>
            </c:spPr>
          </c:dPt>
          <c:dPt>
            <c:idx val="19"/>
            <c:bubble3D val="0"/>
            <c:spPr>
              <a:ln w="19050">
                <a:solidFill>
                  <a:schemeClr val="accent6">
                    <a:lumMod val="50000"/>
                  </a:schemeClr>
                </a:solidFill>
                <a:prstDash val="sysDash"/>
              </a:ln>
            </c:spPr>
          </c:dPt>
          <c:dPt>
            <c:idx val="20"/>
            <c:bubble3D val="0"/>
            <c:spPr>
              <a:ln w="19050">
                <a:solidFill>
                  <a:schemeClr val="accent6">
                    <a:lumMod val="50000"/>
                  </a:schemeClr>
                </a:solidFill>
                <a:prstDash val="sysDash"/>
              </a:ln>
            </c:spPr>
          </c:dPt>
          <c:dPt>
            <c:idx val="21"/>
            <c:bubble3D val="0"/>
            <c:spPr>
              <a:ln w="19050">
                <a:solidFill>
                  <a:schemeClr val="accent6">
                    <a:lumMod val="50000"/>
                  </a:schemeClr>
                </a:solidFill>
                <a:prstDash val="sysDash"/>
              </a:ln>
            </c:spPr>
          </c:dPt>
          <c:dPt>
            <c:idx val="22"/>
            <c:bubble3D val="0"/>
            <c:spPr>
              <a:ln w="19050">
                <a:solidFill>
                  <a:schemeClr val="accent6">
                    <a:lumMod val="50000"/>
                  </a:schemeClr>
                </a:solidFill>
                <a:prstDash val="sysDash"/>
              </a:ln>
            </c:spPr>
          </c:dPt>
          <c:dPt>
            <c:idx val="23"/>
            <c:bubble3D val="0"/>
            <c:spPr>
              <a:ln w="19050">
                <a:solidFill>
                  <a:schemeClr val="accent6">
                    <a:lumMod val="50000"/>
                  </a:schemeClr>
                </a:solidFill>
                <a:prstDash val="sysDash"/>
              </a:ln>
            </c:spPr>
          </c:dPt>
          <c:val>
            <c:numRef>
              <c:f>Sheet1!$J$2:$J$26</c:f>
              <c:numCache>
                <c:formatCode>General</c:formatCode>
                <c:ptCount val="25"/>
                <c:pt idx="0">
                  <c:v>36.5</c:v>
                </c:pt>
                <c:pt idx="1">
                  <c:v>23.700000000000003</c:v>
                </c:pt>
                <c:pt idx="2">
                  <c:v>20</c:v>
                </c:pt>
                <c:pt idx="3">
                  <c:v>21.400000000000002</c:v>
                </c:pt>
                <c:pt idx="4">
                  <c:v>21.299999999999997</c:v>
                </c:pt>
                <c:pt idx="5">
                  <c:v>19.099999999999998</c:v>
                </c:pt>
                <c:pt idx="6">
                  <c:v>17.5</c:v>
                </c:pt>
                <c:pt idx="7">
                  <c:v>17.600000000000001</c:v>
                </c:pt>
                <c:pt idx="8">
                  <c:v>15.4</c:v>
                </c:pt>
                <c:pt idx="9">
                  <c:v>14.2</c:v>
                </c:pt>
                <c:pt idx="10">
                  <c:v>13.600000000000001</c:v>
                </c:pt>
                <c:pt idx="11">
                  <c:v>12.6</c:v>
                </c:pt>
                <c:pt idx="12">
                  <c:v>13.872999999999999</c:v>
                </c:pt>
                <c:pt idx="13">
                  <c:v>14.5</c:v>
                </c:pt>
                <c:pt idx="14">
                  <c:v>14.399999999999999</c:v>
                </c:pt>
                <c:pt idx="15">
                  <c:v>14.262999999999998</c:v>
                </c:pt>
                <c:pt idx="16">
                  <c:v>14.193</c:v>
                </c:pt>
                <c:pt idx="17">
                  <c:v>14.28</c:v>
                </c:pt>
                <c:pt idx="18">
                  <c:v>14.318999999999999</c:v>
                </c:pt>
                <c:pt idx="19">
                  <c:v>14.348000000000001</c:v>
                </c:pt>
                <c:pt idx="20">
                  <c:v>14.379999999999999</c:v>
                </c:pt>
                <c:pt idx="21">
                  <c:v>14.409000000000001</c:v>
                </c:pt>
                <c:pt idx="22">
                  <c:v>14.42</c:v>
                </c:pt>
                <c:pt idx="23">
                  <c:v>14.423999999999999</c:v>
                </c:pt>
                <c:pt idx="24">
                  <c:v>14.433</c:v>
                </c:pt>
              </c:numCache>
            </c:numRef>
          </c:val>
          <c:smooth val="0"/>
        </c:ser>
        <c:dLbls>
          <c:showLegendKey val="0"/>
          <c:showVal val="0"/>
          <c:showCatName val="0"/>
          <c:showSerName val="0"/>
          <c:showPercent val="0"/>
          <c:showBubbleSize val="0"/>
        </c:dLbls>
        <c:marker val="1"/>
        <c:smooth val="0"/>
        <c:axId val="84820352"/>
        <c:axId val="84818560"/>
      </c:lineChart>
      <c:catAx>
        <c:axId val="84807040"/>
        <c:scaling>
          <c:orientation val="minMax"/>
        </c:scaling>
        <c:delete val="0"/>
        <c:axPos val="b"/>
        <c:numFmt formatCode="General" sourceLinked="1"/>
        <c:majorTickMark val="out"/>
        <c:minorTickMark val="none"/>
        <c:tickLblPos val="nextTo"/>
        <c:txPr>
          <a:bodyPr/>
          <a:lstStyle/>
          <a:p>
            <a:pPr>
              <a:defRPr sz="1200"/>
            </a:pPr>
            <a:endParaRPr lang="ja-JP"/>
          </a:p>
        </c:txPr>
        <c:crossAx val="84817024"/>
        <c:crosses val="autoZero"/>
        <c:auto val="1"/>
        <c:lblAlgn val="ctr"/>
        <c:lblOffset val="100"/>
        <c:tickLblSkip val="2"/>
        <c:noMultiLvlLbl val="0"/>
      </c:catAx>
      <c:valAx>
        <c:axId val="84817024"/>
        <c:scaling>
          <c:orientation val="minMax"/>
        </c:scaling>
        <c:delete val="0"/>
        <c:axPos val="l"/>
        <c:numFmt formatCode="#,##0_);[Red]\(#,##0\)" sourceLinked="1"/>
        <c:majorTickMark val="out"/>
        <c:minorTickMark val="none"/>
        <c:tickLblPos val="nextTo"/>
        <c:txPr>
          <a:bodyPr/>
          <a:lstStyle/>
          <a:p>
            <a:pPr>
              <a:defRPr sz="1200"/>
            </a:pPr>
            <a:endParaRPr lang="ja-JP"/>
          </a:p>
        </c:txPr>
        <c:crossAx val="84807040"/>
        <c:crosses val="autoZero"/>
        <c:crossBetween val="between"/>
      </c:valAx>
      <c:valAx>
        <c:axId val="84818560"/>
        <c:scaling>
          <c:orientation val="minMax"/>
        </c:scaling>
        <c:delete val="0"/>
        <c:axPos val="r"/>
        <c:numFmt formatCode="General" sourceLinked="0"/>
        <c:majorTickMark val="out"/>
        <c:minorTickMark val="none"/>
        <c:tickLblPos val="none"/>
        <c:txPr>
          <a:bodyPr/>
          <a:lstStyle/>
          <a:p>
            <a:pPr>
              <a:defRPr sz="1200">
                <a:solidFill>
                  <a:schemeClr val="tx1"/>
                </a:solidFill>
              </a:defRPr>
            </a:pPr>
            <a:endParaRPr lang="ja-JP"/>
          </a:p>
        </c:txPr>
        <c:crossAx val="84820352"/>
        <c:crosses val="max"/>
        <c:crossBetween val="between"/>
      </c:valAx>
      <c:catAx>
        <c:axId val="84820352"/>
        <c:scaling>
          <c:orientation val="minMax"/>
        </c:scaling>
        <c:delete val="1"/>
        <c:axPos val="b"/>
        <c:majorTickMark val="out"/>
        <c:minorTickMark val="none"/>
        <c:tickLblPos val="none"/>
        <c:crossAx val="84818560"/>
        <c:crosses val="autoZero"/>
        <c:auto val="1"/>
        <c:lblAlgn val="ctr"/>
        <c:lblOffset val="100"/>
        <c:noMultiLvlLbl val="0"/>
      </c:cat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72825790893834E-2"/>
          <c:y val="0.15570863443087135"/>
          <c:w val="0.88939250577044249"/>
          <c:h val="0.72348993288590602"/>
        </c:manualLayout>
      </c:layout>
      <c:barChart>
        <c:barDir val="col"/>
        <c:grouping val="clustered"/>
        <c:varyColors val="0"/>
        <c:ser>
          <c:idx val="2"/>
          <c:order val="2"/>
          <c:spPr>
            <a:solidFill>
              <a:schemeClr val="bg1">
                <a:lumMod val="65000"/>
              </a:schemeClr>
            </a:solidFill>
            <a:ln w="25400">
              <a:noFill/>
            </a:ln>
          </c:spPr>
          <c:invertIfNegative val="0"/>
          <c:cat>
            <c:multiLvlStrRef>
              <c:f>元データ!$D$111:$E$364</c:f>
              <c:multiLvlStrCache>
                <c:ptCount val="254"/>
                <c:lvl>
                  <c:pt idx="2">
                    <c:v>3</c:v>
                  </c:pt>
                  <c:pt idx="5">
                    <c:v>6</c:v>
                  </c:pt>
                  <c:pt idx="8">
                    <c:v>9</c:v>
                  </c:pt>
                  <c:pt idx="11">
                    <c:v>12</c:v>
                  </c:pt>
                  <c:pt idx="14">
                    <c:v>3</c:v>
                  </c:pt>
                  <c:pt idx="17">
                    <c:v>6</c:v>
                  </c:pt>
                  <c:pt idx="20">
                    <c:v>9</c:v>
                  </c:pt>
                  <c:pt idx="23">
                    <c:v>12</c:v>
                  </c:pt>
                  <c:pt idx="26">
                    <c:v>3</c:v>
                  </c:pt>
                  <c:pt idx="29">
                    <c:v>6</c:v>
                  </c:pt>
                  <c:pt idx="32">
                    <c:v>9</c:v>
                  </c:pt>
                  <c:pt idx="35">
                    <c:v>12</c:v>
                  </c:pt>
                  <c:pt idx="38">
                    <c:v>3</c:v>
                  </c:pt>
                  <c:pt idx="41">
                    <c:v>6</c:v>
                  </c:pt>
                  <c:pt idx="44">
                    <c:v>9</c:v>
                  </c:pt>
                  <c:pt idx="47">
                    <c:v>12</c:v>
                  </c:pt>
                  <c:pt idx="50">
                    <c:v>3</c:v>
                  </c:pt>
                  <c:pt idx="53">
                    <c:v>6</c:v>
                  </c:pt>
                  <c:pt idx="56">
                    <c:v>9</c:v>
                  </c:pt>
                  <c:pt idx="59">
                    <c:v>12</c:v>
                  </c:pt>
                  <c:pt idx="62">
                    <c:v>3</c:v>
                  </c:pt>
                  <c:pt idx="65">
                    <c:v>6</c:v>
                  </c:pt>
                  <c:pt idx="68">
                    <c:v>9</c:v>
                  </c:pt>
                  <c:pt idx="71">
                    <c:v>12</c:v>
                  </c:pt>
                  <c:pt idx="74">
                    <c:v>3</c:v>
                  </c:pt>
                  <c:pt idx="77">
                    <c:v>6</c:v>
                  </c:pt>
                  <c:pt idx="80">
                    <c:v>9</c:v>
                  </c:pt>
                  <c:pt idx="83">
                    <c:v>12</c:v>
                  </c:pt>
                  <c:pt idx="86">
                    <c:v>3</c:v>
                  </c:pt>
                  <c:pt idx="89">
                    <c:v>6</c:v>
                  </c:pt>
                  <c:pt idx="92">
                    <c:v>9</c:v>
                  </c:pt>
                  <c:pt idx="95">
                    <c:v>12</c:v>
                  </c:pt>
                  <c:pt idx="98">
                    <c:v>3</c:v>
                  </c:pt>
                  <c:pt idx="101">
                    <c:v>6</c:v>
                  </c:pt>
                  <c:pt idx="104">
                    <c:v>9</c:v>
                  </c:pt>
                  <c:pt idx="107">
                    <c:v>12</c:v>
                  </c:pt>
                  <c:pt idx="110">
                    <c:v>3</c:v>
                  </c:pt>
                  <c:pt idx="113">
                    <c:v>6</c:v>
                  </c:pt>
                  <c:pt idx="116">
                    <c:v>9</c:v>
                  </c:pt>
                  <c:pt idx="119">
                    <c:v>12</c:v>
                  </c:pt>
                  <c:pt idx="122">
                    <c:v>3</c:v>
                  </c:pt>
                  <c:pt idx="125">
                    <c:v>6</c:v>
                  </c:pt>
                  <c:pt idx="128">
                    <c:v>9</c:v>
                  </c:pt>
                  <c:pt idx="131">
                    <c:v>12</c:v>
                  </c:pt>
                  <c:pt idx="134">
                    <c:v>3</c:v>
                  </c:pt>
                  <c:pt idx="137">
                    <c:v>6</c:v>
                  </c:pt>
                  <c:pt idx="140">
                    <c:v>9</c:v>
                  </c:pt>
                  <c:pt idx="143">
                    <c:v>12</c:v>
                  </c:pt>
                  <c:pt idx="146">
                    <c:v>3</c:v>
                  </c:pt>
                  <c:pt idx="149">
                    <c:v>6</c:v>
                  </c:pt>
                  <c:pt idx="152">
                    <c:v>9</c:v>
                  </c:pt>
                  <c:pt idx="155">
                    <c:v>12</c:v>
                  </c:pt>
                  <c:pt idx="158">
                    <c:v>3</c:v>
                  </c:pt>
                  <c:pt idx="161">
                    <c:v>6</c:v>
                  </c:pt>
                  <c:pt idx="164">
                    <c:v>9</c:v>
                  </c:pt>
                  <c:pt idx="167">
                    <c:v>12</c:v>
                  </c:pt>
                  <c:pt idx="170">
                    <c:v>3</c:v>
                  </c:pt>
                  <c:pt idx="173">
                    <c:v>6</c:v>
                  </c:pt>
                  <c:pt idx="176">
                    <c:v>9</c:v>
                  </c:pt>
                  <c:pt idx="179">
                    <c:v>12</c:v>
                  </c:pt>
                  <c:pt idx="182">
                    <c:v>3</c:v>
                  </c:pt>
                  <c:pt idx="185">
                    <c:v>6</c:v>
                  </c:pt>
                  <c:pt idx="188">
                    <c:v>9</c:v>
                  </c:pt>
                  <c:pt idx="191">
                    <c:v>12</c:v>
                  </c:pt>
                  <c:pt idx="194">
                    <c:v>3</c:v>
                  </c:pt>
                  <c:pt idx="197">
                    <c:v>6</c:v>
                  </c:pt>
                  <c:pt idx="200">
                    <c:v>9</c:v>
                  </c:pt>
                  <c:pt idx="203">
                    <c:v>12</c:v>
                  </c:pt>
                  <c:pt idx="206">
                    <c:v>3</c:v>
                  </c:pt>
                  <c:pt idx="209">
                    <c:v>6</c:v>
                  </c:pt>
                  <c:pt idx="212">
                    <c:v>9</c:v>
                  </c:pt>
                  <c:pt idx="215">
                    <c:v>12</c:v>
                  </c:pt>
                  <c:pt idx="218">
                    <c:v>3</c:v>
                  </c:pt>
                  <c:pt idx="221">
                    <c:v>6</c:v>
                  </c:pt>
                  <c:pt idx="224">
                    <c:v>9</c:v>
                  </c:pt>
                  <c:pt idx="227">
                    <c:v>12</c:v>
                  </c:pt>
                  <c:pt idx="230">
                    <c:v>3</c:v>
                  </c:pt>
                  <c:pt idx="233">
                    <c:v>6</c:v>
                  </c:pt>
                  <c:pt idx="236">
                    <c:v>9</c:v>
                  </c:pt>
                  <c:pt idx="239">
                    <c:v>12</c:v>
                  </c:pt>
                  <c:pt idx="242">
                    <c:v>3</c:v>
                  </c:pt>
                  <c:pt idx="245">
                    <c:v>6</c:v>
                  </c:pt>
                </c:lvl>
                <c:lvl>
                  <c:pt idx="2">
                    <c:v>9年</c:v>
                  </c:pt>
                  <c:pt idx="14">
                    <c:v>10年</c:v>
                  </c:pt>
                  <c:pt idx="26">
                    <c:v>11年</c:v>
                  </c:pt>
                  <c:pt idx="38">
                    <c:v>12年</c:v>
                  </c:pt>
                  <c:pt idx="50">
                    <c:v>13年</c:v>
                  </c:pt>
                  <c:pt idx="62">
                    <c:v>14年</c:v>
                  </c:pt>
                  <c:pt idx="74">
                    <c:v>15年</c:v>
                  </c:pt>
                  <c:pt idx="86">
                    <c:v>16年</c:v>
                  </c:pt>
                  <c:pt idx="98">
                    <c:v>17年</c:v>
                  </c:pt>
                  <c:pt idx="110">
                    <c:v>18年</c:v>
                  </c:pt>
                  <c:pt idx="122">
                    <c:v>19年</c:v>
                  </c:pt>
                  <c:pt idx="134">
                    <c:v>20年</c:v>
                  </c:pt>
                  <c:pt idx="146">
                    <c:v>21年</c:v>
                  </c:pt>
                  <c:pt idx="158">
                    <c:v>22年</c:v>
                  </c:pt>
                  <c:pt idx="168">
                    <c:v>23年</c:v>
                  </c:pt>
                  <c:pt idx="180">
                    <c:v>24年</c:v>
                  </c:pt>
                  <c:pt idx="192">
                    <c:v>25年</c:v>
                  </c:pt>
                  <c:pt idx="204">
                    <c:v>26年</c:v>
                  </c:pt>
                  <c:pt idx="216">
                    <c:v>27年</c:v>
                  </c:pt>
                  <c:pt idx="228">
                    <c:v>28年</c:v>
                  </c:pt>
                  <c:pt idx="240">
                    <c:v>29年</c:v>
                  </c:pt>
                  <c:pt idx="253">
                    <c:v>30年</c:v>
                  </c:pt>
                </c:lvl>
              </c:multiLvlStrCache>
            </c:multiLvlStrRef>
          </c:cat>
          <c:val>
            <c:numRef>
              <c:f>元データ!$J$111:$J$364</c:f>
              <c:numCache>
                <c:formatCode>General</c:formatCode>
                <c:ptCount val="254"/>
                <c:pt idx="5">
                  <c:v>1.6</c:v>
                </c:pt>
                <c:pt idx="6">
                  <c:v>1.6</c:v>
                </c:pt>
                <c:pt idx="7">
                  <c:v>1.6</c:v>
                </c:pt>
                <c:pt idx="8">
                  <c:v>1.6</c:v>
                </c:pt>
                <c:pt idx="9">
                  <c:v>1.6</c:v>
                </c:pt>
                <c:pt idx="10">
                  <c:v>1.6</c:v>
                </c:pt>
                <c:pt idx="11">
                  <c:v>1.6</c:v>
                </c:pt>
                <c:pt idx="12">
                  <c:v>1.6</c:v>
                </c:pt>
                <c:pt idx="13">
                  <c:v>1.6</c:v>
                </c:pt>
                <c:pt idx="14">
                  <c:v>1.6</c:v>
                </c:pt>
                <c:pt idx="15">
                  <c:v>1.6</c:v>
                </c:pt>
                <c:pt idx="16">
                  <c:v>1.6</c:v>
                </c:pt>
                <c:pt idx="17">
                  <c:v>1.6</c:v>
                </c:pt>
                <c:pt idx="18">
                  <c:v>1.6</c:v>
                </c:pt>
                <c:pt idx="19">
                  <c:v>1.6</c:v>
                </c:pt>
                <c:pt idx="20">
                  <c:v>1.6</c:v>
                </c:pt>
                <c:pt idx="21">
                  <c:v>1.6</c:v>
                </c:pt>
                <c:pt idx="22">
                  <c:v>1.6</c:v>
                </c:pt>
                <c:pt idx="23">
                  <c:v>1.6</c:v>
                </c:pt>
                <c:pt idx="24">
                  <c:v>1.6</c:v>
                </c:pt>
                <c:pt idx="47">
                  <c:v>1.6</c:v>
                </c:pt>
                <c:pt idx="48">
                  <c:v>1.6</c:v>
                </c:pt>
                <c:pt idx="49">
                  <c:v>1.6</c:v>
                </c:pt>
                <c:pt idx="50">
                  <c:v>1.6</c:v>
                </c:pt>
                <c:pt idx="51">
                  <c:v>1.6</c:v>
                </c:pt>
                <c:pt idx="52">
                  <c:v>1.6</c:v>
                </c:pt>
                <c:pt idx="53">
                  <c:v>1.6</c:v>
                </c:pt>
                <c:pt idx="54">
                  <c:v>1.6</c:v>
                </c:pt>
                <c:pt idx="55">
                  <c:v>1.6</c:v>
                </c:pt>
                <c:pt idx="56">
                  <c:v>1.6</c:v>
                </c:pt>
                <c:pt idx="57">
                  <c:v>1.6</c:v>
                </c:pt>
                <c:pt idx="58">
                  <c:v>1.6</c:v>
                </c:pt>
                <c:pt idx="59">
                  <c:v>1.6</c:v>
                </c:pt>
                <c:pt idx="60">
                  <c:v>1.6</c:v>
                </c:pt>
                <c:pt idx="134">
                  <c:v>1.6</c:v>
                </c:pt>
                <c:pt idx="135">
                  <c:v>1.6</c:v>
                </c:pt>
                <c:pt idx="136">
                  <c:v>1.6</c:v>
                </c:pt>
                <c:pt idx="137">
                  <c:v>1.6</c:v>
                </c:pt>
                <c:pt idx="138">
                  <c:v>1.6</c:v>
                </c:pt>
                <c:pt idx="139">
                  <c:v>1.6</c:v>
                </c:pt>
                <c:pt idx="140">
                  <c:v>1.6</c:v>
                </c:pt>
                <c:pt idx="141">
                  <c:v>1.6</c:v>
                </c:pt>
                <c:pt idx="142">
                  <c:v>1.6</c:v>
                </c:pt>
                <c:pt idx="143">
                  <c:v>1.6</c:v>
                </c:pt>
                <c:pt idx="144">
                  <c:v>1.6</c:v>
                </c:pt>
                <c:pt idx="145">
                  <c:v>1.6</c:v>
                </c:pt>
                <c:pt idx="146">
                  <c:v>1.6</c:v>
                </c:pt>
                <c:pt idx="183">
                  <c:v>1.6</c:v>
                </c:pt>
                <c:pt idx="184">
                  <c:v>1.6</c:v>
                </c:pt>
                <c:pt idx="185">
                  <c:v>1.6</c:v>
                </c:pt>
                <c:pt idx="186">
                  <c:v>1.6</c:v>
                </c:pt>
                <c:pt idx="187">
                  <c:v>1.6</c:v>
                </c:pt>
                <c:pt idx="188">
                  <c:v>1.6</c:v>
                </c:pt>
                <c:pt idx="189">
                  <c:v>1.6</c:v>
                </c:pt>
                <c:pt idx="190">
                  <c:v>1.6</c:v>
                </c:pt>
              </c:numCache>
            </c:numRef>
          </c:val>
        </c:ser>
        <c:dLbls>
          <c:showLegendKey val="0"/>
          <c:showVal val="0"/>
          <c:showCatName val="0"/>
          <c:showSerName val="0"/>
          <c:showPercent val="0"/>
          <c:showBubbleSize val="0"/>
        </c:dLbls>
        <c:gapWidth val="0"/>
        <c:overlap val="100"/>
        <c:axId val="84029440"/>
        <c:axId val="84030976"/>
      </c:barChart>
      <c:lineChart>
        <c:grouping val="standard"/>
        <c:varyColors val="0"/>
        <c:ser>
          <c:idx val="0"/>
          <c:order val="0"/>
          <c:tx>
            <c:v>有効求人倍率</c:v>
          </c:tx>
          <c:spPr>
            <a:ln w="38100">
              <a:solidFill>
                <a:srgbClr val="000000"/>
              </a:solidFill>
              <a:prstDash val="solid"/>
            </a:ln>
          </c:spPr>
          <c:marker>
            <c:symbol val="none"/>
          </c:marker>
          <c:cat>
            <c:strRef>
              <c:f>元データ!$D$111:$D$364</c:f>
              <c:strCache>
                <c:ptCount val="254"/>
                <c:pt idx="2">
                  <c:v>9年</c:v>
                </c:pt>
                <c:pt idx="14">
                  <c:v>10年</c:v>
                </c:pt>
                <c:pt idx="26">
                  <c:v>11年</c:v>
                </c:pt>
                <c:pt idx="38">
                  <c:v>12年</c:v>
                </c:pt>
                <c:pt idx="50">
                  <c:v>13年</c:v>
                </c:pt>
                <c:pt idx="62">
                  <c:v>14年</c:v>
                </c:pt>
                <c:pt idx="74">
                  <c:v>15年</c:v>
                </c:pt>
                <c:pt idx="86">
                  <c:v>16年</c:v>
                </c:pt>
                <c:pt idx="98">
                  <c:v>17年</c:v>
                </c:pt>
                <c:pt idx="110">
                  <c:v>18年</c:v>
                </c:pt>
                <c:pt idx="122">
                  <c:v>19年</c:v>
                </c:pt>
                <c:pt idx="134">
                  <c:v>20年</c:v>
                </c:pt>
                <c:pt idx="146">
                  <c:v>21年</c:v>
                </c:pt>
                <c:pt idx="158">
                  <c:v>22年</c:v>
                </c:pt>
                <c:pt idx="168">
                  <c:v>23年</c:v>
                </c:pt>
                <c:pt idx="180">
                  <c:v>24年</c:v>
                </c:pt>
                <c:pt idx="192">
                  <c:v>25年</c:v>
                </c:pt>
                <c:pt idx="204">
                  <c:v>26年</c:v>
                </c:pt>
                <c:pt idx="216">
                  <c:v>27年</c:v>
                </c:pt>
                <c:pt idx="228">
                  <c:v>28年</c:v>
                </c:pt>
                <c:pt idx="240">
                  <c:v>29年</c:v>
                </c:pt>
                <c:pt idx="253">
                  <c:v>30年</c:v>
                </c:pt>
              </c:strCache>
            </c:strRef>
          </c:cat>
          <c:val>
            <c:numRef>
              <c:f>元データ!$G$111:$G$364</c:f>
              <c:numCache>
                <c:formatCode>0.00_);[Red]\(0.00\)</c:formatCode>
                <c:ptCount val="254"/>
                <c:pt idx="0">
                  <c:v>0.74</c:v>
                </c:pt>
                <c:pt idx="1">
                  <c:v>0.74</c:v>
                </c:pt>
                <c:pt idx="2">
                  <c:v>0.74</c:v>
                </c:pt>
                <c:pt idx="3">
                  <c:v>0.74</c:v>
                </c:pt>
                <c:pt idx="4">
                  <c:v>0.74</c:v>
                </c:pt>
                <c:pt idx="5">
                  <c:v>0.74</c:v>
                </c:pt>
                <c:pt idx="6">
                  <c:v>0.74</c:v>
                </c:pt>
                <c:pt idx="7">
                  <c:v>0.73</c:v>
                </c:pt>
                <c:pt idx="8">
                  <c:v>0.71</c:v>
                </c:pt>
                <c:pt idx="9">
                  <c:v>0.7</c:v>
                </c:pt>
                <c:pt idx="10">
                  <c:v>0.68</c:v>
                </c:pt>
                <c:pt idx="11">
                  <c:v>0.67</c:v>
                </c:pt>
                <c:pt idx="12">
                  <c:v>0.63</c:v>
                </c:pt>
                <c:pt idx="13">
                  <c:v>0.61</c:v>
                </c:pt>
                <c:pt idx="14">
                  <c:v>0.56999999999999995</c:v>
                </c:pt>
                <c:pt idx="15">
                  <c:v>0.56000000000000005</c:v>
                </c:pt>
                <c:pt idx="16">
                  <c:v>0.54</c:v>
                </c:pt>
                <c:pt idx="17">
                  <c:v>0.52</c:v>
                </c:pt>
                <c:pt idx="18">
                  <c:v>0.51</c:v>
                </c:pt>
                <c:pt idx="19">
                  <c:v>0.5</c:v>
                </c:pt>
                <c:pt idx="20">
                  <c:v>0.49</c:v>
                </c:pt>
                <c:pt idx="21">
                  <c:v>0.48</c:v>
                </c:pt>
                <c:pt idx="22">
                  <c:v>0.47</c:v>
                </c:pt>
                <c:pt idx="23">
                  <c:v>0.47</c:v>
                </c:pt>
                <c:pt idx="24">
                  <c:v>0.48</c:v>
                </c:pt>
                <c:pt idx="25">
                  <c:v>0.48</c:v>
                </c:pt>
                <c:pt idx="26">
                  <c:v>0.48</c:v>
                </c:pt>
                <c:pt idx="27">
                  <c:v>0.47</c:v>
                </c:pt>
                <c:pt idx="28">
                  <c:v>0.46</c:v>
                </c:pt>
                <c:pt idx="29">
                  <c:v>0.46</c:v>
                </c:pt>
                <c:pt idx="30">
                  <c:v>0.47</c:v>
                </c:pt>
                <c:pt idx="31">
                  <c:v>0.47</c:v>
                </c:pt>
                <c:pt idx="32">
                  <c:v>0.48</c:v>
                </c:pt>
                <c:pt idx="33">
                  <c:v>0.49</c:v>
                </c:pt>
                <c:pt idx="34">
                  <c:v>0.49</c:v>
                </c:pt>
                <c:pt idx="35">
                  <c:v>0.5</c:v>
                </c:pt>
                <c:pt idx="36">
                  <c:v>0.51</c:v>
                </c:pt>
                <c:pt idx="37">
                  <c:v>0.52</c:v>
                </c:pt>
                <c:pt idx="38">
                  <c:v>0.54</c:v>
                </c:pt>
                <c:pt idx="39">
                  <c:v>0.56000000000000005</c:v>
                </c:pt>
                <c:pt idx="40">
                  <c:v>0.56000000000000005</c:v>
                </c:pt>
                <c:pt idx="41">
                  <c:v>0.57999999999999996</c:v>
                </c:pt>
                <c:pt idx="42">
                  <c:v>0.6</c:v>
                </c:pt>
                <c:pt idx="43">
                  <c:v>0.61</c:v>
                </c:pt>
                <c:pt idx="44">
                  <c:v>0.62</c:v>
                </c:pt>
                <c:pt idx="45">
                  <c:v>0.64</c:v>
                </c:pt>
                <c:pt idx="46">
                  <c:v>0.65</c:v>
                </c:pt>
                <c:pt idx="47">
                  <c:v>0.65</c:v>
                </c:pt>
                <c:pt idx="48">
                  <c:v>0.65</c:v>
                </c:pt>
                <c:pt idx="49">
                  <c:v>0.64</c:v>
                </c:pt>
                <c:pt idx="50">
                  <c:v>0.63</c:v>
                </c:pt>
                <c:pt idx="51">
                  <c:v>0.62</c:v>
                </c:pt>
                <c:pt idx="52">
                  <c:v>0.61</c:v>
                </c:pt>
                <c:pt idx="53">
                  <c:v>0.61</c:v>
                </c:pt>
                <c:pt idx="54">
                  <c:v>0.6</c:v>
                </c:pt>
                <c:pt idx="55">
                  <c:v>0.57999999999999996</c:v>
                </c:pt>
                <c:pt idx="56">
                  <c:v>0.56999999999999995</c:v>
                </c:pt>
                <c:pt idx="57">
                  <c:v>0.54</c:v>
                </c:pt>
                <c:pt idx="58">
                  <c:v>0.52</c:v>
                </c:pt>
                <c:pt idx="59">
                  <c:v>0.51</c:v>
                </c:pt>
                <c:pt idx="60">
                  <c:v>0.5</c:v>
                </c:pt>
                <c:pt idx="61">
                  <c:v>0.51</c:v>
                </c:pt>
                <c:pt idx="62">
                  <c:v>0.52</c:v>
                </c:pt>
                <c:pt idx="63">
                  <c:v>0.52</c:v>
                </c:pt>
                <c:pt idx="64">
                  <c:v>0.53</c:v>
                </c:pt>
                <c:pt idx="65">
                  <c:v>0.53</c:v>
                </c:pt>
                <c:pt idx="66">
                  <c:v>0.54</c:v>
                </c:pt>
                <c:pt idx="67">
                  <c:v>0.55000000000000004</c:v>
                </c:pt>
                <c:pt idx="68">
                  <c:v>0.55000000000000004</c:v>
                </c:pt>
                <c:pt idx="69">
                  <c:v>0.56000000000000005</c:v>
                </c:pt>
                <c:pt idx="70">
                  <c:v>0.56000000000000005</c:v>
                </c:pt>
                <c:pt idx="71">
                  <c:v>0.56999999999999995</c:v>
                </c:pt>
                <c:pt idx="72">
                  <c:v>0.57999999999999996</c:v>
                </c:pt>
                <c:pt idx="73">
                  <c:v>0.59</c:v>
                </c:pt>
                <c:pt idx="74">
                  <c:v>0.6</c:v>
                </c:pt>
                <c:pt idx="75">
                  <c:v>0.61</c:v>
                </c:pt>
                <c:pt idx="76">
                  <c:v>0.61</c:v>
                </c:pt>
                <c:pt idx="77">
                  <c:v>0.62</c:v>
                </c:pt>
                <c:pt idx="78">
                  <c:v>0.63</c:v>
                </c:pt>
                <c:pt idx="79">
                  <c:v>0.65</c:v>
                </c:pt>
                <c:pt idx="80">
                  <c:v>0.67</c:v>
                </c:pt>
                <c:pt idx="81">
                  <c:v>0.7</c:v>
                </c:pt>
                <c:pt idx="82">
                  <c:v>0.72</c:v>
                </c:pt>
                <c:pt idx="83">
                  <c:v>0.75</c:v>
                </c:pt>
                <c:pt idx="84">
                  <c:v>0.76</c:v>
                </c:pt>
                <c:pt idx="85">
                  <c:v>0.76</c:v>
                </c:pt>
                <c:pt idx="86">
                  <c:v>0.77</c:v>
                </c:pt>
                <c:pt idx="87">
                  <c:v>0.78</c:v>
                </c:pt>
                <c:pt idx="88">
                  <c:v>0.8</c:v>
                </c:pt>
                <c:pt idx="89">
                  <c:v>0.82</c:v>
                </c:pt>
                <c:pt idx="90">
                  <c:v>0.83</c:v>
                </c:pt>
                <c:pt idx="91">
                  <c:v>0.84</c:v>
                </c:pt>
                <c:pt idx="92">
                  <c:v>0.86</c:v>
                </c:pt>
                <c:pt idx="93">
                  <c:v>0.88</c:v>
                </c:pt>
                <c:pt idx="94">
                  <c:v>0.91</c:v>
                </c:pt>
                <c:pt idx="95">
                  <c:v>0.92</c:v>
                </c:pt>
                <c:pt idx="96">
                  <c:v>0.91</c:v>
                </c:pt>
                <c:pt idx="97">
                  <c:v>0.91</c:v>
                </c:pt>
                <c:pt idx="98">
                  <c:v>0.93</c:v>
                </c:pt>
                <c:pt idx="99">
                  <c:v>0.94</c:v>
                </c:pt>
                <c:pt idx="100">
                  <c:v>0.94</c:v>
                </c:pt>
                <c:pt idx="101">
                  <c:v>0.95</c:v>
                </c:pt>
                <c:pt idx="102">
                  <c:v>0.96</c:v>
                </c:pt>
                <c:pt idx="103">
                  <c:v>0.96</c:v>
                </c:pt>
                <c:pt idx="104">
                  <c:v>0.96</c:v>
                </c:pt>
                <c:pt idx="105">
                  <c:v>0.98</c:v>
                </c:pt>
                <c:pt idx="106">
                  <c:v>0.99</c:v>
                </c:pt>
                <c:pt idx="107">
                  <c:v>1.01</c:v>
                </c:pt>
                <c:pt idx="108">
                  <c:v>1.03</c:v>
                </c:pt>
                <c:pt idx="109">
                  <c:v>1.04</c:v>
                </c:pt>
                <c:pt idx="110">
                  <c:v>1.05</c:v>
                </c:pt>
                <c:pt idx="111">
                  <c:v>1.05</c:v>
                </c:pt>
                <c:pt idx="112">
                  <c:v>1.07</c:v>
                </c:pt>
                <c:pt idx="113">
                  <c:v>1.07</c:v>
                </c:pt>
                <c:pt idx="114">
                  <c:v>1.08</c:v>
                </c:pt>
                <c:pt idx="115">
                  <c:v>1.07</c:v>
                </c:pt>
                <c:pt idx="116">
                  <c:v>1.07</c:v>
                </c:pt>
                <c:pt idx="117">
                  <c:v>1.06</c:v>
                </c:pt>
                <c:pt idx="118">
                  <c:v>1.06</c:v>
                </c:pt>
                <c:pt idx="119">
                  <c:v>1.06</c:v>
                </c:pt>
                <c:pt idx="120">
                  <c:v>1.06</c:v>
                </c:pt>
                <c:pt idx="121">
                  <c:v>1.05</c:v>
                </c:pt>
                <c:pt idx="122">
                  <c:v>1.05</c:v>
                </c:pt>
                <c:pt idx="123">
                  <c:v>1.07</c:v>
                </c:pt>
                <c:pt idx="124">
                  <c:v>1.07</c:v>
                </c:pt>
                <c:pt idx="125">
                  <c:v>1.07</c:v>
                </c:pt>
                <c:pt idx="126">
                  <c:v>1.06</c:v>
                </c:pt>
                <c:pt idx="127">
                  <c:v>1.05</c:v>
                </c:pt>
                <c:pt idx="128">
                  <c:v>1.03</c:v>
                </c:pt>
                <c:pt idx="129">
                  <c:v>1.01</c:v>
                </c:pt>
                <c:pt idx="130">
                  <c:v>0.98</c:v>
                </c:pt>
                <c:pt idx="131">
                  <c:v>0.98</c:v>
                </c:pt>
                <c:pt idx="132">
                  <c:v>0.97</c:v>
                </c:pt>
                <c:pt idx="133">
                  <c:v>0.96</c:v>
                </c:pt>
                <c:pt idx="134">
                  <c:v>0.96</c:v>
                </c:pt>
                <c:pt idx="135">
                  <c:v>0.96</c:v>
                </c:pt>
                <c:pt idx="136">
                  <c:v>0.95</c:v>
                </c:pt>
                <c:pt idx="137">
                  <c:v>0.92</c:v>
                </c:pt>
                <c:pt idx="138">
                  <c:v>0.89</c:v>
                </c:pt>
                <c:pt idx="139">
                  <c:v>0.86</c:v>
                </c:pt>
                <c:pt idx="140">
                  <c:v>0.83</c:v>
                </c:pt>
                <c:pt idx="141">
                  <c:v>0.79</c:v>
                </c:pt>
                <c:pt idx="142">
                  <c:v>0.75</c:v>
                </c:pt>
                <c:pt idx="143">
                  <c:v>0.71</c:v>
                </c:pt>
                <c:pt idx="144">
                  <c:v>0.64</c:v>
                </c:pt>
                <c:pt idx="145">
                  <c:v>0.56999999999999995</c:v>
                </c:pt>
                <c:pt idx="146">
                  <c:v>0.52</c:v>
                </c:pt>
                <c:pt idx="147">
                  <c:v>0.49</c:v>
                </c:pt>
                <c:pt idx="148">
                  <c:v>0.46</c:v>
                </c:pt>
                <c:pt idx="149">
                  <c:v>0.44</c:v>
                </c:pt>
                <c:pt idx="150">
                  <c:v>0.43</c:v>
                </c:pt>
                <c:pt idx="151">
                  <c:v>0.42</c:v>
                </c:pt>
                <c:pt idx="152">
                  <c:v>0.43</c:v>
                </c:pt>
                <c:pt idx="153">
                  <c:v>0.44</c:v>
                </c:pt>
                <c:pt idx="154">
                  <c:v>0.44</c:v>
                </c:pt>
                <c:pt idx="155">
                  <c:v>0.44</c:v>
                </c:pt>
                <c:pt idx="156">
                  <c:v>0.45</c:v>
                </c:pt>
                <c:pt idx="157">
                  <c:v>0.46</c:v>
                </c:pt>
                <c:pt idx="158">
                  <c:v>0.48</c:v>
                </c:pt>
                <c:pt idx="159">
                  <c:v>0.49</c:v>
                </c:pt>
                <c:pt idx="160">
                  <c:v>0.5</c:v>
                </c:pt>
                <c:pt idx="161">
                  <c:v>0.51</c:v>
                </c:pt>
                <c:pt idx="162">
                  <c:v>0.53</c:v>
                </c:pt>
                <c:pt idx="163">
                  <c:v>0.54</c:v>
                </c:pt>
                <c:pt idx="164">
                  <c:v>0.55000000000000004</c:v>
                </c:pt>
                <c:pt idx="165">
                  <c:v>0.56000000000000005</c:v>
                </c:pt>
                <c:pt idx="166">
                  <c:v>0.57999999999999996</c:v>
                </c:pt>
                <c:pt idx="167">
                  <c:v>0.59</c:v>
                </c:pt>
                <c:pt idx="168">
                  <c:v>0.6</c:v>
                </c:pt>
                <c:pt idx="169">
                  <c:v>0.62</c:v>
                </c:pt>
                <c:pt idx="170">
                  <c:v>0.62</c:v>
                </c:pt>
                <c:pt idx="171">
                  <c:v>0.62</c:v>
                </c:pt>
                <c:pt idx="172">
                  <c:v>0.61</c:v>
                </c:pt>
                <c:pt idx="173">
                  <c:v>0.62</c:v>
                </c:pt>
                <c:pt idx="174">
                  <c:v>0.64</c:v>
                </c:pt>
                <c:pt idx="175">
                  <c:v>0.65</c:v>
                </c:pt>
                <c:pt idx="176">
                  <c:v>0.67</c:v>
                </c:pt>
                <c:pt idx="177">
                  <c:v>0.69</c:v>
                </c:pt>
                <c:pt idx="178">
                  <c:v>0.71</c:v>
                </c:pt>
                <c:pt idx="179">
                  <c:v>0.72</c:v>
                </c:pt>
                <c:pt idx="180">
                  <c:v>0.74</c:v>
                </c:pt>
                <c:pt idx="181">
                  <c:v>0.75</c:v>
                </c:pt>
                <c:pt idx="182">
                  <c:v>0.77</c:v>
                </c:pt>
                <c:pt idx="183">
                  <c:v>0.78</c:v>
                </c:pt>
                <c:pt idx="184">
                  <c:v>0.79</c:v>
                </c:pt>
                <c:pt idx="185">
                  <c:v>0.8</c:v>
                </c:pt>
                <c:pt idx="186">
                  <c:v>0.81</c:v>
                </c:pt>
                <c:pt idx="187">
                  <c:v>0.82</c:v>
                </c:pt>
                <c:pt idx="188">
                  <c:v>0.81</c:v>
                </c:pt>
                <c:pt idx="189">
                  <c:v>0.82</c:v>
                </c:pt>
                <c:pt idx="190">
                  <c:v>0.82</c:v>
                </c:pt>
                <c:pt idx="191">
                  <c:v>0.83</c:v>
                </c:pt>
                <c:pt idx="192">
                  <c:v>0.84</c:v>
                </c:pt>
                <c:pt idx="193">
                  <c:v>0.85</c:v>
                </c:pt>
                <c:pt idx="194">
                  <c:v>0.87</c:v>
                </c:pt>
                <c:pt idx="195">
                  <c:v>0.88</c:v>
                </c:pt>
                <c:pt idx="196">
                  <c:v>0.9</c:v>
                </c:pt>
                <c:pt idx="197">
                  <c:v>0.92</c:v>
                </c:pt>
                <c:pt idx="198">
                  <c:v>0.93</c:v>
                </c:pt>
                <c:pt idx="199">
                  <c:v>0.95</c:v>
                </c:pt>
                <c:pt idx="200">
                  <c:v>0.96</c:v>
                </c:pt>
                <c:pt idx="201">
                  <c:v>0.99</c:v>
                </c:pt>
                <c:pt idx="202">
                  <c:v>1.01</c:v>
                </c:pt>
                <c:pt idx="203">
                  <c:v>1.03</c:v>
                </c:pt>
                <c:pt idx="204">
                  <c:v>1.04</c:v>
                </c:pt>
                <c:pt idx="205">
                  <c:v>1.05</c:v>
                </c:pt>
                <c:pt idx="206">
                  <c:v>1.07</c:v>
                </c:pt>
                <c:pt idx="207">
                  <c:v>1.07</c:v>
                </c:pt>
                <c:pt idx="208">
                  <c:v>1.08</c:v>
                </c:pt>
                <c:pt idx="209">
                  <c:v>1.0900000000000001</c:v>
                </c:pt>
                <c:pt idx="210">
                  <c:v>1.1000000000000001</c:v>
                </c:pt>
                <c:pt idx="211">
                  <c:v>1.1000000000000001</c:v>
                </c:pt>
                <c:pt idx="212">
                  <c:v>1.1000000000000001</c:v>
                </c:pt>
                <c:pt idx="213">
                  <c:v>1.1100000000000001</c:v>
                </c:pt>
                <c:pt idx="214">
                  <c:v>1.1200000000000001</c:v>
                </c:pt>
                <c:pt idx="215">
                  <c:v>1.1399999999999999</c:v>
                </c:pt>
                <c:pt idx="216">
                  <c:v>1.1499999999999999</c:v>
                </c:pt>
                <c:pt idx="217">
                  <c:v>1.1499999999999999</c:v>
                </c:pt>
                <c:pt idx="218">
                  <c:v>1.1599999999999999</c:v>
                </c:pt>
                <c:pt idx="219">
                  <c:v>1.1599999999999999</c:v>
                </c:pt>
                <c:pt idx="220">
                  <c:v>1.18</c:v>
                </c:pt>
                <c:pt idx="221">
                  <c:v>1.19</c:v>
                </c:pt>
                <c:pt idx="222">
                  <c:v>1.2</c:v>
                </c:pt>
                <c:pt idx="223">
                  <c:v>1.22</c:v>
                </c:pt>
                <c:pt idx="224">
                  <c:v>1.23</c:v>
                </c:pt>
                <c:pt idx="225">
                  <c:v>1.24</c:v>
                </c:pt>
                <c:pt idx="226">
                  <c:v>1.26</c:v>
                </c:pt>
                <c:pt idx="227">
                  <c:v>1.27</c:v>
                </c:pt>
                <c:pt idx="228">
                  <c:v>1.29</c:v>
                </c:pt>
                <c:pt idx="229">
                  <c:v>1.29</c:v>
                </c:pt>
                <c:pt idx="230">
                  <c:v>1.31</c:v>
                </c:pt>
                <c:pt idx="231">
                  <c:v>1.33</c:v>
                </c:pt>
                <c:pt idx="232">
                  <c:v>1.35</c:v>
                </c:pt>
                <c:pt idx="233">
                  <c:v>1.36</c:v>
                </c:pt>
                <c:pt idx="234">
                  <c:v>1.36</c:v>
                </c:pt>
                <c:pt idx="235">
                  <c:v>1.37</c:v>
                </c:pt>
                <c:pt idx="236">
                  <c:v>1.39</c:v>
                </c:pt>
                <c:pt idx="237">
                  <c:v>1.4</c:v>
                </c:pt>
                <c:pt idx="238">
                  <c:v>1.41</c:v>
                </c:pt>
                <c:pt idx="239">
                  <c:v>1.43</c:v>
                </c:pt>
                <c:pt idx="240">
                  <c:v>1.43</c:v>
                </c:pt>
                <c:pt idx="241">
                  <c:v>1.44</c:v>
                </c:pt>
                <c:pt idx="242">
                  <c:v>1.45</c:v>
                </c:pt>
                <c:pt idx="243">
                  <c:v>1.47</c:v>
                </c:pt>
                <c:pt idx="244">
                  <c:v>1.49</c:v>
                </c:pt>
                <c:pt idx="245">
                  <c:v>1.5</c:v>
                </c:pt>
                <c:pt idx="246">
                  <c:v>1.51</c:v>
                </c:pt>
                <c:pt idx="247">
                  <c:v>1.52</c:v>
                </c:pt>
                <c:pt idx="248">
                  <c:v>1.53</c:v>
                </c:pt>
                <c:pt idx="249">
                  <c:v>1.55</c:v>
                </c:pt>
                <c:pt idx="250">
                  <c:v>1.56</c:v>
                </c:pt>
                <c:pt idx="251">
                  <c:v>1.59</c:v>
                </c:pt>
                <c:pt idx="252">
                  <c:v>1.59</c:v>
                </c:pt>
                <c:pt idx="253">
                  <c:v>1.58</c:v>
                </c:pt>
              </c:numCache>
            </c:numRef>
          </c:val>
          <c:smooth val="0"/>
        </c:ser>
        <c:dLbls>
          <c:showLegendKey val="0"/>
          <c:showVal val="0"/>
          <c:showCatName val="0"/>
          <c:showSerName val="0"/>
          <c:showPercent val="0"/>
          <c:showBubbleSize val="0"/>
        </c:dLbls>
        <c:marker val="1"/>
        <c:smooth val="0"/>
        <c:axId val="84029440"/>
        <c:axId val="84030976"/>
      </c:lineChart>
      <c:lineChart>
        <c:grouping val="standard"/>
        <c:varyColors val="0"/>
        <c:ser>
          <c:idx val="1"/>
          <c:order val="1"/>
          <c:tx>
            <c:v>完全失業率</c:v>
          </c:tx>
          <c:spPr>
            <a:ln w="31750" cmpd="dbl">
              <a:solidFill>
                <a:srgbClr val="0000FF"/>
              </a:solidFill>
              <a:prstDash val="solid"/>
            </a:ln>
          </c:spPr>
          <c:marker>
            <c:symbol val="none"/>
          </c:marker>
          <c:cat>
            <c:multiLvlStrRef>
              <c:f>元データ!$D$111:$E$364</c:f>
              <c:multiLvlStrCache>
                <c:ptCount val="254"/>
                <c:lvl>
                  <c:pt idx="2">
                    <c:v>3</c:v>
                  </c:pt>
                  <c:pt idx="5">
                    <c:v>6</c:v>
                  </c:pt>
                  <c:pt idx="8">
                    <c:v>9</c:v>
                  </c:pt>
                  <c:pt idx="11">
                    <c:v>12</c:v>
                  </c:pt>
                  <c:pt idx="14">
                    <c:v>3</c:v>
                  </c:pt>
                  <c:pt idx="17">
                    <c:v>6</c:v>
                  </c:pt>
                  <c:pt idx="20">
                    <c:v>9</c:v>
                  </c:pt>
                  <c:pt idx="23">
                    <c:v>12</c:v>
                  </c:pt>
                  <c:pt idx="26">
                    <c:v>3</c:v>
                  </c:pt>
                  <c:pt idx="29">
                    <c:v>6</c:v>
                  </c:pt>
                  <c:pt idx="32">
                    <c:v>9</c:v>
                  </c:pt>
                  <c:pt idx="35">
                    <c:v>12</c:v>
                  </c:pt>
                  <c:pt idx="38">
                    <c:v>3</c:v>
                  </c:pt>
                  <c:pt idx="41">
                    <c:v>6</c:v>
                  </c:pt>
                  <c:pt idx="44">
                    <c:v>9</c:v>
                  </c:pt>
                  <c:pt idx="47">
                    <c:v>12</c:v>
                  </c:pt>
                  <c:pt idx="50">
                    <c:v>3</c:v>
                  </c:pt>
                  <c:pt idx="53">
                    <c:v>6</c:v>
                  </c:pt>
                  <c:pt idx="56">
                    <c:v>9</c:v>
                  </c:pt>
                  <c:pt idx="59">
                    <c:v>12</c:v>
                  </c:pt>
                  <c:pt idx="62">
                    <c:v>3</c:v>
                  </c:pt>
                  <c:pt idx="65">
                    <c:v>6</c:v>
                  </c:pt>
                  <c:pt idx="68">
                    <c:v>9</c:v>
                  </c:pt>
                  <c:pt idx="71">
                    <c:v>12</c:v>
                  </c:pt>
                  <c:pt idx="74">
                    <c:v>3</c:v>
                  </c:pt>
                  <c:pt idx="77">
                    <c:v>6</c:v>
                  </c:pt>
                  <c:pt idx="80">
                    <c:v>9</c:v>
                  </c:pt>
                  <c:pt idx="83">
                    <c:v>12</c:v>
                  </c:pt>
                  <c:pt idx="86">
                    <c:v>3</c:v>
                  </c:pt>
                  <c:pt idx="89">
                    <c:v>6</c:v>
                  </c:pt>
                  <c:pt idx="92">
                    <c:v>9</c:v>
                  </c:pt>
                  <c:pt idx="95">
                    <c:v>12</c:v>
                  </c:pt>
                  <c:pt idx="98">
                    <c:v>3</c:v>
                  </c:pt>
                  <c:pt idx="101">
                    <c:v>6</c:v>
                  </c:pt>
                  <c:pt idx="104">
                    <c:v>9</c:v>
                  </c:pt>
                  <c:pt idx="107">
                    <c:v>12</c:v>
                  </c:pt>
                  <c:pt idx="110">
                    <c:v>3</c:v>
                  </c:pt>
                  <c:pt idx="113">
                    <c:v>6</c:v>
                  </c:pt>
                  <c:pt idx="116">
                    <c:v>9</c:v>
                  </c:pt>
                  <c:pt idx="119">
                    <c:v>12</c:v>
                  </c:pt>
                  <c:pt idx="122">
                    <c:v>3</c:v>
                  </c:pt>
                  <c:pt idx="125">
                    <c:v>6</c:v>
                  </c:pt>
                  <c:pt idx="128">
                    <c:v>9</c:v>
                  </c:pt>
                  <c:pt idx="131">
                    <c:v>12</c:v>
                  </c:pt>
                  <c:pt idx="134">
                    <c:v>3</c:v>
                  </c:pt>
                  <c:pt idx="137">
                    <c:v>6</c:v>
                  </c:pt>
                  <c:pt idx="140">
                    <c:v>9</c:v>
                  </c:pt>
                  <c:pt idx="143">
                    <c:v>12</c:v>
                  </c:pt>
                  <c:pt idx="146">
                    <c:v>3</c:v>
                  </c:pt>
                  <c:pt idx="149">
                    <c:v>6</c:v>
                  </c:pt>
                  <c:pt idx="152">
                    <c:v>9</c:v>
                  </c:pt>
                  <c:pt idx="155">
                    <c:v>12</c:v>
                  </c:pt>
                  <c:pt idx="158">
                    <c:v>3</c:v>
                  </c:pt>
                  <c:pt idx="161">
                    <c:v>6</c:v>
                  </c:pt>
                  <c:pt idx="164">
                    <c:v>9</c:v>
                  </c:pt>
                  <c:pt idx="167">
                    <c:v>12</c:v>
                  </c:pt>
                  <c:pt idx="170">
                    <c:v>3</c:v>
                  </c:pt>
                  <c:pt idx="173">
                    <c:v>6</c:v>
                  </c:pt>
                  <c:pt idx="176">
                    <c:v>9</c:v>
                  </c:pt>
                  <c:pt idx="179">
                    <c:v>12</c:v>
                  </c:pt>
                  <c:pt idx="182">
                    <c:v>3</c:v>
                  </c:pt>
                  <c:pt idx="185">
                    <c:v>6</c:v>
                  </c:pt>
                  <c:pt idx="188">
                    <c:v>9</c:v>
                  </c:pt>
                  <c:pt idx="191">
                    <c:v>12</c:v>
                  </c:pt>
                  <c:pt idx="194">
                    <c:v>3</c:v>
                  </c:pt>
                  <c:pt idx="197">
                    <c:v>6</c:v>
                  </c:pt>
                  <c:pt idx="200">
                    <c:v>9</c:v>
                  </c:pt>
                  <c:pt idx="203">
                    <c:v>12</c:v>
                  </c:pt>
                  <c:pt idx="206">
                    <c:v>3</c:v>
                  </c:pt>
                  <c:pt idx="209">
                    <c:v>6</c:v>
                  </c:pt>
                  <c:pt idx="212">
                    <c:v>9</c:v>
                  </c:pt>
                  <c:pt idx="215">
                    <c:v>12</c:v>
                  </c:pt>
                  <c:pt idx="218">
                    <c:v>3</c:v>
                  </c:pt>
                  <c:pt idx="221">
                    <c:v>6</c:v>
                  </c:pt>
                  <c:pt idx="224">
                    <c:v>9</c:v>
                  </c:pt>
                  <c:pt idx="227">
                    <c:v>12</c:v>
                  </c:pt>
                  <c:pt idx="230">
                    <c:v>3</c:v>
                  </c:pt>
                  <c:pt idx="233">
                    <c:v>6</c:v>
                  </c:pt>
                  <c:pt idx="236">
                    <c:v>9</c:v>
                  </c:pt>
                  <c:pt idx="239">
                    <c:v>12</c:v>
                  </c:pt>
                  <c:pt idx="242">
                    <c:v>3</c:v>
                  </c:pt>
                  <c:pt idx="245">
                    <c:v>6</c:v>
                  </c:pt>
                </c:lvl>
                <c:lvl>
                  <c:pt idx="2">
                    <c:v>9年</c:v>
                  </c:pt>
                  <c:pt idx="14">
                    <c:v>10年</c:v>
                  </c:pt>
                  <c:pt idx="26">
                    <c:v>11年</c:v>
                  </c:pt>
                  <c:pt idx="38">
                    <c:v>12年</c:v>
                  </c:pt>
                  <c:pt idx="50">
                    <c:v>13年</c:v>
                  </c:pt>
                  <c:pt idx="62">
                    <c:v>14年</c:v>
                  </c:pt>
                  <c:pt idx="74">
                    <c:v>15年</c:v>
                  </c:pt>
                  <c:pt idx="86">
                    <c:v>16年</c:v>
                  </c:pt>
                  <c:pt idx="98">
                    <c:v>17年</c:v>
                  </c:pt>
                  <c:pt idx="110">
                    <c:v>18年</c:v>
                  </c:pt>
                  <c:pt idx="122">
                    <c:v>19年</c:v>
                  </c:pt>
                  <c:pt idx="134">
                    <c:v>20年</c:v>
                  </c:pt>
                  <c:pt idx="146">
                    <c:v>21年</c:v>
                  </c:pt>
                  <c:pt idx="158">
                    <c:v>22年</c:v>
                  </c:pt>
                  <c:pt idx="168">
                    <c:v>23年</c:v>
                  </c:pt>
                  <c:pt idx="180">
                    <c:v>24年</c:v>
                  </c:pt>
                  <c:pt idx="192">
                    <c:v>25年</c:v>
                  </c:pt>
                  <c:pt idx="204">
                    <c:v>26年</c:v>
                  </c:pt>
                  <c:pt idx="216">
                    <c:v>27年</c:v>
                  </c:pt>
                  <c:pt idx="228">
                    <c:v>28年</c:v>
                  </c:pt>
                  <c:pt idx="240">
                    <c:v>29年</c:v>
                  </c:pt>
                  <c:pt idx="253">
                    <c:v>30年</c:v>
                  </c:pt>
                </c:lvl>
              </c:multiLvlStrCache>
            </c:multiLvlStrRef>
          </c:cat>
          <c:val>
            <c:numRef>
              <c:f>元データ!$H$111:$H$364</c:f>
              <c:numCache>
                <c:formatCode>0.0_);[Red]\(0.0\)</c:formatCode>
                <c:ptCount val="254"/>
                <c:pt idx="0">
                  <c:v>3.3</c:v>
                </c:pt>
                <c:pt idx="1">
                  <c:v>3.4</c:v>
                </c:pt>
                <c:pt idx="2">
                  <c:v>3.3</c:v>
                </c:pt>
                <c:pt idx="3">
                  <c:v>3.2</c:v>
                </c:pt>
                <c:pt idx="4">
                  <c:v>3.4</c:v>
                </c:pt>
                <c:pt idx="5">
                  <c:v>3.4</c:v>
                </c:pt>
                <c:pt idx="6">
                  <c:v>3.4</c:v>
                </c:pt>
                <c:pt idx="7">
                  <c:v>3.4</c:v>
                </c:pt>
                <c:pt idx="8">
                  <c:v>3.5</c:v>
                </c:pt>
                <c:pt idx="9">
                  <c:v>3.5</c:v>
                </c:pt>
                <c:pt idx="10">
                  <c:v>3.5</c:v>
                </c:pt>
                <c:pt idx="11">
                  <c:v>3.5</c:v>
                </c:pt>
                <c:pt idx="12">
                  <c:v>3.6</c:v>
                </c:pt>
                <c:pt idx="13">
                  <c:v>3.6</c:v>
                </c:pt>
                <c:pt idx="14">
                  <c:v>3.8</c:v>
                </c:pt>
                <c:pt idx="15">
                  <c:v>4</c:v>
                </c:pt>
                <c:pt idx="16">
                  <c:v>4.0999999999999996</c:v>
                </c:pt>
                <c:pt idx="17">
                  <c:v>4.0999999999999996</c:v>
                </c:pt>
                <c:pt idx="18">
                  <c:v>4.0999999999999996</c:v>
                </c:pt>
                <c:pt idx="19">
                  <c:v>4.4000000000000004</c:v>
                </c:pt>
                <c:pt idx="20">
                  <c:v>4.3</c:v>
                </c:pt>
                <c:pt idx="21">
                  <c:v>4.3</c:v>
                </c:pt>
                <c:pt idx="22">
                  <c:v>4.5</c:v>
                </c:pt>
                <c:pt idx="23">
                  <c:v>4.4000000000000004</c:v>
                </c:pt>
                <c:pt idx="24">
                  <c:v>4.5</c:v>
                </c:pt>
                <c:pt idx="25">
                  <c:v>4.5999999999999996</c:v>
                </c:pt>
                <c:pt idx="26">
                  <c:v>4.7</c:v>
                </c:pt>
                <c:pt idx="27">
                  <c:v>4.7</c:v>
                </c:pt>
                <c:pt idx="28">
                  <c:v>4.7</c:v>
                </c:pt>
                <c:pt idx="29">
                  <c:v>4.8</c:v>
                </c:pt>
                <c:pt idx="30">
                  <c:v>4.8</c:v>
                </c:pt>
                <c:pt idx="31">
                  <c:v>4.7</c:v>
                </c:pt>
                <c:pt idx="32">
                  <c:v>4.5999999999999996</c:v>
                </c:pt>
                <c:pt idx="33">
                  <c:v>4.5999999999999996</c:v>
                </c:pt>
                <c:pt idx="34">
                  <c:v>4.5999999999999996</c:v>
                </c:pt>
                <c:pt idx="35">
                  <c:v>4.7</c:v>
                </c:pt>
                <c:pt idx="36">
                  <c:v>4.7</c:v>
                </c:pt>
                <c:pt idx="37">
                  <c:v>4.9000000000000004</c:v>
                </c:pt>
                <c:pt idx="38">
                  <c:v>4.9000000000000004</c:v>
                </c:pt>
                <c:pt idx="39">
                  <c:v>4.8</c:v>
                </c:pt>
                <c:pt idx="40">
                  <c:v>4.5999999999999996</c:v>
                </c:pt>
                <c:pt idx="41">
                  <c:v>4.7</c:v>
                </c:pt>
                <c:pt idx="42">
                  <c:v>4.7</c:v>
                </c:pt>
                <c:pt idx="43">
                  <c:v>4.5999999999999996</c:v>
                </c:pt>
                <c:pt idx="44">
                  <c:v>4.7</c:v>
                </c:pt>
                <c:pt idx="45">
                  <c:v>4.7</c:v>
                </c:pt>
                <c:pt idx="46">
                  <c:v>4.7</c:v>
                </c:pt>
                <c:pt idx="47">
                  <c:v>4.8</c:v>
                </c:pt>
                <c:pt idx="48">
                  <c:v>4.8</c:v>
                </c:pt>
                <c:pt idx="49">
                  <c:v>4.7</c:v>
                </c:pt>
                <c:pt idx="50">
                  <c:v>4.8</c:v>
                </c:pt>
                <c:pt idx="51">
                  <c:v>4.8</c:v>
                </c:pt>
                <c:pt idx="52">
                  <c:v>4.9000000000000004</c:v>
                </c:pt>
                <c:pt idx="53">
                  <c:v>5</c:v>
                </c:pt>
                <c:pt idx="54">
                  <c:v>5</c:v>
                </c:pt>
                <c:pt idx="55">
                  <c:v>5.0999999999999996</c:v>
                </c:pt>
                <c:pt idx="56">
                  <c:v>5.3</c:v>
                </c:pt>
                <c:pt idx="57">
                  <c:v>5.3</c:v>
                </c:pt>
                <c:pt idx="58">
                  <c:v>5.4</c:v>
                </c:pt>
                <c:pt idx="59">
                  <c:v>5.4</c:v>
                </c:pt>
                <c:pt idx="60">
                  <c:v>5.2</c:v>
                </c:pt>
                <c:pt idx="61">
                  <c:v>5.3</c:v>
                </c:pt>
                <c:pt idx="62">
                  <c:v>5.3</c:v>
                </c:pt>
                <c:pt idx="63">
                  <c:v>5.3</c:v>
                </c:pt>
                <c:pt idx="64">
                  <c:v>5.4</c:v>
                </c:pt>
                <c:pt idx="65">
                  <c:v>5.5</c:v>
                </c:pt>
                <c:pt idx="66">
                  <c:v>5.4</c:v>
                </c:pt>
                <c:pt idx="67">
                  <c:v>5.5</c:v>
                </c:pt>
                <c:pt idx="68">
                  <c:v>5.4</c:v>
                </c:pt>
                <c:pt idx="69">
                  <c:v>5.4</c:v>
                </c:pt>
                <c:pt idx="70">
                  <c:v>5.2</c:v>
                </c:pt>
                <c:pt idx="71">
                  <c:v>5.4</c:v>
                </c:pt>
                <c:pt idx="72">
                  <c:v>5.4</c:v>
                </c:pt>
                <c:pt idx="73">
                  <c:v>5.2</c:v>
                </c:pt>
                <c:pt idx="74">
                  <c:v>5.4</c:v>
                </c:pt>
                <c:pt idx="75">
                  <c:v>5.5</c:v>
                </c:pt>
                <c:pt idx="76">
                  <c:v>5.4</c:v>
                </c:pt>
                <c:pt idx="77">
                  <c:v>5.4</c:v>
                </c:pt>
                <c:pt idx="78">
                  <c:v>5.2</c:v>
                </c:pt>
                <c:pt idx="79">
                  <c:v>5.0999999999999996</c:v>
                </c:pt>
                <c:pt idx="80">
                  <c:v>5.2</c:v>
                </c:pt>
                <c:pt idx="81">
                  <c:v>5.0999999999999996</c:v>
                </c:pt>
                <c:pt idx="82">
                  <c:v>5.0999999999999996</c:v>
                </c:pt>
                <c:pt idx="83">
                  <c:v>4.9000000000000004</c:v>
                </c:pt>
                <c:pt idx="84">
                  <c:v>4.9000000000000004</c:v>
                </c:pt>
                <c:pt idx="85">
                  <c:v>5</c:v>
                </c:pt>
                <c:pt idx="86">
                  <c:v>4.8</c:v>
                </c:pt>
                <c:pt idx="87">
                  <c:v>4.8</c:v>
                </c:pt>
                <c:pt idx="88">
                  <c:v>4.7</c:v>
                </c:pt>
                <c:pt idx="89">
                  <c:v>4.7</c:v>
                </c:pt>
                <c:pt idx="90">
                  <c:v>4.9000000000000004</c:v>
                </c:pt>
                <c:pt idx="91">
                  <c:v>4.8</c:v>
                </c:pt>
                <c:pt idx="92">
                  <c:v>4.5999999999999996</c:v>
                </c:pt>
                <c:pt idx="93">
                  <c:v>4.5999999999999996</c:v>
                </c:pt>
                <c:pt idx="94">
                  <c:v>4.5</c:v>
                </c:pt>
                <c:pt idx="95">
                  <c:v>4.5</c:v>
                </c:pt>
                <c:pt idx="96">
                  <c:v>4.5</c:v>
                </c:pt>
                <c:pt idx="97">
                  <c:v>4.5999999999999996</c:v>
                </c:pt>
                <c:pt idx="98">
                  <c:v>4.5</c:v>
                </c:pt>
                <c:pt idx="99">
                  <c:v>4.5</c:v>
                </c:pt>
                <c:pt idx="100">
                  <c:v>4.5</c:v>
                </c:pt>
                <c:pt idx="101">
                  <c:v>4.3</c:v>
                </c:pt>
                <c:pt idx="102">
                  <c:v>4.4000000000000004</c:v>
                </c:pt>
                <c:pt idx="103">
                  <c:v>4.3</c:v>
                </c:pt>
                <c:pt idx="104">
                  <c:v>4.2</c:v>
                </c:pt>
                <c:pt idx="105">
                  <c:v>4.4000000000000004</c:v>
                </c:pt>
                <c:pt idx="106">
                  <c:v>4.5</c:v>
                </c:pt>
                <c:pt idx="107">
                  <c:v>4.4000000000000004</c:v>
                </c:pt>
                <c:pt idx="108">
                  <c:v>4.4000000000000004</c:v>
                </c:pt>
                <c:pt idx="109">
                  <c:v>4.0999999999999996</c:v>
                </c:pt>
                <c:pt idx="110">
                  <c:v>4.0999999999999996</c:v>
                </c:pt>
                <c:pt idx="111">
                  <c:v>4.0999999999999996</c:v>
                </c:pt>
                <c:pt idx="112">
                  <c:v>4.0999999999999996</c:v>
                </c:pt>
                <c:pt idx="113">
                  <c:v>4.2</c:v>
                </c:pt>
                <c:pt idx="114">
                  <c:v>4.0999999999999996</c:v>
                </c:pt>
                <c:pt idx="115">
                  <c:v>4.0999999999999996</c:v>
                </c:pt>
                <c:pt idx="116">
                  <c:v>4.0999999999999996</c:v>
                </c:pt>
                <c:pt idx="117">
                  <c:v>4.0999999999999996</c:v>
                </c:pt>
                <c:pt idx="118">
                  <c:v>4</c:v>
                </c:pt>
                <c:pt idx="119">
                  <c:v>4</c:v>
                </c:pt>
                <c:pt idx="120">
                  <c:v>4</c:v>
                </c:pt>
                <c:pt idx="121">
                  <c:v>4</c:v>
                </c:pt>
                <c:pt idx="122">
                  <c:v>4</c:v>
                </c:pt>
                <c:pt idx="123">
                  <c:v>3.8</c:v>
                </c:pt>
                <c:pt idx="124">
                  <c:v>3.8</c:v>
                </c:pt>
                <c:pt idx="125">
                  <c:v>3.7</c:v>
                </c:pt>
                <c:pt idx="126">
                  <c:v>3.6</c:v>
                </c:pt>
                <c:pt idx="127">
                  <c:v>3.7</c:v>
                </c:pt>
                <c:pt idx="128">
                  <c:v>3.9</c:v>
                </c:pt>
                <c:pt idx="129">
                  <c:v>4</c:v>
                </c:pt>
                <c:pt idx="130">
                  <c:v>3.8</c:v>
                </c:pt>
                <c:pt idx="131">
                  <c:v>3.7</c:v>
                </c:pt>
                <c:pt idx="132">
                  <c:v>3.9</c:v>
                </c:pt>
                <c:pt idx="133">
                  <c:v>4</c:v>
                </c:pt>
                <c:pt idx="134">
                  <c:v>3.8</c:v>
                </c:pt>
                <c:pt idx="135">
                  <c:v>3.9</c:v>
                </c:pt>
                <c:pt idx="136">
                  <c:v>4</c:v>
                </c:pt>
                <c:pt idx="137">
                  <c:v>4</c:v>
                </c:pt>
                <c:pt idx="138">
                  <c:v>3.9</c:v>
                </c:pt>
                <c:pt idx="139">
                  <c:v>4.0999999999999996</c:v>
                </c:pt>
                <c:pt idx="140">
                  <c:v>4</c:v>
                </c:pt>
                <c:pt idx="141">
                  <c:v>3.8</c:v>
                </c:pt>
                <c:pt idx="142">
                  <c:v>4</c:v>
                </c:pt>
                <c:pt idx="143">
                  <c:v>4.4000000000000004</c:v>
                </c:pt>
                <c:pt idx="144">
                  <c:v>4.3</c:v>
                </c:pt>
                <c:pt idx="145">
                  <c:v>4.5999999999999996</c:v>
                </c:pt>
                <c:pt idx="146">
                  <c:v>4.8</c:v>
                </c:pt>
                <c:pt idx="147">
                  <c:v>5</c:v>
                </c:pt>
                <c:pt idx="148">
                  <c:v>5.0999999999999996</c:v>
                </c:pt>
                <c:pt idx="149">
                  <c:v>5.2</c:v>
                </c:pt>
                <c:pt idx="150">
                  <c:v>5.5</c:v>
                </c:pt>
                <c:pt idx="151">
                  <c:v>5.4</c:v>
                </c:pt>
                <c:pt idx="152">
                  <c:v>5.4</c:v>
                </c:pt>
                <c:pt idx="153">
                  <c:v>5.2</c:v>
                </c:pt>
                <c:pt idx="154">
                  <c:v>5.2</c:v>
                </c:pt>
                <c:pt idx="155">
                  <c:v>5.2</c:v>
                </c:pt>
                <c:pt idx="156">
                  <c:v>5</c:v>
                </c:pt>
                <c:pt idx="157">
                  <c:v>5</c:v>
                </c:pt>
                <c:pt idx="158">
                  <c:v>5.0999999999999996</c:v>
                </c:pt>
                <c:pt idx="159">
                  <c:v>5.0999999999999996</c:v>
                </c:pt>
                <c:pt idx="160">
                  <c:v>5.0999999999999996</c:v>
                </c:pt>
                <c:pt idx="161">
                  <c:v>5.2</c:v>
                </c:pt>
                <c:pt idx="162">
                  <c:v>5</c:v>
                </c:pt>
                <c:pt idx="163">
                  <c:v>5.0999999999999996</c:v>
                </c:pt>
                <c:pt idx="164">
                  <c:v>5.0999999999999996</c:v>
                </c:pt>
                <c:pt idx="165">
                  <c:v>5.0999999999999996</c:v>
                </c:pt>
                <c:pt idx="166">
                  <c:v>5</c:v>
                </c:pt>
                <c:pt idx="167">
                  <c:v>4.9000000000000004</c:v>
                </c:pt>
                <c:pt idx="168">
                  <c:v>4.8</c:v>
                </c:pt>
                <c:pt idx="169">
                  <c:v>4.7</c:v>
                </c:pt>
                <c:pt idx="170">
                  <c:v>4.7</c:v>
                </c:pt>
                <c:pt idx="171">
                  <c:v>4.7</c:v>
                </c:pt>
                <c:pt idx="172">
                  <c:v>4.5999999999999996</c:v>
                </c:pt>
                <c:pt idx="173">
                  <c:v>4.7</c:v>
                </c:pt>
                <c:pt idx="174">
                  <c:v>4.7</c:v>
                </c:pt>
                <c:pt idx="175">
                  <c:v>4.5</c:v>
                </c:pt>
                <c:pt idx="176">
                  <c:v>4.2</c:v>
                </c:pt>
                <c:pt idx="177">
                  <c:v>4.4000000000000004</c:v>
                </c:pt>
                <c:pt idx="178">
                  <c:v>4.5</c:v>
                </c:pt>
                <c:pt idx="179">
                  <c:v>4.5</c:v>
                </c:pt>
                <c:pt idx="180">
                  <c:v>4.5</c:v>
                </c:pt>
                <c:pt idx="181">
                  <c:v>4.5</c:v>
                </c:pt>
                <c:pt idx="182">
                  <c:v>4.5</c:v>
                </c:pt>
                <c:pt idx="183">
                  <c:v>4.5</c:v>
                </c:pt>
                <c:pt idx="184">
                  <c:v>4.4000000000000004</c:v>
                </c:pt>
                <c:pt idx="185">
                  <c:v>4.3</c:v>
                </c:pt>
                <c:pt idx="186">
                  <c:v>4.3</c:v>
                </c:pt>
                <c:pt idx="187">
                  <c:v>4.2</c:v>
                </c:pt>
                <c:pt idx="188">
                  <c:v>4.2</c:v>
                </c:pt>
                <c:pt idx="189">
                  <c:v>4.0999999999999996</c:v>
                </c:pt>
                <c:pt idx="190">
                  <c:v>4.0999999999999996</c:v>
                </c:pt>
                <c:pt idx="191">
                  <c:v>4.3</c:v>
                </c:pt>
                <c:pt idx="192">
                  <c:v>4.2</c:v>
                </c:pt>
                <c:pt idx="193">
                  <c:v>4.3</c:v>
                </c:pt>
                <c:pt idx="194">
                  <c:v>4.0999999999999996</c:v>
                </c:pt>
                <c:pt idx="195">
                  <c:v>4.0999999999999996</c:v>
                </c:pt>
                <c:pt idx="196">
                  <c:v>4.0999999999999996</c:v>
                </c:pt>
                <c:pt idx="197">
                  <c:v>3.9</c:v>
                </c:pt>
                <c:pt idx="198">
                  <c:v>3.8</c:v>
                </c:pt>
                <c:pt idx="199">
                  <c:v>4.0999999999999996</c:v>
                </c:pt>
                <c:pt idx="200">
                  <c:v>3.9</c:v>
                </c:pt>
                <c:pt idx="201">
                  <c:v>4</c:v>
                </c:pt>
                <c:pt idx="202">
                  <c:v>3.9</c:v>
                </c:pt>
                <c:pt idx="203">
                  <c:v>3.7</c:v>
                </c:pt>
                <c:pt idx="204">
                  <c:v>3.7</c:v>
                </c:pt>
                <c:pt idx="205">
                  <c:v>3.6</c:v>
                </c:pt>
                <c:pt idx="206">
                  <c:v>3.7</c:v>
                </c:pt>
                <c:pt idx="207">
                  <c:v>3.6</c:v>
                </c:pt>
                <c:pt idx="208">
                  <c:v>3.6</c:v>
                </c:pt>
                <c:pt idx="209">
                  <c:v>3.7</c:v>
                </c:pt>
                <c:pt idx="210">
                  <c:v>3.7</c:v>
                </c:pt>
                <c:pt idx="211">
                  <c:v>3.5</c:v>
                </c:pt>
                <c:pt idx="212">
                  <c:v>3.5</c:v>
                </c:pt>
                <c:pt idx="213">
                  <c:v>3.6</c:v>
                </c:pt>
                <c:pt idx="214">
                  <c:v>3.4</c:v>
                </c:pt>
                <c:pt idx="215">
                  <c:v>3.4</c:v>
                </c:pt>
                <c:pt idx="216">
                  <c:v>3.5</c:v>
                </c:pt>
                <c:pt idx="217">
                  <c:v>3.5</c:v>
                </c:pt>
                <c:pt idx="218">
                  <c:v>3.4</c:v>
                </c:pt>
                <c:pt idx="219">
                  <c:v>3.4</c:v>
                </c:pt>
                <c:pt idx="220">
                  <c:v>3.3</c:v>
                </c:pt>
                <c:pt idx="221">
                  <c:v>3.4</c:v>
                </c:pt>
                <c:pt idx="222">
                  <c:v>3.4</c:v>
                </c:pt>
                <c:pt idx="223">
                  <c:v>3.4</c:v>
                </c:pt>
                <c:pt idx="224">
                  <c:v>3.4</c:v>
                </c:pt>
                <c:pt idx="225">
                  <c:v>3.2</c:v>
                </c:pt>
                <c:pt idx="226">
                  <c:v>3.3</c:v>
                </c:pt>
                <c:pt idx="227">
                  <c:v>3.3</c:v>
                </c:pt>
                <c:pt idx="228">
                  <c:v>3.2</c:v>
                </c:pt>
                <c:pt idx="229">
                  <c:v>3.3</c:v>
                </c:pt>
                <c:pt idx="230">
                  <c:v>3.2</c:v>
                </c:pt>
                <c:pt idx="231">
                  <c:v>3.2</c:v>
                </c:pt>
                <c:pt idx="232">
                  <c:v>3.1</c:v>
                </c:pt>
                <c:pt idx="233">
                  <c:v>3.1</c:v>
                </c:pt>
                <c:pt idx="234">
                  <c:v>3</c:v>
                </c:pt>
                <c:pt idx="235">
                  <c:v>3.1</c:v>
                </c:pt>
                <c:pt idx="236">
                  <c:v>3</c:v>
                </c:pt>
                <c:pt idx="237">
                  <c:v>3</c:v>
                </c:pt>
                <c:pt idx="238">
                  <c:v>3.1</c:v>
                </c:pt>
                <c:pt idx="239">
                  <c:v>3.1</c:v>
                </c:pt>
                <c:pt idx="240">
                  <c:v>3</c:v>
                </c:pt>
                <c:pt idx="241">
                  <c:v>2.9</c:v>
                </c:pt>
                <c:pt idx="242">
                  <c:v>2.8</c:v>
                </c:pt>
                <c:pt idx="243">
                  <c:v>2.8</c:v>
                </c:pt>
                <c:pt idx="244">
                  <c:v>3</c:v>
                </c:pt>
                <c:pt idx="245">
                  <c:v>2.8</c:v>
                </c:pt>
                <c:pt idx="246">
                  <c:v>2.8</c:v>
                </c:pt>
                <c:pt idx="247">
                  <c:v>2.8</c:v>
                </c:pt>
                <c:pt idx="248">
                  <c:v>2.8</c:v>
                </c:pt>
                <c:pt idx="249">
                  <c:v>2.8</c:v>
                </c:pt>
                <c:pt idx="250">
                  <c:v>2.7</c:v>
                </c:pt>
                <c:pt idx="251">
                  <c:v>2.7</c:v>
                </c:pt>
                <c:pt idx="252">
                  <c:v>2.4</c:v>
                </c:pt>
                <c:pt idx="253">
                  <c:v>2.5</c:v>
                </c:pt>
              </c:numCache>
            </c:numRef>
          </c:val>
          <c:smooth val="0"/>
        </c:ser>
        <c:dLbls>
          <c:showLegendKey val="0"/>
          <c:showVal val="0"/>
          <c:showCatName val="0"/>
          <c:showSerName val="0"/>
          <c:showPercent val="0"/>
          <c:showBubbleSize val="0"/>
        </c:dLbls>
        <c:marker val="1"/>
        <c:smooth val="0"/>
        <c:axId val="84032896"/>
        <c:axId val="84038784"/>
      </c:lineChart>
      <c:catAx>
        <c:axId val="84029440"/>
        <c:scaling>
          <c:orientation val="minMax"/>
        </c:scaling>
        <c:delete val="0"/>
        <c:axPos val="b"/>
        <c:majorGridlines>
          <c:spPr>
            <a:ln w="3175">
              <a:solidFill>
                <a:srgbClr val="000000"/>
              </a:solidFill>
              <a:prstDash val="solid"/>
            </a:ln>
          </c:spPr>
        </c:majorGridlines>
        <c:minorGridlines/>
        <c:numFmt formatCode="General" sourceLinked="0"/>
        <c:majorTickMark val="in"/>
        <c:minorTickMark val="in"/>
        <c:tickLblPos val="nextTo"/>
        <c:spPr>
          <a:ln w="9525">
            <a:noFill/>
          </a:ln>
        </c:spPr>
        <c:txPr>
          <a:bodyPr rot="-60000" vert="horz"/>
          <a:lstStyle/>
          <a:p>
            <a:pPr>
              <a:defRPr sz="1000" b="0" i="0" u="none" strike="noStrike" baseline="0">
                <a:solidFill>
                  <a:srgbClr val="000000"/>
                </a:solidFill>
                <a:latin typeface="ＭＳ 明朝"/>
                <a:ea typeface="ＭＳ 明朝"/>
                <a:cs typeface="ＭＳ 明朝"/>
              </a:defRPr>
            </a:pPr>
            <a:endParaRPr lang="ja-JP"/>
          </a:p>
        </c:txPr>
        <c:crossAx val="84030976"/>
        <c:crosses val="autoZero"/>
        <c:auto val="1"/>
        <c:lblAlgn val="l"/>
        <c:lblOffset val="0"/>
        <c:tickLblSkip val="1"/>
        <c:tickMarkSkip val="12"/>
        <c:noMultiLvlLbl val="1"/>
      </c:catAx>
      <c:valAx>
        <c:axId val="84030976"/>
        <c:scaling>
          <c:orientation val="minMax"/>
          <c:max val="1.6"/>
          <c:min val="0.4"/>
        </c:scaling>
        <c:delete val="0"/>
        <c:axPos val="l"/>
        <c:majorGridlines>
          <c:spPr>
            <a:ln w="3175">
              <a:solidFill>
                <a:srgbClr val="000000"/>
              </a:solidFill>
              <a:prstDash val="solid"/>
            </a:ln>
          </c:spPr>
        </c:majorGridlines>
        <c:title>
          <c:tx>
            <c:rich>
              <a:bodyPr rot="0" vert="horz"/>
              <a:lstStyle/>
              <a:p>
                <a:pPr algn="ctr">
                  <a:defRPr sz="1075" b="0" i="0" u="none" strike="noStrike" baseline="0">
                    <a:solidFill>
                      <a:srgbClr val="000000"/>
                    </a:solidFill>
                    <a:latin typeface="ＭＳ 明朝"/>
                    <a:ea typeface="ＭＳ 明朝"/>
                    <a:cs typeface="ＭＳ 明朝"/>
                  </a:defRPr>
                </a:pPr>
                <a:r>
                  <a:rPr lang="ja-JP" altLang="en-US" dirty="0"/>
                  <a:t>（倍）</a:t>
                </a:r>
              </a:p>
            </c:rich>
          </c:tx>
          <c:layout>
            <c:manualLayout>
              <c:xMode val="edge"/>
              <c:yMode val="edge"/>
              <c:x val="7.2765072765072804E-3"/>
              <c:y val="9.1275167785234895E-2"/>
            </c:manualLayout>
          </c:layout>
          <c:overlay val="0"/>
          <c:spPr>
            <a:noFill/>
            <a:ln w="25400">
              <a:noFill/>
            </a:ln>
          </c:spPr>
        </c:title>
        <c:numFmt formatCode="0.00_ " sourceLinked="0"/>
        <c:majorTickMark val="in"/>
        <c:minorTickMark val="none"/>
        <c:tickLblPos val="nextTo"/>
        <c:spPr>
          <a:ln w="9525">
            <a:noFill/>
          </a:ln>
        </c:spPr>
        <c:txPr>
          <a:bodyPr rot="0" vert="horz"/>
          <a:lstStyle/>
          <a:p>
            <a:pPr>
              <a:defRPr sz="1100" b="0" i="0" u="none" strike="noStrike" baseline="0">
                <a:solidFill>
                  <a:srgbClr val="000000"/>
                </a:solidFill>
                <a:latin typeface="ＭＳ 明朝"/>
                <a:ea typeface="ＭＳ 明朝"/>
                <a:cs typeface="ＭＳ 明朝"/>
              </a:defRPr>
            </a:pPr>
            <a:endParaRPr lang="ja-JP"/>
          </a:p>
        </c:txPr>
        <c:crossAx val="84029440"/>
        <c:crosses val="autoZero"/>
        <c:crossBetween val="between"/>
        <c:majorUnit val="0.1"/>
      </c:valAx>
      <c:catAx>
        <c:axId val="84032896"/>
        <c:scaling>
          <c:orientation val="minMax"/>
        </c:scaling>
        <c:delete val="1"/>
        <c:axPos val="t"/>
        <c:majorTickMark val="out"/>
        <c:minorTickMark val="none"/>
        <c:tickLblPos val="none"/>
        <c:crossAx val="84038784"/>
        <c:crosses val="max"/>
        <c:auto val="1"/>
        <c:lblAlgn val="ctr"/>
        <c:lblOffset val="100"/>
        <c:noMultiLvlLbl val="0"/>
      </c:catAx>
      <c:valAx>
        <c:axId val="84038784"/>
        <c:scaling>
          <c:orientation val="minMax"/>
          <c:max val="6"/>
          <c:min val="2"/>
        </c:scaling>
        <c:delete val="0"/>
        <c:axPos val="r"/>
        <c:title>
          <c:tx>
            <c:rich>
              <a:bodyPr rot="0" vert="horz"/>
              <a:lstStyle/>
              <a:p>
                <a:pPr algn="ctr">
                  <a:defRPr sz="1075" b="0" i="0" u="none" strike="noStrike" baseline="0">
                    <a:solidFill>
                      <a:srgbClr val="000000"/>
                    </a:solidFill>
                    <a:latin typeface="ＭＳ 明朝"/>
                    <a:ea typeface="ＭＳ 明朝"/>
                    <a:cs typeface="ＭＳ 明朝"/>
                  </a:defRPr>
                </a:pPr>
                <a:r>
                  <a:rPr lang="ja-JP" altLang="en-US"/>
                  <a:t>（％）</a:t>
                </a:r>
              </a:p>
            </c:rich>
          </c:tx>
          <c:layout>
            <c:manualLayout>
              <c:xMode val="edge"/>
              <c:yMode val="edge"/>
              <c:x val="0.94698544698544695"/>
              <c:y val="9.2617449664429766E-2"/>
            </c:manualLayout>
          </c:layout>
          <c:overlay val="0"/>
          <c:spPr>
            <a:noFill/>
            <a:ln w="25400">
              <a:noFill/>
            </a:ln>
          </c:spPr>
        </c:title>
        <c:numFmt formatCode="0.0_ " sourceLinked="0"/>
        <c:majorTickMark val="in"/>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ＭＳ 明朝"/>
                <a:ea typeface="ＭＳ 明朝"/>
                <a:cs typeface="ＭＳ 明朝"/>
              </a:defRPr>
            </a:pPr>
            <a:endParaRPr lang="ja-JP"/>
          </a:p>
        </c:txPr>
        <c:crossAx val="84032896"/>
        <c:crosses val="max"/>
        <c:crossBetween val="between"/>
        <c:majorUnit val="0.5"/>
      </c:valAx>
      <c:spPr>
        <a:noFill/>
        <a:ln w="3175">
          <a:solidFill>
            <a:srgbClr val="000000"/>
          </a:solidFill>
          <a:prstDash val="solid"/>
        </a:ln>
      </c:spPr>
    </c:plotArea>
    <c:plotVisOnly val="1"/>
    <c:dispBlanksAs val="gap"/>
    <c:showDLblsOverMax val="0"/>
  </c:chart>
  <c:spPr>
    <a:noFill/>
    <a:ln w="9525">
      <a:noFill/>
    </a:ln>
  </c:spPr>
  <c:txPr>
    <a:bodyPr/>
    <a:lstStyle/>
    <a:p>
      <a:pPr>
        <a:defRPr sz="1175" b="0" i="0" u="none" strike="noStrike" baseline="0">
          <a:solidFill>
            <a:srgbClr val="000000"/>
          </a:solidFill>
          <a:latin typeface="ＭＳ 明朝"/>
          <a:ea typeface="ＭＳ 明朝"/>
          <a:cs typeface="ＭＳ 明朝"/>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889191558106764E-2"/>
          <c:y val="0.2464726301219633"/>
          <c:w val="0.91051498642285089"/>
          <c:h val="0.4829567826231892"/>
        </c:manualLayout>
      </c:layout>
      <c:lineChart>
        <c:grouping val="standard"/>
        <c:varyColors val="0"/>
        <c:ser>
          <c:idx val="0"/>
          <c:order val="0"/>
          <c:tx>
            <c:strRef>
              <c:f>正社員のグラフ!$C$13:$C$14</c:f>
              <c:strCache>
                <c:ptCount val="1"/>
                <c:pt idx="0">
                  <c:v>0.54 0.54</c:v>
                </c:pt>
              </c:strCache>
            </c:strRef>
          </c:tx>
          <c:spPr>
            <a:ln>
              <a:solidFill>
                <a:schemeClr val="tx1"/>
              </a:solidFill>
            </a:ln>
          </c:spPr>
          <c:marker>
            <c:symbol val="none"/>
          </c:marker>
          <c:cat>
            <c:strRef>
              <c:f>正社員のグラフ!$A$16:$A$172</c:f>
              <c:strCache>
                <c:ptCount val="156"/>
                <c:pt idx="11">
                  <c:v>18年1月</c:v>
                </c:pt>
                <c:pt idx="23">
                  <c:v>19年1月</c:v>
                </c:pt>
                <c:pt idx="35">
                  <c:v>20年1月</c:v>
                </c:pt>
                <c:pt idx="47">
                  <c:v>21年1月</c:v>
                </c:pt>
                <c:pt idx="59">
                  <c:v>22年1月</c:v>
                </c:pt>
                <c:pt idx="71">
                  <c:v>23年1月</c:v>
                </c:pt>
                <c:pt idx="83">
                  <c:v>24年1月</c:v>
                </c:pt>
                <c:pt idx="95">
                  <c:v>25年1月</c:v>
                </c:pt>
                <c:pt idx="107">
                  <c:v>26年1月</c:v>
                </c:pt>
                <c:pt idx="119">
                  <c:v>27年1月</c:v>
                </c:pt>
                <c:pt idx="131">
                  <c:v>28年1月</c:v>
                </c:pt>
                <c:pt idx="143">
                  <c:v>29年1月</c:v>
                </c:pt>
                <c:pt idx="155">
                  <c:v>30年1月</c:v>
                </c:pt>
              </c:strCache>
            </c:strRef>
          </c:cat>
          <c:val>
            <c:numRef>
              <c:f>正社員のグラフ!$C$16:$C$172</c:f>
              <c:numCache>
                <c:formatCode>0.00</c:formatCode>
                <c:ptCount val="157"/>
                <c:pt idx="0">
                  <c:v>0.55000000000000004</c:v>
                </c:pt>
                <c:pt idx="1">
                  <c:v>0.56000000000000005</c:v>
                </c:pt>
                <c:pt idx="2">
                  <c:v>0.57999999999999996</c:v>
                </c:pt>
                <c:pt idx="3">
                  <c:v>0.57999999999999996</c:v>
                </c:pt>
                <c:pt idx="4">
                  <c:v>0.56999999999999995</c:v>
                </c:pt>
                <c:pt idx="5">
                  <c:v>0.56999999999999995</c:v>
                </c:pt>
                <c:pt idx="6">
                  <c:v>0.57999999999999996</c:v>
                </c:pt>
                <c:pt idx="7">
                  <c:v>0.57999999999999996</c:v>
                </c:pt>
                <c:pt idx="8">
                  <c:v>0.59</c:v>
                </c:pt>
                <c:pt idx="9">
                  <c:v>0.59</c:v>
                </c:pt>
                <c:pt idx="10">
                  <c:v>0.6</c:v>
                </c:pt>
                <c:pt idx="11">
                  <c:v>0.62</c:v>
                </c:pt>
                <c:pt idx="12">
                  <c:v>0.62</c:v>
                </c:pt>
                <c:pt idx="13">
                  <c:v>0.63</c:v>
                </c:pt>
                <c:pt idx="14">
                  <c:v>0.63</c:v>
                </c:pt>
                <c:pt idx="15">
                  <c:v>0.63</c:v>
                </c:pt>
                <c:pt idx="16">
                  <c:v>0.63</c:v>
                </c:pt>
                <c:pt idx="17">
                  <c:v>0.64</c:v>
                </c:pt>
                <c:pt idx="18">
                  <c:v>0.63</c:v>
                </c:pt>
                <c:pt idx="19">
                  <c:v>0.63</c:v>
                </c:pt>
                <c:pt idx="20">
                  <c:v>0.62</c:v>
                </c:pt>
                <c:pt idx="21">
                  <c:v>0.63</c:v>
                </c:pt>
                <c:pt idx="22">
                  <c:v>0.62</c:v>
                </c:pt>
                <c:pt idx="23">
                  <c:v>0.62</c:v>
                </c:pt>
                <c:pt idx="24">
                  <c:v>0.62</c:v>
                </c:pt>
                <c:pt idx="25">
                  <c:v>0.62</c:v>
                </c:pt>
                <c:pt idx="26">
                  <c:v>0.63</c:v>
                </c:pt>
                <c:pt idx="27">
                  <c:v>0.62</c:v>
                </c:pt>
                <c:pt idx="28">
                  <c:v>0.62</c:v>
                </c:pt>
                <c:pt idx="29">
                  <c:v>0.62</c:v>
                </c:pt>
                <c:pt idx="30">
                  <c:v>0.62</c:v>
                </c:pt>
                <c:pt idx="31">
                  <c:v>0.61</c:v>
                </c:pt>
                <c:pt idx="32">
                  <c:v>0.6</c:v>
                </c:pt>
                <c:pt idx="33">
                  <c:v>0.59</c:v>
                </c:pt>
                <c:pt idx="34">
                  <c:v>0.59</c:v>
                </c:pt>
                <c:pt idx="35">
                  <c:v>0.59</c:v>
                </c:pt>
                <c:pt idx="36">
                  <c:v>0.59</c:v>
                </c:pt>
                <c:pt idx="37">
                  <c:v>0.59</c:v>
                </c:pt>
                <c:pt idx="38">
                  <c:v>0.59</c:v>
                </c:pt>
                <c:pt idx="39">
                  <c:v>0.59</c:v>
                </c:pt>
                <c:pt idx="40">
                  <c:v>0.57999999999999996</c:v>
                </c:pt>
                <c:pt idx="41">
                  <c:v>0.56000000000000005</c:v>
                </c:pt>
                <c:pt idx="42">
                  <c:v>0.54</c:v>
                </c:pt>
                <c:pt idx="43">
                  <c:v>0.52</c:v>
                </c:pt>
                <c:pt idx="44">
                  <c:v>0.49</c:v>
                </c:pt>
                <c:pt idx="45">
                  <c:v>0.47</c:v>
                </c:pt>
                <c:pt idx="46">
                  <c:v>0.44</c:v>
                </c:pt>
                <c:pt idx="47">
                  <c:v>0.39</c:v>
                </c:pt>
                <c:pt idx="48">
                  <c:v>0.35</c:v>
                </c:pt>
                <c:pt idx="49">
                  <c:v>0.32</c:v>
                </c:pt>
                <c:pt idx="50">
                  <c:v>0.28999999999999998</c:v>
                </c:pt>
                <c:pt idx="51">
                  <c:v>0.27</c:v>
                </c:pt>
                <c:pt idx="52">
                  <c:v>0.26</c:v>
                </c:pt>
                <c:pt idx="53">
                  <c:v>0.25</c:v>
                </c:pt>
                <c:pt idx="54">
                  <c:v>0.25</c:v>
                </c:pt>
                <c:pt idx="55">
                  <c:v>0.25</c:v>
                </c:pt>
                <c:pt idx="56">
                  <c:v>0.26</c:v>
                </c:pt>
                <c:pt idx="57">
                  <c:v>0.25</c:v>
                </c:pt>
                <c:pt idx="58">
                  <c:v>0.26</c:v>
                </c:pt>
                <c:pt idx="59">
                  <c:v>0.26</c:v>
                </c:pt>
                <c:pt idx="60">
                  <c:v>0.27</c:v>
                </c:pt>
                <c:pt idx="61">
                  <c:v>0.28000000000000003</c:v>
                </c:pt>
                <c:pt idx="62">
                  <c:v>0.28999999999999998</c:v>
                </c:pt>
                <c:pt idx="63">
                  <c:v>0.28999999999999998</c:v>
                </c:pt>
                <c:pt idx="64">
                  <c:v>0.3</c:v>
                </c:pt>
                <c:pt idx="65">
                  <c:v>0.31</c:v>
                </c:pt>
                <c:pt idx="66">
                  <c:v>0.32</c:v>
                </c:pt>
                <c:pt idx="67">
                  <c:v>0.32</c:v>
                </c:pt>
                <c:pt idx="68">
                  <c:v>0.34</c:v>
                </c:pt>
                <c:pt idx="69">
                  <c:v>0.34</c:v>
                </c:pt>
                <c:pt idx="70">
                  <c:v>0.35</c:v>
                </c:pt>
                <c:pt idx="71">
                  <c:v>0.36</c:v>
                </c:pt>
                <c:pt idx="72">
                  <c:v>0.37</c:v>
                </c:pt>
                <c:pt idx="73">
                  <c:v>0.37</c:v>
                </c:pt>
                <c:pt idx="74">
                  <c:v>0.37</c:v>
                </c:pt>
                <c:pt idx="75">
                  <c:v>0.38</c:v>
                </c:pt>
                <c:pt idx="76">
                  <c:v>0.38</c:v>
                </c:pt>
                <c:pt idx="77">
                  <c:v>0.39</c:v>
                </c:pt>
                <c:pt idx="78">
                  <c:v>0.4</c:v>
                </c:pt>
                <c:pt idx="79">
                  <c:v>0.41</c:v>
                </c:pt>
                <c:pt idx="80">
                  <c:v>0.42</c:v>
                </c:pt>
                <c:pt idx="81">
                  <c:v>0.43</c:v>
                </c:pt>
                <c:pt idx="82">
                  <c:v>0.44</c:v>
                </c:pt>
                <c:pt idx="83">
                  <c:v>0.44</c:v>
                </c:pt>
                <c:pt idx="84">
                  <c:v>0.45</c:v>
                </c:pt>
                <c:pt idx="85">
                  <c:v>0.46</c:v>
                </c:pt>
                <c:pt idx="86">
                  <c:v>0.47</c:v>
                </c:pt>
                <c:pt idx="87">
                  <c:v>0.48</c:v>
                </c:pt>
                <c:pt idx="88">
                  <c:v>0.49</c:v>
                </c:pt>
                <c:pt idx="89">
                  <c:v>0.49</c:v>
                </c:pt>
                <c:pt idx="90">
                  <c:v>0.49</c:v>
                </c:pt>
                <c:pt idx="91">
                  <c:v>0.49</c:v>
                </c:pt>
                <c:pt idx="92">
                  <c:v>0.49</c:v>
                </c:pt>
                <c:pt idx="93">
                  <c:v>0.49</c:v>
                </c:pt>
                <c:pt idx="94">
                  <c:v>0.5</c:v>
                </c:pt>
                <c:pt idx="95">
                  <c:v>0.51</c:v>
                </c:pt>
                <c:pt idx="96">
                  <c:v>0.51</c:v>
                </c:pt>
                <c:pt idx="97">
                  <c:v>0.52</c:v>
                </c:pt>
                <c:pt idx="98">
                  <c:v>0.53</c:v>
                </c:pt>
                <c:pt idx="99">
                  <c:v>0.54</c:v>
                </c:pt>
                <c:pt idx="100">
                  <c:v>0.55000000000000004</c:v>
                </c:pt>
                <c:pt idx="101">
                  <c:v>0.56000000000000005</c:v>
                </c:pt>
                <c:pt idx="102">
                  <c:v>0.56999999999999995</c:v>
                </c:pt>
                <c:pt idx="103">
                  <c:v>0.57999999999999996</c:v>
                </c:pt>
                <c:pt idx="104">
                  <c:v>0.59</c:v>
                </c:pt>
                <c:pt idx="105">
                  <c:v>0.6</c:v>
                </c:pt>
                <c:pt idx="106">
                  <c:v>0.62</c:v>
                </c:pt>
                <c:pt idx="107">
                  <c:v>0.62</c:v>
                </c:pt>
                <c:pt idx="108">
                  <c:v>0.64</c:v>
                </c:pt>
                <c:pt idx="109">
                  <c:v>0.65</c:v>
                </c:pt>
                <c:pt idx="110">
                  <c:v>0.65</c:v>
                </c:pt>
                <c:pt idx="111">
                  <c:v>0.66</c:v>
                </c:pt>
                <c:pt idx="112">
                  <c:v>0.67</c:v>
                </c:pt>
                <c:pt idx="113">
                  <c:v>0.67</c:v>
                </c:pt>
                <c:pt idx="114">
                  <c:v>0.68</c:v>
                </c:pt>
                <c:pt idx="115">
                  <c:v>0.68</c:v>
                </c:pt>
                <c:pt idx="116">
                  <c:v>0.68</c:v>
                </c:pt>
                <c:pt idx="117">
                  <c:v>0.69</c:v>
                </c:pt>
                <c:pt idx="118">
                  <c:v>0.7</c:v>
                </c:pt>
                <c:pt idx="119">
                  <c:v>0.71</c:v>
                </c:pt>
                <c:pt idx="120">
                  <c:v>0.71</c:v>
                </c:pt>
                <c:pt idx="121">
                  <c:v>0.72</c:v>
                </c:pt>
                <c:pt idx="122">
                  <c:v>0.72</c:v>
                </c:pt>
                <c:pt idx="123">
                  <c:v>0.74</c:v>
                </c:pt>
                <c:pt idx="124">
                  <c:v>0.74</c:v>
                </c:pt>
                <c:pt idx="125">
                  <c:v>0.75</c:v>
                </c:pt>
                <c:pt idx="126">
                  <c:v>0.76</c:v>
                </c:pt>
                <c:pt idx="127">
                  <c:v>0.77</c:v>
                </c:pt>
                <c:pt idx="128">
                  <c:v>0.77</c:v>
                </c:pt>
                <c:pt idx="129">
                  <c:v>0.79</c:v>
                </c:pt>
                <c:pt idx="130">
                  <c:v>0.8</c:v>
                </c:pt>
                <c:pt idx="131">
                  <c:v>0.81</c:v>
                </c:pt>
                <c:pt idx="132">
                  <c:v>0.82</c:v>
                </c:pt>
                <c:pt idx="133">
                  <c:v>0.83</c:v>
                </c:pt>
                <c:pt idx="134">
                  <c:v>0.84</c:v>
                </c:pt>
                <c:pt idx="135">
                  <c:v>0.85</c:v>
                </c:pt>
                <c:pt idx="136">
                  <c:v>0.86</c:v>
                </c:pt>
                <c:pt idx="137">
                  <c:v>0.87</c:v>
                </c:pt>
                <c:pt idx="138">
                  <c:v>0.88</c:v>
                </c:pt>
                <c:pt idx="139">
                  <c:v>0.89</c:v>
                </c:pt>
                <c:pt idx="140">
                  <c:v>0.9</c:v>
                </c:pt>
                <c:pt idx="141">
                  <c:v>0.91</c:v>
                </c:pt>
                <c:pt idx="142">
                  <c:v>0.92</c:v>
                </c:pt>
                <c:pt idx="143">
                  <c:v>0.92</c:v>
                </c:pt>
                <c:pt idx="144">
                  <c:v>0.93</c:v>
                </c:pt>
                <c:pt idx="145">
                  <c:v>0.95</c:v>
                </c:pt>
                <c:pt idx="146">
                  <c:v>0.97</c:v>
                </c:pt>
                <c:pt idx="147">
                  <c:v>0.98</c:v>
                </c:pt>
                <c:pt idx="148">
                  <c:v>1</c:v>
                </c:pt>
                <c:pt idx="149">
                  <c:v>1</c:v>
                </c:pt>
                <c:pt idx="150">
                  <c:v>1.01</c:v>
                </c:pt>
                <c:pt idx="151">
                  <c:v>1.02</c:v>
                </c:pt>
                <c:pt idx="152">
                  <c:v>1.03</c:v>
                </c:pt>
                <c:pt idx="153">
                  <c:v>1.05</c:v>
                </c:pt>
                <c:pt idx="154">
                  <c:v>1.07</c:v>
                </c:pt>
                <c:pt idx="155">
                  <c:v>1.07</c:v>
                </c:pt>
                <c:pt idx="156">
                  <c:v>1.07</c:v>
                </c:pt>
              </c:numCache>
            </c:numRef>
          </c:val>
          <c:smooth val="0"/>
        </c:ser>
        <c:dLbls>
          <c:showLegendKey val="0"/>
          <c:showVal val="0"/>
          <c:showCatName val="0"/>
          <c:showSerName val="0"/>
          <c:showPercent val="0"/>
          <c:showBubbleSize val="0"/>
        </c:dLbls>
        <c:marker val="1"/>
        <c:smooth val="0"/>
        <c:axId val="85060224"/>
        <c:axId val="84541824"/>
      </c:lineChart>
      <c:catAx>
        <c:axId val="85060224"/>
        <c:scaling>
          <c:orientation val="minMax"/>
        </c:scaling>
        <c:delete val="0"/>
        <c:axPos val="b"/>
        <c:majorTickMark val="out"/>
        <c:minorTickMark val="none"/>
        <c:tickLblPos val="nextTo"/>
        <c:txPr>
          <a:bodyPr rot="-60000"/>
          <a:lstStyle/>
          <a:p>
            <a:pPr>
              <a:defRPr/>
            </a:pPr>
            <a:endParaRPr lang="ja-JP"/>
          </a:p>
        </c:txPr>
        <c:crossAx val="84541824"/>
        <c:crosses val="autoZero"/>
        <c:auto val="1"/>
        <c:lblAlgn val="ctr"/>
        <c:lblOffset val="100"/>
        <c:tickMarkSkip val="12"/>
        <c:noMultiLvlLbl val="0"/>
      </c:catAx>
      <c:valAx>
        <c:axId val="84541824"/>
        <c:scaling>
          <c:orientation val="minMax"/>
          <c:max val="1.5"/>
          <c:min val="0"/>
        </c:scaling>
        <c:delete val="0"/>
        <c:axPos val="l"/>
        <c:majorGridlines/>
        <c:numFmt formatCode="0.00" sourceLinked="1"/>
        <c:majorTickMark val="out"/>
        <c:minorTickMark val="none"/>
        <c:tickLblPos val="nextTo"/>
        <c:crossAx val="85060224"/>
        <c:crosses val="autoZero"/>
        <c:crossBetween val="between"/>
        <c:majorUnit val="0.5"/>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09045922057761"/>
          <c:y val="0"/>
          <c:w val="0.60711287628859922"/>
          <c:h val="0.76130433801856712"/>
        </c:manualLayout>
      </c:layout>
      <c:barChart>
        <c:barDir val="bar"/>
        <c:grouping val="stacked"/>
        <c:varyColors val="0"/>
        <c:ser>
          <c:idx val="0"/>
          <c:order val="0"/>
          <c:tx>
            <c:strRef>
              <c:f>Sheet1!$B$1</c:f>
              <c:strCache>
                <c:ptCount val="1"/>
                <c:pt idx="0">
                  <c:v>60～64歳</c:v>
                </c:pt>
              </c:strCache>
            </c:strRef>
          </c:tx>
          <c:spPr>
            <a:solidFill>
              <a:schemeClr val="tx2">
                <a:lumMod val="40000"/>
                <a:lumOff val="60000"/>
              </a:schemeClr>
            </a:solidFill>
            <a:ln>
              <a:solidFill>
                <a:schemeClr val="tx1"/>
              </a:solidFill>
            </a:ln>
          </c:spPr>
          <c:invertIfNegative val="0"/>
          <c:dLbls>
            <c:txPr>
              <a:bodyPr/>
              <a:lstStyle/>
              <a:p>
                <a:pPr>
                  <a:defRPr sz="1000" b="1">
                    <a:solidFill>
                      <a:schemeClr val="tx1"/>
                    </a:solidFill>
                  </a:defRPr>
                </a:pPr>
                <a:endParaRPr lang="ja-JP"/>
              </a:p>
            </c:txPr>
            <c:showLegendKey val="0"/>
            <c:showVal val="1"/>
            <c:showCatName val="0"/>
            <c:showSerName val="0"/>
            <c:showPercent val="0"/>
            <c:showBubbleSize val="0"/>
            <c:showLeaderLines val="0"/>
          </c:dLbls>
          <c:cat>
            <c:strRef>
              <c:f>Sheet1!$A$2:$A$4</c:f>
              <c:strCache>
                <c:ptCount val="3"/>
                <c:pt idx="0">
                  <c:v>平成28年</c:v>
                </c:pt>
                <c:pt idx="1">
                  <c:v>平成18年</c:v>
                </c:pt>
                <c:pt idx="2">
                  <c:v>平成8年</c:v>
                </c:pt>
              </c:strCache>
            </c:strRef>
          </c:cat>
          <c:val>
            <c:numRef>
              <c:f>Sheet1!$B$2:$B$4</c:f>
              <c:numCache>
                <c:formatCode>General</c:formatCode>
                <c:ptCount val="3"/>
                <c:pt idx="0">
                  <c:v>519</c:v>
                </c:pt>
                <c:pt idx="1">
                  <c:v>427</c:v>
                </c:pt>
                <c:pt idx="2">
                  <c:v>398</c:v>
                </c:pt>
              </c:numCache>
            </c:numRef>
          </c:val>
        </c:ser>
        <c:ser>
          <c:idx val="1"/>
          <c:order val="1"/>
          <c:tx>
            <c:strRef>
              <c:f>Sheet1!$C$1</c:f>
              <c:strCache>
                <c:ptCount val="1"/>
                <c:pt idx="0">
                  <c:v>65～69歳</c:v>
                </c:pt>
              </c:strCache>
            </c:strRef>
          </c:tx>
          <c:spPr>
            <a:solidFill>
              <a:srgbClr val="FF7C80"/>
            </a:solidFill>
            <a:ln>
              <a:solidFill>
                <a:schemeClr val="tx1"/>
              </a:solidFill>
            </a:ln>
          </c:spPr>
          <c:invertIfNegative val="0"/>
          <c:dLbls>
            <c:dLbl>
              <c:idx val="2"/>
              <c:layout>
                <c:manualLayout>
                  <c:x val="9.6705326634327973E-3"/>
                  <c:y val="1.4160968860906702E-4"/>
                </c:manualLayout>
              </c:layout>
              <c:showLegendKey val="0"/>
              <c:showVal val="1"/>
              <c:showCatName val="0"/>
              <c:showSerName val="0"/>
              <c:showPercent val="0"/>
              <c:showBubbleSize val="0"/>
            </c:dLbl>
            <c:txPr>
              <a:bodyPr/>
              <a:lstStyle/>
              <a:p>
                <a:pPr>
                  <a:defRPr sz="1000" b="1">
                    <a:solidFill>
                      <a:schemeClr val="tx1"/>
                    </a:solidFill>
                  </a:defRPr>
                </a:pPr>
                <a:endParaRPr lang="ja-JP"/>
              </a:p>
            </c:txPr>
            <c:showLegendKey val="0"/>
            <c:showVal val="1"/>
            <c:showCatName val="0"/>
            <c:showSerName val="0"/>
            <c:showPercent val="0"/>
            <c:showBubbleSize val="0"/>
            <c:showLeaderLines val="0"/>
          </c:dLbls>
          <c:cat>
            <c:strRef>
              <c:f>Sheet1!$A$2:$A$4</c:f>
              <c:strCache>
                <c:ptCount val="3"/>
                <c:pt idx="0">
                  <c:v>平成28年</c:v>
                </c:pt>
                <c:pt idx="1">
                  <c:v>平成18年</c:v>
                </c:pt>
                <c:pt idx="2">
                  <c:v>平成8年</c:v>
                </c:pt>
              </c:strCache>
            </c:strRef>
          </c:cat>
          <c:val>
            <c:numRef>
              <c:f>Sheet1!$C$2:$C$4</c:f>
              <c:numCache>
                <c:formatCode>General</c:formatCode>
                <c:ptCount val="3"/>
                <c:pt idx="0">
                  <c:v>435</c:v>
                </c:pt>
                <c:pt idx="1">
                  <c:v>260</c:v>
                </c:pt>
                <c:pt idx="2">
                  <c:v>250</c:v>
                </c:pt>
              </c:numCache>
            </c:numRef>
          </c:val>
        </c:ser>
        <c:ser>
          <c:idx val="2"/>
          <c:order val="2"/>
          <c:tx>
            <c:strRef>
              <c:f>Sheet1!$D$1</c:f>
              <c:strCache>
                <c:ptCount val="1"/>
                <c:pt idx="0">
                  <c:v>70歳以上</c:v>
                </c:pt>
              </c:strCache>
            </c:strRef>
          </c:tx>
          <c:spPr>
            <a:solidFill>
              <a:srgbClr val="FFFF00"/>
            </a:solidFill>
            <a:ln>
              <a:solidFill>
                <a:schemeClr val="tx1"/>
              </a:solidFill>
            </a:ln>
          </c:spPr>
          <c:invertIfNegative val="0"/>
          <c:dLbls>
            <c:dLbl>
              <c:idx val="0"/>
              <c:layout>
                <c:manualLayout>
                  <c:x val="8.1596624309941065E-3"/>
                  <c:y val="-7.2874019762754066E-3"/>
                </c:manualLayout>
              </c:layout>
              <c:showLegendKey val="0"/>
              <c:showVal val="1"/>
              <c:showCatName val="0"/>
              <c:showSerName val="0"/>
              <c:showPercent val="0"/>
              <c:showBubbleSize val="0"/>
            </c:dLbl>
            <c:dLbl>
              <c:idx val="1"/>
              <c:layout>
                <c:manualLayout>
                  <c:x val="7.2542361186702098E-3"/>
                  <c:y val="-4.0668424118758259E-4"/>
                </c:manualLayout>
              </c:layout>
              <c:showLegendKey val="0"/>
              <c:showVal val="1"/>
              <c:showCatName val="0"/>
              <c:showSerName val="0"/>
              <c:showPercent val="0"/>
              <c:showBubbleSize val="0"/>
            </c:dLbl>
            <c:dLbl>
              <c:idx val="2"/>
              <c:layout>
                <c:manualLayout>
                  <c:x val="8.4623039417748187E-3"/>
                  <c:y val="1.2198507949424957E-3"/>
                </c:manualLayout>
              </c:layout>
              <c:showLegendKey val="0"/>
              <c:showVal val="1"/>
              <c:showCatName val="0"/>
              <c:showSerName val="0"/>
              <c:showPercent val="0"/>
              <c:showBubbleSize val="0"/>
            </c:dLbl>
            <c:txPr>
              <a:bodyPr/>
              <a:lstStyle/>
              <a:p>
                <a:pPr>
                  <a:defRPr sz="1000" b="1">
                    <a:solidFill>
                      <a:schemeClr val="tx1"/>
                    </a:solidFill>
                  </a:defRPr>
                </a:pPr>
                <a:endParaRPr lang="ja-JP"/>
              </a:p>
            </c:txPr>
            <c:showLegendKey val="0"/>
            <c:showVal val="1"/>
            <c:showCatName val="0"/>
            <c:showSerName val="0"/>
            <c:showPercent val="0"/>
            <c:showBubbleSize val="0"/>
            <c:showLeaderLines val="0"/>
          </c:dLbls>
          <c:cat>
            <c:strRef>
              <c:f>Sheet1!$A$2:$A$4</c:f>
              <c:strCache>
                <c:ptCount val="3"/>
                <c:pt idx="0">
                  <c:v>平成28年</c:v>
                </c:pt>
                <c:pt idx="1">
                  <c:v>平成18年</c:v>
                </c:pt>
                <c:pt idx="2">
                  <c:v>平成8年</c:v>
                </c:pt>
              </c:strCache>
            </c:strRef>
          </c:cat>
          <c:val>
            <c:numRef>
              <c:f>Sheet1!$D$2:$D$4</c:f>
              <c:numCache>
                <c:formatCode>General</c:formatCode>
                <c:ptCount val="3"/>
                <c:pt idx="0">
                  <c:v>332</c:v>
                </c:pt>
                <c:pt idx="1">
                  <c:v>250</c:v>
                </c:pt>
                <c:pt idx="2">
                  <c:v>199</c:v>
                </c:pt>
              </c:numCache>
            </c:numRef>
          </c:val>
        </c:ser>
        <c:dLbls>
          <c:showLegendKey val="0"/>
          <c:showVal val="0"/>
          <c:showCatName val="0"/>
          <c:showSerName val="0"/>
          <c:showPercent val="0"/>
          <c:showBubbleSize val="0"/>
        </c:dLbls>
        <c:gapWidth val="150"/>
        <c:overlap val="100"/>
        <c:serLines/>
        <c:axId val="83360384"/>
        <c:axId val="84754816"/>
      </c:barChart>
      <c:catAx>
        <c:axId val="83360384"/>
        <c:scaling>
          <c:orientation val="minMax"/>
        </c:scaling>
        <c:delete val="0"/>
        <c:axPos val="l"/>
        <c:majorTickMark val="out"/>
        <c:minorTickMark val="none"/>
        <c:tickLblPos val="nextTo"/>
        <c:txPr>
          <a:bodyPr/>
          <a:lstStyle/>
          <a:p>
            <a:pPr>
              <a:defRPr sz="800"/>
            </a:pPr>
            <a:endParaRPr lang="ja-JP"/>
          </a:p>
        </c:txPr>
        <c:crossAx val="84754816"/>
        <c:crosses val="autoZero"/>
        <c:auto val="1"/>
        <c:lblAlgn val="ctr"/>
        <c:lblOffset val="100"/>
        <c:noMultiLvlLbl val="0"/>
      </c:catAx>
      <c:valAx>
        <c:axId val="84754816"/>
        <c:scaling>
          <c:orientation val="minMax"/>
          <c:max val="1400"/>
          <c:min val="0"/>
        </c:scaling>
        <c:delete val="0"/>
        <c:axPos val="b"/>
        <c:numFmt formatCode="General" sourceLinked="1"/>
        <c:majorTickMark val="out"/>
        <c:minorTickMark val="none"/>
        <c:tickLblPos val="nextTo"/>
        <c:txPr>
          <a:bodyPr/>
          <a:lstStyle/>
          <a:p>
            <a:pPr>
              <a:defRPr sz="800"/>
            </a:pPr>
            <a:endParaRPr lang="ja-JP"/>
          </a:p>
        </c:txPr>
        <c:crossAx val="83360384"/>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55751230708863E-2"/>
          <c:y val="7.9504655481536832E-2"/>
          <c:w val="0.85214865193743727"/>
          <c:h val="0.70662159258202017"/>
        </c:manualLayout>
      </c:layout>
      <c:barChart>
        <c:barDir val="bar"/>
        <c:grouping val="percentStacked"/>
        <c:varyColors val="0"/>
        <c:ser>
          <c:idx val="0"/>
          <c:order val="0"/>
          <c:tx>
            <c:strRef>
              <c:f>Sheet1!$B$1</c:f>
              <c:strCache>
                <c:ptCount val="1"/>
                <c:pt idx="0">
                  <c:v>10万未満</c:v>
                </c:pt>
              </c:strCache>
            </c:strRef>
          </c:tx>
          <c:spPr>
            <a:solidFill>
              <a:srgbClr val="FF0000"/>
            </a:solidFill>
            <a:ln>
              <a:solidFill>
                <a:schemeClr val="tx1"/>
              </a:solidFill>
            </a:ln>
          </c:spPr>
          <c:invertIfNegative val="0"/>
          <c:dLbls>
            <c:dLbl>
              <c:idx val="2"/>
              <c:layout>
                <c:manualLayout>
                  <c:x val="4.6469081595316479E-2"/>
                  <c:y val="0"/>
                </c:manualLayout>
              </c:layout>
              <c:showLegendKey val="0"/>
              <c:showVal val="1"/>
              <c:showCatName val="0"/>
              <c:showSerName val="0"/>
              <c:showPercent val="0"/>
              <c:showBubbleSize val="0"/>
            </c:dLbl>
            <c:spPr>
              <a:noFill/>
            </c:spPr>
            <c:txPr>
              <a:bodyPr/>
              <a:lstStyle/>
              <a:p>
                <a:pPr>
                  <a:defRPr sz="1000" b="1">
                    <a:solidFill>
                      <a:schemeClr val="bg1"/>
                    </a:solidFill>
                  </a:defRPr>
                </a:pPr>
                <a:endParaRPr lang="ja-JP"/>
              </a:p>
            </c:txPr>
            <c:showLegendKey val="0"/>
            <c:showVal val="1"/>
            <c:showCatName val="0"/>
            <c:showSerName val="0"/>
            <c:showPercent val="0"/>
            <c:showBubbleSize val="0"/>
            <c:showLeaderLines val="0"/>
          </c:dLbls>
          <c:cat>
            <c:strRef>
              <c:f>Sheet1!$A$2:$A$4</c:f>
              <c:strCache>
                <c:ptCount val="3"/>
                <c:pt idx="0">
                  <c:v>70-74</c:v>
                </c:pt>
                <c:pt idx="1">
                  <c:v>65－69</c:v>
                </c:pt>
                <c:pt idx="2">
                  <c:v>60－64</c:v>
                </c:pt>
              </c:strCache>
            </c:strRef>
          </c:cat>
          <c:val>
            <c:numRef>
              <c:f>Sheet1!$B$2:$B$4</c:f>
              <c:numCache>
                <c:formatCode>0%</c:formatCode>
                <c:ptCount val="3"/>
                <c:pt idx="0">
                  <c:v>0.59399999999999997</c:v>
                </c:pt>
                <c:pt idx="1">
                  <c:v>0.57599999999999996</c:v>
                </c:pt>
                <c:pt idx="2">
                  <c:v>0.47699999999999998</c:v>
                </c:pt>
              </c:numCache>
            </c:numRef>
          </c:val>
        </c:ser>
        <c:ser>
          <c:idx val="1"/>
          <c:order val="1"/>
          <c:tx>
            <c:strRef>
              <c:f>Sheet1!$C$1</c:f>
              <c:strCache>
                <c:ptCount val="1"/>
                <c:pt idx="0">
                  <c:v>10万～20万</c:v>
                </c:pt>
              </c:strCache>
            </c:strRef>
          </c:tx>
          <c:spPr>
            <a:solidFill>
              <a:srgbClr val="CCECFF"/>
            </a:solidFill>
            <a:ln>
              <a:solidFill>
                <a:schemeClr val="tx1"/>
              </a:solidFill>
            </a:ln>
          </c:spPr>
          <c:invertIfNegative val="0"/>
          <c:cat>
            <c:strRef>
              <c:f>Sheet1!$A$2:$A$4</c:f>
              <c:strCache>
                <c:ptCount val="3"/>
                <c:pt idx="0">
                  <c:v>70-74</c:v>
                </c:pt>
                <c:pt idx="1">
                  <c:v>65－69</c:v>
                </c:pt>
                <c:pt idx="2">
                  <c:v>60－64</c:v>
                </c:pt>
              </c:strCache>
            </c:strRef>
          </c:cat>
          <c:val>
            <c:numRef>
              <c:f>Sheet1!$C$2:$C$4</c:f>
              <c:numCache>
                <c:formatCode>0%</c:formatCode>
                <c:ptCount val="3"/>
                <c:pt idx="0">
                  <c:v>0.28299999999999997</c:v>
                </c:pt>
                <c:pt idx="1">
                  <c:v>0.29899999999999999</c:v>
                </c:pt>
                <c:pt idx="2">
                  <c:v>0.311</c:v>
                </c:pt>
              </c:numCache>
            </c:numRef>
          </c:val>
        </c:ser>
        <c:ser>
          <c:idx val="2"/>
          <c:order val="2"/>
          <c:tx>
            <c:strRef>
              <c:f>Sheet1!$D$1</c:f>
              <c:strCache>
                <c:ptCount val="1"/>
                <c:pt idx="0">
                  <c:v>20万～40万</c:v>
                </c:pt>
              </c:strCache>
            </c:strRef>
          </c:tx>
          <c:spPr>
            <a:solidFill>
              <a:srgbClr val="CCFF99"/>
            </a:solidFill>
            <a:ln>
              <a:solidFill>
                <a:schemeClr val="tx1"/>
              </a:solidFill>
            </a:ln>
          </c:spPr>
          <c:invertIfNegative val="0"/>
          <c:cat>
            <c:strRef>
              <c:f>Sheet1!$A$2:$A$4</c:f>
              <c:strCache>
                <c:ptCount val="3"/>
                <c:pt idx="0">
                  <c:v>70-74</c:v>
                </c:pt>
                <c:pt idx="1">
                  <c:v>65－69</c:v>
                </c:pt>
                <c:pt idx="2">
                  <c:v>60－64</c:v>
                </c:pt>
              </c:strCache>
            </c:strRef>
          </c:cat>
          <c:val>
            <c:numRef>
              <c:f>Sheet1!$D$2:$D$4</c:f>
              <c:numCache>
                <c:formatCode>0%</c:formatCode>
                <c:ptCount val="3"/>
                <c:pt idx="0">
                  <c:v>0.105</c:v>
                </c:pt>
                <c:pt idx="1">
                  <c:v>0.1</c:v>
                </c:pt>
                <c:pt idx="2">
                  <c:v>0.16800000000000001</c:v>
                </c:pt>
              </c:numCache>
            </c:numRef>
          </c:val>
        </c:ser>
        <c:ser>
          <c:idx val="3"/>
          <c:order val="3"/>
          <c:tx>
            <c:strRef>
              <c:f>Sheet1!$E$1</c:f>
              <c:strCache>
                <c:ptCount val="1"/>
                <c:pt idx="0">
                  <c:v>40万～</c:v>
                </c:pt>
              </c:strCache>
            </c:strRef>
          </c:tx>
          <c:spPr>
            <a:solidFill>
              <a:srgbClr val="FFFF00">
                <a:alpha val="41000"/>
              </a:srgbClr>
            </a:solidFill>
            <a:ln>
              <a:solidFill>
                <a:schemeClr val="tx1"/>
              </a:solidFill>
            </a:ln>
          </c:spPr>
          <c:invertIfNegative val="0"/>
          <c:cat>
            <c:strRef>
              <c:f>Sheet1!$A$2:$A$4</c:f>
              <c:strCache>
                <c:ptCount val="3"/>
                <c:pt idx="0">
                  <c:v>70-74</c:v>
                </c:pt>
                <c:pt idx="1">
                  <c:v>65－69</c:v>
                </c:pt>
                <c:pt idx="2">
                  <c:v>60－64</c:v>
                </c:pt>
              </c:strCache>
            </c:strRef>
          </c:cat>
          <c:val>
            <c:numRef>
              <c:f>Sheet1!$E$2:$E$4</c:f>
              <c:numCache>
                <c:formatCode>0%</c:formatCode>
                <c:ptCount val="3"/>
                <c:pt idx="0">
                  <c:v>1.9E-2</c:v>
                </c:pt>
                <c:pt idx="1">
                  <c:v>2.4E-2</c:v>
                </c:pt>
                <c:pt idx="2">
                  <c:v>4.3999999999999997E-2</c:v>
                </c:pt>
              </c:numCache>
            </c:numRef>
          </c:val>
        </c:ser>
        <c:dLbls>
          <c:showLegendKey val="0"/>
          <c:showVal val="0"/>
          <c:showCatName val="0"/>
          <c:showSerName val="0"/>
          <c:showPercent val="0"/>
          <c:showBubbleSize val="0"/>
        </c:dLbls>
        <c:gapWidth val="150"/>
        <c:overlap val="100"/>
        <c:serLines/>
        <c:axId val="85550208"/>
        <c:axId val="85551744"/>
      </c:barChart>
      <c:catAx>
        <c:axId val="85550208"/>
        <c:scaling>
          <c:orientation val="minMax"/>
        </c:scaling>
        <c:delete val="1"/>
        <c:axPos val="l"/>
        <c:majorTickMark val="out"/>
        <c:minorTickMark val="none"/>
        <c:tickLblPos val="nextTo"/>
        <c:crossAx val="85551744"/>
        <c:crosses val="autoZero"/>
        <c:auto val="1"/>
        <c:lblAlgn val="ctr"/>
        <c:lblOffset val="100"/>
        <c:noMultiLvlLbl val="0"/>
      </c:catAx>
      <c:valAx>
        <c:axId val="85551744"/>
        <c:scaling>
          <c:orientation val="minMax"/>
        </c:scaling>
        <c:delete val="0"/>
        <c:axPos val="b"/>
        <c:majorGridlines/>
        <c:numFmt formatCode="0%" sourceLinked="1"/>
        <c:majorTickMark val="out"/>
        <c:minorTickMark val="none"/>
        <c:tickLblPos val="nextTo"/>
        <c:txPr>
          <a:bodyPr/>
          <a:lstStyle/>
          <a:p>
            <a:pPr>
              <a:defRPr sz="800"/>
            </a:pPr>
            <a:endParaRPr lang="ja-JP"/>
          </a:p>
        </c:txPr>
        <c:crossAx val="8555020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02373662537567"/>
          <c:y val="7.8393626336265926E-2"/>
          <c:w val="0.72048943661172837"/>
          <c:h val="0.72402664673827632"/>
        </c:manualLayout>
      </c:layout>
      <c:barChart>
        <c:barDir val="bar"/>
        <c:grouping val="percentStacked"/>
        <c:varyColors val="0"/>
        <c:ser>
          <c:idx val="0"/>
          <c:order val="0"/>
          <c:tx>
            <c:strRef>
              <c:f>Sheet1!$B$1</c:f>
              <c:strCache>
                <c:ptCount val="1"/>
                <c:pt idx="0">
                  <c:v>正社員</c:v>
                </c:pt>
              </c:strCache>
            </c:strRef>
          </c:tx>
          <c:spPr>
            <a:solidFill>
              <a:srgbClr val="CCECFF"/>
            </a:solidFill>
            <a:ln>
              <a:solidFill>
                <a:schemeClr val="tx1"/>
              </a:solidFill>
            </a:ln>
          </c:spPr>
          <c:invertIfNegative val="0"/>
          <c:cat>
            <c:strRef>
              <c:f>Sheet1!$A$2:$A$4</c:f>
              <c:strCache>
                <c:ptCount val="3"/>
                <c:pt idx="0">
                  <c:v>70-74歳</c:v>
                </c:pt>
                <c:pt idx="1">
                  <c:v>65-69歳</c:v>
                </c:pt>
                <c:pt idx="2">
                  <c:v>60-64歳</c:v>
                </c:pt>
              </c:strCache>
            </c:strRef>
          </c:cat>
          <c:val>
            <c:numRef>
              <c:f>Sheet1!$B$2:$B$4</c:f>
              <c:numCache>
                <c:formatCode>0%</c:formatCode>
                <c:ptCount val="3"/>
                <c:pt idx="0">
                  <c:v>0.13</c:v>
                </c:pt>
                <c:pt idx="1">
                  <c:v>8.3000000000000004E-2</c:v>
                </c:pt>
                <c:pt idx="2">
                  <c:v>0.105</c:v>
                </c:pt>
              </c:numCache>
            </c:numRef>
          </c:val>
        </c:ser>
        <c:ser>
          <c:idx val="1"/>
          <c:order val="1"/>
          <c:tx>
            <c:strRef>
              <c:f>Sheet1!$C$1</c:f>
              <c:strCache>
                <c:ptCount val="1"/>
                <c:pt idx="0">
                  <c:v>非正規社員</c:v>
                </c:pt>
              </c:strCache>
            </c:strRef>
          </c:tx>
          <c:spPr>
            <a:solidFill>
              <a:srgbClr val="FF0000"/>
            </a:solidFill>
            <a:ln>
              <a:solidFill>
                <a:schemeClr val="tx1"/>
              </a:solidFill>
            </a:ln>
          </c:spPr>
          <c:invertIfNegative val="0"/>
          <c:dLbls>
            <c:txPr>
              <a:bodyPr/>
              <a:lstStyle/>
              <a:p>
                <a:pPr>
                  <a:defRPr sz="1000" b="1">
                    <a:solidFill>
                      <a:schemeClr val="bg1"/>
                    </a:solidFill>
                  </a:defRPr>
                </a:pPr>
                <a:endParaRPr lang="ja-JP"/>
              </a:p>
            </c:txPr>
            <c:showLegendKey val="0"/>
            <c:showVal val="1"/>
            <c:showCatName val="0"/>
            <c:showSerName val="0"/>
            <c:showPercent val="0"/>
            <c:showBubbleSize val="0"/>
            <c:showLeaderLines val="0"/>
          </c:dLbls>
          <c:cat>
            <c:strRef>
              <c:f>Sheet1!$A$2:$A$4</c:f>
              <c:strCache>
                <c:ptCount val="3"/>
                <c:pt idx="0">
                  <c:v>70-74歳</c:v>
                </c:pt>
                <c:pt idx="1">
                  <c:v>65-69歳</c:v>
                </c:pt>
                <c:pt idx="2">
                  <c:v>60-64歳</c:v>
                </c:pt>
              </c:strCache>
            </c:strRef>
          </c:cat>
          <c:val>
            <c:numRef>
              <c:f>Sheet1!$C$2:$C$4</c:f>
              <c:numCache>
                <c:formatCode>0%</c:formatCode>
                <c:ptCount val="3"/>
                <c:pt idx="0">
                  <c:v>0.70199999999999996</c:v>
                </c:pt>
                <c:pt idx="1">
                  <c:v>0.79600000000000004</c:v>
                </c:pt>
                <c:pt idx="2">
                  <c:v>0.78600000000000003</c:v>
                </c:pt>
              </c:numCache>
            </c:numRef>
          </c:val>
        </c:ser>
        <c:ser>
          <c:idx val="2"/>
          <c:order val="2"/>
          <c:tx>
            <c:strRef>
              <c:f>Sheet1!$D$1</c:f>
              <c:strCache>
                <c:ptCount val="1"/>
                <c:pt idx="0">
                  <c:v>自営業</c:v>
                </c:pt>
              </c:strCache>
            </c:strRef>
          </c:tx>
          <c:spPr>
            <a:solidFill>
              <a:srgbClr val="00B050"/>
            </a:solidFill>
            <a:ln>
              <a:solidFill>
                <a:schemeClr val="tx1"/>
              </a:solidFill>
            </a:ln>
          </c:spPr>
          <c:invertIfNegative val="0"/>
          <c:cat>
            <c:strRef>
              <c:f>Sheet1!$A$2:$A$4</c:f>
              <c:strCache>
                <c:ptCount val="3"/>
                <c:pt idx="0">
                  <c:v>70-74歳</c:v>
                </c:pt>
                <c:pt idx="1">
                  <c:v>65-69歳</c:v>
                </c:pt>
                <c:pt idx="2">
                  <c:v>60-64歳</c:v>
                </c:pt>
              </c:strCache>
            </c:strRef>
          </c:cat>
          <c:val>
            <c:numRef>
              <c:f>Sheet1!$D$2:$D$4</c:f>
              <c:numCache>
                <c:formatCode>0%</c:formatCode>
                <c:ptCount val="3"/>
                <c:pt idx="0">
                  <c:v>0.10199999999999999</c:v>
                </c:pt>
                <c:pt idx="1">
                  <c:v>6.8000000000000005E-2</c:v>
                </c:pt>
                <c:pt idx="2">
                  <c:v>6.6000000000000003E-2</c:v>
                </c:pt>
              </c:numCache>
            </c:numRef>
          </c:val>
        </c:ser>
        <c:ser>
          <c:idx val="3"/>
          <c:order val="3"/>
          <c:tx>
            <c:strRef>
              <c:f>Sheet1!$E$1</c:f>
              <c:strCache>
                <c:ptCount val="1"/>
                <c:pt idx="0">
                  <c:v>役員・その他</c:v>
                </c:pt>
              </c:strCache>
            </c:strRef>
          </c:tx>
          <c:spPr>
            <a:solidFill>
              <a:srgbClr val="FFFF00">
                <a:alpha val="55000"/>
              </a:srgbClr>
            </a:solidFill>
            <a:ln>
              <a:solidFill>
                <a:schemeClr val="tx1"/>
              </a:solidFill>
            </a:ln>
          </c:spPr>
          <c:invertIfNegative val="0"/>
          <c:cat>
            <c:strRef>
              <c:f>Sheet1!$A$2:$A$4</c:f>
              <c:strCache>
                <c:ptCount val="3"/>
                <c:pt idx="0">
                  <c:v>70-74歳</c:v>
                </c:pt>
                <c:pt idx="1">
                  <c:v>65-69歳</c:v>
                </c:pt>
                <c:pt idx="2">
                  <c:v>60-64歳</c:v>
                </c:pt>
              </c:strCache>
            </c:strRef>
          </c:cat>
          <c:val>
            <c:numRef>
              <c:f>Sheet1!$E$2:$E$4</c:f>
              <c:numCache>
                <c:formatCode>0%</c:formatCode>
                <c:ptCount val="3"/>
                <c:pt idx="0">
                  <c:v>6.6000000000000003E-2</c:v>
                </c:pt>
                <c:pt idx="1">
                  <c:v>5.2999999999999999E-2</c:v>
                </c:pt>
                <c:pt idx="2">
                  <c:v>4.2000000000000003E-2</c:v>
                </c:pt>
              </c:numCache>
            </c:numRef>
          </c:val>
        </c:ser>
        <c:dLbls>
          <c:showLegendKey val="0"/>
          <c:showVal val="0"/>
          <c:showCatName val="0"/>
          <c:showSerName val="0"/>
          <c:showPercent val="0"/>
          <c:showBubbleSize val="0"/>
        </c:dLbls>
        <c:gapWidth val="150"/>
        <c:overlap val="100"/>
        <c:serLines/>
        <c:axId val="172745856"/>
        <c:axId val="172747392"/>
      </c:barChart>
      <c:catAx>
        <c:axId val="172745856"/>
        <c:scaling>
          <c:orientation val="minMax"/>
        </c:scaling>
        <c:delete val="0"/>
        <c:axPos val="l"/>
        <c:majorTickMark val="out"/>
        <c:minorTickMark val="none"/>
        <c:tickLblPos val="nextTo"/>
        <c:txPr>
          <a:bodyPr/>
          <a:lstStyle/>
          <a:p>
            <a:pPr>
              <a:defRPr sz="800"/>
            </a:pPr>
            <a:endParaRPr lang="ja-JP"/>
          </a:p>
        </c:txPr>
        <c:crossAx val="172747392"/>
        <c:crosses val="autoZero"/>
        <c:auto val="1"/>
        <c:lblAlgn val="ctr"/>
        <c:lblOffset val="100"/>
        <c:noMultiLvlLbl val="0"/>
      </c:catAx>
      <c:valAx>
        <c:axId val="172747392"/>
        <c:scaling>
          <c:orientation val="minMax"/>
        </c:scaling>
        <c:delete val="0"/>
        <c:axPos val="b"/>
        <c:majorGridlines/>
        <c:numFmt formatCode="0%" sourceLinked="1"/>
        <c:majorTickMark val="out"/>
        <c:minorTickMark val="none"/>
        <c:tickLblPos val="nextTo"/>
        <c:txPr>
          <a:bodyPr/>
          <a:lstStyle/>
          <a:p>
            <a:pPr>
              <a:defRPr sz="800"/>
            </a:pPr>
            <a:endParaRPr lang="ja-JP"/>
          </a:p>
        </c:txPr>
        <c:crossAx val="172745856"/>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7C80"/>
            </a:solidFill>
            <a:ln>
              <a:solidFill>
                <a:schemeClr val="tx1"/>
              </a:solidFill>
            </a:ln>
          </c:spPr>
          <c:invertIfNegative val="0"/>
          <c:cat>
            <c:strRef>
              <c:f>Sheet1!$A$2:$A$4</c:f>
              <c:strCache>
                <c:ptCount val="3"/>
                <c:pt idx="0">
                  <c:v>60～64歳</c:v>
                </c:pt>
                <c:pt idx="1">
                  <c:v>65～69歳</c:v>
                </c:pt>
                <c:pt idx="2">
                  <c:v>70～74歳</c:v>
                </c:pt>
              </c:strCache>
            </c:strRef>
          </c:cat>
          <c:val>
            <c:numRef>
              <c:f>Sheet1!$B$2:$B$4</c:f>
              <c:numCache>
                <c:formatCode>General</c:formatCode>
                <c:ptCount val="3"/>
                <c:pt idx="0">
                  <c:v>15</c:v>
                </c:pt>
                <c:pt idx="1">
                  <c:v>22</c:v>
                </c:pt>
                <c:pt idx="2">
                  <c:v>27</c:v>
                </c:pt>
              </c:numCache>
            </c:numRef>
          </c:val>
        </c:ser>
        <c:dLbls>
          <c:showLegendKey val="0"/>
          <c:showVal val="0"/>
          <c:showCatName val="0"/>
          <c:showSerName val="0"/>
          <c:showPercent val="0"/>
          <c:showBubbleSize val="0"/>
        </c:dLbls>
        <c:gapWidth val="150"/>
        <c:axId val="145537280"/>
        <c:axId val="145547264"/>
      </c:barChart>
      <c:catAx>
        <c:axId val="145537280"/>
        <c:scaling>
          <c:orientation val="minMax"/>
        </c:scaling>
        <c:delete val="0"/>
        <c:axPos val="b"/>
        <c:majorTickMark val="out"/>
        <c:minorTickMark val="none"/>
        <c:tickLblPos val="nextTo"/>
        <c:txPr>
          <a:bodyPr/>
          <a:lstStyle/>
          <a:p>
            <a:pPr>
              <a:defRPr sz="1000"/>
            </a:pPr>
            <a:endParaRPr lang="ja-JP"/>
          </a:p>
        </c:txPr>
        <c:crossAx val="145547264"/>
        <c:crosses val="autoZero"/>
        <c:auto val="1"/>
        <c:lblAlgn val="ctr"/>
        <c:lblOffset val="100"/>
        <c:noMultiLvlLbl val="0"/>
      </c:catAx>
      <c:valAx>
        <c:axId val="145547264"/>
        <c:scaling>
          <c:orientation val="minMax"/>
        </c:scaling>
        <c:delete val="0"/>
        <c:axPos val="l"/>
        <c:majorGridlines/>
        <c:numFmt formatCode="General" sourceLinked="1"/>
        <c:majorTickMark val="out"/>
        <c:minorTickMark val="none"/>
        <c:tickLblPos val="nextTo"/>
        <c:txPr>
          <a:bodyPr/>
          <a:lstStyle/>
          <a:p>
            <a:pPr>
              <a:defRPr sz="1000"/>
            </a:pPr>
            <a:endParaRPr lang="ja-JP"/>
          </a:p>
        </c:txPr>
        <c:crossAx val="14553728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0.63963</cdr:x>
      <cdr:y>0.18722</cdr:y>
    </cdr:from>
    <cdr:to>
      <cdr:x>0.82882</cdr:x>
      <cdr:y>0.27609</cdr:y>
    </cdr:to>
    <cdr:sp macro="" textlink="">
      <cdr:nvSpPr>
        <cdr:cNvPr id="43012" name="AutoShape 4"/>
        <cdr:cNvSpPr>
          <a:spLocks xmlns:a="http://schemas.openxmlformats.org/drawingml/2006/main" noChangeArrowheads="1"/>
        </cdr:cNvSpPr>
      </cdr:nvSpPr>
      <cdr:spPr bwMode="auto">
        <a:xfrm xmlns:a="http://schemas.openxmlformats.org/drawingml/2006/main">
          <a:off x="6220785" y="873951"/>
          <a:ext cx="1839986" cy="414849"/>
        </a:xfrm>
        <a:prstGeom xmlns:a="http://schemas.openxmlformats.org/drawingml/2006/main" prst="wedgeRectCallout">
          <a:avLst>
            <a:gd name="adj1" fmla="val 103336"/>
            <a:gd name="adj2" fmla="val -61459"/>
          </a:avLst>
        </a:prstGeom>
        <a:solidFill xmlns:a="http://schemas.openxmlformats.org/drawingml/2006/main">
          <a:sysClr val="window" lastClr="FFFFFF"/>
        </a:solidFill>
        <a:ln xmlns:a="http://schemas.openxmlformats.org/drawingml/2006/main" w="2857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1100" b="0" i="0" u="sng" strike="noStrike" dirty="0" smtClean="0">
              <a:solidFill>
                <a:schemeClr val="tx1"/>
              </a:solidFill>
              <a:latin typeface="ｺﾞｼｯｸ"/>
            </a:rPr>
            <a:t>30</a:t>
          </a:r>
          <a:r>
            <a:rPr lang="ja-JP" altLang="en-US" sz="1100" b="0" i="0" u="sng" strike="noStrike" dirty="0" smtClean="0">
              <a:solidFill>
                <a:schemeClr val="tx1"/>
              </a:solidFill>
              <a:latin typeface="ｺﾞｼｯｸ"/>
            </a:rPr>
            <a:t>年２月</a:t>
          </a:r>
          <a:r>
            <a:rPr lang="ja-JP" altLang="en-US" sz="1100" b="0" i="0" u="sng" strike="noStrike" dirty="0">
              <a:solidFill>
                <a:schemeClr val="tx1"/>
              </a:solidFill>
              <a:latin typeface="ｺﾞｼｯｸ"/>
            </a:rPr>
            <a:t>の有効求人倍率  </a:t>
          </a:r>
          <a:endParaRPr lang="en-US" altLang="ja-JP" sz="1050" b="0" i="0" u="sng" strike="noStrike" dirty="0">
            <a:solidFill>
              <a:schemeClr val="tx1"/>
            </a:solidFill>
            <a:latin typeface="ｺﾞｼｯｸ"/>
          </a:endParaRPr>
        </a:p>
        <a:p xmlns:a="http://schemas.openxmlformats.org/drawingml/2006/main">
          <a:pPr algn="ctr" rtl="0">
            <a:defRPr sz="1000"/>
          </a:pPr>
          <a:r>
            <a:rPr lang="en-US" altLang="ja-JP" sz="1100" b="0" i="0" u="sng" strike="noStrike" dirty="0" smtClean="0">
              <a:solidFill>
                <a:schemeClr val="tx1"/>
              </a:solidFill>
              <a:latin typeface="ｺﾞｼｯｸ"/>
            </a:rPr>
            <a:t>1.58</a:t>
          </a:r>
          <a:r>
            <a:rPr lang="ja-JP" altLang="en-US" sz="1100" b="0" i="0" u="sng" strike="noStrike" dirty="0" smtClean="0">
              <a:solidFill>
                <a:schemeClr val="tx1"/>
              </a:solidFill>
              <a:latin typeface="ｺﾞｼｯｸ"/>
            </a:rPr>
            <a:t>倍</a:t>
          </a:r>
          <a:endParaRPr lang="ja-JP" altLang="en-US" sz="1100" b="0" i="0" u="sng" strike="noStrike" dirty="0">
            <a:solidFill>
              <a:schemeClr val="tx1"/>
            </a:solidFill>
            <a:latin typeface="ｺﾞｼｯｸ"/>
          </a:endParaRPr>
        </a:p>
      </cdr:txBody>
    </cdr:sp>
  </cdr:relSizeAnchor>
  <cdr:relSizeAnchor xmlns:cdr="http://schemas.openxmlformats.org/drawingml/2006/chartDrawing">
    <cdr:from>
      <cdr:x>0.66369</cdr:x>
      <cdr:y>0.75811</cdr:y>
    </cdr:from>
    <cdr:to>
      <cdr:x>0.88771</cdr:x>
      <cdr:y>0.86919</cdr:y>
    </cdr:to>
    <cdr:sp macro="" textlink="">
      <cdr:nvSpPr>
        <cdr:cNvPr id="43015" name="AutoShape 7"/>
        <cdr:cNvSpPr>
          <a:spLocks xmlns:a="http://schemas.openxmlformats.org/drawingml/2006/main" noChangeArrowheads="1"/>
        </cdr:cNvSpPr>
      </cdr:nvSpPr>
      <cdr:spPr bwMode="auto">
        <a:xfrm xmlns:a="http://schemas.openxmlformats.org/drawingml/2006/main">
          <a:off x="6454783" y="3538890"/>
          <a:ext cx="2178728" cy="518526"/>
        </a:xfrm>
        <a:prstGeom xmlns:a="http://schemas.openxmlformats.org/drawingml/2006/main" prst="wedgeRectCallout">
          <a:avLst>
            <a:gd name="adj1" fmla="val 68779"/>
            <a:gd name="adj2" fmla="val -22298"/>
          </a:avLst>
        </a:prstGeom>
        <a:solidFill xmlns:a="http://schemas.openxmlformats.org/drawingml/2006/main">
          <a:sysClr val="window" lastClr="FFFFFF"/>
        </a:solidFill>
        <a:ln xmlns:a="http://schemas.openxmlformats.org/drawingml/2006/main" w="28575" cap="sq">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1050" b="0" i="0" u="sng" strike="noStrike" dirty="0" smtClean="0">
              <a:solidFill>
                <a:srgbClr val="000000"/>
              </a:solidFill>
              <a:latin typeface="ｺﾞｼｯｸ"/>
            </a:rPr>
            <a:t>30</a:t>
          </a:r>
          <a:r>
            <a:rPr lang="ja-JP" altLang="en-US" sz="1050" b="0" i="0" u="sng" strike="noStrike" dirty="0" smtClean="0">
              <a:solidFill>
                <a:srgbClr val="000000"/>
              </a:solidFill>
              <a:latin typeface="ｺﾞｼｯｸ"/>
            </a:rPr>
            <a:t>年２月</a:t>
          </a:r>
          <a:r>
            <a:rPr lang="ja-JP" altLang="en-US" sz="1050" b="0" i="0" u="sng" strike="noStrike" dirty="0">
              <a:solidFill>
                <a:srgbClr val="000000"/>
              </a:solidFill>
              <a:latin typeface="ｺﾞｼｯｸ"/>
            </a:rPr>
            <a:t>の完全失業</a:t>
          </a:r>
          <a:r>
            <a:rPr lang="ja-JP" altLang="en-US" sz="1050" b="0" i="0" u="sng" strike="noStrike" dirty="0">
              <a:solidFill>
                <a:schemeClr val="tx1"/>
              </a:solidFill>
              <a:latin typeface="ｺﾞｼｯｸ"/>
            </a:rPr>
            <a:t>率</a:t>
          </a:r>
          <a:r>
            <a:rPr lang="en-US" altLang="ja-JP" sz="1050" b="0" i="0" u="sng" strike="noStrike" baseline="0" dirty="0" smtClean="0">
              <a:solidFill>
                <a:schemeClr val="tx1"/>
              </a:solidFill>
              <a:latin typeface="ｺﾞｼｯｸ"/>
            </a:rPr>
            <a:t>2.5</a:t>
          </a:r>
          <a:r>
            <a:rPr lang="ja-JP" altLang="en-US" sz="1050" b="0" i="0" u="sng" strike="noStrike" dirty="0" smtClean="0">
              <a:solidFill>
                <a:schemeClr val="tx1"/>
              </a:solidFill>
              <a:latin typeface="ｺﾞｼｯｸ"/>
            </a:rPr>
            <a:t>％</a:t>
          </a:r>
          <a:endParaRPr lang="en-US" altLang="ja-JP" sz="1050" b="0" i="0" u="sng" strike="noStrike" dirty="0">
            <a:solidFill>
              <a:schemeClr val="tx1"/>
            </a:solidFill>
            <a:latin typeface="ｺﾞｼｯｸ"/>
          </a:endParaRPr>
        </a:p>
        <a:p xmlns:a="http://schemas.openxmlformats.org/drawingml/2006/main">
          <a:pPr algn="ctr" rtl="0">
            <a:defRPr sz="1000"/>
          </a:pPr>
          <a:r>
            <a:rPr lang="ja-JP" altLang="en-US" sz="1050" b="0" i="0" u="sng" strike="noStrike" dirty="0">
              <a:solidFill>
                <a:srgbClr val="000000"/>
              </a:solidFill>
              <a:latin typeface="ｺﾞｼｯｸ"/>
            </a:rPr>
            <a:t>完全失業者</a:t>
          </a:r>
          <a:r>
            <a:rPr lang="en-US" altLang="ja-JP" sz="1050" b="0" i="0" u="sng" strike="noStrike" dirty="0" smtClean="0">
              <a:solidFill>
                <a:srgbClr val="000000"/>
              </a:solidFill>
              <a:latin typeface="ｺﾞｼｯｸ"/>
            </a:rPr>
            <a:t>169</a:t>
          </a:r>
          <a:r>
            <a:rPr lang="ja-JP" altLang="en-US" sz="1050" b="0" i="0" u="sng" strike="noStrike" dirty="0" smtClean="0">
              <a:solidFill>
                <a:schemeClr val="tx1"/>
              </a:solidFill>
              <a:latin typeface="ｺﾞｼｯｸ"/>
            </a:rPr>
            <a:t>万</a:t>
          </a:r>
          <a:r>
            <a:rPr lang="ja-JP" altLang="en-US" sz="1050" b="0" i="0" u="sng" strike="noStrike" dirty="0" smtClean="0">
              <a:solidFill>
                <a:srgbClr val="000000"/>
              </a:solidFill>
              <a:latin typeface="ｺﾞｼｯｸ"/>
            </a:rPr>
            <a:t>人</a:t>
          </a:r>
          <a:endParaRPr lang="en-US" altLang="ja-JP" sz="1050" b="0" i="0" u="sng" strike="noStrike" dirty="0">
            <a:solidFill>
              <a:srgbClr val="000000"/>
            </a:solidFill>
            <a:latin typeface="ｺﾞｼｯｸ"/>
          </a:endParaRPr>
        </a:p>
        <a:p xmlns:a="http://schemas.openxmlformats.org/drawingml/2006/main">
          <a:pPr algn="ctr" rtl="0">
            <a:defRPr sz="1000"/>
          </a:pPr>
          <a:r>
            <a:rPr lang="ja-JP" altLang="en-US" sz="1050" b="0" i="0" u="sng" strike="noStrike" dirty="0">
              <a:solidFill>
                <a:srgbClr val="000000"/>
              </a:solidFill>
              <a:latin typeface="ｺﾞｼｯｸ"/>
            </a:rPr>
            <a:t>（</a:t>
          </a:r>
          <a:r>
            <a:rPr lang="ja-JP" altLang="en-US" sz="1050" b="0" i="0" u="sng" strike="noStrike" dirty="0">
              <a:solidFill>
                <a:schemeClr val="tx1"/>
              </a:solidFill>
              <a:latin typeface="ｺﾞｼｯｸ"/>
            </a:rPr>
            <a:t>原数値は</a:t>
          </a:r>
          <a:r>
            <a:rPr lang="en-US" altLang="ja-JP" sz="1050" b="0" i="0" u="sng" strike="noStrike" dirty="0" smtClean="0">
              <a:solidFill>
                <a:schemeClr val="tx1"/>
              </a:solidFill>
              <a:latin typeface="ｺﾞｼｯｸ"/>
            </a:rPr>
            <a:t>166</a:t>
          </a:r>
          <a:r>
            <a:rPr lang="ja-JP" altLang="en-US" sz="1050" b="0" i="0" u="sng" strike="noStrike" dirty="0" smtClean="0">
              <a:solidFill>
                <a:schemeClr val="tx1"/>
              </a:solidFill>
              <a:latin typeface="ｺﾞｼｯｸ"/>
            </a:rPr>
            <a:t>万人</a:t>
          </a:r>
          <a:r>
            <a:rPr lang="ja-JP" altLang="en-US" sz="1050" b="0" i="0" u="sng" strike="noStrike" dirty="0">
              <a:solidFill>
                <a:srgbClr val="000000"/>
              </a:solidFill>
              <a:latin typeface="ｺﾞｼｯｸ"/>
            </a:rPr>
            <a:t>）</a:t>
          </a:r>
          <a:endParaRPr lang="en-US" altLang="ja-JP" sz="1050" b="0" i="0" u="sng" strike="noStrike" dirty="0">
            <a:solidFill>
              <a:srgbClr val="000000"/>
            </a:solidFill>
            <a:latin typeface="ｺﾞｼｯｸ"/>
          </a:endParaRPr>
        </a:p>
      </cdr:txBody>
    </cdr:sp>
  </cdr:relSizeAnchor>
  <cdr:relSizeAnchor xmlns:cdr="http://schemas.openxmlformats.org/drawingml/2006/chartDrawing">
    <cdr:from>
      <cdr:x>0.13419</cdr:x>
      <cdr:y>0.61931</cdr:y>
    </cdr:from>
    <cdr:to>
      <cdr:x>0.34945</cdr:x>
      <cdr:y>0.69615</cdr:y>
    </cdr:to>
    <cdr:grpSp>
      <cdr:nvGrpSpPr>
        <cdr:cNvPr id="52" name="グループ化 33"/>
        <cdr:cNvGrpSpPr>
          <a:grpSpLocks xmlns:a="http://schemas.openxmlformats.org/drawingml/2006/main"/>
        </cdr:cNvGrpSpPr>
      </cdr:nvGrpSpPr>
      <cdr:grpSpPr bwMode="auto">
        <a:xfrm xmlns:a="http://schemas.openxmlformats.org/drawingml/2006/main">
          <a:off x="1304451" y="2890966"/>
          <a:ext cx="2092526" cy="358692"/>
          <a:chOff x="1541613" y="4580477"/>
          <a:chExt cx="1965475" cy="547147"/>
        </a:xfrm>
      </cdr:grpSpPr>
      <cdr:sp macro="" textlink="">
        <cdr:nvSpPr>
          <cdr:cNvPr id="43018" name="Line 10"/>
          <cdr:cNvSpPr>
            <a:spLocks xmlns:a="http://schemas.openxmlformats.org/drawingml/2006/main" noChangeShapeType="1"/>
          </cdr:cNvSpPr>
        </cdr:nvSpPr>
        <cdr:spPr bwMode="auto">
          <a:xfrm xmlns:a="http://schemas.openxmlformats.org/drawingml/2006/main">
            <a:off x="3224405" y="4828103"/>
            <a:ext cx="184275" cy="2995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ja-JP" altLang="en-US"/>
          </a:p>
        </cdr:txBody>
      </cdr:sp>
      <cdr:sp macro="" textlink="">
        <cdr:nvSpPr>
          <cdr:cNvPr id="43019" name="Rectangle 11"/>
          <cdr:cNvSpPr>
            <a:spLocks xmlns:a="http://schemas.openxmlformats.org/drawingml/2006/main" noChangeArrowheads="1"/>
          </cdr:cNvSpPr>
        </cdr:nvSpPr>
        <cdr:spPr bwMode="auto">
          <a:xfrm xmlns:a="http://schemas.openxmlformats.org/drawingml/2006/main">
            <a:off x="1541613" y="4580477"/>
            <a:ext cx="1965475" cy="274639"/>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200" b="0" i="0" strike="noStrike" dirty="0">
                <a:solidFill>
                  <a:srgbClr val="000000"/>
                </a:solidFill>
                <a:latin typeface="ｺﾞｼｯｸ"/>
              </a:rPr>
              <a:t>有効求人倍率</a:t>
            </a:r>
            <a:r>
              <a:rPr lang="en-US" altLang="ja-JP" sz="1200" b="0" i="0" strike="noStrike" dirty="0">
                <a:solidFill>
                  <a:srgbClr val="000000"/>
                </a:solidFill>
                <a:latin typeface="ｺﾞｼｯｸ"/>
              </a:rPr>
              <a:t>(</a:t>
            </a:r>
            <a:r>
              <a:rPr lang="ja-JP" altLang="en-US" sz="1200" b="0" i="0" strike="noStrike" dirty="0">
                <a:solidFill>
                  <a:srgbClr val="000000"/>
                </a:solidFill>
                <a:latin typeface="ｺﾞｼｯｸ"/>
              </a:rPr>
              <a:t>左目盛）</a:t>
            </a:r>
          </a:p>
        </cdr:txBody>
      </cdr:sp>
    </cdr:grpSp>
  </cdr:relSizeAnchor>
  <cdr:relSizeAnchor xmlns:cdr="http://schemas.openxmlformats.org/drawingml/2006/chartDrawing">
    <cdr:from>
      <cdr:x>0.15111</cdr:x>
      <cdr:y>0.41619</cdr:y>
    </cdr:from>
    <cdr:to>
      <cdr:x>0.34586</cdr:x>
      <cdr:y>0.49689</cdr:y>
    </cdr:to>
    <cdr:grpSp>
      <cdr:nvGrpSpPr>
        <cdr:cNvPr id="53" name="グループ化 29"/>
        <cdr:cNvGrpSpPr>
          <a:grpSpLocks xmlns:a="http://schemas.openxmlformats.org/drawingml/2006/main"/>
        </cdr:cNvGrpSpPr>
      </cdr:nvGrpSpPr>
      <cdr:grpSpPr bwMode="auto">
        <a:xfrm xmlns:a="http://schemas.openxmlformats.org/drawingml/2006/main">
          <a:off x="1468929" y="1942793"/>
          <a:ext cx="1893150" cy="376711"/>
          <a:chOff x="2350075" y="3445628"/>
          <a:chExt cx="1782213" cy="575664"/>
        </a:xfrm>
      </cdr:grpSpPr>
      <cdr:sp macro="" textlink="">
        <cdr:nvSpPr>
          <cdr:cNvPr id="43020" name="Rectangle 12"/>
          <cdr:cNvSpPr>
            <a:spLocks xmlns:a="http://schemas.openxmlformats.org/drawingml/2006/main" noChangeArrowheads="1"/>
          </cdr:cNvSpPr>
        </cdr:nvSpPr>
        <cdr:spPr bwMode="auto">
          <a:xfrm xmlns:a="http://schemas.openxmlformats.org/drawingml/2006/main">
            <a:off x="2350075" y="3746215"/>
            <a:ext cx="1782213" cy="275077"/>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200" b="0" i="0" strike="noStrike" dirty="0">
                <a:solidFill>
                  <a:srgbClr val="000000"/>
                </a:solidFill>
                <a:latin typeface="ｺﾞｼｯｸ"/>
              </a:rPr>
              <a:t>完全失業率</a:t>
            </a:r>
            <a:r>
              <a:rPr lang="en-US" altLang="ja-JP" sz="1200" b="0" i="0" strike="noStrike" dirty="0">
                <a:solidFill>
                  <a:srgbClr val="000000"/>
                </a:solidFill>
                <a:latin typeface="ｺﾞｼｯｸ"/>
              </a:rPr>
              <a:t>(</a:t>
            </a:r>
            <a:r>
              <a:rPr lang="ja-JP" altLang="en-US" sz="1200" b="0" i="0" strike="noStrike" dirty="0">
                <a:solidFill>
                  <a:srgbClr val="000000"/>
                </a:solidFill>
                <a:latin typeface="ｺﾞｼｯｸ"/>
              </a:rPr>
              <a:t>右目盛）</a:t>
            </a:r>
          </a:p>
        </cdr:txBody>
      </cdr:sp>
      <cdr:sp macro="" textlink="">
        <cdr:nvSpPr>
          <cdr:cNvPr id="43021" name="Line 13"/>
          <cdr:cNvSpPr>
            <a:spLocks xmlns:a="http://schemas.openxmlformats.org/drawingml/2006/main" noChangeShapeType="1"/>
          </cdr:cNvSpPr>
        </cdr:nvSpPr>
        <cdr:spPr bwMode="auto">
          <a:xfrm xmlns:a="http://schemas.openxmlformats.org/drawingml/2006/main" flipH="1" flipV="1">
            <a:off x="2592573" y="3445628"/>
            <a:ext cx="198942" cy="29166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ja-JP" altLang="en-US"/>
          </a:p>
        </cdr:txBody>
      </cdr:sp>
    </cdr:grpSp>
  </cdr:relSizeAnchor>
  <cdr:relSizeAnchor xmlns:cdr="http://schemas.openxmlformats.org/drawingml/2006/chartDrawing">
    <cdr:from>
      <cdr:x>0.11299</cdr:x>
      <cdr:y>0.15371</cdr:y>
    </cdr:from>
    <cdr:to>
      <cdr:x>0.2667</cdr:x>
      <cdr:y>0.24909</cdr:y>
    </cdr:to>
    <cdr:sp macro="" textlink="">
      <cdr:nvSpPr>
        <cdr:cNvPr id="43022" name="AutoShape 14"/>
        <cdr:cNvSpPr>
          <a:spLocks xmlns:a="http://schemas.openxmlformats.org/drawingml/2006/main" noChangeArrowheads="1"/>
        </cdr:cNvSpPr>
      </cdr:nvSpPr>
      <cdr:spPr bwMode="auto">
        <a:xfrm xmlns:a="http://schemas.openxmlformats.org/drawingml/2006/main">
          <a:off x="1142393" y="717524"/>
          <a:ext cx="1554096" cy="445233"/>
        </a:xfrm>
        <a:prstGeom xmlns:a="http://schemas.openxmlformats.org/drawingml/2006/main" prst="wedgeRectCallout">
          <a:avLst>
            <a:gd name="adj1" fmla="val 59051"/>
            <a:gd name="adj2" fmla="val 54887"/>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50" b="0" i="0" strike="noStrike">
              <a:solidFill>
                <a:srgbClr val="000000"/>
              </a:solidFill>
              <a:latin typeface="ｺﾞｼｯｸ"/>
            </a:rPr>
            <a:t>完全失業者数</a:t>
          </a:r>
        </a:p>
        <a:p xmlns:a="http://schemas.openxmlformats.org/drawingml/2006/main">
          <a:pPr algn="ctr" rtl="0">
            <a:defRPr sz="1000"/>
          </a:pPr>
          <a:r>
            <a:rPr lang="ja-JP" altLang="en-US" sz="1050" b="0" i="0" strike="noStrike">
              <a:solidFill>
                <a:srgbClr val="000000"/>
              </a:solidFill>
              <a:latin typeface="ｺﾞｼｯｸ"/>
            </a:rPr>
            <a:t>過去最高　</a:t>
          </a:r>
          <a:r>
            <a:rPr lang="en-US" altLang="ja-JP" sz="1050" b="0" i="0" strike="noStrike">
              <a:solidFill>
                <a:srgbClr val="000000"/>
              </a:solidFill>
              <a:latin typeface="ｺﾞｼｯｸ"/>
            </a:rPr>
            <a:t>368</a:t>
          </a:r>
          <a:r>
            <a:rPr lang="ja-JP" altLang="en-US" sz="1050" b="0" i="0" strike="noStrike">
              <a:solidFill>
                <a:srgbClr val="000000"/>
              </a:solidFill>
              <a:latin typeface="ｺﾞｼｯｸ"/>
            </a:rPr>
            <a:t>万人</a:t>
          </a:r>
        </a:p>
        <a:p xmlns:a="http://schemas.openxmlformats.org/drawingml/2006/main">
          <a:pPr algn="ctr" rtl="0">
            <a:defRPr sz="1000"/>
          </a:pPr>
          <a:r>
            <a:rPr lang="en-US" altLang="ja-JP" sz="1050" b="0" i="0" strike="noStrike">
              <a:solidFill>
                <a:srgbClr val="000000"/>
              </a:solidFill>
              <a:latin typeface="ｺﾞｼｯｸ"/>
            </a:rPr>
            <a:t>14</a:t>
          </a:r>
          <a:r>
            <a:rPr lang="ja-JP" altLang="en-US" sz="1050" b="0" i="0" strike="noStrike">
              <a:solidFill>
                <a:srgbClr val="000000"/>
              </a:solidFill>
              <a:latin typeface="ｺﾞｼｯｸ"/>
            </a:rPr>
            <a:t>年</a:t>
          </a:r>
          <a:r>
            <a:rPr lang="en-US" altLang="ja-JP" sz="1050" b="0" i="0" strike="noStrike">
              <a:solidFill>
                <a:srgbClr val="000000"/>
              </a:solidFill>
              <a:latin typeface="ｺﾞｼｯｸ"/>
            </a:rPr>
            <a:t>8</a:t>
          </a:r>
          <a:r>
            <a:rPr lang="ja-JP" altLang="en-US" sz="1050" b="0" i="0" strike="noStrike">
              <a:solidFill>
                <a:srgbClr val="000000"/>
              </a:solidFill>
              <a:latin typeface="ｺﾞｼｯｸ"/>
            </a:rPr>
            <a:t>月</a:t>
          </a:r>
        </a:p>
      </cdr:txBody>
    </cdr:sp>
  </cdr:relSizeAnchor>
  <cdr:relSizeAnchor xmlns:cdr="http://schemas.openxmlformats.org/drawingml/2006/chartDrawing">
    <cdr:from>
      <cdr:x>0.12255</cdr:x>
      <cdr:y>0.8596</cdr:y>
    </cdr:from>
    <cdr:to>
      <cdr:x>0.18008</cdr:x>
      <cdr:y>0.8799</cdr:y>
    </cdr:to>
    <cdr:sp macro="" textlink="">
      <cdr:nvSpPr>
        <cdr:cNvPr id="43024" name="Text Box 16"/>
        <cdr:cNvSpPr txBox="1">
          <a:spLocks xmlns:a="http://schemas.openxmlformats.org/drawingml/2006/main" noChangeArrowheads="1"/>
        </cdr:cNvSpPr>
      </cdr:nvSpPr>
      <cdr:spPr bwMode="auto">
        <a:xfrm xmlns:a="http://schemas.openxmlformats.org/drawingml/2006/main">
          <a:off x="1121690" y="6088629"/>
          <a:ext cx="526553" cy="143787"/>
        </a:xfrm>
        <a:prstGeom xmlns:a="http://schemas.openxmlformats.org/drawingml/2006/main" prst="rect">
          <a:avLst/>
        </a:prstGeom>
        <a:solidFill xmlns:a="http://schemas.openxmlformats.org/drawingml/2006/main">
          <a:srgbClr val="FFFFFF"/>
        </a:solidFill>
        <a:ln xmlns:a="http://schemas.openxmlformats.org/drawingml/2006/main" w="0" algn="ctr">
          <a:solidFill>
            <a:srgbClr val="000000"/>
          </a:solidFill>
          <a:miter lim="800000"/>
          <a:headEnd/>
          <a:tailEnd/>
        </a:ln>
        <a:effectLst xmlns:a="http://schemas.openxmlformats.org/drawingml/2006/main"/>
      </cdr:spPr>
      <cdr:txBody>
        <a:bodyPr xmlns:a="http://schemas.openxmlformats.org/drawingml/2006/main" vertOverflow="clip" wrap="square" lIns="27432" tIns="18288" rIns="27432" bIns="0" anchor="ctr" upright="1"/>
        <a:lstStyle xmlns:a="http://schemas.openxmlformats.org/drawingml/2006/main"/>
        <a:p xmlns:a="http://schemas.openxmlformats.org/drawingml/2006/main">
          <a:pPr algn="ctr" rtl="0">
            <a:defRPr sz="1000"/>
          </a:pPr>
          <a:r>
            <a:rPr lang="en-US" altLang="ja-JP" sz="800" b="0" i="0" strike="noStrike">
              <a:solidFill>
                <a:srgbClr val="000000"/>
              </a:solidFill>
              <a:latin typeface="ＭＳ 明朝"/>
              <a:ea typeface="ＭＳ 明朝"/>
            </a:rPr>
            <a:t>(</a:t>
          </a:r>
          <a:r>
            <a:rPr lang="ja-JP" altLang="en-US" sz="800" b="0" i="0" strike="noStrike">
              <a:solidFill>
                <a:srgbClr val="000000"/>
              </a:solidFill>
              <a:latin typeface="ＭＳ 明朝"/>
              <a:ea typeface="ＭＳ 明朝"/>
            </a:rPr>
            <a:t>谷</a:t>
          </a:r>
          <a:r>
            <a:rPr lang="en-US" altLang="ja-JP" sz="800" b="0" i="0" strike="noStrike">
              <a:solidFill>
                <a:srgbClr val="000000"/>
              </a:solidFill>
              <a:latin typeface="ＭＳ 明朝"/>
              <a:ea typeface="ＭＳ 明朝"/>
            </a:rPr>
            <a:t>)H11.1</a:t>
          </a:r>
        </a:p>
      </cdr:txBody>
    </cdr:sp>
  </cdr:relSizeAnchor>
  <cdr:relSizeAnchor xmlns:cdr="http://schemas.openxmlformats.org/drawingml/2006/chartDrawing">
    <cdr:from>
      <cdr:x>0.05154</cdr:x>
      <cdr:y>0.86087</cdr:y>
    </cdr:from>
    <cdr:to>
      <cdr:x>0.10559</cdr:x>
      <cdr:y>0.88049</cdr:y>
    </cdr:to>
    <cdr:sp macro="" textlink="">
      <cdr:nvSpPr>
        <cdr:cNvPr id="43025" name="Text Box 17"/>
        <cdr:cNvSpPr txBox="1">
          <a:spLocks xmlns:a="http://schemas.openxmlformats.org/drawingml/2006/main" noChangeArrowheads="1"/>
        </cdr:cNvSpPr>
      </cdr:nvSpPr>
      <cdr:spPr bwMode="auto">
        <a:xfrm xmlns:a="http://schemas.openxmlformats.org/drawingml/2006/main">
          <a:off x="472144" y="6103501"/>
          <a:ext cx="495128" cy="139104"/>
        </a:xfrm>
        <a:prstGeom xmlns:a="http://schemas.openxmlformats.org/drawingml/2006/main" prst="rect">
          <a:avLst/>
        </a:prstGeom>
        <a:solidFill xmlns:a="http://schemas.openxmlformats.org/drawingml/2006/main">
          <a:srgbClr val="FFFFFF"/>
        </a:solidFill>
        <a:ln xmlns:a="http://schemas.openxmlformats.org/drawingml/2006/main" w="0" algn="ctr">
          <a:solidFill>
            <a:srgbClr val="000000"/>
          </a:solidFill>
          <a:miter lim="800000"/>
          <a:headEnd/>
          <a:tailEnd/>
        </a:ln>
        <a:effectLst xmlns:a="http://schemas.openxmlformats.org/drawingml/2006/main"/>
      </cdr:spPr>
      <cdr:txBody>
        <a:bodyPr xmlns:a="http://schemas.openxmlformats.org/drawingml/2006/main" vertOverflow="clip" wrap="square" lIns="27432" tIns="18288" rIns="27432" bIns="0"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明朝"/>
              <a:ea typeface="ＭＳ 明朝"/>
            </a:rPr>
            <a:t>(</a:t>
          </a:r>
          <a:r>
            <a:rPr lang="ja-JP" altLang="en-US" sz="800" b="0" i="0" strike="noStrike" dirty="0">
              <a:solidFill>
                <a:srgbClr val="000000"/>
              </a:solidFill>
              <a:latin typeface="ＭＳ 明朝"/>
              <a:ea typeface="ＭＳ 明朝"/>
            </a:rPr>
            <a:t>山</a:t>
          </a:r>
          <a:r>
            <a:rPr lang="en-US" altLang="ja-JP" sz="800" b="0" i="0" strike="noStrike" dirty="0">
              <a:solidFill>
                <a:srgbClr val="000000"/>
              </a:solidFill>
              <a:latin typeface="ＭＳ 明朝"/>
              <a:ea typeface="ＭＳ 明朝"/>
            </a:rPr>
            <a:t>)H9.5</a:t>
          </a:r>
        </a:p>
      </cdr:txBody>
    </cdr:sp>
  </cdr:relSizeAnchor>
  <cdr:relSizeAnchor xmlns:cdr="http://schemas.openxmlformats.org/drawingml/2006/chartDrawing">
    <cdr:from>
      <cdr:x>0.19262</cdr:x>
      <cdr:y>0.86106</cdr:y>
    </cdr:from>
    <cdr:to>
      <cdr:x>0.25568</cdr:x>
      <cdr:y>0.88136</cdr:y>
    </cdr:to>
    <cdr:sp macro="" textlink="">
      <cdr:nvSpPr>
        <cdr:cNvPr id="43026" name="Text Box 18"/>
        <cdr:cNvSpPr txBox="1">
          <a:spLocks xmlns:a="http://schemas.openxmlformats.org/drawingml/2006/main" noChangeArrowheads="1"/>
        </cdr:cNvSpPr>
      </cdr:nvSpPr>
      <cdr:spPr bwMode="auto">
        <a:xfrm xmlns:a="http://schemas.openxmlformats.org/drawingml/2006/main">
          <a:off x="1763011" y="6098988"/>
          <a:ext cx="577167" cy="143787"/>
        </a:xfrm>
        <a:prstGeom xmlns:a="http://schemas.openxmlformats.org/drawingml/2006/main" prst="rect">
          <a:avLst/>
        </a:prstGeom>
        <a:solidFill xmlns:a="http://schemas.openxmlformats.org/drawingml/2006/main">
          <a:srgbClr val="FFFFFF"/>
        </a:solidFill>
        <a:ln xmlns:a="http://schemas.openxmlformats.org/drawingml/2006/main" w="0" algn="ctr">
          <a:solidFill>
            <a:srgbClr val="000000"/>
          </a:solidFill>
          <a:miter lim="800000"/>
          <a:headEnd/>
          <a:tailEnd/>
        </a:ln>
        <a:effectLst xmlns:a="http://schemas.openxmlformats.org/drawingml/2006/main"/>
      </cdr:spPr>
      <cdr:txBody>
        <a:bodyPr xmlns:a="http://schemas.openxmlformats.org/drawingml/2006/main" vertOverflow="clip" wrap="square" lIns="27432" tIns="18288" rIns="27432" bIns="0" anchor="ctr" upright="1"/>
        <a:lstStyle xmlns:a="http://schemas.openxmlformats.org/drawingml/2006/main"/>
        <a:p xmlns:a="http://schemas.openxmlformats.org/drawingml/2006/main">
          <a:pPr algn="ctr" rtl="0">
            <a:defRPr sz="1000"/>
          </a:pPr>
          <a:r>
            <a:rPr lang="en-US" altLang="ja-JP" sz="800" b="0" i="0" strike="noStrike">
              <a:solidFill>
                <a:srgbClr val="000000"/>
              </a:solidFill>
              <a:latin typeface="ＭＳ 明朝"/>
              <a:ea typeface="ＭＳ 明朝"/>
            </a:rPr>
            <a:t>(</a:t>
          </a:r>
          <a:r>
            <a:rPr lang="ja-JP" altLang="en-US" sz="800" b="0" i="0" strike="noStrike">
              <a:solidFill>
                <a:srgbClr val="000000"/>
              </a:solidFill>
              <a:latin typeface="ＭＳ 明朝"/>
              <a:ea typeface="ＭＳ 明朝"/>
            </a:rPr>
            <a:t>山</a:t>
          </a:r>
          <a:r>
            <a:rPr lang="en-US" altLang="ja-JP" sz="800" b="0" i="0" strike="noStrike">
              <a:solidFill>
                <a:srgbClr val="000000"/>
              </a:solidFill>
              <a:latin typeface="ＭＳ 明朝"/>
              <a:ea typeface="ＭＳ 明朝"/>
            </a:rPr>
            <a:t>)H12.11</a:t>
          </a:r>
        </a:p>
      </cdr:txBody>
    </cdr:sp>
  </cdr:relSizeAnchor>
  <cdr:relSizeAnchor xmlns:cdr="http://schemas.openxmlformats.org/drawingml/2006/chartDrawing">
    <cdr:from>
      <cdr:x>0.26439</cdr:x>
      <cdr:y>0.86227</cdr:y>
    </cdr:from>
    <cdr:to>
      <cdr:x>0.32128</cdr:x>
      <cdr:y>0.88241</cdr:y>
    </cdr:to>
    <cdr:sp macro="" textlink="">
      <cdr:nvSpPr>
        <cdr:cNvPr id="43027" name="Text Box 19"/>
        <cdr:cNvSpPr txBox="1">
          <a:spLocks xmlns:a="http://schemas.openxmlformats.org/drawingml/2006/main" noChangeArrowheads="1"/>
        </cdr:cNvSpPr>
      </cdr:nvSpPr>
      <cdr:spPr bwMode="auto">
        <a:xfrm xmlns:a="http://schemas.openxmlformats.org/drawingml/2006/main">
          <a:off x="2419844" y="6107593"/>
          <a:ext cx="520695" cy="142655"/>
        </a:xfrm>
        <a:prstGeom xmlns:a="http://schemas.openxmlformats.org/drawingml/2006/main" prst="rect">
          <a:avLst/>
        </a:prstGeom>
        <a:solidFill xmlns:a="http://schemas.openxmlformats.org/drawingml/2006/main">
          <a:srgbClr val="FFFFFF"/>
        </a:solidFill>
        <a:ln xmlns:a="http://schemas.openxmlformats.org/drawingml/2006/main" w="0" algn="ctr">
          <a:solidFill>
            <a:srgbClr val="000000"/>
          </a:solidFill>
          <a:miter lim="800000"/>
          <a:headEnd/>
          <a:tailEnd/>
        </a:ln>
        <a:effectLst xmlns:a="http://schemas.openxmlformats.org/drawingml/2006/main"/>
      </cdr:spPr>
      <cdr:txBody>
        <a:bodyPr xmlns:a="http://schemas.openxmlformats.org/drawingml/2006/main" vertOverflow="clip" wrap="square" lIns="27432" tIns="18288" rIns="27432" bIns="0" anchor="ctr" upright="1"/>
        <a:lstStyle xmlns:a="http://schemas.openxmlformats.org/drawingml/2006/main"/>
        <a:p xmlns:a="http://schemas.openxmlformats.org/drawingml/2006/main">
          <a:pPr algn="ctr" rtl="0">
            <a:defRPr sz="1000"/>
          </a:pPr>
          <a:r>
            <a:rPr lang="en-US" altLang="ja-JP" sz="800" b="0" i="0" strike="noStrike">
              <a:solidFill>
                <a:srgbClr val="000000"/>
              </a:solidFill>
              <a:latin typeface="ＭＳ 明朝"/>
              <a:ea typeface="ＭＳ 明朝"/>
            </a:rPr>
            <a:t>(</a:t>
          </a:r>
          <a:r>
            <a:rPr lang="ja-JP" altLang="en-US" sz="800" b="0" i="0" strike="noStrike">
              <a:solidFill>
                <a:srgbClr val="000000"/>
              </a:solidFill>
              <a:latin typeface="ＭＳ 明朝"/>
              <a:ea typeface="ＭＳ 明朝"/>
            </a:rPr>
            <a:t>谷</a:t>
          </a:r>
          <a:r>
            <a:rPr lang="en-US" altLang="ja-JP" sz="800" b="0" i="0" strike="noStrike">
              <a:solidFill>
                <a:srgbClr val="000000"/>
              </a:solidFill>
              <a:latin typeface="ＭＳ 明朝"/>
              <a:ea typeface="ＭＳ 明朝"/>
            </a:rPr>
            <a:t>)H14.1</a:t>
          </a:r>
        </a:p>
      </cdr:txBody>
    </cdr:sp>
  </cdr:relSizeAnchor>
  <cdr:relSizeAnchor xmlns:cdr="http://schemas.openxmlformats.org/drawingml/2006/chartDrawing">
    <cdr:from>
      <cdr:x>0.45319</cdr:x>
      <cdr:y>0.41877</cdr:y>
    </cdr:from>
    <cdr:to>
      <cdr:x>0.45337</cdr:x>
      <cdr:y>0.46061</cdr:y>
    </cdr:to>
    <cdr:sp macro="" textlink="">
      <cdr:nvSpPr>
        <cdr:cNvPr id="43031" name="Line 23"/>
        <cdr:cNvSpPr>
          <a:spLocks xmlns:a="http://schemas.openxmlformats.org/drawingml/2006/main" noChangeShapeType="1"/>
        </cdr:cNvSpPr>
      </cdr:nvSpPr>
      <cdr:spPr bwMode="auto">
        <a:xfrm xmlns:a="http://schemas.openxmlformats.org/drawingml/2006/main">
          <a:off x="4407570" y="1954847"/>
          <a:ext cx="1751" cy="195311"/>
        </a:xfrm>
        <a:prstGeom xmlns:a="http://schemas.openxmlformats.org/drawingml/2006/main" prst="line">
          <a:avLst/>
        </a:prstGeom>
        <a:noFill xmlns:a="http://schemas.openxmlformats.org/drawingml/2006/main"/>
        <a:ln xmlns:a="http://schemas.openxmlformats.org/drawingml/2006/main" w="2857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0.4038</cdr:x>
      <cdr:y>0.58845</cdr:y>
    </cdr:from>
    <cdr:to>
      <cdr:x>0.50227</cdr:x>
      <cdr:y>0.72156</cdr:y>
    </cdr:to>
    <cdr:grpSp>
      <cdr:nvGrpSpPr>
        <cdr:cNvPr id="4" name="グループ化 3"/>
        <cdr:cNvGrpSpPr/>
      </cdr:nvGrpSpPr>
      <cdr:grpSpPr>
        <a:xfrm xmlns:a="http://schemas.openxmlformats.org/drawingml/2006/main">
          <a:off x="3925309" y="2746910"/>
          <a:ext cx="957219" cy="621363"/>
          <a:chOff x="3950574" y="4084428"/>
          <a:chExt cx="926682" cy="892411"/>
        </a:xfrm>
      </cdr:grpSpPr>
      <cdr:sp macro="" textlink="">
        <cdr:nvSpPr>
          <cdr:cNvPr id="43033" name="Line 25"/>
          <cdr:cNvSpPr>
            <a:spLocks xmlns:a="http://schemas.openxmlformats.org/drawingml/2006/main" noChangeShapeType="1"/>
          </cdr:cNvSpPr>
        </cdr:nvSpPr>
        <cdr:spPr bwMode="auto">
          <a:xfrm xmlns:a="http://schemas.openxmlformats.org/drawingml/2006/main" flipV="1">
            <a:off x="4670396" y="4084428"/>
            <a:ext cx="128228" cy="296222"/>
          </a:xfrm>
          <a:prstGeom xmlns:a="http://schemas.openxmlformats.org/drawingml/2006/main" prst="line">
            <a:avLst/>
          </a:prstGeom>
          <a:noFill xmlns:a="http://schemas.openxmlformats.org/drawingml/2006/main"/>
          <a:ln xmlns:a="http://schemas.openxmlformats.org/drawingml/2006/main" w="2857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ja-JP" altLang="en-US"/>
          </a:p>
        </cdr:txBody>
      </cdr:sp>
      <cdr:sp macro="" textlink="">
        <cdr:nvSpPr>
          <cdr:cNvPr id="43032" name="Rectangle 24"/>
          <cdr:cNvSpPr>
            <a:spLocks xmlns:a="http://schemas.openxmlformats.org/drawingml/2006/main" noChangeArrowheads="1"/>
          </cdr:cNvSpPr>
        </cdr:nvSpPr>
        <cdr:spPr bwMode="auto">
          <a:xfrm xmlns:a="http://schemas.openxmlformats.org/drawingml/2006/main">
            <a:off x="3950574" y="4252521"/>
            <a:ext cx="926682" cy="724318"/>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27432" tIns="18288" rIns="27432" bIns="0" anchor="t" upright="1"/>
          <a:lstStyle xmlns:a="http://schemas.openxmlformats.org/drawingml/2006/main"/>
          <a:p xmlns:a="http://schemas.openxmlformats.org/drawingml/2006/main">
            <a:pPr algn="ctr" rtl="0">
              <a:defRPr sz="1000"/>
            </a:pPr>
            <a:r>
              <a:rPr lang="ja-JP" altLang="en-US" sz="1000" b="0" i="0" strike="noStrike" dirty="0">
                <a:solidFill>
                  <a:srgbClr val="000000"/>
                </a:solidFill>
                <a:latin typeface="ＭＳ ゴシック"/>
                <a:ea typeface="ＭＳ ゴシック"/>
              </a:rPr>
              <a:t>完全失業率</a:t>
            </a:r>
            <a:endParaRPr lang="en-US" altLang="ja-JP" sz="1000" b="0" i="0" strike="noStrike" dirty="0">
              <a:solidFill>
                <a:srgbClr val="000000"/>
              </a:solidFill>
              <a:latin typeface="ＭＳ ゴシック"/>
              <a:ea typeface="ＭＳ ゴシック"/>
            </a:endParaRPr>
          </a:p>
          <a:p xmlns:a="http://schemas.openxmlformats.org/drawingml/2006/main">
            <a:pPr algn="ctr" rtl="0">
              <a:defRPr sz="1000"/>
            </a:pPr>
            <a:r>
              <a:rPr lang="en-US" altLang="ja-JP" sz="1000" b="0" i="0" strike="noStrike" dirty="0">
                <a:solidFill>
                  <a:srgbClr val="000000"/>
                </a:solidFill>
                <a:latin typeface="ＭＳ ゴシック"/>
                <a:ea typeface="ＭＳ ゴシック"/>
              </a:rPr>
              <a:t>19</a:t>
            </a:r>
            <a:r>
              <a:rPr lang="ja-JP" altLang="en-US" sz="1000" b="0" i="0" strike="noStrike" dirty="0">
                <a:solidFill>
                  <a:srgbClr val="000000"/>
                </a:solidFill>
                <a:latin typeface="ＭＳ ゴシック"/>
                <a:ea typeface="ＭＳ ゴシック"/>
              </a:rPr>
              <a:t>年</a:t>
            </a:r>
            <a:r>
              <a:rPr lang="en-US" altLang="ja-JP" sz="1000" b="0" i="0" strike="noStrike" dirty="0">
                <a:solidFill>
                  <a:srgbClr val="000000"/>
                </a:solidFill>
                <a:latin typeface="ＭＳ ゴシック"/>
                <a:ea typeface="ＭＳ ゴシック"/>
              </a:rPr>
              <a:t>7</a:t>
            </a:r>
            <a:r>
              <a:rPr lang="ja-JP" altLang="en-US" sz="1000" b="0" i="0" strike="noStrike" dirty="0">
                <a:solidFill>
                  <a:srgbClr val="000000"/>
                </a:solidFill>
                <a:latin typeface="ＭＳ ゴシック"/>
                <a:ea typeface="ＭＳ ゴシック"/>
              </a:rPr>
              <a:t>月</a:t>
            </a:r>
          </a:p>
          <a:p xmlns:a="http://schemas.openxmlformats.org/drawingml/2006/main">
            <a:pPr algn="ctr" rtl="0">
              <a:defRPr sz="1000"/>
            </a:pPr>
            <a:r>
              <a:rPr lang="en-US" altLang="ja-JP" sz="1000" b="0" i="0" strike="noStrike" dirty="0">
                <a:solidFill>
                  <a:srgbClr val="000000"/>
                </a:solidFill>
                <a:latin typeface="ＭＳ ゴシック"/>
                <a:ea typeface="ＭＳ ゴシック"/>
              </a:rPr>
              <a:t>3.6</a:t>
            </a:r>
            <a:r>
              <a:rPr lang="ja-JP" altLang="en-US" sz="1000" b="0" i="0" strike="noStrike" dirty="0">
                <a:solidFill>
                  <a:srgbClr val="000000"/>
                </a:solidFill>
                <a:latin typeface="ＭＳ ゴシック"/>
                <a:ea typeface="ＭＳ ゴシック"/>
              </a:rPr>
              <a:t>％</a:t>
            </a:r>
          </a:p>
        </cdr:txBody>
      </cdr:sp>
    </cdr:grpSp>
  </cdr:relSizeAnchor>
  <cdr:relSizeAnchor xmlns:cdr="http://schemas.openxmlformats.org/drawingml/2006/chartDrawing">
    <cdr:from>
      <cdr:x>0</cdr:x>
      <cdr:y>0</cdr:y>
    </cdr:from>
    <cdr:to>
      <cdr:x>0.00266</cdr:x>
      <cdr:y>0.00344</cdr:y>
    </cdr:to>
    <cdr:pic>
      <cdr:nvPicPr>
        <cdr:cNvPr id="2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0.00266</cdr:x>
      <cdr:y>0.00344</cdr:y>
    </cdr:to>
    <cdr:pic>
      <cdr:nvPicPr>
        <cdr:cNvPr id="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0.37915</cdr:x>
      <cdr:y>0.72729</cdr:y>
    </cdr:from>
    <cdr:to>
      <cdr:x>0.53611</cdr:x>
      <cdr:y>0.83526</cdr:y>
    </cdr:to>
    <cdr:sp macro="" textlink="">
      <cdr:nvSpPr>
        <cdr:cNvPr id="28" name="AutoShape 2"/>
        <cdr:cNvSpPr>
          <a:spLocks xmlns:a="http://schemas.openxmlformats.org/drawingml/2006/main" noChangeArrowheads="1"/>
        </cdr:cNvSpPr>
      </cdr:nvSpPr>
      <cdr:spPr bwMode="auto">
        <a:xfrm xmlns:a="http://schemas.openxmlformats.org/drawingml/2006/main">
          <a:off x="3687461" y="3395021"/>
          <a:ext cx="1526530" cy="504009"/>
        </a:xfrm>
        <a:prstGeom xmlns:a="http://schemas.openxmlformats.org/drawingml/2006/main" prst="wedgeRectCallout">
          <a:avLst>
            <a:gd name="adj1" fmla="val 77754"/>
            <a:gd name="adj2" fmla="val 83695"/>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27432" tIns="18288" rIns="27432" bIns="18288"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050" b="0" i="0" strike="noStrike" dirty="0">
              <a:solidFill>
                <a:srgbClr val="000000"/>
              </a:solidFill>
              <a:latin typeface="ｺﾞｼｯｸ"/>
            </a:rPr>
            <a:t>有効求人倍率</a:t>
          </a:r>
          <a:endParaRPr lang="en-US" altLang="ja-JP" sz="1050" b="0" i="0" strike="noStrike" dirty="0">
            <a:solidFill>
              <a:srgbClr val="000000"/>
            </a:solidFill>
            <a:latin typeface="ｺﾞｼｯｸ"/>
          </a:endParaRPr>
        </a:p>
        <a:p xmlns:a="http://schemas.openxmlformats.org/drawingml/2006/main">
          <a:pPr algn="ctr" rtl="0">
            <a:defRPr sz="1000"/>
          </a:pPr>
          <a:r>
            <a:rPr lang="ja-JP" altLang="en-US" sz="1200" b="1" i="1" u="sng" strike="noStrike" dirty="0">
              <a:solidFill>
                <a:srgbClr val="000000"/>
              </a:solidFill>
              <a:latin typeface="ｺﾞｼｯｸ"/>
            </a:rPr>
            <a:t>過去最低 </a:t>
          </a:r>
          <a:r>
            <a:rPr lang="en-US" altLang="ja-JP" sz="1200" b="1" i="1" u="sng" strike="noStrike" dirty="0">
              <a:solidFill>
                <a:srgbClr val="000000"/>
              </a:solidFill>
              <a:latin typeface="+mn-ea"/>
              <a:ea typeface="+mn-ea"/>
            </a:rPr>
            <a:t>0.42</a:t>
          </a:r>
          <a:r>
            <a:rPr lang="ja-JP" altLang="en-US" sz="1200" b="1" i="1" u="sng" strike="noStrike" dirty="0">
              <a:solidFill>
                <a:srgbClr val="000000"/>
              </a:solidFill>
              <a:latin typeface="ｺﾞｼｯｸ"/>
            </a:rPr>
            <a:t>倍</a:t>
          </a:r>
        </a:p>
        <a:p xmlns:a="http://schemas.openxmlformats.org/drawingml/2006/main">
          <a:pPr algn="ctr" rtl="0">
            <a:defRPr sz="1000"/>
          </a:pPr>
          <a:r>
            <a:rPr lang="en-US" altLang="ja-JP" sz="1050" b="0" i="0" strike="noStrike" dirty="0">
              <a:solidFill>
                <a:srgbClr val="000000"/>
              </a:solidFill>
              <a:latin typeface="ｺﾞｼｯｸ"/>
            </a:rPr>
            <a:t>21</a:t>
          </a:r>
          <a:r>
            <a:rPr lang="ja-JP" altLang="en-US" sz="1050" b="0" i="0" strike="noStrike" dirty="0">
              <a:solidFill>
                <a:srgbClr val="000000"/>
              </a:solidFill>
              <a:latin typeface="ｺﾞｼｯｸ"/>
            </a:rPr>
            <a:t>年</a:t>
          </a:r>
          <a:r>
            <a:rPr lang="en-US" altLang="ja-JP" sz="1050" b="0" i="0" strike="noStrike" dirty="0">
              <a:solidFill>
                <a:srgbClr val="000000"/>
              </a:solidFill>
              <a:latin typeface="ｺﾞｼｯｸ"/>
            </a:rPr>
            <a:t>8</a:t>
          </a:r>
          <a:r>
            <a:rPr lang="ja-JP" altLang="en-US" sz="1050" b="0" i="0" strike="noStrike" dirty="0">
              <a:solidFill>
                <a:srgbClr val="000000"/>
              </a:solidFill>
              <a:latin typeface="ｺﾞｼｯｸ"/>
            </a:rPr>
            <a:t>月</a:t>
          </a:r>
        </a:p>
      </cdr:txBody>
    </cdr:sp>
  </cdr:relSizeAnchor>
  <cdr:relSizeAnchor xmlns:cdr="http://schemas.openxmlformats.org/drawingml/2006/chartDrawing">
    <cdr:from>
      <cdr:x>0.55661</cdr:x>
      <cdr:y>0.86988</cdr:y>
    </cdr:from>
    <cdr:to>
      <cdr:x>0.61841</cdr:x>
      <cdr:y>0.88772</cdr:y>
    </cdr:to>
    <cdr:sp macro="" textlink="">
      <cdr:nvSpPr>
        <cdr:cNvPr id="29" name="Text Box 19"/>
        <cdr:cNvSpPr txBox="1">
          <a:spLocks xmlns:a="http://schemas.openxmlformats.org/drawingml/2006/main" noChangeArrowheads="1"/>
        </cdr:cNvSpPr>
      </cdr:nvSpPr>
      <cdr:spPr bwMode="auto">
        <a:xfrm xmlns:a="http://schemas.openxmlformats.org/drawingml/2006/main">
          <a:off x="5094478" y="6161478"/>
          <a:ext cx="565634" cy="126363"/>
        </a:xfrm>
        <a:prstGeom xmlns:a="http://schemas.openxmlformats.org/drawingml/2006/main" prst="rect">
          <a:avLst/>
        </a:prstGeom>
        <a:solidFill xmlns:a="http://schemas.openxmlformats.org/drawingml/2006/main">
          <a:srgbClr val="FFFFFF"/>
        </a:solidFill>
        <a:ln xmlns:a="http://schemas.openxmlformats.org/drawingml/2006/main" w="0" algn="ctr">
          <a:solidFill>
            <a:srgbClr val="000000"/>
          </a:solidFill>
          <a:miter lim="800000"/>
          <a:headEnd/>
          <a:tailEnd/>
        </a:ln>
        <a:effectLst xmlns:a="http://schemas.openxmlformats.org/drawingml/2006/main"/>
      </cdr:spPr>
      <cdr:txBody>
        <a:bodyPr xmlns:a="http://schemas.openxmlformats.org/drawingml/2006/main" wrap="square" lIns="27432" tIns="18288" rIns="27432" bIns="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en-US" altLang="ja-JP" sz="800" b="0" i="0" strike="noStrike">
              <a:solidFill>
                <a:srgbClr val="000000"/>
              </a:solidFill>
              <a:latin typeface="ＭＳ 明朝"/>
              <a:ea typeface="ＭＳ 明朝"/>
            </a:rPr>
            <a:t>(</a:t>
          </a:r>
          <a:r>
            <a:rPr lang="ja-JP" altLang="en-US" sz="800" b="0" i="0" strike="noStrike">
              <a:solidFill>
                <a:srgbClr val="000000"/>
              </a:solidFill>
              <a:latin typeface="ＭＳ 明朝"/>
              <a:ea typeface="ＭＳ 明朝"/>
            </a:rPr>
            <a:t>谷</a:t>
          </a:r>
          <a:r>
            <a:rPr lang="en-US" altLang="ja-JP" sz="800" b="0" i="0" strike="noStrike">
              <a:solidFill>
                <a:srgbClr val="000000"/>
              </a:solidFill>
              <a:latin typeface="ＭＳ 明朝"/>
              <a:ea typeface="ＭＳ 明朝"/>
            </a:rPr>
            <a:t>)H21.3</a:t>
          </a:r>
        </a:p>
      </cdr:txBody>
    </cdr:sp>
  </cdr:relSizeAnchor>
  <cdr:relSizeAnchor xmlns:cdr="http://schemas.openxmlformats.org/drawingml/2006/chartDrawing">
    <cdr:from>
      <cdr:x>0.47455</cdr:x>
      <cdr:y>0.86796</cdr:y>
    </cdr:from>
    <cdr:to>
      <cdr:x>0.53901</cdr:x>
      <cdr:y>0.88815</cdr:y>
    </cdr:to>
    <cdr:sp macro="" textlink="">
      <cdr:nvSpPr>
        <cdr:cNvPr id="25" name="Text Box 18"/>
        <cdr:cNvSpPr txBox="1">
          <a:spLocks xmlns:a="http://schemas.openxmlformats.org/drawingml/2006/main" noChangeArrowheads="1"/>
        </cdr:cNvSpPr>
      </cdr:nvSpPr>
      <cdr:spPr bwMode="auto">
        <a:xfrm xmlns:a="http://schemas.openxmlformats.org/drawingml/2006/main">
          <a:off x="4343399" y="6147850"/>
          <a:ext cx="589980" cy="143008"/>
        </a:xfrm>
        <a:prstGeom xmlns:a="http://schemas.openxmlformats.org/drawingml/2006/main" prst="rect">
          <a:avLst/>
        </a:prstGeom>
        <a:solidFill xmlns:a="http://schemas.openxmlformats.org/drawingml/2006/main">
          <a:srgbClr val="FFFFFF"/>
        </a:solidFill>
        <a:ln xmlns:a="http://schemas.openxmlformats.org/drawingml/2006/main" w="0" algn="ctr">
          <a:solidFill>
            <a:srgbClr val="000000"/>
          </a:solidFill>
          <a:miter lim="800000"/>
          <a:headEnd/>
          <a:tailEnd/>
        </a:ln>
        <a:effectLst xmlns:a="http://schemas.openxmlformats.org/drawingml/2006/main"/>
      </cdr:spPr>
      <cdr:txBody>
        <a:bodyPr xmlns:a="http://schemas.openxmlformats.org/drawingml/2006/main" wrap="square" lIns="27432" tIns="18288" rIns="27432" bIns="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en-US" altLang="ja-JP" sz="800" b="0" i="0" strike="noStrike">
              <a:solidFill>
                <a:srgbClr val="000000"/>
              </a:solidFill>
              <a:latin typeface="ＭＳ 明朝"/>
              <a:ea typeface="ＭＳ 明朝"/>
            </a:rPr>
            <a:t>(</a:t>
          </a:r>
          <a:r>
            <a:rPr lang="ja-JP" altLang="en-US" sz="800" b="0" i="0" strike="noStrike">
              <a:solidFill>
                <a:srgbClr val="000000"/>
              </a:solidFill>
              <a:latin typeface="ＭＳ 明朝"/>
              <a:ea typeface="ＭＳ 明朝"/>
            </a:rPr>
            <a:t>山</a:t>
          </a:r>
          <a:r>
            <a:rPr lang="en-US" altLang="ja-JP" sz="800" b="0" i="0" strike="noStrike">
              <a:solidFill>
                <a:srgbClr val="000000"/>
              </a:solidFill>
              <a:latin typeface="ＭＳ 明朝"/>
              <a:ea typeface="ＭＳ 明朝"/>
            </a:rPr>
            <a:t>)H20.2</a:t>
          </a:r>
        </a:p>
      </cdr:txBody>
    </cdr:sp>
  </cdr:relSizeAnchor>
  <cdr:relSizeAnchor xmlns:cdr="http://schemas.openxmlformats.org/drawingml/2006/chartDrawing">
    <cdr:from>
      <cdr:x>0.43153</cdr:x>
      <cdr:y>0.12823</cdr:y>
    </cdr:from>
    <cdr:to>
      <cdr:x>0.56425</cdr:x>
      <cdr:y>0.24391</cdr:y>
    </cdr:to>
    <cdr:grpSp>
      <cdr:nvGrpSpPr>
        <cdr:cNvPr id="2" name="グループ化 1"/>
        <cdr:cNvGrpSpPr/>
      </cdr:nvGrpSpPr>
      <cdr:grpSpPr>
        <a:xfrm xmlns:a="http://schemas.openxmlformats.org/drawingml/2006/main">
          <a:off x="4194870" y="598583"/>
          <a:ext cx="1290161" cy="539999"/>
          <a:chOff x="4307701" y="2923632"/>
          <a:chExt cx="1203614" cy="820164"/>
        </a:xfrm>
      </cdr:grpSpPr>
      <cdr:sp macro="" textlink="">
        <cdr:nvSpPr>
          <cdr:cNvPr id="31" name="AutoShape 14"/>
          <cdr:cNvSpPr>
            <a:spLocks xmlns:a="http://schemas.openxmlformats.org/drawingml/2006/main" noChangeArrowheads="1"/>
          </cdr:cNvSpPr>
        </cdr:nvSpPr>
        <cdr:spPr bwMode="auto">
          <a:xfrm xmlns:a="http://schemas.openxmlformats.org/drawingml/2006/main">
            <a:off x="4677076" y="2940518"/>
            <a:ext cx="832427" cy="692528"/>
          </a:xfrm>
          <a:prstGeom xmlns:a="http://schemas.openxmlformats.org/drawingml/2006/main" prst="wedgeRectCallout">
            <a:avLst>
              <a:gd name="adj1" fmla="val 62267"/>
              <a:gd name="adj2" fmla="val 57962"/>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27432" tIns="18288" rIns="27432" bIns="18288"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500" b="0" i="0" strike="noStrike">
                <a:solidFill>
                  <a:srgbClr val="000000"/>
                </a:solidFill>
                <a:latin typeface="ｺﾞｼｯｸ"/>
              </a:rPr>
              <a:t>完全失業率</a:t>
            </a:r>
          </a:p>
          <a:p xmlns:a="http://schemas.openxmlformats.org/drawingml/2006/main">
            <a:pPr algn="ctr" rtl="0">
              <a:defRPr sz="1000"/>
            </a:pPr>
            <a:r>
              <a:rPr lang="ja-JP" altLang="en-US" sz="700" b="1" i="1" u="sng" strike="noStrike">
                <a:solidFill>
                  <a:srgbClr val="000000"/>
                </a:solidFill>
                <a:latin typeface="+mn-ea"/>
                <a:ea typeface="+mn-ea"/>
              </a:rPr>
              <a:t>過去最高　</a:t>
            </a:r>
            <a:r>
              <a:rPr lang="en-US" altLang="ja-JP" sz="700" b="1" i="1" u="sng" strike="noStrike">
                <a:solidFill>
                  <a:srgbClr val="000000"/>
                </a:solidFill>
                <a:latin typeface="+mn-ea"/>
                <a:ea typeface="+mn-ea"/>
              </a:rPr>
              <a:t>5.5</a:t>
            </a:r>
            <a:r>
              <a:rPr lang="ja-JP" altLang="en-US" sz="700" b="1" i="1" u="sng" strike="noStrike">
                <a:solidFill>
                  <a:srgbClr val="000000"/>
                </a:solidFill>
                <a:latin typeface="+mn-ea"/>
                <a:ea typeface="+mn-ea"/>
              </a:rPr>
              <a:t>％</a:t>
            </a:r>
          </a:p>
          <a:p xmlns:a="http://schemas.openxmlformats.org/drawingml/2006/main">
            <a:pPr algn="ctr" rtl="0">
              <a:defRPr sz="1000"/>
            </a:pPr>
            <a:r>
              <a:rPr lang="ja-JP" altLang="en-US" sz="500" b="0" i="0" strike="noStrike" baseline="0">
                <a:solidFill>
                  <a:srgbClr val="000000"/>
                </a:solidFill>
                <a:latin typeface="ｺﾞｼｯｸ"/>
              </a:rPr>
              <a:t> </a:t>
            </a:r>
            <a:r>
              <a:rPr lang="en-US" altLang="ja-JP" sz="500" b="0" i="0" strike="noStrike">
                <a:solidFill>
                  <a:srgbClr val="000000"/>
                </a:solidFill>
                <a:latin typeface="ｺﾞｼｯｸ"/>
              </a:rPr>
              <a:t>14</a:t>
            </a:r>
            <a:r>
              <a:rPr lang="ja-JP" altLang="en-US" sz="500" b="0" i="0" strike="noStrike">
                <a:solidFill>
                  <a:srgbClr val="000000"/>
                </a:solidFill>
                <a:latin typeface="ｺﾞｼｯｸ"/>
              </a:rPr>
              <a:t>年</a:t>
            </a:r>
            <a:r>
              <a:rPr lang="en-US" altLang="ja-JP" sz="500" b="0" i="0" strike="noStrike">
                <a:solidFill>
                  <a:srgbClr val="000000"/>
                </a:solidFill>
                <a:latin typeface="ｺﾞｼｯｸ"/>
              </a:rPr>
              <a:t>6</a:t>
            </a:r>
            <a:r>
              <a:rPr lang="ja-JP" altLang="en-US" sz="500" b="0" i="0" strike="noStrike">
                <a:solidFill>
                  <a:srgbClr val="000000"/>
                </a:solidFill>
                <a:latin typeface="ｺﾞｼｯｸ"/>
              </a:rPr>
              <a:t>月、</a:t>
            </a:r>
            <a:r>
              <a:rPr lang="en-US" altLang="ja-JP" sz="500" b="0" i="0" strike="noStrike">
                <a:solidFill>
                  <a:srgbClr val="000000"/>
                </a:solidFill>
                <a:latin typeface="ｺﾞｼｯｸ"/>
              </a:rPr>
              <a:t>8</a:t>
            </a:r>
            <a:r>
              <a:rPr lang="ja-JP" altLang="en-US" sz="500" b="0" i="0" strike="noStrike">
                <a:solidFill>
                  <a:srgbClr val="000000"/>
                </a:solidFill>
                <a:latin typeface="ｺﾞｼｯｸ"/>
              </a:rPr>
              <a:t>月、</a:t>
            </a:r>
            <a:r>
              <a:rPr lang="en-US" altLang="ja-JP" sz="500" b="0" i="0" strike="noStrike">
                <a:solidFill>
                  <a:srgbClr val="000000"/>
                </a:solidFill>
                <a:latin typeface="ｺﾞｼｯｸ"/>
              </a:rPr>
              <a:t>15</a:t>
            </a:r>
            <a:r>
              <a:rPr lang="ja-JP" altLang="en-US" sz="500" b="0" i="0" strike="noStrike">
                <a:solidFill>
                  <a:srgbClr val="000000"/>
                </a:solidFill>
                <a:latin typeface="ｺﾞｼｯｸ"/>
              </a:rPr>
              <a:t>年</a:t>
            </a:r>
            <a:r>
              <a:rPr lang="en-US" altLang="ja-JP" sz="500" b="0" i="0" strike="noStrike">
                <a:solidFill>
                  <a:srgbClr val="000000"/>
                </a:solidFill>
                <a:latin typeface="ｺﾞｼｯｸ"/>
              </a:rPr>
              <a:t>4</a:t>
            </a:r>
            <a:r>
              <a:rPr lang="ja-JP" altLang="en-US" sz="500" b="0" i="0" strike="noStrike">
                <a:solidFill>
                  <a:srgbClr val="000000"/>
                </a:solidFill>
                <a:latin typeface="ｺﾞｼｯｸ"/>
              </a:rPr>
              <a:t>月、</a:t>
            </a:r>
            <a:r>
              <a:rPr lang="en-US" altLang="ja-JP" sz="500" b="0" i="0" strike="noStrike">
                <a:solidFill>
                  <a:srgbClr val="000000"/>
                </a:solidFill>
                <a:latin typeface="ｺﾞｼｯｸ"/>
              </a:rPr>
              <a:t>21</a:t>
            </a:r>
            <a:r>
              <a:rPr lang="ja-JP" altLang="en-US" sz="500" b="0" i="0" strike="noStrike">
                <a:solidFill>
                  <a:srgbClr val="000000"/>
                </a:solidFill>
                <a:latin typeface="ｺﾞｼｯｸ"/>
              </a:rPr>
              <a:t>年</a:t>
            </a:r>
            <a:r>
              <a:rPr lang="en-US" altLang="ja-JP" sz="500" b="0" i="0" strike="noStrike">
                <a:solidFill>
                  <a:srgbClr val="000000"/>
                </a:solidFill>
                <a:latin typeface="ｺﾞｼｯｸ"/>
              </a:rPr>
              <a:t>7</a:t>
            </a:r>
            <a:r>
              <a:rPr lang="ja-JP" altLang="en-US" sz="500" b="0" i="0" strike="noStrike">
                <a:solidFill>
                  <a:srgbClr val="000000"/>
                </a:solidFill>
                <a:latin typeface="ｺﾞｼｯｸ"/>
              </a:rPr>
              <a:t>月</a:t>
            </a:r>
          </a:p>
        </cdr:txBody>
      </cdr:sp>
      <cdr:sp macro="" textlink="">
        <cdr:nvSpPr>
          <cdr:cNvPr id="32" name="AutoShape 14"/>
          <cdr:cNvSpPr>
            <a:spLocks xmlns:a="http://schemas.openxmlformats.org/drawingml/2006/main" noChangeArrowheads="1"/>
          </cdr:cNvSpPr>
        </cdr:nvSpPr>
        <cdr:spPr bwMode="auto">
          <a:xfrm xmlns:a="http://schemas.openxmlformats.org/drawingml/2006/main">
            <a:off x="4307701" y="2923632"/>
            <a:ext cx="1203614" cy="820164"/>
          </a:xfrm>
          <a:prstGeom xmlns:a="http://schemas.openxmlformats.org/drawingml/2006/main" prst="wedgeRectCallout">
            <a:avLst>
              <a:gd name="adj1" fmla="val -135034"/>
              <a:gd name="adj2" fmla="val 50294"/>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27432" tIns="18288" rIns="27432" bIns="18288"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900" b="0" i="0" strike="noStrike" dirty="0">
                <a:solidFill>
                  <a:srgbClr val="000000"/>
                </a:solidFill>
                <a:latin typeface="ｺﾞｼｯｸ"/>
              </a:rPr>
              <a:t>完全失業率</a:t>
            </a:r>
          </a:p>
          <a:p xmlns:a="http://schemas.openxmlformats.org/drawingml/2006/main">
            <a:pPr algn="ctr" rtl="0">
              <a:defRPr sz="1000"/>
            </a:pPr>
            <a:r>
              <a:rPr lang="ja-JP" altLang="en-US" sz="900" b="1" i="1" u="sng" strike="noStrike" dirty="0">
                <a:solidFill>
                  <a:srgbClr val="000000"/>
                </a:solidFill>
                <a:latin typeface="+mn-ea"/>
                <a:ea typeface="+mn-ea"/>
              </a:rPr>
              <a:t>過去最高　</a:t>
            </a:r>
            <a:r>
              <a:rPr lang="en-US" altLang="ja-JP" sz="900" b="1" i="1" u="sng" strike="noStrike" dirty="0">
                <a:solidFill>
                  <a:srgbClr val="000000"/>
                </a:solidFill>
                <a:latin typeface="+mn-ea"/>
                <a:ea typeface="+mn-ea"/>
              </a:rPr>
              <a:t>5.5</a:t>
            </a:r>
            <a:r>
              <a:rPr lang="ja-JP" altLang="en-US" sz="900" b="1" i="1" u="sng" strike="noStrike" dirty="0">
                <a:solidFill>
                  <a:srgbClr val="000000"/>
                </a:solidFill>
                <a:latin typeface="+mn-ea"/>
                <a:ea typeface="+mn-ea"/>
              </a:rPr>
              <a:t>％</a:t>
            </a:r>
          </a:p>
          <a:p xmlns:a="http://schemas.openxmlformats.org/drawingml/2006/main">
            <a:pPr algn="ctr" rtl="0">
              <a:defRPr sz="1000"/>
            </a:pPr>
            <a:r>
              <a:rPr lang="ja-JP" altLang="en-US" sz="900" b="0" i="0" strike="noStrike" baseline="0" dirty="0">
                <a:solidFill>
                  <a:srgbClr val="000000"/>
                </a:solidFill>
                <a:latin typeface="ｺﾞｼｯｸ"/>
              </a:rPr>
              <a:t> </a:t>
            </a:r>
            <a:r>
              <a:rPr lang="en-US" altLang="ja-JP" sz="900" b="0" i="0" strike="noStrike" dirty="0">
                <a:solidFill>
                  <a:srgbClr val="000000"/>
                </a:solidFill>
                <a:latin typeface="ｺﾞｼｯｸ"/>
              </a:rPr>
              <a:t>14</a:t>
            </a:r>
            <a:r>
              <a:rPr lang="ja-JP" altLang="en-US" sz="900" b="0" i="0" strike="noStrike" dirty="0">
                <a:solidFill>
                  <a:srgbClr val="000000"/>
                </a:solidFill>
                <a:latin typeface="ｺﾞｼｯｸ"/>
              </a:rPr>
              <a:t>年</a:t>
            </a:r>
            <a:r>
              <a:rPr lang="en-US" altLang="ja-JP" sz="900" b="0" i="0" strike="noStrike" dirty="0">
                <a:solidFill>
                  <a:srgbClr val="000000"/>
                </a:solidFill>
                <a:latin typeface="ｺﾞｼｯｸ"/>
              </a:rPr>
              <a:t>6</a:t>
            </a:r>
            <a:r>
              <a:rPr lang="ja-JP" altLang="en-US" sz="900" b="0" i="0" strike="noStrike" dirty="0">
                <a:solidFill>
                  <a:srgbClr val="000000"/>
                </a:solidFill>
                <a:latin typeface="ｺﾞｼｯｸ"/>
              </a:rPr>
              <a:t>月、</a:t>
            </a:r>
            <a:r>
              <a:rPr lang="en-US" altLang="ja-JP" sz="900" b="0" i="0" strike="noStrike" dirty="0">
                <a:solidFill>
                  <a:srgbClr val="000000"/>
                </a:solidFill>
                <a:latin typeface="ｺﾞｼｯｸ"/>
              </a:rPr>
              <a:t>8</a:t>
            </a:r>
            <a:r>
              <a:rPr lang="ja-JP" altLang="en-US" sz="900" b="0" i="0" strike="noStrike" dirty="0">
                <a:solidFill>
                  <a:srgbClr val="000000"/>
                </a:solidFill>
                <a:latin typeface="ｺﾞｼｯｸ"/>
              </a:rPr>
              <a:t>月、</a:t>
            </a:r>
            <a:endParaRPr lang="en-US" altLang="ja-JP" sz="900" b="0" i="0" strike="noStrike" dirty="0">
              <a:solidFill>
                <a:srgbClr val="000000"/>
              </a:solidFill>
              <a:latin typeface="ｺﾞｼｯｸ"/>
            </a:endParaRPr>
          </a:p>
          <a:p xmlns:a="http://schemas.openxmlformats.org/drawingml/2006/main">
            <a:pPr algn="ctr" rtl="0">
              <a:defRPr sz="1000"/>
            </a:pPr>
            <a:r>
              <a:rPr lang="en-US" altLang="ja-JP" sz="900" b="0" i="0" strike="noStrike" dirty="0">
                <a:solidFill>
                  <a:srgbClr val="000000"/>
                </a:solidFill>
                <a:latin typeface="ｺﾞｼｯｸ"/>
              </a:rPr>
              <a:t>15</a:t>
            </a:r>
            <a:r>
              <a:rPr lang="ja-JP" altLang="en-US" sz="900" b="0" i="0" strike="noStrike" dirty="0">
                <a:solidFill>
                  <a:srgbClr val="000000"/>
                </a:solidFill>
                <a:latin typeface="ｺﾞｼｯｸ"/>
              </a:rPr>
              <a:t>年</a:t>
            </a:r>
            <a:r>
              <a:rPr lang="en-US" altLang="ja-JP" sz="900" b="0" i="0" strike="noStrike" dirty="0">
                <a:solidFill>
                  <a:srgbClr val="000000"/>
                </a:solidFill>
                <a:latin typeface="ｺﾞｼｯｸ"/>
              </a:rPr>
              <a:t>4</a:t>
            </a:r>
            <a:r>
              <a:rPr lang="ja-JP" altLang="en-US" sz="900" b="0" i="0" strike="noStrike" dirty="0">
                <a:solidFill>
                  <a:srgbClr val="000000"/>
                </a:solidFill>
                <a:latin typeface="ｺﾞｼｯｸ"/>
              </a:rPr>
              <a:t>月、</a:t>
            </a:r>
            <a:r>
              <a:rPr lang="en-US" altLang="ja-JP" sz="900" b="0" i="0" strike="noStrike" dirty="0">
                <a:solidFill>
                  <a:srgbClr val="000000"/>
                </a:solidFill>
                <a:latin typeface="ｺﾞｼｯｸ"/>
              </a:rPr>
              <a:t>21</a:t>
            </a:r>
            <a:r>
              <a:rPr lang="ja-JP" altLang="en-US" sz="900" b="0" i="0" strike="noStrike" dirty="0">
                <a:solidFill>
                  <a:srgbClr val="000000"/>
                </a:solidFill>
                <a:latin typeface="ｺﾞｼｯｸ"/>
              </a:rPr>
              <a:t>年</a:t>
            </a:r>
            <a:r>
              <a:rPr lang="en-US" altLang="ja-JP" sz="900" b="0" i="0" strike="noStrike" dirty="0">
                <a:solidFill>
                  <a:srgbClr val="000000"/>
                </a:solidFill>
                <a:latin typeface="ｺﾞｼｯｸ"/>
              </a:rPr>
              <a:t>7</a:t>
            </a:r>
            <a:r>
              <a:rPr lang="ja-JP" altLang="en-US" sz="900" b="0" i="0" strike="noStrike" dirty="0">
                <a:solidFill>
                  <a:srgbClr val="000000"/>
                </a:solidFill>
                <a:latin typeface="ｺﾞｼｯｸ"/>
              </a:rPr>
              <a:t>月</a:t>
            </a:r>
          </a:p>
        </cdr:txBody>
      </cdr:sp>
    </cdr:grpSp>
  </cdr:relSizeAnchor>
  <cdr:relSizeAnchor xmlns:cdr="http://schemas.openxmlformats.org/drawingml/2006/chartDrawing">
    <cdr:from>
      <cdr:x>0.64226</cdr:x>
      <cdr:y>0.86961</cdr:y>
    </cdr:from>
    <cdr:to>
      <cdr:x>0.70603</cdr:x>
      <cdr:y>0.88897</cdr:y>
    </cdr:to>
    <cdr:sp macro="" textlink="">
      <cdr:nvSpPr>
        <cdr:cNvPr id="33" name="Text Box 18"/>
        <cdr:cNvSpPr txBox="1">
          <a:spLocks xmlns:a="http://schemas.openxmlformats.org/drawingml/2006/main" noChangeArrowheads="1"/>
        </cdr:cNvSpPr>
      </cdr:nvSpPr>
      <cdr:spPr bwMode="auto">
        <a:xfrm xmlns:a="http://schemas.openxmlformats.org/drawingml/2006/main">
          <a:off x="5878381" y="6159566"/>
          <a:ext cx="583665" cy="137129"/>
        </a:xfrm>
        <a:prstGeom xmlns:a="http://schemas.openxmlformats.org/drawingml/2006/main" prst="rect">
          <a:avLst/>
        </a:prstGeom>
        <a:solidFill xmlns:a="http://schemas.openxmlformats.org/drawingml/2006/main">
          <a:srgbClr val="FFFFFF"/>
        </a:solidFill>
        <a:ln xmlns:a="http://schemas.openxmlformats.org/drawingml/2006/main" w="0" algn="ctr">
          <a:solidFill>
            <a:srgbClr val="000000"/>
          </a:solidFill>
          <a:miter lim="800000"/>
          <a:headEnd/>
          <a:tailEnd/>
        </a:ln>
        <a:effectLst xmlns:a="http://schemas.openxmlformats.org/drawingml/2006/main"/>
      </cdr:spPr>
      <cdr:txBody>
        <a:bodyPr xmlns:a="http://schemas.openxmlformats.org/drawingml/2006/main" wrap="square" lIns="27432" tIns="18288" rIns="27432" bIns="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altLang="ja-JP" sz="800" b="0" i="0" strike="noStrike">
              <a:solidFill>
                <a:srgbClr val="000000"/>
              </a:solidFill>
              <a:latin typeface="ＭＳ 明朝"/>
              <a:ea typeface="ＭＳ 明朝"/>
            </a:rPr>
            <a:t>(</a:t>
          </a:r>
          <a:r>
            <a:rPr lang="ja-JP" altLang="en-US" sz="800" b="0" i="0" strike="noStrike">
              <a:solidFill>
                <a:srgbClr val="000000"/>
              </a:solidFill>
              <a:latin typeface="ＭＳ 明朝"/>
              <a:ea typeface="ＭＳ 明朝"/>
            </a:rPr>
            <a:t>山</a:t>
          </a:r>
          <a:r>
            <a:rPr lang="en-US" altLang="ja-JP" sz="800" b="0" i="0" strike="noStrike">
              <a:solidFill>
                <a:srgbClr val="000000"/>
              </a:solidFill>
              <a:latin typeface="ＭＳ 明朝"/>
              <a:ea typeface="ＭＳ 明朝"/>
            </a:rPr>
            <a:t>)H24.3</a:t>
          </a:r>
        </a:p>
      </cdr:txBody>
    </cdr:sp>
  </cdr:relSizeAnchor>
  <cdr:relSizeAnchor xmlns:cdr="http://schemas.openxmlformats.org/drawingml/2006/chartDrawing">
    <cdr:from>
      <cdr:x>0.71793</cdr:x>
      <cdr:y>0.86953</cdr:y>
    </cdr:from>
    <cdr:to>
      <cdr:x>0.78509</cdr:x>
      <cdr:y>0.88966</cdr:y>
    </cdr:to>
    <cdr:sp macro="" textlink="">
      <cdr:nvSpPr>
        <cdr:cNvPr id="37" name="Text Box 19"/>
        <cdr:cNvSpPr txBox="1">
          <a:spLocks xmlns:a="http://schemas.openxmlformats.org/drawingml/2006/main" noChangeArrowheads="1"/>
        </cdr:cNvSpPr>
      </cdr:nvSpPr>
      <cdr:spPr bwMode="auto">
        <a:xfrm xmlns:a="http://schemas.openxmlformats.org/drawingml/2006/main">
          <a:off x="6570941" y="6159013"/>
          <a:ext cx="614693" cy="142584"/>
        </a:xfrm>
        <a:prstGeom xmlns:a="http://schemas.openxmlformats.org/drawingml/2006/main" prst="rect">
          <a:avLst/>
        </a:prstGeom>
        <a:solidFill xmlns:a="http://schemas.openxmlformats.org/drawingml/2006/main">
          <a:srgbClr val="FFFFFF"/>
        </a:solidFill>
        <a:ln xmlns:a="http://schemas.openxmlformats.org/drawingml/2006/main" w="0" algn="ctr">
          <a:solidFill>
            <a:srgbClr val="000000"/>
          </a:solidFill>
          <a:miter lim="800000"/>
          <a:headEnd/>
          <a:tailEnd/>
        </a:ln>
        <a:effectLst xmlns:a="http://schemas.openxmlformats.org/drawingml/2006/main"/>
      </cdr:spPr>
      <cdr:txBody>
        <a:bodyPr xmlns:a="http://schemas.openxmlformats.org/drawingml/2006/main" wrap="square" lIns="27432" tIns="18288" rIns="27432" bIns="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altLang="ja-JP" sz="800" b="0" i="0" strike="noStrike">
              <a:solidFill>
                <a:srgbClr val="000000"/>
              </a:solidFill>
              <a:latin typeface="ＭＳ 明朝"/>
              <a:ea typeface="ＭＳ 明朝"/>
            </a:rPr>
            <a:t>(</a:t>
          </a:r>
          <a:r>
            <a:rPr lang="ja-JP" altLang="en-US" sz="800" b="0" i="0" strike="noStrike">
              <a:solidFill>
                <a:srgbClr val="000000"/>
              </a:solidFill>
              <a:latin typeface="ＭＳ 明朝"/>
              <a:ea typeface="ＭＳ 明朝"/>
            </a:rPr>
            <a:t>谷</a:t>
          </a:r>
          <a:r>
            <a:rPr lang="en-US" altLang="ja-JP" sz="800" b="0" i="0" strike="noStrike">
              <a:solidFill>
                <a:srgbClr val="000000"/>
              </a:solidFill>
              <a:latin typeface="ＭＳ 明朝"/>
              <a:ea typeface="ＭＳ 明朝"/>
            </a:rPr>
            <a:t>)H24.11</a:t>
          </a:r>
        </a:p>
      </cdr:txBody>
    </cdr:sp>
  </cdr:relSizeAnchor>
  <cdr:relSizeAnchor xmlns:cdr="http://schemas.openxmlformats.org/drawingml/2006/chartDrawing">
    <cdr:from>
      <cdr:x>0.40775</cdr:x>
      <cdr:y>0.31079</cdr:y>
    </cdr:from>
    <cdr:to>
      <cdr:x>0.50975</cdr:x>
      <cdr:y>0.42162</cdr:y>
    </cdr:to>
    <cdr:sp macro="" textlink="">
      <cdr:nvSpPr>
        <cdr:cNvPr id="43029" name="Rectangle 21"/>
        <cdr:cNvSpPr>
          <a:spLocks xmlns:a="http://schemas.openxmlformats.org/drawingml/2006/main" noChangeArrowheads="1"/>
        </cdr:cNvSpPr>
      </cdr:nvSpPr>
      <cdr:spPr bwMode="auto">
        <a:xfrm xmlns:a="http://schemas.openxmlformats.org/drawingml/2006/main">
          <a:off x="3965613" y="1450791"/>
          <a:ext cx="992011" cy="517349"/>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27432" tIns="18288" rIns="27432" bIns="0" anchor="t" upright="1"/>
        <a:lstStyle xmlns:a="http://schemas.openxmlformats.org/drawingml/2006/main"/>
        <a:p xmlns:a="http://schemas.openxmlformats.org/drawingml/2006/main">
          <a:pPr algn="ctr" rtl="0">
            <a:defRPr sz="1000"/>
          </a:pPr>
          <a:r>
            <a:rPr lang="ja-JP" altLang="en-US" sz="1000" b="0" i="0" strike="noStrike" dirty="0">
              <a:solidFill>
                <a:srgbClr val="000000"/>
              </a:solidFill>
              <a:latin typeface="ＭＳ ゴシック"/>
              <a:ea typeface="ＭＳ ゴシック"/>
            </a:rPr>
            <a:t>有効求人倍率</a:t>
          </a:r>
        </a:p>
        <a:p xmlns:a="http://schemas.openxmlformats.org/drawingml/2006/main">
          <a:pPr algn="ctr" rtl="0">
            <a:defRPr sz="1000"/>
          </a:pPr>
          <a:r>
            <a:rPr lang="en-US" altLang="ja-JP" sz="1000" b="0" i="0" strike="noStrike" dirty="0">
              <a:solidFill>
                <a:srgbClr val="000000"/>
              </a:solidFill>
              <a:latin typeface="ＭＳ ゴシック"/>
              <a:ea typeface="ＭＳ ゴシック"/>
            </a:rPr>
            <a:t>18</a:t>
          </a:r>
          <a:r>
            <a:rPr lang="ja-JP" altLang="en-US" sz="1000" b="0" i="0" strike="noStrike" dirty="0">
              <a:solidFill>
                <a:srgbClr val="000000"/>
              </a:solidFill>
              <a:latin typeface="ＭＳ ゴシック"/>
              <a:ea typeface="ＭＳ ゴシック"/>
            </a:rPr>
            <a:t>年</a:t>
          </a:r>
          <a:r>
            <a:rPr lang="en-US" altLang="ja-JP" sz="1000" b="0" i="0" strike="noStrike" dirty="0">
              <a:solidFill>
                <a:srgbClr val="000000"/>
              </a:solidFill>
              <a:latin typeface="ＭＳ ゴシック"/>
              <a:ea typeface="ＭＳ ゴシック"/>
            </a:rPr>
            <a:t>7</a:t>
          </a:r>
          <a:r>
            <a:rPr lang="ja-JP" altLang="en-US" sz="1000" b="0" i="0" strike="noStrike" dirty="0">
              <a:solidFill>
                <a:srgbClr val="000000"/>
              </a:solidFill>
              <a:latin typeface="ＭＳ ゴシック"/>
              <a:ea typeface="ＭＳ ゴシック"/>
            </a:rPr>
            <a:t>月</a:t>
          </a:r>
        </a:p>
        <a:p xmlns:a="http://schemas.openxmlformats.org/drawingml/2006/main">
          <a:pPr algn="ctr" rtl="0">
            <a:defRPr sz="1000"/>
          </a:pPr>
          <a:r>
            <a:rPr lang="en-US" altLang="ja-JP" sz="1000" b="0" i="0" strike="noStrike" dirty="0">
              <a:solidFill>
                <a:srgbClr val="000000"/>
              </a:solidFill>
              <a:latin typeface="ＭＳ ゴシック"/>
              <a:ea typeface="ＭＳ ゴシック"/>
            </a:rPr>
            <a:t>1.08</a:t>
          </a:r>
          <a:r>
            <a:rPr lang="ja-JP" altLang="en-US" sz="1000" b="0" i="0" strike="noStrike" dirty="0">
              <a:solidFill>
                <a:srgbClr val="000000"/>
              </a:solidFill>
              <a:latin typeface="ＭＳ ゴシック"/>
              <a:ea typeface="ＭＳ ゴシック"/>
            </a:rPr>
            <a:t>倍</a:t>
          </a:r>
        </a:p>
      </cdr:txBody>
    </cdr:sp>
  </cdr:relSizeAnchor>
  <cdr:relSizeAnchor xmlns:cdr="http://schemas.openxmlformats.org/drawingml/2006/chartDrawing">
    <cdr:from>
      <cdr:x>0.55689</cdr:x>
      <cdr:y>0.20535</cdr:y>
    </cdr:from>
    <cdr:to>
      <cdr:x>0.56294</cdr:x>
      <cdr:y>0.22443</cdr:y>
    </cdr:to>
    <cdr:sp macro="" textlink="">
      <cdr:nvSpPr>
        <cdr:cNvPr id="3" name="正方形/長方形 2"/>
        <cdr:cNvSpPr/>
      </cdr:nvSpPr>
      <cdr:spPr>
        <a:xfrm xmlns:a="http://schemas.openxmlformats.org/drawingml/2006/main">
          <a:off x="5104717" y="1456619"/>
          <a:ext cx="55457" cy="135340"/>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0.59744</cdr:x>
      <cdr:y>0.31968</cdr:y>
    </cdr:from>
    <cdr:to>
      <cdr:x>0.88259</cdr:x>
      <cdr:y>0.50884</cdr:y>
    </cdr:to>
    <cdr:sp macro="" textlink="">
      <cdr:nvSpPr>
        <cdr:cNvPr id="9" name="テキスト ボックス 1"/>
        <cdr:cNvSpPr txBox="1"/>
      </cdr:nvSpPr>
      <cdr:spPr>
        <a:xfrm xmlns:a="http://schemas.openxmlformats.org/drawingml/2006/main">
          <a:off x="1653352" y="510192"/>
          <a:ext cx="789093" cy="30188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000" u="sng" dirty="0" smtClean="0"/>
            <a:t>計</a:t>
          </a:r>
          <a:r>
            <a:rPr lang="en-US" altLang="ja-JP" sz="1000" u="sng" dirty="0" smtClean="0"/>
            <a:t>937</a:t>
          </a:r>
          <a:r>
            <a:rPr lang="ja-JP" altLang="en-US" sz="1000" u="sng" dirty="0" smtClean="0"/>
            <a:t>万人</a:t>
          </a:r>
          <a:endParaRPr lang="ja-JP" altLang="en-US" sz="1000" u="sng" dirty="0"/>
        </a:p>
      </cdr:txBody>
    </cdr:sp>
  </cdr:relSizeAnchor>
  <cdr:relSizeAnchor xmlns:cdr="http://schemas.openxmlformats.org/drawingml/2006/chartDrawing">
    <cdr:from>
      <cdr:x>0.5431</cdr:x>
      <cdr:y>0.06149</cdr:y>
    </cdr:from>
    <cdr:to>
      <cdr:x>0.86208</cdr:x>
      <cdr:y>0.19735</cdr:y>
    </cdr:to>
    <cdr:sp macro="" textlink="">
      <cdr:nvSpPr>
        <cdr:cNvPr id="11" name="テキスト ボックス 1"/>
        <cdr:cNvSpPr txBox="1"/>
      </cdr:nvSpPr>
      <cdr:spPr>
        <a:xfrm xmlns:a="http://schemas.openxmlformats.org/drawingml/2006/main">
          <a:off x="1502962" y="98134"/>
          <a:ext cx="882735" cy="21682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000" u="sng" dirty="0" smtClean="0"/>
            <a:t>計</a:t>
          </a:r>
          <a:r>
            <a:rPr lang="en-US" altLang="ja-JP" sz="1000" u="sng" dirty="0" smtClean="0"/>
            <a:t>847</a:t>
          </a:r>
          <a:r>
            <a:rPr lang="ja-JP" altLang="en-US" sz="1000" u="sng" dirty="0" smtClean="0"/>
            <a:t>万人</a:t>
          </a:r>
          <a:endParaRPr lang="ja-JP" altLang="en-US" sz="1000" u="sng" dirty="0"/>
        </a:p>
      </cdr:txBody>
    </cdr:sp>
  </cdr:relSizeAnchor>
  <cdr:relSizeAnchor xmlns:cdr="http://schemas.openxmlformats.org/drawingml/2006/chartDrawing">
    <cdr:from>
      <cdr:x>0.69373</cdr:x>
      <cdr:y>0.66959</cdr:y>
    </cdr:from>
    <cdr:to>
      <cdr:x>0.78589</cdr:x>
      <cdr:y>0.86112</cdr:y>
    </cdr:to>
    <cdr:cxnSp macro="">
      <cdr:nvCxnSpPr>
        <cdr:cNvPr id="5" name="直線矢印コネクタ 4"/>
        <cdr:cNvCxnSpPr/>
      </cdr:nvCxnSpPr>
      <cdr:spPr>
        <a:xfrm xmlns:a="http://schemas.openxmlformats.org/drawingml/2006/main" flipH="1" flipV="1">
          <a:off x="1919813" y="1068624"/>
          <a:ext cx="255049" cy="30566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0.71485</cdr:x>
      <cdr:y>0.74946</cdr:y>
    </cdr:from>
    <cdr:to>
      <cdr:x>1</cdr:x>
      <cdr:y>0.93862</cdr:y>
    </cdr:to>
    <cdr:sp macro="" textlink="">
      <cdr:nvSpPr>
        <cdr:cNvPr id="6" name="テキスト ボックス 1"/>
        <cdr:cNvSpPr txBox="1"/>
      </cdr:nvSpPr>
      <cdr:spPr>
        <a:xfrm xmlns:a="http://schemas.openxmlformats.org/drawingml/2006/main">
          <a:off x="1978259" y="1196091"/>
          <a:ext cx="789117" cy="30188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800" dirty="0" smtClean="0"/>
            <a:t>（万人）</a:t>
          </a:r>
          <a:endParaRPr lang="ja-JP" altLang="en-US" sz="800" dirty="0"/>
        </a:p>
      </cdr:txBody>
    </cdr:sp>
  </cdr:relSizeAnchor>
</c:userShapes>
</file>

<file path=ppt/drawings/drawing3.xml><?xml version="1.0" encoding="utf-8"?>
<c:userShapes xmlns:c="http://schemas.openxmlformats.org/drawingml/2006/chart">
  <cdr:relSizeAnchor xmlns:cdr="http://schemas.openxmlformats.org/drawingml/2006/chartDrawing">
    <cdr:from>
      <cdr:x>0.14521</cdr:x>
      <cdr:y>0.8181</cdr:y>
    </cdr:from>
    <cdr:to>
      <cdr:x>0.96717</cdr:x>
      <cdr:y>0.91566</cdr:y>
    </cdr:to>
    <cdr:sp macro="" textlink="">
      <cdr:nvSpPr>
        <cdr:cNvPr id="3" name="正方形/長方形 2"/>
        <cdr:cNvSpPr/>
      </cdr:nvSpPr>
      <cdr:spPr>
        <a:xfrm xmlns:a="http://schemas.openxmlformats.org/drawingml/2006/main">
          <a:off x="427047" y="1275349"/>
          <a:ext cx="2417257" cy="15208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800" dirty="0" smtClean="0">
              <a:solidFill>
                <a:schemeClr val="tx1"/>
              </a:solidFill>
              <a:latin typeface="+mj-ea"/>
              <a:ea typeface="+mj-ea"/>
            </a:rPr>
            <a:t>0        20       40        60       80    100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27BD0C8-9F21-422C-B8A8-100E03F48FA5}" type="datetimeFigureOut">
              <a:rPr kumimoji="1" lang="ja-JP" altLang="en-US" smtClean="0"/>
              <a:t>2018/5/14</a:t>
            </a:fld>
            <a:endParaRPr kumimoji="1" lang="ja-JP" altLang="en-US"/>
          </a:p>
        </p:txBody>
      </p:sp>
      <p:sp>
        <p:nvSpPr>
          <p:cNvPr id="4" name="スライド イメージ プレースホルダー 3"/>
          <p:cNvSpPr>
            <a:spLocks noGrp="1" noRot="1" noChangeAspect="1"/>
          </p:cNvSpPr>
          <p:nvPr>
            <p:ph type="sldImg" idx="2"/>
          </p:nvPr>
        </p:nvSpPr>
        <p:spPr>
          <a:xfrm>
            <a:off x="714375" y="746125"/>
            <a:ext cx="53784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7950A2B-F102-4235-A8FE-4E4FED6D5542}" type="slidenum">
              <a:rPr kumimoji="1" lang="ja-JP" altLang="en-US" smtClean="0"/>
              <a:t>‹#›</a:t>
            </a:fld>
            <a:endParaRPr kumimoji="1" lang="ja-JP" altLang="en-US"/>
          </a:p>
        </p:txBody>
      </p:sp>
    </p:spTree>
    <p:extLst>
      <p:ext uri="{BB962C8B-B14F-4D97-AF65-F5344CB8AC3E}">
        <p14:creationId xmlns:p14="http://schemas.microsoft.com/office/powerpoint/2010/main" val="25112780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84C97A7-1F3F-4E66-8E80-4C266C1D86EA}" type="slidenum">
              <a:rPr lang="en-US" altLang="ja-JP" smtClean="0">
                <a:solidFill>
                  <a:prstClr val="black"/>
                </a:solidFill>
              </a:rPr>
              <a:pPr>
                <a:defRPr/>
              </a:pPr>
              <a:t>2</a:t>
            </a:fld>
            <a:endParaRPr lang="en-US" altLang="ja-JP" dirty="0">
              <a:solidFill>
                <a:prstClr val="black"/>
              </a:solidFill>
            </a:endParaRPr>
          </a:p>
        </p:txBody>
      </p:sp>
    </p:spTree>
    <p:extLst>
      <p:ext uri="{BB962C8B-B14F-4D97-AF65-F5344CB8AC3E}">
        <p14:creationId xmlns:p14="http://schemas.microsoft.com/office/powerpoint/2010/main" val="414621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7845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3425" y="762000"/>
            <a:ext cx="5384800" cy="3730625"/>
          </a:xfrm>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55EFCB7-6B06-456A-9020-8363A5F0098A}" type="slidenum">
              <a:rPr kumimoji="1" lang="ja-JP" altLang="en-US" smtClean="0"/>
              <a:t>4</a:t>
            </a:fld>
            <a:endParaRPr kumimoji="1" lang="ja-JP" altLang="en-US"/>
          </a:p>
        </p:txBody>
      </p:sp>
    </p:spTree>
    <p:extLst>
      <p:ext uri="{BB962C8B-B14F-4D97-AF65-F5344CB8AC3E}">
        <p14:creationId xmlns:p14="http://schemas.microsoft.com/office/powerpoint/2010/main" val="178790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950A2B-F102-4235-A8FE-4E4FED6D5542}" type="slidenum">
              <a:rPr kumimoji="1" lang="ja-JP" altLang="en-US" smtClean="0"/>
              <a:t>5</a:t>
            </a:fld>
            <a:endParaRPr kumimoji="1" lang="ja-JP" altLang="en-US"/>
          </a:p>
        </p:txBody>
      </p:sp>
    </p:spTree>
    <p:extLst>
      <p:ext uri="{BB962C8B-B14F-4D97-AF65-F5344CB8AC3E}">
        <p14:creationId xmlns:p14="http://schemas.microsoft.com/office/powerpoint/2010/main" val="67692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950A2B-F102-4235-A8FE-4E4FED6D5542}" type="slidenum">
              <a:rPr kumimoji="1" lang="ja-JP" altLang="en-US" smtClean="0"/>
              <a:t>6</a:t>
            </a:fld>
            <a:endParaRPr kumimoji="1" lang="ja-JP" altLang="en-US"/>
          </a:p>
        </p:txBody>
      </p:sp>
    </p:spTree>
    <p:extLst>
      <p:ext uri="{BB962C8B-B14F-4D97-AF65-F5344CB8AC3E}">
        <p14:creationId xmlns:p14="http://schemas.microsoft.com/office/powerpoint/2010/main" val="329151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bwMode="auto">
          <a:xfrm>
            <a:off x="714375" y="746125"/>
            <a:ext cx="53784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8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39775" indent="-282575" eaLnBrk="0" hangingPunct="0">
              <a:spcBef>
                <a:spcPct val="30000"/>
              </a:spcBef>
              <a:defRPr kumimoji="1" sz="1200">
                <a:solidFill>
                  <a:schemeClr val="tx1"/>
                </a:solidFill>
                <a:latin typeface="Calibri" pitchFamily="34" charset="0"/>
                <a:ea typeface="ＭＳ Ｐゴシック" charset="-128"/>
              </a:defRPr>
            </a:lvl2pPr>
            <a:lvl3pPr marL="1139825" indent="-225425" eaLnBrk="0" hangingPunct="0">
              <a:spcBef>
                <a:spcPct val="30000"/>
              </a:spcBef>
              <a:defRPr kumimoji="1" sz="1200">
                <a:solidFill>
                  <a:schemeClr val="tx1"/>
                </a:solidFill>
                <a:latin typeface="Calibri" pitchFamily="34" charset="0"/>
                <a:ea typeface="ＭＳ Ｐゴシック" charset="-128"/>
              </a:defRPr>
            </a:lvl3pPr>
            <a:lvl4pPr marL="1597025" indent="-225425" eaLnBrk="0" hangingPunct="0">
              <a:spcBef>
                <a:spcPct val="30000"/>
              </a:spcBef>
              <a:defRPr kumimoji="1" sz="1200">
                <a:solidFill>
                  <a:schemeClr val="tx1"/>
                </a:solidFill>
                <a:latin typeface="Calibri" pitchFamily="34" charset="0"/>
                <a:ea typeface="ＭＳ Ｐゴシック" charset="-128"/>
              </a:defRPr>
            </a:lvl4pPr>
            <a:lvl5pPr marL="2054225" indent="-225425" eaLnBrk="0" hangingPunct="0">
              <a:spcBef>
                <a:spcPct val="30000"/>
              </a:spcBef>
              <a:defRPr kumimoji="1" sz="1200">
                <a:solidFill>
                  <a:schemeClr val="tx1"/>
                </a:solidFill>
                <a:latin typeface="Calibri" pitchFamily="34" charset="0"/>
                <a:ea typeface="ＭＳ Ｐゴシック" charset="-128"/>
              </a:defRPr>
            </a:lvl5pPr>
            <a:lvl6pPr marL="2511425" indent="-225425"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68625" indent="-225425"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5825" indent="-225425"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3025" indent="-225425"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288D1369-A530-40BF-99BA-253609D8AE51}" type="slidenum">
              <a:rPr lang="ja-JP" altLang="en-US" smtClean="0">
                <a:latin typeface="Arial" charset="0"/>
              </a:rPr>
              <a:pPr eaLnBrk="1" hangingPunct="1">
                <a:spcBef>
                  <a:spcPct val="0"/>
                </a:spcBef>
              </a:pPr>
              <a:t>10</a:t>
            </a:fld>
            <a:endParaRPr lang="ja-JP"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950A2B-F102-4235-A8FE-4E4FED6D5542}" type="slidenum">
              <a:rPr kumimoji="1" lang="ja-JP" altLang="en-US" smtClean="0"/>
              <a:t>15</a:t>
            </a:fld>
            <a:endParaRPr kumimoji="1" lang="ja-JP" altLang="en-US"/>
          </a:p>
        </p:txBody>
      </p:sp>
    </p:spTree>
    <p:extLst>
      <p:ext uri="{BB962C8B-B14F-4D97-AF65-F5344CB8AC3E}">
        <p14:creationId xmlns:p14="http://schemas.microsoft.com/office/powerpoint/2010/main" val="192017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950A2B-F102-4235-A8FE-4E4FED6D5542}" type="slidenum">
              <a:rPr kumimoji="1" lang="ja-JP" altLang="en-US" smtClean="0"/>
              <a:t>16</a:t>
            </a:fld>
            <a:endParaRPr kumimoji="1" lang="ja-JP" altLang="en-US"/>
          </a:p>
        </p:txBody>
      </p:sp>
    </p:spTree>
    <p:extLst>
      <p:ext uri="{BB962C8B-B14F-4D97-AF65-F5344CB8AC3E}">
        <p14:creationId xmlns:p14="http://schemas.microsoft.com/office/powerpoint/2010/main" val="192017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594" y="2130428"/>
            <a:ext cx="8416053"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187" y="3886200"/>
            <a:ext cx="69308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BEC60368-46D3-41FB-A4A5-95840EB1DEE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1600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43CBD2F2-5825-48B6-AA63-E9D833494C23}"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5717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8399" y="274641"/>
            <a:ext cx="222777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062" y="274641"/>
            <a:ext cx="6518316"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A944984-B6BD-43B7-91DA-21250BBB61D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9113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92F3EC62-A159-44AF-867E-3B8017367374}"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4487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129" y="4406903"/>
            <a:ext cx="8416053"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129" y="2906713"/>
            <a:ext cx="84160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E3DAF69-1ED5-495D-85D8-D94207ADEE5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0825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063" y="1600203"/>
            <a:ext cx="437304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3131" y="1600203"/>
            <a:ext cx="437304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8720F82-5DED-497E-B16A-909F48F9D151}"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1322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061" y="1535113"/>
            <a:ext cx="43747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061" y="2174875"/>
            <a:ext cx="43747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29692" y="1535113"/>
            <a:ext cx="4376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29692" y="2174875"/>
            <a:ext cx="4376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B5B4CB41-8659-4A1D-B7C2-EB452DDD8E14}"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76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3037565C-6EB6-45A6-A4E6-2041FDF09D5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0381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2206B64B-C32B-4E03-8EBA-06E028C24AE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3300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063" y="273050"/>
            <a:ext cx="3257439"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1109" y="273053"/>
            <a:ext cx="55350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063" y="1435103"/>
            <a:ext cx="32574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AD988214-9C95-40E2-BC3C-AA0F9A832B6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9259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713" y="4800600"/>
            <a:ext cx="5940743"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0713" y="612775"/>
            <a:ext cx="59407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0713" y="5367338"/>
            <a:ext cx="59407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6576147F-D6D9-476D-9B61-11C58F56673F}"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768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063" y="274638"/>
            <a:ext cx="8911115"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063" y="1600203"/>
            <a:ext cx="8911115"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063" y="6356353"/>
            <a:ext cx="23102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2924" y="6356353"/>
            <a:ext cx="31353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5888" y="6356353"/>
            <a:ext cx="23102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5C4B8-D5BD-48F7-85B1-AEB41B0A162C}" type="slidenum">
              <a:rPr kumimoji="1" lang="ja-JP" altLang="en-US" smtClean="0"/>
              <a:t>‹#›</a:t>
            </a:fld>
            <a:endParaRPr kumimoji="1" lang="ja-JP" altLang="en-US"/>
          </a:p>
        </p:txBody>
      </p:sp>
    </p:spTree>
    <p:extLst>
      <p:ext uri="{BB962C8B-B14F-4D97-AF65-F5344CB8AC3E}">
        <p14:creationId xmlns:p14="http://schemas.microsoft.com/office/powerpoint/2010/main" val="32480573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558131" y="2060848"/>
            <a:ext cx="8928992" cy="879029"/>
          </a:xfrm>
          <a:effectLst>
            <a:outerShdw blurRad="50800" dist="38100" dir="2700000" algn="tl" rotWithShape="0">
              <a:prstClr val="black">
                <a:alpha val="40000"/>
              </a:prstClr>
            </a:outerShdw>
          </a:effectLst>
        </p:spPr>
        <p:txBody>
          <a:bodyPr>
            <a:normAutofit/>
          </a:bodyPr>
          <a:lstStyle/>
          <a:p>
            <a:r>
              <a:rPr kumimoji="1" lang="ja-JP" altLang="en-US" sz="3600" b="1" spc="300" dirty="0" smtClean="0">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latin typeface="ＤＦ平成ゴシック体W5" panose="020B0509000000000000" pitchFamily="49" charset="-128"/>
                <a:ea typeface="ＤＦ平成ゴシック体W5" panose="020B0509000000000000" pitchFamily="49" charset="-128"/>
              </a:rPr>
              <a:t>生涯現役促進地域連携事業のご案内</a:t>
            </a:r>
            <a:endParaRPr kumimoji="1" lang="ja-JP" altLang="en-US" sz="3600" b="1" spc="300" dirty="0">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latin typeface="ＤＦ平成ゴシック体W5" panose="020B0509000000000000" pitchFamily="49" charset="-128"/>
              <a:ea typeface="ＤＦ平成ゴシック体W5" panose="020B0509000000000000" pitchFamily="49" charset="-128"/>
            </a:endParaRPr>
          </a:p>
        </p:txBody>
      </p:sp>
      <p:sp>
        <p:nvSpPr>
          <p:cNvPr id="7" name="サブタイトル 2"/>
          <p:cNvSpPr txBox="1">
            <a:spLocks/>
          </p:cNvSpPr>
          <p:nvPr/>
        </p:nvSpPr>
        <p:spPr>
          <a:xfrm>
            <a:off x="1351421" y="2996952"/>
            <a:ext cx="8567750" cy="58987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400" spc="300" dirty="0" smtClean="0">
                <a:solidFill>
                  <a:schemeClr val="tx1"/>
                </a:solidFill>
                <a:latin typeface="HG丸ｺﾞｼｯｸM-PRO" panose="020F0600000000000000" pitchFamily="50" charset="-128"/>
                <a:ea typeface="HG丸ｺﾞｼｯｸM-PRO" panose="020F0600000000000000" pitchFamily="50" charset="-128"/>
              </a:rPr>
              <a:t>地域が一丸となって高齢者</a:t>
            </a:r>
            <a:r>
              <a:rPr lang="ja-JP" altLang="en-US" sz="2400" spc="300" dirty="0">
                <a:solidFill>
                  <a:schemeClr val="tx1"/>
                </a:solidFill>
                <a:latin typeface="HG丸ｺﾞｼｯｸM-PRO" panose="020F0600000000000000" pitchFamily="50" charset="-128"/>
                <a:ea typeface="HG丸ｺﾞｼｯｸM-PRO" panose="020F0600000000000000" pitchFamily="50" charset="-128"/>
              </a:rPr>
              <a:t>に</a:t>
            </a:r>
            <a:r>
              <a:rPr lang="ja-JP" altLang="en-US" sz="2400" spc="300" dirty="0" smtClean="0">
                <a:solidFill>
                  <a:schemeClr val="tx1"/>
                </a:solidFill>
                <a:latin typeface="HG丸ｺﾞｼｯｸM-PRO" panose="020F0600000000000000" pitchFamily="50" charset="-128"/>
                <a:ea typeface="HG丸ｺﾞｼｯｸM-PRO" panose="020F0600000000000000" pitchFamily="50" charset="-128"/>
              </a:rPr>
              <a:t>新たな活躍の場を！！</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5" name="グループ化 4"/>
          <p:cNvGrpSpPr/>
          <p:nvPr/>
        </p:nvGrpSpPr>
        <p:grpSpPr>
          <a:xfrm>
            <a:off x="6030739" y="5589240"/>
            <a:ext cx="3645933" cy="1120187"/>
            <a:chOff x="2035127" y="4885015"/>
            <a:chExt cx="3367096" cy="1120187"/>
          </a:xfrm>
          <a:noFill/>
        </p:grpSpPr>
        <p:pic>
          <p:nvPicPr>
            <p:cNvPr id="1028" name="Picture 4" descr="C:\Users\TSJWG\Desktop\キャッチフレーズ入り（カラー）.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5127" y="4885015"/>
              <a:ext cx="1096712" cy="1096712"/>
            </a:xfrm>
            <a:prstGeom prst="rect">
              <a:avLst/>
            </a:prstGeom>
            <a:noFill/>
            <a:extLst/>
          </p:spPr>
        </p:pic>
        <p:sp>
          <p:nvSpPr>
            <p:cNvPr id="4" name="テキスト ボックス 3"/>
            <p:cNvSpPr txBox="1"/>
            <p:nvPr/>
          </p:nvSpPr>
          <p:spPr>
            <a:xfrm>
              <a:off x="3131839" y="4937276"/>
              <a:ext cx="2270384" cy="707886"/>
            </a:xfrm>
            <a:prstGeom prst="rect">
              <a:avLst/>
            </a:prstGeom>
            <a:noFill/>
          </p:spPr>
          <p:txBody>
            <a:bodyPr wrap="square" rtlCol="0">
              <a:spAutoFit/>
            </a:bodyPr>
            <a:lstStyle/>
            <a:p>
              <a:pPr algn="dist"/>
              <a:r>
                <a:rPr kumimoji="1" lang="ja-JP" altLang="en-US" sz="2000" dirty="0" smtClean="0">
                  <a:latin typeface="HG丸ｺﾞｼｯｸM-PRO" panose="020F0600000000000000" pitchFamily="50" charset="-128"/>
                  <a:ea typeface="HG丸ｺﾞｼｯｸM-PRO" panose="020F0600000000000000" pitchFamily="50" charset="-128"/>
                </a:rPr>
                <a:t>厚生労働省</a:t>
              </a:r>
              <a:endParaRPr kumimoji="1" lang="en-US" altLang="ja-JP" sz="2000" dirty="0" smtClean="0">
                <a:latin typeface="HG丸ｺﾞｼｯｸM-PRO" panose="020F0600000000000000" pitchFamily="50" charset="-128"/>
                <a:ea typeface="HG丸ｺﾞｼｯｸM-PRO" panose="020F0600000000000000" pitchFamily="50" charset="-128"/>
              </a:endParaRPr>
            </a:p>
            <a:p>
              <a:pPr algn="dist"/>
              <a:r>
                <a:rPr lang="ja-JP" altLang="en-US" sz="2000" dirty="0" smtClean="0">
                  <a:latin typeface="HG丸ｺﾞｼｯｸM-PRO" panose="020F0600000000000000" pitchFamily="50" charset="-128"/>
                  <a:ea typeface="HG丸ｺﾞｼｯｸM-PRO" panose="020F0600000000000000" pitchFamily="50" charset="-128"/>
                </a:rPr>
                <a:t>都道府県労働局</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3131838" y="5605092"/>
              <a:ext cx="2270385" cy="400110"/>
            </a:xfrm>
            <a:prstGeom prst="rect">
              <a:avLst/>
            </a:prstGeom>
            <a:noFill/>
          </p:spPr>
          <p:txBody>
            <a:bodyPr wrap="square" rtlCol="0">
              <a:spAutoFit/>
            </a:bodyPr>
            <a:lstStyle/>
            <a:p>
              <a:pPr algn="dist"/>
              <a:r>
                <a:rPr kumimoji="1" lang="ja-JP" altLang="en-US" sz="2000" dirty="0" smtClean="0">
                  <a:latin typeface="HG丸ｺﾞｼｯｸM-PRO" panose="020F0600000000000000" pitchFamily="50" charset="-128"/>
                  <a:ea typeface="HG丸ｺﾞｼｯｸM-PRO" panose="020F0600000000000000" pitchFamily="50" charset="-128"/>
                </a:rPr>
                <a:t>平成</a:t>
              </a:r>
              <a:r>
                <a:rPr kumimoji="1" lang="en-US" altLang="ja-JP" sz="2000" dirty="0" smtClean="0">
                  <a:latin typeface="HG丸ｺﾞｼｯｸM-PRO" panose="020F0600000000000000" pitchFamily="50" charset="-128"/>
                  <a:ea typeface="HG丸ｺﾞｼｯｸM-PRO" panose="020F0600000000000000" pitchFamily="50" charset="-128"/>
                </a:rPr>
                <a:t>30</a:t>
              </a:r>
              <a:r>
                <a:rPr kumimoji="1" lang="ja-JP" altLang="en-US" sz="2000" dirty="0" smtClean="0">
                  <a:latin typeface="HG丸ｺﾞｼｯｸM-PRO" panose="020F0600000000000000" pitchFamily="50" charset="-128"/>
                  <a:ea typeface="HG丸ｺﾞｼｯｸM-PRO" panose="020F0600000000000000" pitchFamily="50" charset="-128"/>
                </a:rPr>
                <a:t>年５月</a:t>
              </a:r>
              <a:endParaRPr kumimoji="1" lang="ja-JP" altLang="en-US" sz="200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628285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40350076"/>
              </p:ext>
            </p:extLst>
          </p:nvPr>
        </p:nvGraphicFramePr>
        <p:xfrm>
          <a:off x="116406" y="688183"/>
          <a:ext cx="9736433" cy="5837161"/>
        </p:xfrm>
        <a:graphic>
          <a:graphicData uri="http://schemas.openxmlformats.org/drawingml/2006/table">
            <a:tbl>
              <a:tblPr firstRow="1" bandRow="1">
                <a:tableStyleId>{93296810-A885-4BE3-A3E7-6D5BEEA58F35}</a:tableStyleId>
              </a:tblPr>
              <a:tblGrid>
                <a:gridCol w="4834213"/>
                <a:gridCol w="4902220"/>
              </a:tblGrid>
              <a:tr h="396695">
                <a:tc gridSpan="2">
                  <a:txBody>
                    <a:bodyPr/>
                    <a:lstStyle/>
                    <a:p>
                      <a:pPr algn="ctr"/>
                      <a:r>
                        <a:rPr kumimoji="1" lang="ja-JP" altLang="en-US" sz="2400" b="1" dirty="0" smtClean="0"/>
                        <a:t>支援メニューのタイプ</a:t>
                      </a:r>
                      <a:endParaRPr kumimoji="1" lang="ja-JP" altLang="en-US" sz="2400" b="1" dirty="0"/>
                    </a:p>
                  </a:txBody>
                  <a:tcPr/>
                </a:tc>
                <a:tc hMerge="1">
                  <a:txBody>
                    <a:bodyPr/>
                    <a:lstStyle/>
                    <a:p>
                      <a:endParaRPr kumimoji="1" lang="ja-JP" altLang="en-US" dirty="0"/>
                    </a:p>
                  </a:txBody>
                  <a:tcPr/>
                </a:tc>
              </a:tr>
              <a:tr h="423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①</a:t>
                      </a:r>
                      <a:r>
                        <a:rPr lang="ja-JP" altLang="ja-JP" sz="2000" b="1" dirty="0" smtClean="0">
                          <a:solidFill>
                            <a:srgbClr val="002060"/>
                          </a:solidFill>
                          <a:latin typeface="HG丸ｺﾞｼｯｸM-PRO" panose="020F0600000000000000" pitchFamily="50" charset="-128"/>
                          <a:ea typeface="HG丸ｺﾞｼｯｸM-PRO" panose="020F0600000000000000" pitchFamily="50" charset="-128"/>
                        </a:rPr>
                        <a:t>マッチング</a:t>
                      </a: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タイプ</a:t>
                      </a:r>
                      <a:endParaRPr kumimoji="1" lang="ja-JP" altLang="en-US" sz="20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②職域開発タイプ</a:t>
                      </a:r>
                      <a:endParaRPr kumimoji="1" lang="ja-JP" altLang="en-US" dirty="0">
                        <a:solidFill>
                          <a:srgbClr val="002060"/>
                        </a:solidFill>
                        <a:latin typeface="HG丸ｺﾞｼｯｸM-PRO" panose="020F0600000000000000" pitchFamily="50" charset="-128"/>
                        <a:ea typeface="HG丸ｺﾞｼｯｸM-PRO" panose="020F0600000000000000" pitchFamily="50" charset="-128"/>
                      </a:endParaRPr>
                    </a:p>
                  </a:txBody>
                  <a:tcPr/>
                </a:tc>
              </a:tr>
              <a:tr h="652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小売業や介護など</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地域における</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人手不足分野</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等で、</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高齢者</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と事業主のマッチングを推進する</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パターン</a:t>
                      </a:r>
                      <a:endParaRPr lang="en-US" altLang="ja-JP" sz="1600" dirty="0" smtClean="0">
                        <a:solidFill>
                          <a:srgbClr val="002060"/>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　事業所に対して、</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高齢者向け職務の切り出しやワークシェアリング</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等</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で高齢者の職域拡大を</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図る</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パターン</a:t>
                      </a:r>
                      <a:endParaRPr kumimoji="1" lang="ja-JP" altLang="en-US" sz="1600" dirty="0">
                        <a:solidFill>
                          <a:srgbClr val="002060"/>
                        </a:solidFill>
                        <a:latin typeface="HG丸ｺﾞｼｯｸM-PRO" panose="020F0600000000000000" pitchFamily="50" charset="-128"/>
                        <a:ea typeface="HG丸ｺﾞｼｯｸM-PRO" panose="020F0600000000000000" pitchFamily="50" charset="-128"/>
                      </a:endParaRPr>
                    </a:p>
                  </a:txBody>
                  <a:tcPr/>
                </a:tc>
              </a:tr>
              <a:tr h="423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③意識啓発タイプ</a:t>
                      </a:r>
                      <a:endParaRPr kumimoji="1" lang="ja-JP" altLang="en-US" sz="2000"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④能力開発タイプ</a:t>
                      </a:r>
                      <a:endParaRPr kumimoji="1" lang="ja-JP" altLang="en-US" dirty="0">
                        <a:solidFill>
                          <a:srgbClr val="002060"/>
                        </a:solidFill>
                        <a:latin typeface="HG丸ｺﾞｼｯｸM-PRO" panose="020F0600000000000000" pitchFamily="50" charset="-128"/>
                        <a:ea typeface="HG丸ｺﾞｼｯｸM-PRO" panose="020F0600000000000000" pitchFamily="50" charset="-128"/>
                      </a:endParaRPr>
                    </a:p>
                  </a:txBody>
                  <a:tcPr/>
                </a:tc>
              </a:tr>
              <a:tr h="619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　高齢者に対して、</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高齢期のキャリア選択や雇用・就業に対する意識改革を図</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る</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パターン</a:t>
                      </a:r>
                      <a:endParaRPr lang="en-US" altLang="ja-JP" sz="1600" dirty="0" smtClean="0">
                        <a:solidFill>
                          <a:srgbClr val="002060"/>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豊富な経験や技能・技術</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を活かしつつ、</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他分野のスキルを付与し</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、能力ＵＰ</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を</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図る</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パターン</a:t>
                      </a:r>
                      <a:endParaRPr kumimoji="1" lang="ja-JP" altLang="en-US" sz="1600" dirty="0">
                        <a:solidFill>
                          <a:srgbClr val="002060"/>
                        </a:solidFill>
                        <a:latin typeface="HG丸ｺﾞｼｯｸM-PRO" panose="020F0600000000000000" pitchFamily="50" charset="-128"/>
                        <a:ea typeface="HG丸ｺﾞｼｯｸM-PRO" panose="020F0600000000000000" pitchFamily="50" charset="-128"/>
                      </a:endParaRPr>
                    </a:p>
                  </a:txBody>
                  <a:tcPr/>
                </a:tc>
              </a:tr>
              <a:tr h="423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⑤起業支援タイプ</a:t>
                      </a:r>
                      <a:endParaRPr kumimoji="1" lang="ja-JP" altLang="en-US"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⑥機運醸成タイプ</a:t>
                      </a:r>
                      <a:endParaRPr kumimoji="1" lang="ja-JP" altLang="en-US" dirty="0">
                        <a:solidFill>
                          <a:srgbClr val="002060"/>
                        </a:solidFill>
                        <a:latin typeface="HG丸ｺﾞｼｯｸM-PRO" panose="020F0600000000000000" pitchFamily="50" charset="-128"/>
                        <a:ea typeface="HG丸ｺﾞｼｯｸM-PRO" panose="020F0600000000000000" pitchFamily="50" charset="-128"/>
                      </a:endParaRPr>
                    </a:p>
                  </a:txBody>
                  <a:tcPr/>
                </a:tc>
              </a:tr>
              <a:tr h="619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地域の</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独自</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資源と高齢者の知識・経験を活用し、</a:t>
                      </a:r>
                      <a:r>
                        <a:rPr lang="en-US" altLang="ja-JP" sz="1600" dirty="0" smtClean="0">
                          <a:solidFill>
                            <a:srgbClr val="002060"/>
                          </a:solidFill>
                          <a:latin typeface="HG丸ｺﾞｼｯｸM-PRO" panose="020F0600000000000000" pitchFamily="50" charset="-128"/>
                          <a:ea typeface="HG丸ｺﾞｼｯｸM-PRO" panose="020F0600000000000000" pitchFamily="50" charset="-128"/>
                        </a:rPr>
                        <a:t>NPO</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設立など起業を支援</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する</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パターン</a:t>
                      </a:r>
                      <a:endParaRPr lang="en-US" altLang="ja-JP" sz="1600" dirty="0" smtClean="0">
                        <a:solidFill>
                          <a:srgbClr val="002060"/>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　シンポジウムなどを通じて、地域全体で高齢者雇用に関する機運を醸成するパターン</a:t>
                      </a:r>
                      <a:endParaRPr kumimoji="1" lang="ja-JP" altLang="en-US" sz="1600" dirty="0">
                        <a:solidFill>
                          <a:srgbClr val="002060"/>
                        </a:solidFill>
                        <a:latin typeface="HG丸ｺﾞｼｯｸM-PRO" panose="020F0600000000000000" pitchFamily="50" charset="-128"/>
                        <a:ea typeface="HG丸ｺﾞｼｯｸM-PRO" panose="020F0600000000000000" pitchFamily="50" charset="-128"/>
                      </a:endParaRPr>
                    </a:p>
                  </a:txBody>
                  <a:tcPr/>
                </a:tc>
              </a:tr>
              <a:tr h="423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⑦社会参加タイプ</a:t>
                      </a:r>
                      <a:endParaRPr kumimoji="1" lang="ja-JP" altLang="en-US"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2060"/>
                          </a:solidFill>
                          <a:latin typeface="HG丸ｺﾞｼｯｸM-PRO" panose="020F0600000000000000" pitchFamily="50" charset="-128"/>
                          <a:ea typeface="HG丸ｺﾞｼｯｸM-PRO" panose="020F0600000000000000" pitchFamily="50" charset="-128"/>
                        </a:rPr>
                        <a:t>⑧相乗効果タイプ</a:t>
                      </a:r>
                      <a:endParaRPr kumimoji="1" lang="ja-JP" altLang="en-US" dirty="0">
                        <a:solidFill>
                          <a:srgbClr val="002060"/>
                        </a:solidFill>
                        <a:latin typeface="HG丸ｺﾞｼｯｸM-PRO" panose="020F0600000000000000" pitchFamily="50" charset="-128"/>
                        <a:ea typeface="HG丸ｺﾞｼｯｸM-PRO" panose="020F0600000000000000" pitchFamily="50" charset="-128"/>
                      </a:endParaRPr>
                    </a:p>
                  </a:txBody>
                  <a:tcPr/>
                </a:tc>
              </a:tr>
              <a:tr h="880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　</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高齢者の雇用・就業だけでなく活躍の場としてボランティアや就業体験を含めた社会参加を広く推進するパターン</a:t>
                      </a:r>
                      <a:endParaRPr kumimoji="1" lang="ja-JP" altLang="en-US" dirty="0">
                        <a:solidFill>
                          <a:srgbClr val="002060"/>
                        </a:solidFill>
                        <a:latin typeface="HG丸ｺﾞｼｯｸM-PRO" panose="020F0600000000000000" pitchFamily="50" charset="-128"/>
                        <a:ea typeface="HG丸ｺﾞｼｯｸM-PRO" panose="020F0600000000000000" pitchFamily="50" charset="-128"/>
                      </a:endParaRPr>
                    </a:p>
                  </a:txBody>
                  <a:tcPr/>
                </a:tc>
                <a:tc>
                  <a:txBody>
                    <a:bodyPr/>
                    <a:lstStyle/>
                    <a:p>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　既存の</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高齢者全般に関する事業とのタイアップによって</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相乗</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的な</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効果</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の</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発揮</a:t>
                      </a:r>
                      <a:r>
                        <a:rPr lang="ja-JP" altLang="en-US" sz="1600" dirty="0" smtClean="0">
                          <a:solidFill>
                            <a:srgbClr val="002060"/>
                          </a:solidFill>
                          <a:latin typeface="HG丸ｺﾞｼｯｸM-PRO" panose="020F0600000000000000" pitchFamily="50" charset="-128"/>
                          <a:ea typeface="HG丸ｺﾞｼｯｸM-PRO" panose="020F0600000000000000" pitchFamily="50" charset="-128"/>
                        </a:rPr>
                        <a:t>を期待する</a:t>
                      </a:r>
                      <a:r>
                        <a:rPr lang="ja-JP" altLang="ja-JP" sz="1600" dirty="0" smtClean="0">
                          <a:solidFill>
                            <a:srgbClr val="002060"/>
                          </a:solidFill>
                          <a:latin typeface="HG丸ｺﾞｼｯｸM-PRO" panose="020F0600000000000000" pitchFamily="50" charset="-128"/>
                          <a:ea typeface="HG丸ｺﾞｼｯｸM-PRO" panose="020F0600000000000000" pitchFamily="50" charset="-128"/>
                        </a:rPr>
                        <a:t>パターン</a:t>
                      </a:r>
                      <a:endParaRPr kumimoji="1" lang="ja-JP" altLang="en-US" sz="1600" dirty="0">
                        <a:solidFill>
                          <a:srgbClr val="002060"/>
                        </a:solidFill>
                        <a:latin typeface="HG丸ｺﾞｼｯｸM-PRO" panose="020F0600000000000000" pitchFamily="50" charset="-128"/>
                        <a:ea typeface="HG丸ｺﾞｼｯｸM-PRO" panose="020F0600000000000000" pitchFamily="50" charset="-128"/>
                      </a:endParaRPr>
                    </a:p>
                  </a:txBody>
                  <a:tcPr/>
                </a:tc>
              </a:tr>
            </a:tbl>
          </a:graphicData>
        </a:graphic>
      </p:graphicFrame>
      <p:sp>
        <p:nvSpPr>
          <p:cNvPr id="4" name="テキスト ボックス 3"/>
          <p:cNvSpPr txBox="1"/>
          <p:nvPr/>
        </p:nvSpPr>
        <p:spPr>
          <a:xfrm>
            <a:off x="116407" y="6536377"/>
            <a:ext cx="5380010" cy="276999"/>
          </a:xfrm>
          <a:prstGeom prst="rect">
            <a:avLst/>
          </a:prstGeom>
          <a:noFill/>
        </p:spPr>
        <p:txBody>
          <a:bodyPr wrap="square" rtlCol="0">
            <a:spAutoFit/>
          </a:bodyPr>
          <a:lstStyle/>
          <a:p>
            <a:r>
              <a:rPr kumimoji="1" lang="en-US" altLang="ja-JP" sz="1200" dirty="0" smtClean="0"/>
              <a:t>※</a:t>
            </a:r>
            <a:r>
              <a:rPr kumimoji="1" lang="ja-JP" altLang="en-US" sz="1200" dirty="0" smtClean="0"/>
              <a:t>実際の事例では、上記の複数のタイプを組み合わせる場合が多い</a:t>
            </a:r>
            <a:endParaRPr kumimoji="1" lang="ja-JP" altLang="en-US" sz="1200" dirty="0"/>
          </a:p>
        </p:txBody>
      </p:sp>
      <p:sp>
        <p:nvSpPr>
          <p:cNvPr id="22" name="スライド番号プレースホルダー 7"/>
          <p:cNvSpPr>
            <a:spLocks noGrp="1"/>
          </p:cNvSpPr>
          <p:nvPr>
            <p:ph type="sldNum" sz="quarter" idx="12"/>
          </p:nvPr>
        </p:nvSpPr>
        <p:spPr>
          <a:xfrm>
            <a:off x="7503900" y="6383937"/>
            <a:ext cx="2310289" cy="365125"/>
          </a:xfrm>
        </p:spPr>
        <p:txBody>
          <a:bodyPr/>
          <a:lstStyle/>
          <a:p>
            <a:pPr>
              <a:defRPr/>
            </a:pPr>
            <a:r>
              <a:rPr lang="ja-JP" altLang="en-US" sz="1600" dirty="0" smtClean="0">
                <a:solidFill>
                  <a:schemeClr val="tx1"/>
                </a:solidFill>
              </a:rPr>
              <a:t>９</a:t>
            </a:r>
            <a:endParaRPr lang="en-US" altLang="ja-JP" sz="1600" dirty="0">
              <a:solidFill>
                <a:schemeClr val="tx1"/>
              </a:solidFill>
            </a:endParaRPr>
          </a:p>
        </p:txBody>
      </p:sp>
      <p:grpSp>
        <p:nvGrpSpPr>
          <p:cNvPr id="6" name="グループ化 5"/>
          <p:cNvGrpSpPr/>
          <p:nvPr/>
        </p:nvGrpSpPr>
        <p:grpSpPr>
          <a:xfrm>
            <a:off x="-233957" y="3"/>
            <a:ext cx="10528001" cy="481045"/>
            <a:chOff x="-233957" y="3"/>
            <a:chExt cx="10528001" cy="481045"/>
          </a:xfrm>
        </p:grpSpPr>
        <p:sp>
          <p:nvSpPr>
            <p:cNvPr id="21" name="正方形/長方形 20"/>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smtClean="0"/>
                <a:t>５　生涯現役促進地域連携事業のタイプ</a:t>
              </a:r>
              <a:endParaRPr kumimoji="1" lang="ja-JP" altLang="en-US" sz="2800" b="1" dirty="0">
                <a:latin typeface="HG丸ｺﾞｼｯｸM-PRO" panose="020F0600000000000000" pitchFamily="50" charset="-128"/>
                <a:ea typeface="HG丸ｺﾞｼｯｸM-PRO" panose="020F0600000000000000" pitchFamily="50" charset="-128"/>
              </a:endParaRPr>
            </a:p>
          </p:txBody>
        </p:sp>
        <p:cxnSp>
          <p:nvCxnSpPr>
            <p:cNvPr id="23" name="直線コネクタ 22"/>
            <p:cNvCxnSpPr/>
            <p:nvPr/>
          </p:nvCxnSpPr>
          <p:spPr>
            <a:xfrm>
              <a:off x="-233957" y="481048"/>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8356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198091" y="1293265"/>
            <a:ext cx="9496774" cy="695575"/>
          </a:xfrm>
          <a:prstGeom prst="rect">
            <a:avLst/>
          </a:prstGeom>
          <a:solidFill>
            <a:schemeClr val="accent6">
              <a:lumMod val="20000"/>
              <a:lumOff val="80000"/>
            </a:schemeClr>
          </a:solidFill>
          <a:ln w="38100" cmpd="dbl">
            <a:noFill/>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40000"/>
              </a:lnSpc>
              <a:spcBef>
                <a:spcPct val="0"/>
              </a:spcBef>
              <a:buFontTx/>
              <a:buNone/>
              <a:defRPr/>
            </a:pPr>
            <a:r>
              <a:rPr lang="ja-JP" altLang="en-US" sz="1400" dirty="0" smtClean="0"/>
              <a:t>　柏市は、団塊</a:t>
            </a:r>
            <a:r>
              <a:rPr lang="ja-JP" altLang="en-US" sz="1400" dirty="0"/>
              <a:t>の世代をはじめとする退職者が急増している都市近郊地域であり、リタイアした高年齢者が柏市内でセカンドキャリアを望んでも、活躍できる場、活躍したいと思う場が見つからず、家に閉じこもりがち。</a:t>
            </a:r>
            <a:endParaRPr lang="en-US" altLang="ja-JP" sz="1400" dirty="0"/>
          </a:p>
        </p:txBody>
      </p:sp>
      <p:sp>
        <p:nvSpPr>
          <p:cNvPr id="8" name="ホームベース 7"/>
          <p:cNvSpPr/>
          <p:nvPr/>
        </p:nvSpPr>
        <p:spPr>
          <a:xfrm>
            <a:off x="990179" y="1988840"/>
            <a:ext cx="8798746" cy="936108"/>
          </a:xfrm>
          <a:prstGeom prst="homePlate">
            <a:avLst/>
          </a:prstGeom>
          <a:solidFill>
            <a:schemeClr val="accent4">
              <a:lumMod val="20000"/>
              <a:lumOff val="80000"/>
            </a:schemeClr>
          </a:solidFill>
          <a:ln>
            <a:solidFill>
              <a:schemeClr val="accent4">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nSpc>
                <a:spcPct val="140000"/>
              </a:lnSpc>
              <a:spcBef>
                <a:spcPct val="0"/>
              </a:spcBef>
              <a:defRPr/>
            </a:pPr>
            <a:r>
              <a:rPr lang="ja-JP" altLang="en-US" sz="1400" dirty="0" smtClean="0">
                <a:solidFill>
                  <a:schemeClr val="tx1">
                    <a:lumMod val="95000"/>
                    <a:lumOff val="5000"/>
                  </a:schemeClr>
                </a:solidFill>
                <a:latin typeface="+mn-ea"/>
              </a:rPr>
              <a:t>➀　多様</a:t>
            </a:r>
            <a:r>
              <a:rPr lang="ja-JP" altLang="en-US" sz="1400" dirty="0">
                <a:solidFill>
                  <a:schemeClr val="tx1">
                    <a:lumMod val="95000"/>
                    <a:lumOff val="5000"/>
                  </a:schemeClr>
                </a:solidFill>
                <a:latin typeface="+mn-ea"/>
              </a:rPr>
              <a:t>な就業の場に高年齢者を誘う仕組み</a:t>
            </a:r>
            <a:r>
              <a:rPr lang="ja-JP" altLang="en-US" sz="1400" dirty="0" smtClean="0">
                <a:solidFill>
                  <a:schemeClr val="tx1">
                    <a:lumMod val="95000"/>
                    <a:lumOff val="5000"/>
                  </a:schemeClr>
                </a:solidFill>
                <a:latin typeface="+mn-ea"/>
              </a:rPr>
              <a:t>、</a:t>
            </a:r>
            <a:endParaRPr lang="en-US" altLang="ja-JP" sz="1400" dirty="0" smtClean="0">
              <a:solidFill>
                <a:schemeClr val="tx1">
                  <a:lumMod val="95000"/>
                  <a:lumOff val="5000"/>
                </a:schemeClr>
              </a:solidFill>
              <a:latin typeface="+mn-ea"/>
            </a:endParaRPr>
          </a:p>
          <a:p>
            <a:pPr>
              <a:lnSpc>
                <a:spcPct val="140000"/>
              </a:lnSpc>
              <a:spcBef>
                <a:spcPct val="0"/>
              </a:spcBef>
              <a:defRPr/>
            </a:pPr>
            <a:r>
              <a:rPr lang="ja-JP" altLang="en-US" sz="1400" dirty="0" smtClean="0">
                <a:solidFill>
                  <a:schemeClr val="tx1">
                    <a:lumMod val="95000"/>
                    <a:lumOff val="5000"/>
                  </a:schemeClr>
                </a:solidFill>
                <a:latin typeface="+mn-ea"/>
              </a:rPr>
              <a:t>②　高年齢者</a:t>
            </a:r>
            <a:r>
              <a:rPr lang="ja-JP" altLang="en-US" sz="1400" dirty="0">
                <a:solidFill>
                  <a:schemeClr val="tx1">
                    <a:lumMod val="95000"/>
                    <a:lumOff val="5000"/>
                  </a:schemeClr>
                </a:solidFill>
                <a:latin typeface="+mn-ea"/>
              </a:rPr>
              <a:t>が活躍しやすい働き方を含めた環境整備</a:t>
            </a:r>
            <a:r>
              <a:rPr lang="ja-JP" altLang="en-US" sz="1400" dirty="0" smtClean="0">
                <a:solidFill>
                  <a:schemeClr val="tx1">
                    <a:lumMod val="95000"/>
                    <a:lumOff val="5000"/>
                  </a:schemeClr>
                </a:solidFill>
                <a:latin typeface="+mn-ea"/>
              </a:rPr>
              <a:t>、</a:t>
            </a:r>
            <a:endParaRPr lang="en-US" altLang="ja-JP" sz="1400" dirty="0" smtClean="0">
              <a:solidFill>
                <a:schemeClr val="tx1">
                  <a:lumMod val="95000"/>
                  <a:lumOff val="5000"/>
                </a:schemeClr>
              </a:solidFill>
              <a:latin typeface="+mn-ea"/>
            </a:endParaRPr>
          </a:p>
          <a:p>
            <a:pPr>
              <a:lnSpc>
                <a:spcPct val="140000"/>
              </a:lnSpc>
              <a:spcBef>
                <a:spcPct val="0"/>
              </a:spcBef>
              <a:defRPr/>
            </a:pPr>
            <a:r>
              <a:rPr lang="ja-JP" altLang="en-US" sz="1400" dirty="0" smtClean="0">
                <a:solidFill>
                  <a:schemeClr val="tx1">
                    <a:lumMod val="95000"/>
                    <a:lumOff val="5000"/>
                  </a:schemeClr>
                </a:solidFill>
                <a:latin typeface="+mn-ea"/>
              </a:rPr>
              <a:t>➂　潜在的</a:t>
            </a:r>
            <a:r>
              <a:rPr lang="ja-JP" altLang="en-US" sz="1400" dirty="0">
                <a:solidFill>
                  <a:schemeClr val="tx1">
                    <a:lumMod val="95000"/>
                    <a:lumOff val="5000"/>
                  </a:schemeClr>
                </a:solidFill>
                <a:latin typeface="+mn-ea"/>
              </a:rPr>
              <a:t>な高年齢者に対するネガティブな見方を払拭する価値観・文化を地域に根付かせる</a:t>
            </a:r>
            <a:r>
              <a:rPr lang="ja-JP" altLang="en-US" sz="1400" dirty="0" smtClean="0">
                <a:solidFill>
                  <a:schemeClr val="tx1">
                    <a:lumMod val="95000"/>
                    <a:lumOff val="5000"/>
                  </a:schemeClr>
                </a:solidFill>
                <a:latin typeface="+mn-ea"/>
              </a:rPr>
              <a:t>こと　が重要。</a:t>
            </a:r>
            <a:endParaRPr lang="en-US" altLang="ja-JP" sz="1400" dirty="0">
              <a:solidFill>
                <a:schemeClr val="tx1">
                  <a:lumMod val="95000"/>
                  <a:lumOff val="5000"/>
                </a:schemeClr>
              </a:solidFill>
              <a:latin typeface="+mn-ea"/>
            </a:endParaRPr>
          </a:p>
        </p:txBody>
      </p:sp>
      <p:sp>
        <p:nvSpPr>
          <p:cNvPr id="9" name="角丸四角形 8"/>
          <p:cNvSpPr/>
          <p:nvPr/>
        </p:nvSpPr>
        <p:spPr>
          <a:xfrm>
            <a:off x="239415" y="3429000"/>
            <a:ext cx="9463732" cy="1136920"/>
          </a:xfrm>
          <a:prstGeom prst="roundRect">
            <a:avLst>
              <a:gd name="adj" fmla="val 0"/>
            </a:avLst>
          </a:prstGeom>
          <a:solidFill>
            <a:schemeClr val="accent6">
              <a:lumMod val="40000"/>
              <a:lumOff val="60000"/>
            </a:schemeClr>
          </a:solidFill>
          <a:ln w="38100" cmpd="dbl">
            <a:noFill/>
          </a:ln>
          <a:effectLst/>
        </p:spPr>
        <p:style>
          <a:lnRef idx="1">
            <a:schemeClr val="accent3"/>
          </a:lnRef>
          <a:fillRef idx="2">
            <a:schemeClr val="accent3"/>
          </a:fillRef>
          <a:effectRef idx="1">
            <a:schemeClr val="accent3"/>
          </a:effectRef>
          <a:fontRef idx="minor">
            <a:schemeClr val="dk1"/>
          </a:fontRef>
        </p:style>
        <p:txBody>
          <a:bodyPr rtlCol="0" anchor="ctr"/>
          <a:lstStyle/>
          <a:p>
            <a:pPr>
              <a:lnSpc>
                <a:spcPct val="140000"/>
              </a:lnSpc>
              <a:spcBef>
                <a:spcPct val="0"/>
              </a:spcBef>
              <a:defRPr/>
            </a:pPr>
            <a:r>
              <a:rPr lang="ja-JP" altLang="en-US" sz="1200" dirty="0" smtClean="0">
                <a:latin typeface="+mn-ea"/>
              </a:rPr>
              <a:t>➀　新しい</a:t>
            </a:r>
            <a:r>
              <a:rPr lang="ja-JP" altLang="en-US" sz="1200" dirty="0">
                <a:latin typeface="+mn-ea"/>
              </a:rPr>
              <a:t>仕事への再適応を支援する「入口」戦略として「就労セミナーや職能講座の開催</a:t>
            </a:r>
            <a:r>
              <a:rPr lang="ja-JP" altLang="en-US" sz="1200" dirty="0" smtClean="0">
                <a:latin typeface="+mn-ea"/>
              </a:rPr>
              <a:t>」</a:t>
            </a:r>
            <a:endParaRPr lang="en-US" altLang="ja-JP" sz="1200" dirty="0" smtClean="0">
              <a:latin typeface="+mn-ea"/>
            </a:endParaRPr>
          </a:p>
          <a:p>
            <a:pPr>
              <a:lnSpc>
                <a:spcPct val="140000"/>
              </a:lnSpc>
              <a:spcBef>
                <a:spcPct val="0"/>
              </a:spcBef>
              <a:defRPr/>
            </a:pPr>
            <a:r>
              <a:rPr lang="ja-JP" altLang="en-US" sz="1200" dirty="0" smtClean="0">
                <a:latin typeface="+mn-ea"/>
              </a:rPr>
              <a:t>②　高年齢者</a:t>
            </a:r>
            <a:r>
              <a:rPr lang="ja-JP" altLang="en-US" sz="1200" dirty="0">
                <a:latin typeface="+mn-ea"/>
              </a:rPr>
              <a:t>のニーズにマッチした仕事を増やす「出口」戦略として「事業所訪問によるワークシェアリングの導入提案や仕事の開拓」</a:t>
            </a:r>
            <a:r>
              <a:rPr lang="ja-JP" altLang="en-US" sz="1200" dirty="0" smtClean="0">
                <a:latin typeface="+mn-ea"/>
              </a:rPr>
              <a:t>、</a:t>
            </a:r>
            <a:endParaRPr lang="en-US" altLang="ja-JP" sz="1200" dirty="0" smtClean="0">
              <a:latin typeface="+mn-ea"/>
            </a:endParaRPr>
          </a:p>
          <a:p>
            <a:pPr>
              <a:lnSpc>
                <a:spcPct val="140000"/>
              </a:lnSpc>
              <a:spcBef>
                <a:spcPct val="0"/>
              </a:spcBef>
              <a:defRPr/>
            </a:pPr>
            <a:r>
              <a:rPr lang="ja-JP" altLang="en-US" sz="1200" dirty="0" smtClean="0">
                <a:latin typeface="+mn-ea"/>
              </a:rPr>
              <a:t>➂　高年齢者</a:t>
            </a:r>
            <a:r>
              <a:rPr lang="ja-JP" altLang="en-US" sz="1200" dirty="0">
                <a:latin typeface="+mn-ea"/>
              </a:rPr>
              <a:t>と事業所を繋ぐ「マッチング支援」として「相談窓口の設置</a:t>
            </a:r>
            <a:r>
              <a:rPr lang="ja-JP" altLang="en-US" sz="1200" dirty="0" smtClean="0">
                <a:latin typeface="+mn-ea"/>
              </a:rPr>
              <a:t>」</a:t>
            </a:r>
            <a:endParaRPr lang="en-US" altLang="ja-JP" sz="1200" dirty="0" smtClean="0">
              <a:latin typeface="+mn-ea"/>
            </a:endParaRPr>
          </a:p>
          <a:p>
            <a:pPr>
              <a:lnSpc>
                <a:spcPct val="140000"/>
              </a:lnSpc>
              <a:spcBef>
                <a:spcPct val="0"/>
              </a:spcBef>
              <a:defRPr/>
            </a:pPr>
            <a:r>
              <a:rPr lang="ja-JP" altLang="en-US" sz="1200" dirty="0" smtClean="0">
                <a:latin typeface="+mn-ea"/>
              </a:rPr>
              <a:t>を</a:t>
            </a:r>
            <a:r>
              <a:rPr lang="ja-JP" altLang="en-US" sz="1200" dirty="0">
                <a:latin typeface="+mn-ea"/>
              </a:rPr>
              <a:t>行い</a:t>
            </a:r>
            <a:r>
              <a:rPr lang="ja-JP" altLang="en-US" sz="1200" dirty="0" smtClean="0">
                <a:latin typeface="+mn-ea"/>
              </a:rPr>
              <a:t>、　三位</a:t>
            </a:r>
            <a:r>
              <a:rPr lang="ja-JP" altLang="en-US" sz="1200" dirty="0">
                <a:latin typeface="+mn-ea"/>
              </a:rPr>
              <a:t>一体となってアプローチする</a:t>
            </a:r>
            <a:r>
              <a:rPr lang="ja-JP" altLang="en-US" sz="1400" dirty="0">
                <a:latin typeface="+mn-ea"/>
              </a:rPr>
              <a:t>。</a:t>
            </a:r>
            <a:endParaRPr lang="en-US" altLang="ja-JP" sz="1400" dirty="0"/>
          </a:p>
        </p:txBody>
      </p:sp>
      <p:sp>
        <p:nvSpPr>
          <p:cNvPr id="30" name="AutoShape 53"/>
          <p:cNvSpPr>
            <a:spLocks noChangeArrowheads="1"/>
          </p:cNvSpPr>
          <p:nvPr/>
        </p:nvSpPr>
        <p:spPr bwMode="auto">
          <a:xfrm>
            <a:off x="126083" y="3140968"/>
            <a:ext cx="1584175" cy="318453"/>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600" b="1" dirty="0" smtClean="0">
                <a:solidFill>
                  <a:schemeClr val="bg1"/>
                </a:solidFill>
                <a:latin typeface="HG丸ｺﾞｼｯｸM-PRO" panose="020F0600000000000000" pitchFamily="50" charset="-128"/>
                <a:ea typeface="HG丸ｺﾞｼｯｸM-PRO" panose="020F0600000000000000" pitchFamily="50" charset="-128"/>
              </a:rPr>
              <a:t>事 業 内 容</a:t>
            </a:r>
            <a:endParaRPr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0" name="右矢印 9"/>
          <p:cNvSpPr/>
          <p:nvPr/>
        </p:nvSpPr>
        <p:spPr>
          <a:xfrm>
            <a:off x="292055" y="2156780"/>
            <a:ext cx="626116" cy="552140"/>
          </a:xfrm>
          <a:prstGeom prst="rightArrow">
            <a:avLst/>
          </a:prstGeom>
          <a:solidFill>
            <a:schemeClr val="accent6">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smtClean="0"/>
          </a:p>
        </p:txBody>
      </p:sp>
      <p:sp>
        <p:nvSpPr>
          <p:cNvPr id="32" name="AutoShape 53"/>
          <p:cNvSpPr>
            <a:spLocks noChangeArrowheads="1"/>
          </p:cNvSpPr>
          <p:nvPr/>
        </p:nvSpPr>
        <p:spPr bwMode="auto">
          <a:xfrm>
            <a:off x="126083" y="980728"/>
            <a:ext cx="2592288" cy="318453"/>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600" b="1" dirty="0">
                <a:solidFill>
                  <a:schemeClr val="bg1"/>
                </a:solidFill>
                <a:latin typeface="HG丸ｺﾞｼｯｸM-PRO" panose="020F0600000000000000" pitchFamily="50" charset="-128"/>
                <a:ea typeface="HG丸ｺﾞｼｯｸM-PRO" panose="020F0600000000000000" pitchFamily="50" charset="-128"/>
              </a:rPr>
              <a:t>地域に</a:t>
            </a:r>
            <a:r>
              <a:rPr lang="ja-JP" altLang="en-US" sz="1600" b="1" dirty="0" smtClean="0">
                <a:solidFill>
                  <a:schemeClr val="bg1"/>
                </a:solidFill>
                <a:latin typeface="HG丸ｺﾞｼｯｸM-PRO" panose="020F0600000000000000" pitchFamily="50" charset="-128"/>
                <a:ea typeface="HG丸ｺﾞｼｯｸM-PRO" panose="020F0600000000000000" pitchFamily="50" charset="-128"/>
              </a:rPr>
              <a:t>おける現状と課題</a:t>
            </a:r>
            <a:endParaRPr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Text Box 4"/>
          <p:cNvSpPr txBox="1">
            <a:spLocks noChangeArrowheads="1"/>
          </p:cNvSpPr>
          <p:nvPr/>
        </p:nvSpPr>
        <p:spPr bwMode="auto">
          <a:xfrm>
            <a:off x="272351" y="4681123"/>
            <a:ext cx="3814172" cy="1988237"/>
          </a:xfrm>
          <a:prstGeom prst="rect">
            <a:avLst/>
          </a:prstGeom>
          <a:solidFill>
            <a:schemeClr val="accent4">
              <a:lumMod val="20000"/>
              <a:lumOff val="80000"/>
            </a:schemeClr>
          </a:solidFill>
          <a:ln w="12700" cmpd="dbl">
            <a:solidFill>
              <a:schemeClr val="accent4">
                <a:lumMod val="20000"/>
                <a:lumOff val="80000"/>
              </a:schemeClr>
            </a:solidFill>
            <a:prstDash val="dash"/>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40000"/>
              </a:lnSpc>
              <a:spcBef>
                <a:spcPct val="0"/>
              </a:spcBef>
              <a:buFontTx/>
              <a:buNone/>
            </a:pPr>
            <a:r>
              <a:rPr lang="en-US" altLang="ja-JP" sz="1100" b="1" dirty="0">
                <a:latin typeface="ＭＳ Ｐゴシック" charset="-128"/>
              </a:rPr>
              <a:t>【</a:t>
            </a:r>
            <a:r>
              <a:rPr lang="ja-JP" altLang="en-US" sz="1100" b="1" dirty="0">
                <a:latin typeface="ＭＳ Ｐゴシック" charset="-128"/>
              </a:rPr>
              <a:t>具体的な事業内容</a:t>
            </a:r>
            <a:r>
              <a:rPr lang="en-US" altLang="ja-JP" sz="1100" b="1" dirty="0">
                <a:latin typeface="ＭＳ Ｐゴシック" charset="-128"/>
              </a:rPr>
              <a:t>】</a:t>
            </a:r>
            <a:endParaRPr lang="ja-JP" altLang="en-US" sz="1100" b="1" dirty="0">
              <a:latin typeface="ＭＳ Ｐゴシック" charset="-128"/>
            </a:endParaRPr>
          </a:p>
          <a:p>
            <a:pPr marL="171450" indent="-171450" eaLnBrk="1" hangingPunct="1">
              <a:lnSpc>
                <a:spcPct val="140000"/>
              </a:lnSpc>
              <a:spcBef>
                <a:spcPct val="0"/>
              </a:spcBef>
              <a:buFont typeface="Wingdings" panose="05000000000000000000" pitchFamily="2" charset="2"/>
              <a:buChar char="l"/>
            </a:pPr>
            <a:r>
              <a:rPr lang="ja-JP" altLang="en-US" sz="1100" dirty="0" smtClean="0">
                <a:latin typeface="ＭＳ Ｐゴシック" charset="-128"/>
              </a:rPr>
              <a:t>事業所</a:t>
            </a:r>
            <a:r>
              <a:rPr lang="ja-JP" altLang="en-US" sz="1100" dirty="0">
                <a:latin typeface="ＭＳ Ｐゴシック" charset="-128"/>
              </a:rPr>
              <a:t>訪問による高年齢者を活用した</a:t>
            </a:r>
            <a:r>
              <a:rPr lang="ja-JP" altLang="en-US" sz="1100" dirty="0" smtClean="0">
                <a:latin typeface="ＭＳ Ｐゴシック" charset="-128"/>
              </a:rPr>
              <a:t>ワークシェアリング</a:t>
            </a:r>
            <a:r>
              <a:rPr lang="ja-JP" altLang="en-US" sz="1100" dirty="0">
                <a:latin typeface="ＭＳ Ｐゴシック" charset="-128"/>
              </a:rPr>
              <a:t>の導入提案</a:t>
            </a:r>
            <a:r>
              <a:rPr lang="ja-JP" altLang="en-US" sz="1100" dirty="0" smtClean="0">
                <a:latin typeface="ＭＳ Ｐゴシック" charset="-128"/>
              </a:rPr>
              <a:t>や高年齢者が担う</a:t>
            </a:r>
            <a:r>
              <a:rPr lang="ja-JP" altLang="en-US" sz="1100" dirty="0">
                <a:latin typeface="ＭＳ Ｐゴシック" charset="-128"/>
              </a:rPr>
              <a:t>ことができる 仕事</a:t>
            </a:r>
            <a:r>
              <a:rPr lang="ja-JP" altLang="en-US" sz="1100" dirty="0" smtClean="0">
                <a:latin typeface="ＭＳ Ｐゴシック" charset="-128"/>
              </a:rPr>
              <a:t>の開拓</a:t>
            </a:r>
            <a:endParaRPr lang="en-US" altLang="ja-JP" sz="1100" dirty="0" smtClean="0">
              <a:latin typeface="ＭＳ Ｐゴシック" charset="-128"/>
            </a:endParaRPr>
          </a:p>
          <a:p>
            <a:pPr marL="171450" indent="-171450" eaLnBrk="1" hangingPunct="1">
              <a:lnSpc>
                <a:spcPct val="140000"/>
              </a:lnSpc>
              <a:spcBef>
                <a:spcPct val="0"/>
              </a:spcBef>
              <a:buFont typeface="Wingdings" panose="05000000000000000000" pitchFamily="2" charset="2"/>
              <a:buChar char="l"/>
            </a:pPr>
            <a:r>
              <a:rPr lang="ja-JP" altLang="en-US" sz="1100" dirty="0" smtClean="0">
                <a:latin typeface="ＭＳ Ｐゴシック" charset="-128"/>
              </a:rPr>
              <a:t>仕事</a:t>
            </a:r>
            <a:r>
              <a:rPr lang="ja-JP" altLang="en-US" sz="1100" dirty="0">
                <a:latin typeface="ＭＳ Ｐゴシック" charset="-128"/>
              </a:rPr>
              <a:t>開拓の結果、成果が得られた分野に特化した</a:t>
            </a:r>
            <a:r>
              <a:rPr lang="ja-JP" altLang="en-US" sz="1100" dirty="0" smtClean="0">
                <a:latin typeface="ＭＳ Ｐゴシック" charset="-128"/>
              </a:rPr>
              <a:t>就労</a:t>
            </a:r>
            <a:r>
              <a:rPr lang="ja-JP" altLang="en-US" sz="1100" dirty="0">
                <a:latin typeface="ＭＳ Ｐゴシック" charset="-128"/>
              </a:rPr>
              <a:t>セミナーや</a:t>
            </a:r>
            <a:r>
              <a:rPr lang="ja-JP" altLang="en-US" sz="1100" dirty="0" smtClean="0">
                <a:latin typeface="ＭＳ Ｐゴシック" charset="-128"/>
              </a:rPr>
              <a:t>職能講座</a:t>
            </a:r>
            <a:r>
              <a:rPr lang="ja-JP" altLang="en-US" sz="1100" dirty="0">
                <a:latin typeface="ＭＳ Ｐゴシック" charset="-128"/>
              </a:rPr>
              <a:t>の</a:t>
            </a:r>
            <a:r>
              <a:rPr lang="ja-JP" altLang="en-US" sz="1100" dirty="0" smtClean="0">
                <a:latin typeface="ＭＳ Ｐゴシック" charset="-128"/>
              </a:rPr>
              <a:t>開催</a:t>
            </a:r>
            <a:endParaRPr lang="en-US" altLang="ja-JP" sz="1100" dirty="0" smtClean="0">
              <a:latin typeface="ＭＳ Ｐゴシック" charset="-128"/>
            </a:endParaRPr>
          </a:p>
          <a:p>
            <a:pPr marL="171450" indent="-171450" eaLnBrk="1" hangingPunct="1">
              <a:lnSpc>
                <a:spcPct val="140000"/>
              </a:lnSpc>
              <a:spcBef>
                <a:spcPct val="0"/>
              </a:spcBef>
              <a:buFont typeface="Wingdings" panose="05000000000000000000" pitchFamily="2" charset="2"/>
              <a:buChar char="l"/>
            </a:pPr>
            <a:r>
              <a:rPr lang="ja-JP" altLang="en-US" sz="1100" dirty="0" smtClean="0">
                <a:latin typeface="ＭＳ Ｐゴシック" charset="-128"/>
              </a:rPr>
              <a:t>ハローワーク</a:t>
            </a:r>
            <a:r>
              <a:rPr lang="ja-JP" altLang="en-US" sz="1100" dirty="0">
                <a:latin typeface="ＭＳ Ｐゴシック" charset="-128"/>
              </a:rPr>
              <a:t>、シルバー人材センター、その他</a:t>
            </a:r>
            <a:r>
              <a:rPr lang="ja-JP" altLang="en-US" sz="1100" dirty="0" smtClean="0">
                <a:latin typeface="ＭＳ Ｐゴシック" charset="-128"/>
              </a:rPr>
              <a:t>関係機関</a:t>
            </a:r>
            <a:r>
              <a:rPr lang="ja-JP" altLang="en-US" sz="1100" dirty="0">
                <a:latin typeface="ＭＳ Ｐゴシック" charset="-128"/>
              </a:rPr>
              <a:t>と連携した、</a:t>
            </a:r>
            <a:r>
              <a:rPr lang="ja-JP" altLang="en-US" sz="1100" dirty="0" smtClean="0">
                <a:latin typeface="ＭＳ Ｐゴシック" charset="-128"/>
              </a:rPr>
              <a:t>相談窓口</a:t>
            </a:r>
            <a:r>
              <a:rPr lang="ja-JP" altLang="en-US" sz="1100" dirty="0">
                <a:latin typeface="ＭＳ Ｐゴシック" charset="-128"/>
              </a:rPr>
              <a:t>の</a:t>
            </a:r>
            <a:r>
              <a:rPr lang="ja-JP" altLang="en-US" sz="1100" dirty="0" smtClean="0">
                <a:latin typeface="ＭＳ Ｐゴシック" charset="-128"/>
              </a:rPr>
              <a:t>設置に</a:t>
            </a:r>
            <a:r>
              <a:rPr lang="ja-JP" altLang="en-US" sz="1100" dirty="0">
                <a:latin typeface="ＭＳ Ｐゴシック" charset="-128"/>
              </a:rPr>
              <a:t>よる高年齢者の</a:t>
            </a:r>
            <a:r>
              <a:rPr lang="ja-JP" altLang="en-US" sz="1100" dirty="0" smtClean="0">
                <a:latin typeface="ＭＳ Ｐゴシック" charset="-128"/>
              </a:rPr>
              <a:t>多種多様</a:t>
            </a:r>
            <a:r>
              <a:rPr lang="ja-JP" altLang="en-US" sz="1100" dirty="0">
                <a:latin typeface="ＭＳ Ｐゴシック" charset="-128"/>
              </a:rPr>
              <a:t>な活動ニーズに応える情報提供</a:t>
            </a:r>
            <a:endParaRPr lang="en-US" altLang="ja-JP" sz="1100" dirty="0">
              <a:latin typeface="ＭＳ Ｐゴシック" charset="-128"/>
            </a:endParaRPr>
          </a:p>
        </p:txBody>
      </p:sp>
      <p:sp>
        <p:nvSpPr>
          <p:cNvPr id="17" name="テキスト ボックス 16"/>
          <p:cNvSpPr txBox="1"/>
          <p:nvPr/>
        </p:nvSpPr>
        <p:spPr>
          <a:xfrm>
            <a:off x="4638735" y="6536377"/>
            <a:ext cx="1511443" cy="276999"/>
          </a:xfrm>
          <a:prstGeom prst="rect">
            <a:avLst/>
          </a:prstGeom>
          <a:noFill/>
        </p:spPr>
        <p:txBody>
          <a:bodyPr wrap="square" rtlCol="0">
            <a:spAutoFit/>
          </a:bodyPr>
          <a:lstStyle/>
          <a:p>
            <a:pPr algn="ctr"/>
            <a:r>
              <a:rPr kumimoji="1" lang="en-US" altLang="ja-JP" sz="1200" dirty="0" smtClean="0"/>
              <a:t>(</a:t>
            </a:r>
            <a:r>
              <a:rPr lang="ja-JP" altLang="en-US" sz="1200" dirty="0"/>
              <a:t>セミナー</a:t>
            </a:r>
            <a:r>
              <a:rPr kumimoji="1" lang="ja-JP" altLang="en-US" sz="1200" dirty="0" smtClean="0"/>
              <a:t>風景</a:t>
            </a:r>
            <a:r>
              <a:rPr kumimoji="1" lang="en-US" altLang="ja-JP" sz="1200" dirty="0" smtClean="0"/>
              <a:t>)</a:t>
            </a:r>
            <a:endParaRPr kumimoji="1" lang="ja-JP" altLang="en-US" sz="1200" dirty="0"/>
          </a:p>
        </p:txBody>
      </p:sp>
      <p:sp>
        <p:nvSpPr>
          <p:cNvPr id="19" name="スライド番号プレースホルダー 7"/>
          <p:cNvSpPr txBox="1">
            <a:spLocks/>
          </p:cNvSpPr>
          <p:nvPr/>
        </p:nvSpPr>
        <p:spPr>
          <a:xfrm>
            <a:off x="7630486" y="6520259"/>
            <a:ext cx="23102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600" dirty="0" smtClean="0">
                <a:solidFill>
                  <a:schemeClr val="tx1"/>
                </a:solidFill>
              </a:rPr>
              <a:t>10</a:t>
            </a:r>
            <a:endParaRPr lang="en-US" altLang="ja-JP" sz="1600" dirty="0">
              <a:solidFill>
                <a:schemeClr val="tx1"/>
              </a:solidFill>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0908" y="4653136"/>
            <a:ext cx="2651019" cy="18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円/楕円 19"/>
          <p:cNvSpPr/>
          <p:nvPr/>
        </p:nvSpPr>
        <p:spPr>
          <a:xfrm>
            <a:off x="7055841" y="4534490"/>
            <a:ext cx="2639024" cy="406678"/>
          </a:xfrm>
          <a:prstGeom prst="ellipse">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rPr>
              <a:t>平成</a:t>
            </a:r>
            <a:r>
              <a:rPr lang="en-US" altLang="ja-JP" sz="1200" b="1" dirty="0" smtClean="0">
                <a:solidFill>
                  <a:schemeClr val="tx1"/>
                </a:solidFill>
              </a:rPr>
              <a:t>29</a:t>
            </a:r>
            <a:r>
              <a:rPr lang="ja-JP" altLang="en-US" sz="1200" b="1" dirty="0" smtClean="0">
                <a:solidFill>
                  <a:schemeClr val="tx1"/>
                </a:solidFill>
              </a:rPr>
              <a:t>年度 主な実績</a:t>
            </a:r>
            <a:endParaRPr lang="en-US" altLang="ja-JP" sz="1200" b="1" dirty="0" smtClean="0">
              <a:solidFill>
                <a:schemeClr val="tx1"/>
              </a:solidFill>
            </a:endParaRPr>
          </a:p>
          <a:p>
            <a:pPr algn="ctr"/>
            <a:r>
              <a:rPr lang="en-US" altLang="ja-JP" sz="1050" b="1" dirty="0" smtClean="0">
                <a:solidFill>
                  <a:schemeClr val="tx1"/>
                </a:solidFill>
              </a:rPr>
              <a:t>【29</a:t>
            </a:r>
            <a:r>
              <a:rPr lang="ja-JP" altLang="en-US" sz="1050" b="1" dirty="0" smtClean="0">
                <a:solidFill>
                  <a:schemeClr val="tx1"/>
                </a:solidFill>
              </a:rPr>
              <a:t>年</a:t>
            </a:r>
            <a:r>
              <a:rPr lang="en-US" altLang="ja-JP" sz="1050" b="1" dirty="0" smtClean="0">
                <a:solidFill>
                  <a:schemeClr val="tx1"/>
                </a:solidFill>
              </a:rPr>
              <a:t>4</a:t>
            </a:r>
            <a:r>
              <a:rPr lang="ja-JP" altLang="en-US" sz="1050" b="1" dirty="0" smtClean="0">
                <a:solidFill>
                  <a:schemeClr val="tx1"/>
                </a:solidFill>
              </a:rPr>
              <a:t>月～</a:t>
            </a:r>
            <a:r>
              <a:rPr lang="en-US" altLang="ja-JP" sz="1050" b="1" dirty="0" smtClean="0">
                <a:solidFill>
                  <a:schemeClr val="tx1"/>
                </a:solidFill>
              </a:rPr>
              <a:t>30</a:t>
            </a:r>
            <a:r>
              <a:rPr lang="ja-JP" altLang="en-US" sz="1050" b="1" dirty="0" smtClean="0">
                <a:solidFill>
                  <a:schemeClr val="tx1"/>
                </a:solidFill>
              </a:rPr>
              <a:t>年</a:t>
            </a:r>
            <a:r>
              <a:rPr lang="en-US" altLang="ja-JP" sz="1050" b="1" dirty="0" smtClean="0">
                <a:solidFill>
                  <a:schemeClr val="tx1"/>
                </a:solidFill>
              </a:rPr>
              <a:t>3</a:t>
            </a:r>
            <a:r>
              <a:rPr lang="ja-JP" altLang="en-US" sz="1050" b="1" dirty="0">
                <a:solidFill>
                  <a:schemeClr val="tx1"/>
                </a:solidFill>
              </a:rPr>
              <a:t>月</a:t>
            </a:r>
            <a:r>
              <a:rPr lang="en-US" altLang="ja-JP" sz="1050" b="1" dirty="0">
                <a:solidFill>
                  <a:schemeClr val="tx1"/>
                </a:solidFill>
              </a:rPr>
              <a:t>】</a:t>
            </a:r>
            <a:endParaRPr kumimoji="1" lang="ja-JP" altLang="en-US" sz="1050" b="1" dirty="0">
              <a:solidFill>
                <a:schemeClr val="tx1"/>
              </a:solidFill>
            </a:endParaRPr>
          </a:p>
        </p:txBody>
      </p:sp>
      <p:sp>
        <p:nvSpPr>
          <p:cNvPr id="21" name="円/楕円 20"/>
          <p:cNvSpPr/>
          <p:nvPr/>
        </p:nvSpPr>
        <p:spPr>
          <a:xfrm>
            <a:off x="6989865" y="5517232"/>
            <a:ext cx="2782972" cy="406678"/>
          </a:xfrm>
          <a:prstGeom prst="ellipse">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400" b="1" dirty="0" smtClean="0">
                <a:solidFill>
                  <a:schemeClr val="tx1"/>
                </a:solidFill>
              </a:rPr>
              <a:t>29</a:t>
            </a:r>
            <a:r>
              <a:rPr lang="ja-JP" altLang="en-US" sz="1400" b="1" dirty="0" smtClean="0">
                <a:solidFill>
                  <a:schemeClr val="tx1"/>
                </a:solidFill>
              </a:rPr>
              <a:t>～</a:t>
            </a:r>
            <a:r>
              <a:rPr lang="en-US" altLang="ja-JP" sz="1400" b="1" dirty="0" smtClean="0">
                <a:solidFill>
                  <a:schemeClr val="tx1"/>
                </a:solidFill>
              </a:rPr>
              <a:t>31</a:t>
            </a:r>
            <a:r>
              <a:rPr lang="ja-JP" altLang="en-US" sz="1400" b="1" dirty="0" smtClean="0">
                <a:solidFill>
                  <a:schemeClr val="tx1"/>
                </a:solidFill>
              </a:rPr>
              <a:t>年度 主な目標</a:t>
            </a:r>
            <a:endParaRPr lang="en-US" altLang="ja-JP" sz="1400" b="1" dirty="0" smtClean="0">
              <a:solidFill>
                <a:schemeClr val="tx1"/>
              </a:solidFill>
            </a:endParaRPr>
          </a:p>
        </p:txBody>
      </p:sp>
      <p:graphicFrame>
        <p:nvGraphicFramePr>
          <p:cNvPr id="23" name="表 22"/>
          <p:cNvGraphicFramePr>
            <a:graphicFrameLocks noGrp="1"/>
          </p:cNvGraphicFramePr>
          <p:nvPr>
            <p:extLst>
              <p:ext uri="{D42A27DB-BD31-4B8C-83A1-F6EECF244321}">
                <p14:modId xmlns:p14="http://schemas.microsoft.com/office/powerpoint/2010/main" val="1457949938"/>
              </p:ext>
            </p:extLst>
          </p:nvPr>
        </p:nvGraphicFramePr>
        <p:xfrm>
          <a:off x="7055842" y="5987752"/>
          <a:ext cx="2610248" cy="609600"/>
        </p:xfrm>
        <a:graphic>
          <a:graphicData uri="http://schemas.openxmlformats.org/drawingml/2006/table">
            <a:tbl>
              <a:tblPr firstRow="1" bandRow="1">
                <a:tableStyleId>{2D5ABB26-0587-4C30-8999-92F81FD0307C}</a:tableStyleId>
              </a:tblPr>
              <a:tblGrid>
                <a:gridCol w="1606695"/>
                <a:gridCol w="1003553"/>
              </a:tblGrid>
              <a:tr h="288032">
                <a:tc>
                  <a:txBody>
                    <a:bodyPr/>
                    <a:lstStyle/>
                    <a:p>
                      <a:r>
                        <a:rPr kumimoji="1" lang="ja-JP" altLang="en-US" sz="1400" dirty="0" smtClean="0"/>
                        <a:t>求人開拓件数</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年５０件</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r>
                        <a:rPr kumimoji="1" lang="ja-JP" altLang="en-US" sz="1400" dirty="0" smtClean="0"/>
                        <a:t>企業訪問件数</a:t>
                      </a:r>
                      <a:endParaRPr kumimoji="1" lang="en-US" altLang="ja-JP" sz="1400" dirty="0" smtClean="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年４００回</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05132414"/>
              </p:ext>
            </p:extLst>
          </p:nvPr>
        </p:nvGraphicFramePr>
        <p:xfrm>
          <a:off x="7055841" y="5013176"/>
          <a:ext cx="2639025" cy="304800"/>
        </p:xfrm>
        <a:graphic>
          <a:graphicData uri="http://schemas.openxmlformats.org/drawingml/2006/table">
            <a:tbl>
              <a:tblPr firstRow="1" bandRow="1">
                <a:tableStyleId>{2D5ABB26-0587-4C30-8999-92F81FD0307C}</a:tableStyleId>
              </a:tblPr>
              <a:tblGrid>
                <a:gridCol w="1679380"/>
                <a:gridCol w="959645"/>
              </a:tblGrid>
              <a:tr h="288032">
                <a:tc>
                  <a:txBody>
                    <a:bodyPr/>
                    <a:lstStyle/>
                    <a:p>
                      <a:r>
                        <a:rPr kumimoji="1" lang="ja-JP" altLang="en-US" sz="1400" dirty="0" smtClean="0"/>
                        <a:t>求人開拓件数</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１２７件</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2" name="グループ化 21"/>
          <p:cNvGrpSpPr/>
          <p:nvPr/>
        </p:nvGrpSpPr>
        <p:grpSpPr>
          <a:xfrm>
            <a:off x="-233957" y="3"/>
            <a:ext cx="10528001" cy="764701"/>
            <a:chOff x="-233957" y="3"/>
            <a:chExt cx="10528001" cy="764701"/>
          </a:xfrm>
        </p:grpSpPr>
        <p:cxnSp>
          <p:nvCxnSpPr>
            <p:cNvPr id="24" name="直線コネクタ 23"/>
            <p:cNvCxnSpPr/>
            <p:nvPr/>
          </p:nvCxnSpPr>
          <p:spPr>
            <a:xfrm>
              <a:off x="-233957" y="764704"/>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smtClean="0"/>
                <a:t>６－１　</a:t>
              </a:r>
              <a:r>
                <a:rPr lang="ja-JP" altLang="en-US" sz="2800" dirty="0">
                  <a:solidFill>
                    <a:schemeClr val="tx1"/>
                  </a:solidFill>
                  <a:latin typeface="+mn-ea"/>
                </a:rPr>
                <a:t>事例１　</a:t>
              </a:r>
              <a:r>
                <a:rPr lang="ja-JP" altLang="en-US" sz="2800" dirty="0" smtClean="0">
                  <a:solidFill>
                    <a:schemeClr val="tx1"/>
                  </a:solidFill>
                  <a:latin typeface="+mn-ea"/>
                </a:rPr>
                <a:t>千葉県柏市</a:t>
              </a:r>
              <a:r>
                <a:rPr lang="en-US" altLang="ja-JP" sz="1600" dirty="0">
                  <a:solidFill>
                    <a:schemeClr val="tx1"/>
                  </a:solidFill>
                  <a:latin typeface="+mn-ea"/>
                </a:rPr>
                <a:t>(</a:t>
              </a:r>
              <a:r>
                <a:rPr lang="ja-JP" altLang="en-US" sz="1600" dirty="0">
                  <a:solidFill>
                    <a:schemeClr val="tx1"/>
                  </a:solidFill>
                  <a:latin typeface="+mn-ea"/>
                </a:rPr>
                <a:t>主なタイプ①、②、③、④</a:t>
              </a:r>
              <a:r>
                <a:rPr lang="en-US" altLang="ja-JP" sz="1600" dirty="0">
                  <a:solidFill>
                    <a:schemeClr val="tx1"/>
                  </a:solidFill>
                  <a:latin typeface="+mn-ea"/>
                </a:rPr>
                <a:t>)</a:t>
              </a:r>
            </a:p>
          </p:txBody>
        </p:sp>
      </p:grpSp>
      <p:sp>
        <p:nvSpPr>
          <p:cNvPr id="3" name="テキスト ボックス 2"/>
          <p:cNvSpPr txBox="1"/>
          <p:nvPr/>
        </p:nvSpPr>
        <p:spPr>
          <a:xfrm>
            <a:off x="1097024" y="426150"/>
            <a:ext cx="8750139" cy="338554"/>
          </a:xfrm>
          <a:prstGeom prst="rect">
            <a:avLst/>
          </a:prstGeom>
          <a:noFill/>
        </p:spPr>
        <p:txBody>
          <a:bodyPr wrap="square" rtlCol="0">
            <a:spAutoFit/>
          </a:bodyPr>
          <a:lstStyle/>
          <a:p>
            <a:r>
              <a:rPr lang="ja-JP" altLang="en-US" sz="1600" b="1" dirty="0"/>
              <a:t>高年齢求職者のニーズに合った就業機会の掘り起こしと学習機会の提供を通じた就業支援</a:t>
            </a:r>
            <a:r>
              <a:rPr lang="ja-JP" altLang="en-US" sz="1600" b="1" dirty="0" smtClean="0"/>
              <a:t>事業</a:t>
            </a:r>
            <a:endParaRPr kumimoji="1" lang="ja-JP" altLang="en-US" dirty="0"/>
          </a:p>
        </p:txBody>
      </p:sp>
    </p:spTree>
    <p:extLst>
      <p:ext uri="{BB962C8B-B14F-4D97-AF65-F5344CB8AC3E}">
        <p14:creationId xmlns:p14="http://schemas.microsoft.com/office/powerpoint/2010/main" val="675524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07971" y="2996952"/>
            <a:ext cx="843532" cy="369332"/>
          </a:xfrm>
          <a:prstGeom prst="rect">
            <a:avLst/>
          </a:prstGeom>
          <a:noFill/>
        </p:spPr>
        <p:txBody>
          <a:bodyPr wrap="square" rtlCol="0">
            <a:spAutoFit/>
          </a:bodyPr>
          <a:lstStyle/>
          <a:p>
            <a:endParaRPr kumimoji="1" lang="ja-JP" altLang="en-US" dirty="0"/>
          </a:p>
        </p:txBody>
      </p:sp>
      <p:sp>
        <p:nvSpPr>
          <p:cNvPr id="25" name="Text Box 2"/>
          <p:cNvSpPr txBox="1">
            <a:spLocks noChangeArrowheads="1"/>
          </p:cNvSpPr>
          <p:nvPr/>
        </p:nvSpPr>
        <p:spPr bwMode="auto">
          <a:xfrm>
            <a:off x="270099" y="1268760"/>
            <a:ext cx="9289032" cy="695575"/>
          </a:xfrm>
          <a:prstGeom prst="rect">
            <a:avLst/>
          </a:prstGeom>
          <a:solidFill>
            <a:schemeClr val="accent6">
              <a:lumMod val="20000"/>
              <a:lumOff val="80000"/>
            </a:schemeClr>
          </a:solidFill>
          <a:ln w="38100" cmpd="dbl">
            <a:noFill/>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40000"/>
              </a:lnSpc>
              <a:spcBef>
                <a:spcPct val="0"/>
              </a:spcBef>
              <a:buFontTx/>
              <a:buNone/>
              <a:defRPr/>
            </a:pPr>
            <a:r>
              <a:rPr lang="ja-JP" altLang="en-US" sz="1400" dirty="0" smtClean="0"/>
              <a:t>　袋井市では、人口減少・少子高齢化を原因とする人材不足による産業力や経済成長の低下、農業や中小企業の後継者不足、地域や福祉サービスの維持困難といった産業・社会全体の活力の低下が懸念されている。</a:t>
            </a:r>
            <a:endParaRPr lang="en-US" altLang="ja-JP" sz="1400" dirty="0" smtClean="0"/>
          </a:p>
        </p:txBody>
      </p:sp>
      <p:sp>
        <p:nvSpPr>
          <p:cNvPr id="8" name="ホームベース 7"/>
          <p:cNvSpPr/>
          <p:nvPr/>
        </p:nvSpPr>
        <p:spPr>
          <a:xfrm>
            <a:off x="1062187" y="2060848"/>
            <a:ext cx="8537872" cy="631595"/>
          </a:xfrm>
          <a:prstGeom prst="homePlate">
            <a:avLst/>
          </a:prstGeom>
          <a:solidFill>
            <a:schemeClr val="accent4">
              <a:lumMod val="20000"/>
              <a:lumOff val="80000"/>
            </a:schemeClr>
          </a:solidFill>
          <a:ln>
            <a:solidFill>
              <a:schemeClr val="accent4">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nSpc>
                <a:spcPct val="140000"/>
              </a:lnSpc>
              <a:spcBef>
                <a:spcPct val="0"/>
              </a:spcBef>
              <a:defRPr/>
            </a:pPr>
            <a:r>
              <a:rPr lang="ja-JP" altLang="en-US" sz="1400" dirty="0">
                <a:latin typeface="+mn-ea"/>
              </a:rPr>
              <a:t>　</a:t>
            </a:r>
            <a:r>
              <a:rPr lang="ja-JP" altLang="en-US" sz="1400" dirty="0" smtClean="0">
                <a:latin typeface="+mn-ea"/>
              </a:rPr>
              <a:t>就労意欲のある高齢者等の活力を活用するため、心身の状況などに合わせて週３日程度の就労など「新しい働き方」により「生涯活躍」できる環境を実現していく必要がある（</a:t>
            </a:r>
            <a:r>
              <a:rPr lang="en-US" altLang="ja-JP" sz="1400" dirty="0" smtClean="0">
                <a:latin typeface="+mn-ea"/>
              </a:rPr>
              <a:t>3Days </a:t>
            </a:r>
            <a:r>
              <a:rPr lang="en-US" altLang="ja-JP" sz="1400" dirty="0">
                <a:latin typeface="+mn-ea"/>
              </a:rPr>
              <a:t>worker’s Office</a:t>
            </a:r>
            <a:r>
              <a:rPr lang="ja-JP" altLang="en-US" sz="1400" dirty="0">
                <a:latin typeface="+mn-ea"/>
              </a:rPr>
              <a:t>構想</a:t>
            </a:r>
            <a:r>
              <a:rPr lang="ja-JP" altLang="en-US" sz="1400" dirty="0" smtClean="0">
                <a:latin typeface="+mn-ea"/>
              </a:rPr>
              <a:t>推進）。</a:t>
            </a:r>
            <a:endParaRPr lang="en-US" altLang="ja-JP" sz="1400" dirty="0">
              <a:latin typeface="+mn-ea"/>
            </a:endParaRPr>
          </a:p>
        </p:txBody>
      </p:sp>
      <p:sp>
        <p:nvSpPr>
          <p:cNvPr id="10" name="右矢印 9"/>
          <p:cNvSpPr/>
          <p:nvPr/>
        </p:nvSpPr>
        <p:spPr>
          <a:xfrm>
            <a:off x="342107" y="2132856"/>
            <a:ext cx="626116" cy="504056"/>
          </a:xfrm>
          <a:prstGeom prst="rightArrow">
            <a:avLst/>
          </a:prstGeom>
          <a:solidFill>
            <a:srgbClr val="FF660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smtClean="0"/>
          </a:p>
        </p:txBody>
      </p:sp>
      <p:sp>
        <p:nvSpPr>
          <p:cNvPr id="32" name="AutoShape 53"/>
          <p:cNvSpPr>
            <a:spLocks noChangeArrowheads="1"/>
          </p:cNvSpPr>
          <p:nvPr/>
        </p:nvSpPr>
        <p:spPr bwMode="auto">
          <a:xfrm>
            <a:off x="126766" y="950308"/>
            <a:ext cx="2735621" cy="318452"/>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600" b="1" dirty="0">
                <a:solidFill>
                  <a:schemeClr val="bg1"/>
                </a:solidFill>
                <a:latin typeface="HG丸ｺﾞｼｯｸM-PRO" panose="020F0600000000000000" pitchFamily="50" charset="-128"/>
                <a:ea typeface="HG丸ｺﾞｼｯｸM-PRO" panose="020F0600000000000000" pitchFamily="50" charset="-128"/>
              </a:rPr>
              <a:t>地域に</a:t>
            </a:r>
            <a:r>
              <a:rPr lang="ja-JP" altLang="en-US" sz="1600" b="1" dirty="0" smtClean="0">
                <a:solidFill>
                  <a:schemeClr val="bg1"/>
                </a:solidFill>
                <a:latin typeface="HG丸ｺﾞｼｯｸM-PRO" panose="020F0600000000000000" pitchFamily="50" charset="-128"/>
                <a:ea typeface="HG丸ｺﾞｼｯｸM-PRO" panose="020F0600000000000000" pitchFamily="50" charset="-128"/>
              </a:rPr>
              <a:t>おける現状と課題</a:t>
            </a:r>
            <a:endParaRPr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Text Box 4"/>
          <p:cNvSpPr txBox="1">
            <a:spLocks noChangeArrowheads="1"/>
          </p:cNvSpPr>
          <p:nvPr/>
        </p:nvSpPr>
        <p:spPr bwMode="auto">
          <a:xfrm>
            <a:off x="270099" y="4509120"/>
            <a:ext cx="4104456" cy="2225225"/>
          </a:xfrm>
          <a:prstGeom prst="rect">
            <a:avLst/>
          </a:prstGeom>
          <a:solidFill>
            <a:schemeClr val="accent4">
              <a:lumMod val="20000"/>
              <a:lumOff val="80000"/>
            </a:schemeClr>
          </a:solidFill>
          <a:ln w="12700" cmpd="dbl">
            <a:solidFill>
              <a:schemeClr val="accent4">
                <a:lumMod val="20000"/>
                <a:lumOff val="80000"/>
              </a:schemeClr>
            </a:solidFill>
            <a:prstDash val="dash"/>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40000"/>
              </a:lnSpc>
              <a:spcBef>
                <a:spcPct val="0"/>
              </a:spcBef>
              <a:buFontTx/>
              <a:buNone/>
            </a:pPr>
            <a:r>
              <a:rPr lang="en-US" altLang="ja-JP" sz="1100" b="1" dirty="0" smtClean="0">
                <a:latin typeface="ＭＳ Ｐゴシック" charset="-128"/>
              </a:rPr>
              <a:t>【</a:t>
            </a:r>
            <a:r>
              <a:rPr lang="ja-JP" altLang="en-US" sz="1100" b="1" dirty="0" smtClean="0">
                <a:latin typeface="ＭＳ Ｐゴシック" charset="-128"/>
              </a:rPr>
              <a:t>具体的な事業内容</a:t>
            </a:r>
            <a:r>
              <a:rPr lang="en-US" altLang="ja-JP" sz="1100" b="1" dirty="0" smtClean="0">
                <a:latin typeface="ＭＳ Ｐゴシック" charset="-128"/>
              </a:rPr>
              <a:t>】</a:t>
            </a:r>
          </a:p>
          <a:p>
            <a:pPr marL="171450" indent="-171450" eaLnBrk="1" hangingPunct="1">
              <a:lnSpc>
                <a:spcPct val="140000"/>
              </a:lnSpc>
              <a:spcBef>
                <a:spcPct val="0"/>
              </a:spcBef>
              <a:buFont typeface="Wingdings" panose="05000000000000000000" pitchFamily="2" charset="2"/>
              <a:buChar char="l"/>
              <a:defRPr/>
            </a:pPr>
            <a:r>
              <a:rPr lang="ja-JP" altLang="en-US" sz="1100" dirty="0" smtClean="0">
                <a:latin typeface="ＭＳ Ｐゴシック" charset="-128"/>
              </a:rPr>
              <a:t>高齢者を「担い手」にするための職場見学・就労体験・職能訓練の実施</a:t>
            </a:r>
            <a:endParaRPr lang="ja-JP" altLang="en-US" sz="1100" dirty="0">
              <a:latin typeface="ＭＳ Ｐゴシック" charset="-128"/>
            </a:endParaRPr>
          </a:p>
          <a:p>
            <a:pPr marL="171450" indent="-171450" eaLnBrk="1" hangingPunct="1">
              <a:lnSpc>
                <a:spcPct val="140000"/>
              </a:lnSpc>
              <a:spcBef>
                <a:spcPct val="0"/>
              </a:spcBef>
              <a:buFont typeface="Wingdings" panose="05000000000000000000" pitchFamily="2" charset="2"/>
              <a:buChar char="l"/>
              <a:defRPr/>
            </a:pPr>
            <a:r>
              <a:rPr lang="ja-JP" altLang="en-US" sz="1100" dirty="0" smtClean="0">
                <a:latin typeface="ＭＳ Ｐゴシック" charset="-128"/>
              </a:rPr>
              <a:t>高齢者の心身状況・就労意向に相応した「しごと」</a:t>
            </a:r>
            <a:r>
              <a:rPr lang="ja-JP" altLang="en-US" sz="1100" dirty="0" err="1" smtClean="0">
                <a:latin typeface="ＭＳ Ｐゴシック" charset="-128"/>
              </a:rPr>
              <a:t>づ</a:t>
            </a:r>
            <a:r>
              <a:rPr lang="ja-JP" altLang="en-US" sz="1100" dirty="0" smtClean="0">
                <a:latin typeface="ＭＳ Ｐゴシック" charset="-128"/>
              </a:rPr>
              <a:t>くりのための事業所訪問、説明会開催</a:t>
            </a:r>
            <a:endParaRPr lang="en-US" altLang="ja-JP" sz="1100" dirty="0">
              <a:latin typeface="ＭＳ Ｐゴシック" charset="-128"/>
            </a:endParaRPr>
          </a:p>
          <a:p>
            <a:pPr marL="171450" indent="-171450" eaLnBrk="1" hangingPunct="1">
              <a:lnSpc>
                <a:spcPct val="140000"/>
              </a:lnSpc>
              <a:spcBef>
                <a:spcPct val="0"/>
              </a:spcBef>
              <a:buFont typeface="Wingdings" panose="05000000000000000000" pitchFamily="2" charset="2"/>
              <a:buChar char="l"/>
              <a:defRPr/>
            </a:pPr>
            <a:r>
              <a:rPr lang="ja-JP" altLang="en-US" sz="1100" dirty="0" smtClean="0">
                <a:latin typeface="ＭＳ Ｐゴシック" charset="-128"/>
              </a:rPr>
              <a:t>「担い手」と「雇い手」のマッチングを支援するための相談窓口の開設</a:t>
            </a:r>
            <a:endParaRPr lang="ja-JP" altLang="en-US" sz="1100" dirty="0">
              <a:latin typeface="ＭＳ Ｐゴシック" charset="-128"/>
            </a:endParaRPr>
          </a:p>
          <a:p>
            <a:pPr marL="171450" indent="-171450" eaLnBrk="1" hangingPunct="1">
              <a:lnSpc>
                <a:spcPct val="140000"/>
              </a:lnSpc>
              <a:spcBef>
                <a:spcPct val="0"/>
              </a:spcBef>
              <a:buFont typeface="Wingdings" panose="05000000000000000000" pitchFamily="2" charset="2"/>
              <a:buChar char="l"/>
              <a:defRPr/>
            </a:pPr>
            <a:r>
              <a:rPr lang="ja-JP" altLang="en-US" sz="1100" dirty="0" smtClean="0">
                <a:latin typeface="ＭＳ Ｐゴシック" charset="-128"/>
              </a:rPr>
              <a:t>定年後も継続して働く暮らし方を市民・企業・地域が一体となって検討する「座談会」の開催</a:t>
            </a:r>
            <a:endParaRPr lang="ja-JP" altLang="en-US" sz="1100" dirty="0">
              <a:latin typeface="ＭＳ Ｐゴシック" charset="-128"/>
            </a:endParaRPr>
          </a:p>
        </p:txBody>
      </p:sp>
      <p:sp>
        <p:nvSpPr>
          <p:cNvPr id="15" name="角丸四角形 14"/>
          <p:cNvSpPr/>
          <p:nvPr/>
        </p:nvSpPr>
        <p:spPr>
          <a:xfrm>
            <a:off x="270099" y="3356992"/>
            <a:ext cx="9289032" cy="1008113"/>
          </a:xfrm>
          <a:prstGeom prst="roundRect">
            <a:avLst>
              <a:gd name="adj" fmla="val 0"/>
            </a:avLst>
          </a:prstGeom>
          <a:solidFill>
            <a:schemeClr val="accent6">
              <a:lumMod val="20000"/>
              <a:lumOff val="80000"/>
            </a:schemeClr>
          </a:solidFill>
          <a:ln w="38100" cmpd="dbl">
            <a:noFill/>
          </a:ln>
          <a:effectLst/>
        </p:spPr>
        <p:style>
          <a:lnRef idx="1">
            <a:schemeClr val="accent3"/>
          </a:lnRef>
          <a:fillRef idx="2">
            <a:schemeClr val="accent3"/>
          </a:fillRef>
          <a:effectRef idx="1">
            <a:schemeClr val="accent3"/>
          </a:effectRef>
          <a:fontRef idx="minor">
            <a:schemeClr val="dk1"/>
          </a:fontRef>
        </p:style>
        <p:txBody>
          <a:bodyPr rtlCol="0" anchor="ctr"/>
          <a:lstStyle/>
          <a:p>
            <a:pPr>
              <a:lnSpc>
                <a:spcPct val="140000"/>
              </a:lnSpc>
              <a:spcBef>
                <a:spcPct val="0"/>
              </a:spcBef>
              <a:defRPr/>
            </a:pPr>
            <a:r>
              <a:rPr lang="ja-JP" altLang="en-US" sz="1400" dirty="0" smtClean="0"/>
              <a:t>　高齢者を段階的に「担い手化」するため、職場見学会や就労体験による就労意欲の喚起、職能訓練によるスキル向上を図るとともに、高齢者の心身状況・就労意向に相応した「活躍機会」を創出するため、事業所訪問による作業の切り出しなど「新しい働き方・しごと」モデルの導入を提案する。</a:t>
            </a:r>
            <a:endParaRPr lang="en-US" altLang="ja-JP" sz="1400" dirty="0"/>
          </a:p>
        </p:txBody>
      </p:sp>
      <p:sp>
        <p:nvSpPr>
          <p:cNvPr id="30" name="AutoShape 53"/>
          <p:cNvSpPr>
            <a:spLocks noChangeArrowheads="1"/>
          </p:cNvSpPr>
          <p:nvPr/>
        </p:nvSpPr>
        <p:spPr bwMode="auto">
          <a:xfrm>
            <a:off x="197751" y="3038539"/>
            <a:ext cx="1584516" cy="318453"/>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600" b="1" dirty="0" smtClean="0">
                <a:solidFill>
                  <a:schemeClr val="bg1"/>
                </a:solidFill>
                <a:latin typeface="Arial" charset="0"/>
                <a:ea typeface="ＭＳ ゴシック" pitchFamily="49" charset="-128"/>
              </a:rPr>
              <a:t>事 業 内 容</a:t>
            </a:r>
            <a:endParaRPr lang="ja-JP" altLang="en-US" sz="1600" b="1" dirty="0">
              <a:solidFill>
                <a:schemeClr val="bg1"/>
              </a:solidFill>
              <a:latin typeface="Arial" charset="0"/>
              <a:ea typeface="ＭＳ ゴシック" pitchFamily="49" charset="-128"/>
            </a:endParaRPr>
          </a:p>
        </p:txBody>
      </p:sp>
      <p:sp>
        <p:nvSpPr>
          <p:cNvPr id="19" name="スライド番号プレースホルダー 7"/>
          <p:cNvSpPr txBox="1">
            <a:spLocks/>
          </p:cNvSpPr>
          <p:nvPr/>
        </p:nvSpPr>
        <p:spPr>
          <a:xfrm>
            <a:off x="7614915" y="6520259"/>
            <a:ext cx="23102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600" dirty="0" smtClean="0">
                <a:solidFill>
                  <a:schemeClr val="tx1"/>
                </a:solidFill>
              </a:rPr>
              <a:t>11</a:t>
            </a:r>
            <a:endParaRPr lang="en-US" altLang="ja-JP" sz="1600" dirty="0">
              <a:solidFill>
                <a:schemeClr val="tx1"/>
              </a:solidFill>
            </a:endParaRPr>
          </a:p>
        </p:txBody>
      </p:sp>
      <p:sp>
        <p:nvSpPr>
          <p:cNvPr id="27" name="円/楕円 26"/>
          <p:cNvSpPr/>
          <p:nvPr/>
        </p:nvSpPr>
        <p:spPr>
          <a:xfrm>
            <a:off x="7055841" y="4581128"/>
            <a:ext cx="2639024" cy="406678"/>
          </a:xfrm>
          <a:prstGeom prst="ellipse">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rPr>
              <a:t>平成</a:t>
            </a:r>
            <a:r>
              <a:rPr lang="en-US" altLang="ja-JP" sz="1200" b="1" dirty="0" smtClean="0">
                <a:solidFill>
                  <a:schemeClr val="tx1"/>
                </a:solidFill>
              </a:rPr>
              <a:t>29</a:t>
            </a:r>
            <a:r>
              <a:rPr lang="ja-JP" altLang="en-US" sz="1200" b="1" dirty="0" smtClean="0">
                <a:solidFill>
                  <a:schemeClr val="tx1"/>
                </a:solidFill>
              </a:rPr>
              <a:t>年度 主な実績</a:t>
            </a:r>
            <a:endParaRPr lang="en-US" altLang="ja-JP" sz="1200" b="1" dirty="0" smtClean="0">
              <a:solidFill>
                <a:schemeClr val="tx1"/>
              </a:solidFill>
            </a:endParaRPr>
          </a:p>
          <a:p>
            <a:pPr algn="ctr"/>
            <a:r>
              <a:rPr lang="en-US" altLang="ja-JP" sz="1050" b="1" dirty="0" smtClean="0">
                <a:solidFill>
                  <a:schemeClr val="tx1"/>
                </a:solidFill>
              </a:rPr>
              <a:t>【29</a:t>
            </a:r>
            <a:r>
              <a:rPr lang="ja-JP" altLang="en-US" sz="1050" b="1" dirty="0" smtClean="0">
                <a:solidFill>
                  <a:schemeClr val="tx1"/>
                </a:solidFill>
              </a:rPr>
              <a:t>年</a:t>
            </a:r>
            <a:r>
              <a:rPr lang="en-US" altLang="ja-JP" sz="1050" b="1" dirty="0" smtClean="0">
                <a:solidFill>
                  <a:schemeClr val="tx1"/>
                </a:solidFill>
              </a:rPr>
              <a:t>8</a:t>
            </a:r>
            <a:r>
              <a:rPr lang="ja-JP" altLang="en-US" sz="1050" b="1" dirty="0" smtClean="0">
                <a:solidFill>
                  <a:schemeClr val="tx1"/>
                </a:solidFill>
              </a:rPr>
              <a:t>月～</a:t>
            </a:r>
            <a:r>
              <a:rPr lang="en-US" altLang="ja-JP" sz="1050" b="1" dirty="0" smtClean="0">
                <a:solidFill>
                  <a:schemeClr val="tx1"/>
                </a:solidFill>
              </a:rPr>
              <a:t>30</a:t>
            </a:r>
            <a:r>
              <a:rPr lang="ja-JP" altLang="en-US" sz="1050" b="1" dirty="0" smtClean="0">
                <a:solidFill>
                  <a:schemeClr val="tx1"/>
                </a:solidFill>
              </a:rPr>
              <a:t>年</a:t>
            </a:r>
            <a:r>
              <a:rPr lang="en-US" altLang="ja-JP" sz="1050" b="1" dirty="0">
                <a:solidFill>
                  <a:schemeClr val="tx1"/>
                </a:solidFill>
              </a:rPr>
              <a:t>3</a:t>
            </a:r>
            <a:r>
              <a:rPr lang="ja-JP" altLang="en-US" sz="1050" b="1" dirty="0">
                <a:solidFill>
                  <a:schemeClr val="tx1"/>
                </a:solidFill>
              </a:rPr>
              <a:t>月</a:t>
            </a:r>
            <a:r>
              <a:rPr lang="en-US" altLang="ja-JP" sz="1050" b="1" dirty="0">
                <a:solidFill>
                  <a:schemeClr val="tx1"/>
                </a:solidFill>
              </a:rPr>
              <a:t>】</a:t>
            </a:r>
            <a:endParaRPr kumimoji="1" lang="ja-JP" altLang="en-US" sz="1050" b="1" dirty="0">
              <a:solidFill>
                <a:schemeClr val="tx1"/>
              </a:solidFill>
            </a:endParaRPr>
          </a:p>
        </p:txBody>
      </p:sp>
      <p:sp>
        <p:nvSpPr>
          <p:cNvPr id="28" name="円/楕円 27"/>
          <p:cNvSpPr/>
          <p:nvPr/>
        </p:nvSpPr>
        <p:spPr>
          <a:xfrm>
            <a:off x="6977870" y="5445224"/>
            <a:ext cx="2782972" cy="406678"/>
          </a:xfrm>
          <a:prstGeom prst="ellipse">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400" b="1" dirty="0" smtClean="0">
                <a:solidFill>
                  <a:schemeClr val="tx1"/>
                </a:solidFill>
              </a:rPr>
              <a:t>29</a:t>
            </a:r>
            <a:r>
              <a:rPr lang="ja-JP" altLang="en-US" sz="1400" b="1" dirty="0" smtClean="0">
                <a:solidFill>
                  <a:schemeClr val="tx1"/>
                </a:solidFill>
              </a:rPr>
              <a:t>～</a:t>
            </a:r>
            <a:r>
              <a:rPr lang="en-US" altLang="ja-JP" sz="1400" b="1" dirty="0" smtClean="0">
                <a:solidFill>
                  <a:schemeClr val="tx1"/>
                </a:solidFill>
              </a:rPr>
              <a:t>31</a:t>
            </a:r>
            <a:r>
              <a:rPr lang="ja-JP" altLang="en-US" sz="1400" b="1" dirty="0" smtClean="0">
                <a:solidFill>
                  <a:schemeClr val="tx1"/>
                </a:solidFill>
              </a:rPr>
              <a:t>年度 主な目標</a:t>
            </a:r>
            <a:endParaRPr lang="en-US" altLang="ja-JP" sz="1400" b="1" dirty="0" smtClean="0">
              <a:solidFill>
                <a:schemeClr val="tx1"/>
              </a:solidFill>
            </a:endParaRPr>
          </a:p>
        </p:txBody>
      </p:sp>
      <p:graphicFrame>
        <p:nvGraphicFramePr>
          <p:cNvPr id="29" name="表 28"/>
          <p:cNvGraphicFramePr>
            <a:graphicFrameLocks noGrp="1"/>
          </p:cNvGraphicFramePr>
          <p:nvPr>
            <p:extLst>
              <p:ext uri="{D42A27DB-BD31-4B8C-83A1-F6EECF244321}">
                <p14:modId xmlns:p14="http://schemas.microsoft.com/office/powerpoint/2010/main" val="1250197336"/>
              </p:ext>
            </p:extLst>
          </p:nvPr>
        </p:nvGraphicFramePr>
        <p:xfrm>
          <a:off x="6977870" y="5877272"/>
          <a:ext cx="2746363" cy="643953"/>
        </p:xfrm>
        <a:graphic>
          <a:graphicData uri="http://schemas.openxmlformats.org/drawingml/2006/table">
            <a:tbl>
              <a:tblPr firstRow="1" bandRow="1">
                <a:tableStyleId>{2D5ABB26-0587-4C30-8999-92F81FD0307C}</a:tableStyleId>
              </a:tblPr>
              <a:tblGrid>
                <a:gridCol w="1559424"/>
                <a:gridCol w="1186939"/>
              </a:tblGrid>
              <a:tr h="267783">
                <a:tc>
                  <a:txBody>
                    <a:bodyPr/>
                    <a:lstStyle/>
                    <a:p>
                      <a:r>
                        <a:rPr kumimoji="1" lang="ja-JP" altLang="en-US" sz="1000" dirty="0" smtClean="0"/>
                        <a:t>職場見学会参加者数</a:t>
                      </a:r>
                      <a:endParaRPr kumimoji="1" lang="ja-JP" altLang="en-US" sz="10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年８０人</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153">
                <a:tc>
                  <a:txBody>
                    <a:bodyPr/>
                    <a:lstStyle/>
                    <a:p>
                      <a:r>
                        <a:rPr kumimoji="1" lang="ja-JP" altLang="en-US" sz="1000" dirty="0" smtClean="0"/>
                        <a:t>相談窓口での相談件数</a:t>
                      </a:r>
                      <a:endParaRPr kumimoji="1" lang="ja-JP" altLang="en-US" sz="10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年１２０件以上</a:t>
                      </a:r>
                      <a:endParaRPr kumimoji="1" lang="ja-JP" altLang="en-US" sz="12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1738691074"/>
              </p:ext>
            </p:extLst>
          </p:nvPr>
        </p:nvGraphicFramePr>
        <p:xfrm>
          <a:off x="6989865" y="5013176"/>
          <a:ext cx="2734367" cy="304800"/>
        </p:xfrm>
        <a:graphic>
          <a:graphicData uri="http://schemas.openxmlformats.org/drawingml/2006/table">
            <a:tbl>
              <a:tblPr firstRow="1" bandRow="1">
                <a:tableStyleId>{2D5ABB26-0587-4C30-8999-92F81FD0307C}</a:tableStyleId>
              </a:tblPr>
              <a:tblGrid>
                <a:gridCol w="1740052"/>
                <a:gridCol w="994315"/>
              </a:tblGrid>
              <a:tr h="288032">
                <a:tc>
                  <a:txBody>
                    <a:bodyPr/>
                    <a:lstStyle/>
                    <a:p>
                      <a:r>
                        <a:rPr kumimoji="1" lang="ja-JP" altLang="en-US" sz="1000" dirty="0" smtClean="0"/>
                        <a:t>職場見学会参加者数</a:t>
                      </a:r>
                      <a:endParaRPr kumimoji="1" lang="ja-JP" altLang="en-US" sz="10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６５人</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8" name="Picture 4" descr="C:\Users\HJJWK\Desktop\taskaru-riyou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571" y="4793983"/>
            <a:ext cx="2376264" cy="1587345"/>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4951344" y="6381328"/>
            <a:ext cx="1511443" cy="276999"/>
          </a:xfrm>
          <a:prstGeom prst="rect">
            <a:avLst/>
          </a:prstGeom>
          <a:noFill/>
        </p:spPr>
        <p:txBody>
          <a:bodyPr wrap="square" rtlCol="0">
            <a:spAutoFit/>
          </a:bodyPr>
          <a:lstStyle/>
          <a:p>
            <a:pPr algn="ctr"/>
            <a:r>
              <a:rPr kumimoji="1" lang="en-US" altLang="ja-JP" sz="1200" dirty="0" smtClean="0"/>
              <a:t>(</a:t>
            </a:r>
            <a:r>
              <a:rPr kumimoji="1" lang="ja-JP" altLang="en-US" sz="1200" dirty="0" smtClean="0"/>
              <a:t>就労体験の様子</a:t>
            </a:r>
            <a:r>
              <a:rPr kumimoji="1" lang="en-US" altLang="ja-JP" sz="1200" dirty="0" smtClean="0"/>
              <a:t>)</a:t>
            </a:r>
            <a:endParaRPr kumimoji="1" lang="ja-JP" altLang="en-US" sz="1200" dirty="0"/>
          </a:p>
        </p:txBody>
      </p:sp>
      <p:grpSp>
        <p:nvGrpSpPr>
          <p:cNvPr id="5" name="グループ化 4"/>
          <p:cNvGrpSpPr/>
          <p:nvPr/>
        </p:nvGrpSpPr>
        <p:grpSpPr>
          <a:xfrm>
            <a:off x="-233957" y="3"/>
            <a:ext cx="10528001" cy="764701"/>
            <a:chOff x="-233957" y="3"/>
            <a:chExt cx="10528001" cy="764701"/>
          </a:xfrm>
        </p:grpSpPr>
        <p:grpSp>
          <p:nvGrpSpPr>
            <p:cNvPr id="20" name="グループ化 19"/>
            <p:cNvGrpSpPr/>
            <p:nvPr/>
          </p:nvGrpSpPr>
          <p:grpSpPr>
            <a:xfrm>
              <a:off x="-233957" y="3"/>
              <a:ext cx="10528001" cy="764701"/>
              <a:chOff x="-233957" y="3"/>
              <a:chExt cx="10528001" cy="764701"/>
            </a:xfrm>
          </p:grpSpPr>
          <p:cxnSp>
            <p:nvCxnSpPr>
              <p:cNvPr id="21" name="直線コネクタ 20"/>
              <p:cNvCxnSpPr/>
              <p:nvPr/>
            </p:nvCxnSpPr>
            <p:spPr>
              <a:xfrm>
                <a:off x="-233957" y="764704"/>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smtClean="0"/>
                  <a:t>６－２　</a:t>
                </a:r>
                <a:r>
                  <a:rPr lang="ja-JP" altLang="en-US" sz="2800" dirty="0" smtClean="0">
                    <a:solidFill>
                      <a:schemeClr val="tx1"/>
                    </a:solidFill>
                    <a:latin typeface="+mn-ea"/>
                  </a:rPr>
                  <a:t>事例２</a:t>
                </a:r>
                <a:r>
                  <a:rPr lang="ja-JP" altLang="en-US" sz="2800" dirty="0">
                    <a:solidFill>
                      <a:schemeClr val="tx1"/>
                    </a:solidFill>
                    <a:latin typeface="+mn-ea"/>
                  </a:rPr>
                  <a:t>　</a:t>
                </a:r>
                <a:r>
                  <a:rPr lang="ja-JP" altLang="en-US" sz="2800" dirty="0" smtClean="0">
                    <a:solidFill>
                      <a:schemeClr val="tx1"/>
                    </a:solidFill>
                    <a:latin typeface="+mn-ea"/>
                  </a:rPr>
                  <a:t>静岡県袋井市</a:t>
                </a:r>
                <a:r>
                  <a:rPr lang="en-US" altLang="ja-JP" sz="1600" dirty="0">
                    <a:solidFill>
                      <a:schemeClr val="tx1"/>
                    </a:solidFill>
                    <a:latin typeface="+mn-ea"/>
                  </a:rPr>
                  <a:t>(</a:t>
                </a:r>
                <a:r>
                  <a:rPr lang="ja-JP" altLang="en-US" sz="1600" dirty="0">
                    <a:solidFill>
                      <a:schemeClr val="tx1"/>
                    </a:solidFill>
                    <a:latin typeface="+mn-ea"/>
                  </a:rPr>
                  <a:t>主なタイプ①、②、③、④</a:t>
                </a:r>
                <a:r>
                  <a:rPr lang="en-US" altLang="ja-JP" sz="1600" dirty="0">
                    <a:solidFill>
                      <a:schemeClr val="tx1"/>
                    </a:solidFill>
                    <a:latin typeface="+mn-ea"/>
                  </a:rPr>
                  <a:t>)</a:t>
                </a:r>
              </a:p>
            </p:txBody>
          </p:sp>
        </p:grpSp>
        <p:sp>
          <p:nvSpPr>
            <p:cNvPr id="3" name="正方形/長方形 2"/>
            <p:cNvSpPr/>
            <p:nvPr/>
          </p:nvSpPr>
          <p:spPr>
            <a:xfrm>
              <a:off x="1100172" y="395372"/>
              <a:ext cx="8602975" cy="369332"/>
            </a:xfrm>
            <a:prstGeom prst="rect">
              <a:avLst/>
            </a:prstGeom>
          </p:spPr>
          <p:txBody>
            <a:bodyPr wrap="square">
              <a:spAutoFit/>
            </a:bodyPr>
            <a:lstStyle/>
            <a:p>
              <a:r>
                <a:rPr lang="ja-JP" altLang="en-US" sz="1600" b="1" dirty="0">
                  <a:latin typeface="+mj-ea"/>
                  <a:ea typeface="+mj-ea"/>
                </a:rPr>
                <a:t>ふくろい</a:t>
              </a:r>
              <a:r>
                <a:rPr lang="en-US" altLang="ja-JP" sz="1600" b="1" dirty="0" err="1">
                  <a:latin typeface="+mj-ea"/>
                  <a:ea typeface="+mj-ea"/>
                </a:rPr>
                <a:t>TaskAru</a:t>
              </a:r>
              <a:r>
                <a:rPr lang="ja-JP" altLang="en-US" sz="1600" b="1" dirty="0">
                  <a:latin typeface="+mj-ea"/>
                  <a:ea typeface="+mj-ea"/>
                </a:rPr>
                <a:t>ネットワーク（</a:t>
              </a:r>
              <a:r>
                <a:rPr lang="en-US" altLang="ja-JP" sz="1600" b="1" dirty="0">
                  <a:latin typeface="+mj-ea"/>
                  <a:ea typeface="+mj-ea"/>
                </a:rPr>
                <a:t>3Days worker’s Office</a:t>
              </a:r>
              <a:r>
                <a:rPr lang="ja-JP" altLang="en-US" sz="1600" b="1" dirty="0">
                  <a:latin typeface="+mj-ea"/>
                  <a:ea typeface="+mj-ea"/>
                </a:rPr>
                <a:t>構想推進）</a:t>
              </a:r>
              <a:r>
                <a:rPr lang="ja-JP" altLang="en-US" sz="1600" b="1" dirty="0">
                  <a:latin typeface="+mn-ea"/>
                </a:rPr>
                <a:t>事</a:t>
              </a:r>
              <a:r>
                <a:rPr lang="ja-JP" altLang="en-US" b="1" dirty="0">
                  <a:latin typeface="+mn-ea"/>
                </a:rPr>
                <a:t>業</a:t>
              </a:r>
            </a:p>
          </p:txBody>
        </p:sp>
      </p:grpSp>
    </p:spTree>
    <p:extLst>
      <p:ext uri="{BB962C8B-B14F-4D97-AF65-F5344CB8AC3E}">
        <p14:creationId xmlns:p14="http://schemas.microsoft.com/office/powerpoint/2010/main" val="161653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07971" y="2996952"/>
            <a:ext cx="843532" cy="369332"/>
          </a:xfrm>
          <a:prstGeom prst="rect">
            <a:avLst/>
          </a:prstGeom>
          <a:noFill/>
        </p:spPr>
        <p:txBody>
          <a:bodyPr wrap="square" rtlCol="0">
            <a:spAutoFit/>
          </a:bodyPr>
          <a:lstStyle/>
          <a:p>
            <a:endParaRPr kumimoji="1" lang="ja-JP" altLang="en-US" dirty="0"/>
          </a:p>
        </p:txBody>
      </p:sp>
      <p:sp>
        <p:nvSpPr>
          <p:cNvPr id="25" name="Text Box 2"/>
          <p:cNvSpPr txBox="1">
            <a:spLocks noChangeArrowheads="1"/>
          </p:cNvSpPr>
          <p:nvPr/>
        </p:nvSpPr>
        <p:spPr bwMode="auto">
          <a:xfrm>
            <a:off x="342107" y="1340768"/>
            <a:ext cx="9286782" cy="997196"/>
          </a:xfrm>
          <a:prstGeom prst="rect">
            <a:avLst/>
          </a:prstGeom>
          <a:solidFill>
            <a:schemeClr val="accent6">
              <a:lumMod val="20000"/>
              <a:lumOff val="80000"/>
            </a:schemeClr>
          </a:solidFill>
          <a:ln w="38100" cmpd="dbl">
            <a:noFill/>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40000"/>
              </a:lnSpc>
              <a:spcBef>
                <a:spcPct val="0"/>
              </a:spcBef>
              <a:buNone/>
              <a:defRPr/>
            </a:pPr>
            <a:r>
              <a:rPr lang="ja-JP" altLang="en-US" sz="1400" dirty="0" smtClean="0"/>
              <a:t>　京都府は、歴史的</a:t>
            </a:r>
            <a:r>
              <a:rPr lang="ja-JP" altLang="en-US" sz="1400" dirty="0"/>
              <a:t>な伝統</a:t>
            </a:r>
            <a:r>
              <a:rPr lang="ja-JP" altLang="en-US" sz="1400" dirty="0" smtClean="0"/>
              <a:t>技術と近代</a:t>
            </a:r>
            <a:r>
              <a:rPr lang="ja-JP" altLang="en-US" sz="1400" dirty="0"/>
              <a:t>産業が併存</a:t>
            </a:r>
            <a:r>
              <a:rPr lang="ja-JP" altLang="en-US" sz="1400" dirty="0" smtClean="0"/>
              <a:t>したものづくり産業が盛んであり、また、世界</a:t>
            </a:r>
            <a:r>
              <a:rPr lang="ja-JP" altLang="en-US" sz="1400" dirty="0"/>
              <a:t>有数</a:t>
            </a:r>
            <a:r>
              <a:rPr lang="ja-JP" altLang="en-US" sz="1400" dirty="0" smtClean="0"/>
              <a:t>の豊富</a:t>
            </a:r>
            <a:r>
              <a:rPr lang="ja-JP" altLang="en-US" sz="1400" dirty="0"/>
              <a:t>な観光資源を</a:t>
            </a:r>
            <a:r>
              <a:rPr lang="ja-JP" altLang="en-US" sz="1400" dirty="0" smtClean="0"/>
              <a:t>有し</a:t>
            </a:r>
            <a:r>
              <a:rPr lang="ja-JP" altLang="en-US" sz="1400" dirty="0"/>
              <a:t>ており</a:t>
            </a:r>
            <a:r>
              <a:rPr lang="ja-JP" altLang="en-US" sz="1400" dirty="0" smtClean="0"/>
              <a:t>、外国人</a:t>
            </a:r>
            <a:r>
              <a:rPr lang="ja-JP" altLang="en-US" sz="1400" dirty="0"/>
              <a:t>観光客が急増して</a:t>
            </a:r>
            <a:r>
              <a:rPr lang="ja-JP" altLang="en-US" sz="1400" dirty="0" smtClean="0"/>
              <a:t>いるが、大都市</a:t>
            </a:r>
            <a:r>
              <a:rPr lang="ja-JP" altLang="en-US" sz="1400" dirty="0"/>
              <a:t>を有する府県の中では、 </a:t>
            </a:r>
            <a:r>
              <a:rPr lang="en-US" altLang="ja-JP" sz="1400" dirty="0" smtClean="0"/>
              <a:t>65</a:t>
            </a:r>
            <a:r>
              <a:rPr lang="ja-JP" altLang="en-US" sz="1400" dirty="0"/>
              <a:t>歳以上の高年齢者のウエイトが高く、急速に高齢化が進み、一部業界や中小・零細企業では人材不足が表面化</a:t>
            </a:r>
            <a:r>
              <a:rPr lang="ja-JP" altLang="en-US" sz="1400" dirty="0" smtClean="0"/>
              <a:t>している。</a:t>
            </a:r>
            <a:endParaRPr lang="en-US" altLang="ja-JP" sz="1400" dirty="0" smtClean="0"/>
          </a:p>
        </p:txBody>
      </p:sp>
      <p:sp>
        <p:nvSpPr>
          <p:cNvPr id="8" name="ホームベース 7"/>
          <p:cNvSpPr/>
          <p:nvPr/>
        </p:nvSpPr>
        <p:spPr>
          <a:xfrm>
            <a:off x="1233562" y="2420888"/>
            <a:ext cx="8537872" cy="631595"/>
          </a:xfrm>
          <a:prstGeom prst="homePlate">
            <a:avLst/>
          </a:prstGeom>
          <a:solidFill>
            <a:schemeClr val="accent4">
              <a:lumMod val="20000"/>
              <a:lumOff val="80000"/>
            </a:schemeClr>
          </a:solidFill>
          <a:ln>
            <a:solidFill>
              <a:schemeClr val="accent4">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nSpc>
                <a:spcPct val="140000"/>
              </a:lnSpc>
              <a:spcBef>
                <a:spcPct val="0"/>
              </a:spcBef>
              <a:defRPr/>
            </a:pPr>
            <a:r>
              <a:rPr lang="ja-JP" altLang="en-US" sz="1400" dirty="0" smtClean="0"/>
              <a:t>　高年齢者</a:t>
            </a:r>
            <a:r>
              <a:rPr lang="ja-JP" altLang="en-US" sz="1400" dirty="0"/>
              <a:t>の就業や社会参加をこれまで以上に</a:t>
            </a:r>
            <a:r>
              <a:rPr lang="ja-JP" altLang="en-US" sz="1400" dirty="0" smtClean="0"/>
              <a:t>支援することで、京都産業を牽引する業種や人手不足業界に人材を供給し、質の高い安定した雇用を創出していくことが必要。</a:t>
            </a:r>
            <a:endParaRPr lang="en-US" altLang="ja-JP" sz="1400" dirty="0"/>
          </a:p>
        </p:txBody>
      </p:sp>
      <p:sp>
        <p:nvSpPr>
          <p:cNvPr id="9" name="角丸四角形 8"/>
          <p:cNvSpPr/>
          <p:nvPr/>
        </p:nvSpPr>
        <p:spPr>
          <a:xfrm>
            <a:off x="272350" y="3717032"/>
            <a:ext cx="9499083" cy="882793"/>
          </a:xfrm>
          <a:prstGeom prst="roundRect">
            <a:avLst>
              <a:gd name="adj" fmla="val 0"/>
            </a:avLst>
          </a:prstGeom>
          <a:solidFill>
            <a:schemeClr val="accent6">
              <a:lumMod val="20000"/>
              <a:lumOff val="80000"/>
            </a:schemeClr>
          </a:solidFill>
          <a:ln w="38100" cmpd="dbl">
            <a:noFill/>
          </a:ln>
          <a:effectLst/>
        </p:spPr>
        <p:style>
          <a:lnRef idx="1">
            <a:schemeClr val="accent3"/>
          </a:lnRef>
          <a:fillRef idx="2">
            <a:schemeClr val="accent3"/>
          </a:fillRef>
          <a:effectRef idx="1">
            <a:schemeClr val="accent3"/>
          </a:effectRef>
          <a:fontRef idx="minor">
            <a:schemeClr val="dk1"/>
          </a:fontRef>
        </p:style>
        <p:txBody>
          <a:bodyPr rtlCol="0" anchor="ctr"/>
          <a:lstStyle/>
          <a:p>
            <a:pPr>
              <a:lnSpc>
                <a:spcPct val="120000"/>
              </a:lnSpc>
              <a:spcBef>
                <a:spcPct val="0"/>
              </a:spcBef>
            </a:pPr>
            <a:r>
              <a:rPr lang="ja-JP" altLang="en-US" sz="1400" dirty="0" smtClean="0"/>
              <a:t>　</a:t>
            </a:r>
            <a:r>
              <a:rPr lang="ja-JP" altLang="en-US" sz="1400" dirty="0"/>
              <a:t>オール京都の総合就業拠点である「京都ジョブパーク</a:t>
            </a:r>
            <a:r>
              <a:rPr lang="ja-JP" altLang="en-US" sz="1400" dirty="0" smtClean="0"/>
              <a:t>」に専門コーナーを設け、</a:t>
            </a:r>
            <a:r>
              <a:rPr lang="ja-JP" altLang="en-US" sz="1400" dirty="0"/>
              <a:t>高年齢者・企業の双方に、寄り添い支援、出口支援、スキルアップ支援を活用して就職に結びつけるほか、外国人観光客向け通訳ボランティアなど高年齢者が幅広く社会で活躍できる機会を創出・支援する。</a:t>
            </a:r>
            <a:endParaRPr lang="en-US" altLang="ja-JP" sz="1400" dirty="0">
              <a:latin typeface="ＭＳ Ｐゴシック" charset="-128"/>
            </a:endParaRPr>
          </a:p>
        </p:txBody>
      </p:sp>
      <p:sp>
        <p:nvSpPr>
          <p:cNvPr id="30" name="AutoShape 53"/>
          <p:cNvSpPr>
            <a:spLocks noChangeArrowheads="1"/>
          </p:cNvSpPr>
          <p:nvPr/>
        </p:nvSpPr>
        <p:spPr bwMode="auto">
          <a:xfrm>
            <a:off x="146570" y="3398579"/>
            <a:ext cx="1851721" cy="318453"/>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600" b="1" dirty="0" smtClean="0">
                <a:solidFill>
                  <a:schemeClr val="bg1"/>
                </a:solidFill>
                <a:latin typeface="HG丸ｺﾞｼｯｸM-PRO" panose="020F0600000000000000" pitchFamily="50" charset="-128"/>
                <a:ea typeface="HG丸ｺﾞｼｯｸM-PRO" panose="020F0600000000000000" pitchFamily="50" charset="-128"/>
              </a:rPr>
              <a:t>事 業 内 容</a:t>
            </a:r>
            <a:endParaRPr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0" name="右矢印 9"/>
          <p:cNvSpPr/>
          <p:nvPr/>
        </p:nvSpPr>
        <p:spPr>
          <a:xfrm>
            <a:off x="486123" y="2492896"/>
            <a:ext cx="626116" cy="504056"/>
          </a:xfrm>
          <a:prstGeom prst="rightArrow">
            <a:avLst/>
          </a:prstGeom>
          <a:solidFill>
            <a:srgbClr val="FF660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smtClean="0"/>
          </a:p>
        </p:txBody>
      </p:sp>
      <p:sp>
        <p:nvSpPr>
          <p:cNvPr id="32" name="AutoShape 53"/>
          <p:cNvSpPr>
            <a:spLocks noChangeArrowheads="1"/>
          </p:cNvSpPr>
          <p:nvPr/>
        </p:nvSpPr>
        <p:spPr bwMode="auto">
          <a:xfrm>
            <a:off x="126083" y="980729"/>
            <a:ext cx="2735621" cy="360039"/>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600" b="1" dirty="0">
                <a:solidFill>
                  <a:schemeClr val="bg1"/>
                </a:solidFill>
                <a:latin typeface="HG丸ｺﾞｼｯｸM-PRO" panose="020F0600000000000000" pitchFamily="50" charset="-128"/>
                <a:ea typeface="HG丸ｺﾞｼｯｸM-PRO" panose="020F0600000000000000" pitchFamily="50" charset="-128"/>
              </a:rPr>
              <a:t>地域に</a:t>
            </a:r>
            <a:r>
              <a:rPr lang="ja-JP" altLang="en-US" sz="1600" b="1" dirty="0" smtClean="0">
                <a:solidFill>
                  <a:schemeClr val="bg1"/>
                </a:solidFill>
                <a:latin typeface="HG丸ｺﾞｼｯｸM-PRO" panose="020F0600000000000000" pitchFamily="50" charset="-128"/>
                <a:ea typeface="HG丸ｺﾞｼｯｸM-PRO" panose="020F0600000000000000" pitchFamily="50" charset="-128"/>
              </a:rPr>
              <a:t>おける現状と課題</a:t>
            </a:r>
            <a:endParaRPr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Text Box 4"/>
          <p:cNvSpPr txBox="1">
            <a:spLocks noChangeArrowheads="1"/>
          </p:cNvSpPr>
          <p:nvPr/>
        </p:nvSpPr>
        <p:spPr bwMode="auto">
          <a:xfrm>
            <a:off x="303031" y="4681123"/>
            <a:ext cx="3855500" cy="1988237"/>
          </a:xfrm>
          <a:prstGeom prst="rect">
            <a:avLst/>
          </a:prstGeom>
          <a:solidFill>
            <a:schemeClr val="accent4">
              <a:lumMod val="20000"/>
              <a:lumOff val="80000"/>
            </a:schemeClr>
          </a:solidFill>
          <a:ln w="12700" cmpd="dbl">
            <a:solidFill>
              <a:schemeClr val="accent4">
                <a:lumMod val="20000"/>
                <a:lumOff val="80000"/>
              </a:schemeClr>
            </a:solidFill>
            <a:prstDash val="dash"/>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40000"/>
              </a:lnSpc>
              <a:spcBef>
                <a:spcPct val="0"/>
              </a:spcBef>
              <a:buFontTx/>
              <a:buNone/>
            </a:pPr>
            <a:r>
              <a:rPr lang="en-US" altLang="ja-JP" sz="1100" b="1" dirty="0" smtClean="0">
                <a:latin typeface="ＭＳ Ｐゴシック" charset="-128"/>
              </a:rPr>
              <a:t>【</a:t>
            </a:r>
            <a:r>
              <a:rPr lang="ja-JP" altLang="en-US" sz="1100" b="1" dirty="0" smtClean="0">
                <a:latin typeface="ＭＳ Ｐゴシック" charset="-128"/>
              </a:rPr>
              <a:t>具体的な</a:t>
            </a:r>
            <a:r>
              <a:rPr lang="ja-JP" altLang="en-US" sz="1100" b="1" dirty="0">
                <a:latin typeface="ＭＳ Ｐゴシック" charset="-128"/>
              </a:rPr>
              <a:t>事業内容</a:t>
            </a:r>
            <a:r>
              <a:rPr lang="en-US" altLang="ja-JP" sz="1100" b="1" dirty="0">
                <a:latin typeface="ＭＳ Ｐゴシック" charset="-128"/>
              </a:rPr>
              <a:t>】</a:t>
            </a:r>
          </a:p>
          <a:p>
            <a:pPr marL="171450" indent="-171450" eaLnBrk="1" hangingPunct="1">
              <a:lnSpc>
                <a:spcPct val="140000"/>
              </a:lnSpc>
              <a:spcBef>
                <a:spcPct val="0"/>
              </a:spcBef>
              <a:buFont typeface="Wingdings" panose="05000000000000000000" pitchFamily="2" charset="2"/>
              <a:buChar char="l"/>
            </a:pPr>
            <a:r>
              <a:rPr lang="ja-JP" altLang="en-US" sz="1100" dirty="0" smtClean="0">
                <a:latin typeface="ＭＳ Ｐゴシック" charset="-128"/>
              </a:rPr>
              <a:t>高年齢期</a:t>
            </a:r>
            <a:r>
              <a:rPr lang="ja-JP" altLang="en-US" sz="1100" dirty="0">
                <a:latin typeface="ＭＳ Ｐゴシック" charset="-128"/>
              </a:rPr>
              <a:t>の多様な働き方などを喚起する「生涯現役促進の</a:t>
            </a:r>
            <a:r>
              <a:rPr lang="ja-JP" altLang="en-US" sz="1100" dirty="0" smtClean="0">
                <a:latin typeface="ＭＳ Ｐゴシック" charset="-128"/>
              </a:rPr>
              <a:t>ための高年齢者</a:t>
            </a:r>
            <a:r>
              <a:rPr lang="ja-JP" altLang="en-US" sz="1100" dirty="0">
                <a:latin typeface="ＭＳ Ｐゴシック" charset="-128"/>
              </a:rPr>
              <a:t>対象</a:t>
            </a:r>
            <a:r>
              <a:rPr lang="ja-JP" altLang="en-US" sz="1100" dirty="0" smtClean="0">
                <a:latin typeface="ＭＳ Ｐゴシック" charset="-128"/>
              </a:rPr>
              <a:t>シンポジウム</a:t>
            </a:r>
            <a:r>
              <a:rPr lang="ja-JP" altLang="en-US" sz="1100" dirty="0">
                <a:latin typeface="ＭＳ Ｐゴシック" charset="-128"/>
              </a:rPr>
              <a:t>」の</a:t>
            </a:r>
            <a:r>
              <a:rPr lang="ja-JP" altLang="en-US" sz="1100" dirty="0" smtClean="0">
                <a:latin typeface="ＭＳ Ｐゴシック" charset="-128"/>
              </a:rPr>
              <a:t>開催</a:t>
            </a:r>
            <a:endParaRPr lang="en-US" altLang="ja-JP" sz="1100" dirty="0">
              <a:latin typeface="ＭＳ Ｐゴシック" charset="-128"/>
            </a:endParaRPr>
          </a:p>
          <a:p>
            <a:pPr marL="171450" indent="-171450" eaLnBrk="1" hangingPunct="1">
              <a:lnSpc>
                <a:spcPct val="140000"/>
              </a:lnSpc>
              <a:spcBef>
                <a:spcPct val="0"/>
              </a:spcBef>
              <a:buFont typeface="Wingdings" panose="05000000000000000000" pitchFamily="2" charset="2"/>
              <a:buChar char="l"/>
            </a:pPr>
            <a:r>
              <a:rPr lang="ja-JP" altLang="en-US" sz="1100" dirty="0" smtClean="0">
                <a:latin typeface="ＭＳ Ｐゴシック" charset="-128"/>
              </a:rPr>
              <a:t>高年齢者</a:t>
            </a:r>
            <a:r>
              <a:rPr lang="ja-JP" altLang="en-US" sz="1100" dirty="0">
                <a:latin typeface="ＭＳ Ｐゴシック" charset="-128"/>
              </a:rPr>
              <a:t>への個別相談などを行う「生涯</a:t>
            </a:r>
            <a:r>
              <a:rPr lang="ja-JP" altLang="en-US" sz="1100" dirty="0" smtClean="0">
                <a:latin typeface="ＭＳ Ｐゴシック" charset="-128"/>
              </a:rPr>
              <a:t>現役応援</a:t>
            </a:r>
            <a:r>
              <a:rPr lang="ja-JP" altLang="en-US" sz="1100" dirty="0">
                <a:latin typeface="ＭＳ Ｐゴシック" charset="-128"/>
              </a:rPr>
              <a:t>コーナー</a:t>
            </a:r>
            <a:r>
              <a:rPr lang="ja-JP" altLang="en-US" sz="1100" dirty="0" smtClean="0">
                <a:latin typeface="ＭＳ Ｐゴシック" charset="-128"/>
              </a:rPr>
              <a:t>」と</a:t>
            </a:r>
            <a:r>
              <a:rPr lang="ja-JP" altLang="en-US" sz="1100" dirty="0" smtClean="0"/>
              <a:t>「シニア</a:t>
            </a:r>
            <a:r>
              <a:rPr lang="ja-JP" altLang="en-US" sz="1100" dirty="0"/>
              <a:t>人材バンク」を開設</a:t>
            </a:r>
            <a:r>
              <a:rPr lang="ja-JP" altLang="en-US" sz="1100" dirty="0" smtClean="0"/>
              <a:t>し、</a:t>
            </a:r>
            <a:r>
              <a:rPr lang="ja-JP" altLang="en-US" sz="1100" dirty="0" smtClean="0">
                <a:latin typeface="ＭＳ Ｐゴシック" charset="-128"/>
              </a:rPr>
              <a:t>マッチングできる</a:t>
            </a:r>
            <a:r>
              <a:rPr lang="ja-JP" altLang="en-US" sz="1100" dirty="0">
                <a:latin typeface="ＭＳ Ｐゴシック" charset="-128"/>
              </a:rPr>
              <a:t>仕組みを構築</a:t>
            </a:r>
            <a:endParaRPr lang="en-US" altLang="ja-JP" sz="1100" dirty="0">
              <a:latin typeface="ＭＳ Ｐゴシック" charset="-128"/>
            </a:endParaRPr>
          </a:p>
          <a:p>
            <a:pPr marL="171450" indent="-171450" eaLnBrk="1" hangingPunct="1">
              <a:lnSpc>
                <a:spcPct val="140000"/>
              </a:lnSpc>
              <a:spcBef>
                <a:spcPct val="0"/>
              </a:spcBef>
              <a:buFont typeface="Wingdings" panose="05000000000000000000" pitchFamily="2" charset="2"/>
              <a:buChar char="l"/>
            </a:pPr>
            <a:r>
              <a:rPr lang="ja-JP" altLang="en-US" sz="1100" dirty="0">
                <a:latin typeface="ＭＳ Ｐゴシック" charset="-128"/>
              </a:rPr>
              <a:t> </a:t>
            </a:r>
            <a:r>
              <a:rPr lang="ja-JP" altLang="en-US" sz="1100" dirty="0" smtClean="0">
                <a:latin typeface="ＭＳ Ｐゴシック" charset="-128"/>
              </a:rPr>
              <a:t>「</a:t>
            </a:r>
            <a:r>
              <a:rPr lang="ja-JP" altLang="en-US" sz="1100" dirty="0">
                <a:latin typeface="ＭＳ Ｐゴシック" charset="-128"/>
              </a:rPr>
              <a:t>京都観光ガイド・ボランティア」及び「外国人観光客に対する</a:t>
            </a:r>
            <a:r>
              <a:rPr lang="ja-JP" altLang="en-US" sz="1100" dirty="0" smtClean="0">
                <a:latin typeface="ＭＳ Ｐゴシック" charset="-128"/>
              </a:rPr>
              <a:t>観光通訳ボランティア</a:t>
            </a:r>
            <a:r>
              <a:rPr lang="ja-JP" altLang="en-US" sz="1100" dirty="0">
                <a:latin typeface="ＭＳ Ｐゴシック" charset="-128"/>
              </a:rPr>
              <a:t>（有償）」の育成</a:t>
            </a:r>
            <a:r>
              <a:rPr lang="ja-JP" altLang="en-US" sz="1100" dirty="0" smtClean="0">
                <a:latin typeface="ＭＳ Ｐゴシック" charset="-128"/>
              </a:rPr>
              <a:t>・確保</a:t>
            </a:r>
            <a:endParaRPr lang="en-US" altLang="ja-JP" sz="1100" dirty="0">
              <a:latin typeface="ＭＳ Ｐゴシック" charset="-128"/>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2045" y="-37518975"/>
            <a:ext cx="1511341" cy="19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62045" y="-37518975"/>
            <a:ext cx="1786631" cy="233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2547" y="4739374"/>
            <a:ext cx="2304256" cy="184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スライド番号プレースホルダー 7"/>
          <p:cNvSpPr txBox="1">
            <a:spLocks/>
          </p:cNvSpPr>
          <p:nvPr/>
        </p:nvSpPr>
        <p:spPr>
          <a:xfrm>
            <a:off x="7679611" y="6488264"/>
            <a:ext cx="23102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600" dirty="0" smtClean="0">
                <a:solidFill>
                  <a:schemeClr val="tx1"/>
                </a:solidFill>
              </a:rPr>
              <a:t>12</a:t>
            </a:r>
            <a:endParaRPr lang="en-US" altLang="ja-JP" sz="1600" dirty="0">
              <a:solidFill>
                <a:schemeClr val="tx1"/>
              </a:solidFill>
            </a:endParaRPr>
          </a:p>
        </p:txBody>
      </p:sp>
      <p:sp>
        <p:nvSpPr>
          <p:cNvPr id="18" name="テキスト ボックス 17"/>
          <p:cNvSpPr txBox="1"/>
          <p:nvPr/>
        </p:nvSpPr>
        <p:spPr>
          <a:xfrm>
            <a:off x="4662587" y="6608385"/>
            <a:ext cx="1511443" cy="276999"/>
          </a:xfrm>
          <a:prstGeom prst="rect">
            <a:avLst/>
          </a:prstGeom>
          <a:noFill/>
        </p:spPr>
        <p:txBody>
          <a:bodyPr wrap="square" rtlCol="0">
            <a:spAutoFit/>
          </a:bodyPr>
          <a:lstStyle/>
          <a:p>
            <a:pPr algn="ctr"/>
            <a:r>
              <a:rPr kumimoji="1" lang="en-US" altLang="ja-JP" sz="1200" dirty="0" smtClean="0"/>
              <a:t>(</a:t>
            </a:r>
            <a:r>
              <a:rPr lang="ja-JP" altLang="en-US" sz="1200" dirty="0"/>
              <a:t>相談窓口</a:t>
            </a:r>
            <a:r>
              <a:rPr kumimoji="1" lang="ja-JP" altLang="en-US" sz="1200" dirty="0" smtClean="0"/>
              <a:t>風景</a:t>
            </a:r>
            <a:r>
              <a:rPr kumimoji="1" lang="en-US" altLang="ja-JP" sz="1200" dirty="0" smtClean="0"/>
              <a:t>)</a:t>
            </a:r>
            <a:endParaRPr kumimoji="1" lang="ja-JP" altLang="en-US" sz="1200" dirty="0"/>
          </a:p>
        </p:txBody>
      </p:sp>
      <p:sp>
        <p:nvSpPr>
          <p:cNvPr id="21" name="円/楕円 20"/>
          <p:cNvSpPr/>
          <p:nvPr/>
        </p:nvSpPr>
        <p:spPr>
          <a:xfrm>
            <a:off x="6899899" y="4678506"/>
            <a:ext cx="2639024" cy="406678"/>
          </a:xfrm>
          <a:prstGeom prst="ellipse">
            <a:avLst/>
          </a:prstGeom>
          <a:solidFill>
            <a:srgbClr val="FFCC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rPr>
              <a:t>平成</a:t>
            </a:r>
            <a:r>
              <a:rPr lang="en-US" altLang="ja-JP" sz="1200" b="1" dirty="0" smtClean="0">
                <a:solidFill>
                  <a:schemeClr val="tx1"/>
                </a:solidFill>
              </a:rPr>
              <a:t>29</a:t>
            </a:r>
            <a:r>
              <a:rPr lang="ja-JP" altLang="en-US" sz="1200" b="1" dirty="0" smtClean="0">
                <a:solidFill>
                  <a:schemeClr val="tx1"/>
                </a:solidFill>
              </a:rPr>
              <a:t>年度 主な実績</a:t>
            </a:r>
            <a:endParaRPr lang="en-US" altLang="ja-JP" sz="1200" b="1" dirty="0" smtClean="0">
              <a:solidFill>
                <a:schemeClr val="tx1"/>
              </a:solidFill>
            </a:endParaRPr>
          </a:p>
          <a:p>
            <a:pPr algn="ctr"/>
            <a:r>
              <a:rPr lang="en-US" altLang="ja-JP" sz="1050" b="1" dirty="0" smtClean="0">
                <a:solidFill>
                  <a:schemeClr val="tx1"/>
                </a:solidFill>
              </a:rPr>
              <a:t>【29</a:t>
            </a:r>
            <a:r>
              <a:rPr lang="ja-JP" altLang="en-US" sz="1050" b="1" dirty="0" smtClean="0">
                <a:solidFill>
                  <a:schemeClr val="tx1"/>
                </a:solidFill>
              </a:rPr>
              <a:t>年</a:t>
            </a:r>
            <a:r>
              <a:rPr lang="en-US" altLang="ja-JP" sz="1050" b="1" dirty="0" smtClean="0">
                <a:solidFill>
                  <a:schemeClr val="tx1"/>
                </a:solidFill>
              </a:rPr>
              <a:t>4</a:t>
            </a:r>
            <a:r>
              <a:rPr lang="ja-JP" altLang="en-US" sz="1050" b="1" dirty="0" smtClean="0">
                <a:solidFill>
                  <a:schemeClr val="tx1"/>
                </a:solidFill>
              </a:rPr>
              <a:t>月～</a:t>
            </a:r>
            <a:r>
              <a:rPr lang="en-US" altLang="ja-JP" sz="1050" b="1" dirty="0" smtClean="0">
                <a:solidFill>
                  <a:schemeClr val="tx1"/>
                </a:solidFill>
              </a:rPr>
              <a:t>30</a:t>
            </a:r>
            <a:r>
              <a:rPr lang="ja-JP" altLang="en-US" sz="1050" b="1" dirty="0" smtClean="0">
                <a:solidFill>
                  <a:schemeClr val="tx1"/>
                </a:solidFill>
              </a:rPr>
              <a:t>年</a:t>
            </a:r>
            <a:r>
              <a:rPr lang="en-US" altLang="ja-JP" sz="1050" b="1" dirty="0" smtClean="0">
                <a:solidFill>
                  <a:schemeClr val="tx1"/>
                </a:solidFill>
              </a:rPr>
              <a:t>3</a:t>
            </a:r>
            <a:r>
              <a:rPr lang="ja-JP" altLang="en-US" sz="1050" b="1" dirty="0" smtClean="0">
                <a:solidFill>
                  <a:schemeClr val="tx1"/>
                </a:solidFill>
              </a:rPr>
              <a:t>月</a:t>
            </a:r>
            <a:r>
              <a:rPr lang="en-US" altLang="ja-JP" sz="1050" b="1" dirty="0">
                <a:solidFill>
                  <a:schemeClr val="tx1"/>
                </a:solidFill>
              </a:rPr>
              <a:t>】</a:t>
            </a:r>
            <a:endParaRPr kumimoji="1" lang="ja-JP" altLang="en-US" sz="1050" b="1" dirty="0">
              <a:solidFill>
                <a:schemeClr val="tx1"/>
              </a:solidFill>
            </a:endParaRPr>
          </a:p>
        </p:txBody>
      </p:sp>
      <p:sp>
        <p:nvSpPr>
          <p:cNvPr id="26" name="円/楕円 25"/>
          <p:cNvSpPr/>
          <p:nvPr/>
        </p:nvSpPr>
        <p:spPr>
          <a:xfrm>
            <a:off x="6845917" y="5589240"/>
            <a:ext cx="2782972" cy="406678"/>
          </a:xfrm>
          <a:prstGeom prst="ellipse">
            <a:avLst/>
          </a:prstGeom>
          <a:solidFill>
            <a:srgbClr val="FFCC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400" b="1" dirty="0" smtClean="0">
                <a:solidFill>
                  <a:schemeClr val="tx1"/>
                </a:solidFill>
              </a:rPr>
              <a:t>29</a:t>
            </a:r>
            <a:r>
              <a:rPr lang="ja-JP" altLang="en-US" sz="1400" b="1" dirty="0" smtClean="0">
                <a:solidFill>
                  <a:schemeClr val="tx1"/>
                </a:solidFill>
              </a:rPr>
              <a:t>～</a:t>
            </a:r>
            <a:r>
              <a:rPr lang="en-US" altLang="ja-JP" sz="1400" b="1" dirty="0" smtClean="0">
                <a:solidFill>
                  <a:schemeClr val="tx1"/>
                </a:solidFill>
              </a:rPr>
              <a:t>31</a:t>
            </a:r>
            <a:r>
              <a:rPr lang="ja-JP" altLang="en-US" sz="1400" b="1" dirty="0" smtClean="0">
                <a:solidFill>
                  <a:schemeClr val="tx1"/>
                </a:solidFill>
              </a:rPr>
              <a:t>年度 主な目標</a:t>
            </a:r>
            <a:endParaRPr lang="en-US" altLang="ja-JP" sz="1400" b="1" dirty="0" smtClean="0">
              <a:solidFill>
                <a:schemeClr val="tx1"/>
              </a:solidFill>
            </a:endParaRPr>
          </a:p>
        </p:txBody>
      </p:sp>
      <p:graphicFrame>
        <p:nvGraphicFramePr>
          <p:cNvPr id="27" name="表 26"/>
          <p:cNvGraphicFramePr>
            <a:graphicFrameLocks noGrp="1"/>
          </p:cNvGraphicFramePr>
          <p:nvPr>
            <p:extLst>
              <p:ext uri="{D42A27DB-BD31-4B8C-83A1-F6EECF244321}">
                <p14:modId xmlns:p14="http://schemas.microsoft.com/office/powerpoint/2010/main" val="2693378471"/>
              </p:ext>
            </p:extLst>
          </p:nvPr>
        </p:nvGraphicFramePr>
        <p:xfrm>
          <a:off x="6756335" y="6020896"/>
          <a:ext cx="2872555" cy="792480"/>
        </p:xfrm>
        <a:graphic>
          <a:graphicData uri="http://schemas.openxmlformats.org/drawingml/2006/table">
            <a:tbl>
              <a:tblPr firstRow="1" bandRow="1">
                <a:tableStyleId>{2D5ABB26-0587-4C30-8999-92F81FD0307C}</a:tableStyleId>
              </a:tblPr>
              <a:tblGrid>
                <a:gridCol w="1641460"/>
                <a:gridCol w="1231095"/>
              </a:tblGrid>
              <a:tr h="216024">
                <a:tc>
                  <a:txBody>
                    <a:bodyPr/>
                    <a:lstStyle/>
                    <a:p>
                      <a:r>
                        <a:rPr kumimoji="1" lang="ja-JP" altLang="en-US" sz="1000" dirty="0" smtClean="0"/>
                        <a:t>シニア人材バンク登録数</a:t>
                      </a:r>
                      <a:endParaRPr kumimoji="1" lang="ja-JP" altLang="en-US" sz="10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年</a:t>
                      </a:r>
                      <a:r>
                        <a:rPr kumimoji="1" lang="en-US" altLang="ja-JP" sz="1200" dirty="0" smtClean="0"/>
                        <a:t>400</a:t>
                      </a:r>
                      <a:r>
                        <a:rPr kumimoji="1" lang="ja-JP" altLang="en-US" sz="1200" dirty="0" smtClean="0"/>
                        <a:t>～</a:t>
                      </a:r>
                      <a:r>
                        <a:rPr kumimoji="1" lang="en-US" altLang="ja-JP" sz="1200" dirty="0" smtClean="0"/>
                        <a:t>500</a:t>
                      </a:r>
                      <a:r>
                        <a:rPr kumimoji="1" lang="ja-JP" altLang="en-US" sz="1200" dirty="0" smtClean="0"/>
                        <a:t>人</a:t>
                      </a:r>
                      <a:endParaRPr kumimoji="1" lang="ja-JP" altLang="en-US" sz="12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r>
                        <a:rPr kumimoji="1" lang="ja-JP" altLang="en-US" sz="1400" dirty="0" smtClean="0"/>
                        <a:t>雇用・就業者数</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年</a:t>
                      </a:r>
                      <a:r>
                        <a:rPr kumimoji="1" lang="en-US" altLang="ja-JP" sz="1400" dirty="0" smtClean="0"/>
                        <a:t>200</a:t>
                      </a:r>
                      <a:r>
                        <a:rPr kumimoji="1" lang="ja-JP" altLang="en-US" sz="1400" dirty="0" smtClean="0"/>
                        <a:t>～</a:t>
                      </a:r>
                      <a:endParaRPr kumimoji="1" lang="en-US" altLang="ja-JP" sz="1400" dirty="0" smtClean="0"/>
                    </a:p>
                    <a:p>
                      <a:pPr algn="r"/>
                      <a:r>
                        <a:rPr kumimoji="1" lang="en-US" altLang="ja-JP" sz="1400" dirty="0" smtClean="0"/>
                        <a:t>250</a:t>
                      </a:r>
                      <a:r>
                        <a:rPr kumimoji="1" lang="ja-JP" altLang="en-US" sz="1400" dirty="0" smtClean="0"/>
                        <a:t>人以上</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3399981175"/>
              </p:ext>
            </p:extLst>
          </p:nvPr>
        </p:nvGraphicFramePr>
        <p:xfrm>
          <a:off x="6767948" y="5140424"/>
          <a:ext cx="2860943" cy="304800"/>
        </p:xfrm>
        <a:graphic>
          <a:graphicData uri="http://schemas.openxmlformats.org/drawingml/2006/table">
            <a:tbl>
              <a:tblPr firstRow="1" bandRow="1">
                <a:tableStyleId>{2D5ABB26-0587-4C30-8999-92F81FD0307C}</a:tableStyleId>
              </a:tblPr>
              <a:tblGrid>
                <a:gridCol w="1820600"/>
                <a:gridCol w="1040343"/>
              </a:tblGrid>
              <a:tr h="216024">
                <a:tc>
                  <a:txBody>
                    <a:bodyPr/>
                    <a:lstStyle/>
                    <a:p>
                      <a:r>
                        <a:rPr kumimoji="1" lang="ja-JP" altLang="en-US" sz="1000" dirty="0" smtClean="0"/>
                        <a:t>シニア人材バンク登録数</a:t>
                      </a:r>
                      <a:endParaRPr kumimoji="1" lang="ja-JP" altLang="en-US" sz="10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５５７人</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2" name="グループ化 21"/>
          <p:cNvGrpSpPr/>
          <p:nvPr/>
        </p:nvGrpSpPr>
        <p:grpSpPr>
          <a:xfrm>
            <a:off x="-233957" y="3"/>
            <a:ext cx="10528001" cy="764701"/>
            <a:chOff x="-233957" y="3"/>
            <a:chExt cx="10528001" cy="764701"/>
          </a:xfrm>
        </p:grpSpPr>
        <p:grpSp>
          <p:nvGrpSpPr>
            <p:cNvPr id="23" name="グループ化 22"/>
            <p:cNvGrpSpPr/>
            <p:nvPr/>
          </p:nvGrpSpPr>
          <p:grpSpPr>
            <a:xfrm>
              <a:off x="-233957" y="3"/>
              <a:ext cx="10528001" cy="764701"/>
              <a:chOff x="-233957" y="3"/>
              <a:chExt cx="10528001" cy="764701"/>
            </a:xfrm>
          </p:grpSpPr>
          <p:cxnSp>
            <p:nvCxnSpPr>
              <p:cNvPr id="29" name="直線コネクタ 28"/>
              <p:cNvCxnSpPr/>
              <p:nvPr/>
            </p:nvCxnSpPr>
            <p:spPr>
              <a:xfrm>
                <a:off x="-233957" y="764704"/>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smtClean="0"/>
                  <a:t>６－３　</a:t>
                </a:r>
                <a:r>
                  <a:rPr lang="ja-JP" altLang="en-US" sz="2800" dirty="0" smtClean="0">
                    <a:solidFill>
                      <a:schemeClr val="tx1"/>
                    </a:solidFill>
                    <a:latin typeface="+mn-ea"/>
                  </a:rPr>
                  <a:t>事例３</a:t>
                </a:r>
                <a:r>
                  <a:rPr lang="ja-JP" altLang="en-US" sz="2800" dirty="0">
                    <a:solidFill>
                      <a:schemeClr val="tx1"/>
                    </a:solidFill>
                    <a:latin typeface="+mn-ea"/>
                  </a:rPr>
                  <a:t>　</a:t>
                </a:r>
                <a:r>
                  <a:rPr lang="ja-JP" altLang="en-US" sz="2800" dirty="0" smtClean="0">
                    <a:solidFill>
                      <a:schemeClr val="tx1"/>
                    </a:solidFill>
                    <a:latin typeface="+mn-ea"/>
                  </a:rPr>
                  <a:t>京都府</a:t>
                </a:r>
                <a:r>
                  <a:rPr lang="en-US" altLang="ja-JP" sz="1600" dirty="0" smtClean="0">
                    <a:solidFill>
                      <a:schemeClr val="tx1"/>
                    </a:solidFill>
                    <a:latin typeface="+mn-ea"/>
                  </a:rPr>
                  <a:t>(</a:t>
                </a:r>
                <a:r>
                  <a:rPr lang="ja-JP" altLang="en-US" sz="1600" dirty="0">
                    <a:solidFill>
                      <a:schemeClr val="tx1"/>
                    </a:solidFill>
                    <a:latin typeface="+mn-ea"/>
                  </a:rPr>
                  <a:t>主なタイプ①</a:t>
                </a:r>
                <a:r>
                  <a:rPr lang="ja-JP" altLang="en-US" sz="1600" dirty="0" smtClean="0">
                    <a:solidFill>
                      <a:schemeClr val="tx1"/>
                    </a:solidFill>
                    <a:latin typeface="+mn-ea"/>
                  </a:rPr>
                  <a:t>、⑥、⑦、⑧</a:t>
                </a:r>
                <a:r>
                  <a:rPr lang="en-US" altLang="ja-JP" sz="1600" dirty="0" smtClean="0">
                    <a:solidFill>
                      <a:schemeClr val="tx1"/>
                    </a:solidFill>
                    <a:latin typeface="+mn-ea"/>
                  </a:rPr>
                  <a:t>)</a:t>
                </a:r>
                <a:endParaRPr lang="en-US" altLang="ja-JP" sz="1600" dirty="0">
                  <a:solidFill>
                    <a:schemeClr val="tx1"/>
                  </a:solidFill>
                  <a:latin typeface="+mn-ea"/>
                </a:endParaRPr>
              </a:p>
            </p:txBody>
          </p:sp>
        </p:grpSp>
        <p:sp>
          <p:nvSpPr>
            <p:cNvPr id="24" name="正方形/長方形 23"/>
            <p:cNvSpPr/>
            <p:nvPr/>
          </p:nvSpPr>
          <p:spPr>
            <a:xfrm>
              <a:off x="1062187" y="395372"/>
              <a:ext cx="8640960" cy="338554"/>
            </a:xfrm>
            <a:prstGeom prst="rect">
              <a:avLst/>
            </a:prstGeom>
          </p:spPr>
          <p:txBody>
            <a:bodyPr wrap="square">
              <a:spAutoFit/>
            </a:bodyPr>
            <a:lstStyle/>
            <a:p>
              <a:pPr>
                <a:spcBef>
                  <a:spcPct val="0"/>
                </a:spcBef>
              </a:pPr>
              <a:r>
                <a:rPr lang="ja-JP" altLang="en-US" sz="1600" b="1" dirty="0"/>
                <a:t>京都府における高年齢者いきいき活躍事業～”生涯現役社会”の着実な前進に向けて～</a:t>
              </a:r>
              <a:endParaRPr lang="en-US" altLang="ja-JP" sz="1600" b="1" u="sng" dirty="0"/>
            </a:p>
          </p:txBody>
        </p:sp>
      </p:grpSp>
    </p:spTree>
    <p:extLst>
      <p:ext uri="{BB962C8B-B14F-4D97-AF65-F5344CB8AC3E}">
        <p14:creationId xmlns:p14="http://schemas.microsoft.com/office/powerpoint/2010/main" val="1409682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342107" y="1268760"/>
            <a:ext cx="9217024" cy="695575"/>
          </a:xfrm>
          <a:prstGeom prst="rect">
            <a:avLst/>
          </a:prstGeom>
          <a:solidFill>
            <a:schemeClr val="accent6">
              <a:lumMod val="20000"/>
              <a:lumOff val="80000"/>
            </a:schemeClr>
          </a:solidFill>
          <a:ln w="38100" cmpd="dbl">
            <a:noFill/>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40000"/>
              </a:lnSpc>
              <a:spcBef>
                <a:spcPct val="0"/>
              </a:spcBef>
              <a:buNone/>
              <a:defRPr/>
            </a:pPr>
            <a:r>
              <a:rPr lang="ja-JP" altLang="en-US" sz="1400" dirty="0" smtClean="0"/>
              <a:t>　</a:t>
            </a:r>
            <a:r>
              <a:rPr lang="ja-JP" altLang="en-US" sz="1400" dirty="0" err="1" smtClean="0"/>
              <a:t>障がい</a:t>
            </a:r>
            <a:r>
              <a:rPr lang="ja-JP" altLang="en-US" sz="1400" dirty="0" smtClean="0"/>
              <a:t>者千人雇用など徹底的に弱者政策に取り組み、また、物流や製造業の企業誘致により雇用が創出され、人口が増加するなど成長している自治体だが、マンパワー不足が懸念され、伸び悩む観光産業の活性化等が課題となっている。</a:t>
            </a:r>
            <a:endParaRPr lang="en-US" altLang="ja-JP" sz="1400" dirty="0" smtClean="0"/>
          </a:p>
        </p:txBody>
      </p:sp>
      <p:sp>
        <p:nvSpPr>
          <p:cNvPr id="2" name="テキスト ボックス 1"/>
          <p:cNvSpPr txBox="1"/>
          <p:nvPr/>
        </p:nvSpPr>
        <p:spPr>
          <a:xfrm>
            <a:off x="3007971" y="2996952"/>
            <a:ext cx="843532" cy="369332"/>
          </a:xfrm>
          <a:prstGeom prst="rect">
            <a:avLst/>
          </a:prstGeom>
          <a:noFill/>
        </p:spPr>
        <p:txBody>
          <a:bodyPr wrap="square" rtlCol="0">
            <a:spAutoFit/>
          </a:bodyPr>
          <a:lstStyle/>
          <a:p>
            <a:endParaRPr kumimoji="1" lang="ja-JP" altLang="en-US" dirty="0"/>
          </a:p>
        </p:txBody>
      </p:sp>
      <p:sp>
        <p:nvSpPr>
          <p:cNvPr id="8" name="ホームベース 7"/>
          <p:cNvSpPr/>
          <p:nvPr/>
        </p:nvSpPr>
        <p:spPr>
          <a:xfrm>
            <a:off x="1134195" y="2060848"/>
            <a:ext cx="8109002" cy="631595"/>
          </a:xfrm>
          <a:prstGeom prst="homePlate">
            <a:avLst/>
          </a:prstGeom>
          <a:solidFill>
            <a:schemeClr val="accent4">
              <a:lumMod val="20000"/>
              <a:lumOff val="80000"/>
            </a:schemeClr>
          </a:solidFill>
          <a:ln>
            <a:solidFill>
              <a:schemeClr val="accent4">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nSpc>
                <a:spcPct val="140000"/>
              </a:lnSpc>
              <a:spcBef>
                <a:spcPct val="0"/>
              </a:spcBef>
              <a:defRPr/>
            </a:pPr>
            <a:r>
              <a:rPr lang="ja-JP" altLang="en-US" sz="1400" dirty="0">
                <a:latin typeface="+mn-ea"/>
              </a:rPr>
              <a:t>　</a:t>
            </a:r>
            <a:r>
              <a:rPr lang="ja-JP" altLang="en-US" sz="1400" dirty="0" smtClean="0">
                <a:latin typeface="+mn-ea"/>
              </a:rPr>
              <a:t>就労に対する意識が高い高齢者が、生きがいを持って、経験や技術を生かし、いつまでも働ける体制を整備し、高齢者が主体となったまちづくりに取り組むことが重要。</a:t>
            </a:r>
            <a:endParaRPr lang="en-US" altLang="ja-JP" sz="1400" dirty="0">
              <a:solidFill>
                <a:schemeClr val="tx1">
                  <a:lumMod val="95000"/>
                  <a:lumOff val="5000"/>
                </a:schemeClr>
              </a:solidFill>
              <a:latin typeface="+mn-ea"/>
            </a:endParaRPr>
          </a:p>
        </p:txBody>
      </p:sp>
      <p:sp>
        <p:nvSpPr>
          <p:cNvPr id="9" name="角丸四角形 8"/>
          <p:cNvSpPr/>
          <p:nvPr/>
        </p:nvSpPr>
        <p:spPr>
          <a:xfrm>
            <a:off x="309105" y="3243397"/>
            <a:ext cx="9463732" cy="833675"/>
          </a:xfrm>
          <a:prstGeom prst="roundRect">
            <a:avLst>
              <a:gd name="adj" fmla="val 0"/>
            </a:avLst>
          </a:prstGeom>
          <a:solidFill>
            <a:schemeClr val="accent6">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nSpc>
                <a:spcPct val="140000"/>
              </a:lnSpc>
              <a:spcBef>
                <a:spcPct val="0"/>
              </a:spcBef>
              <a:defRPr/>
            </a:pPr>
            <a:r>
              <a:rPr lang="ja-JP" altLang="en-US" sz="1400" dirty="0" smtClean="0"/>
              <a:t>　ハローワークやシルバー人材センター、社会福祉協議会等と連携した就労、創業、社会参加等の希望を気軽に相談できる「ワンストップ相談窓口の設置」に加え、「農業者育成研修」や「観光や食に視点を置いた女性限定の就業・創業サロンの開催」等により就業・創業を支援する。</a:t>
            </a:r>
            <a:endParaRPr lang="en-US" altLang="ja-JP" sz="1400" dirty="0"/>
          </a:p>
        </p:txBody>
      </p:sp>
      <p:sp>
        <p:nvSpPr>
          <p:cNvPr id="30" name="AutoShape 53"/>
          <p:cNvSpPr>
            <a:spLocks noChangeArrowheads="1"/>
          </p:cNvSpPr>
          <p:nvPr/>
        </p:nvSpPr>
        <p:spPr bwMode="auto">
          <a:xfrm>
            <a:off x="198091" y="2924944"/>
            <a:ext cx="1851721" cy="318453"/>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600" b="1" dirty="0" smtClean="0">
                <a:solidFill>
                  <a:schemeClr val="bg1"/>
                </a:solidFill>
                <a:latin typeface="HG丸ｺﾞｼｯｸM-PRO" panose="020F0600000000000000" pitchFamily="50" charset="-128"/>
                <a:ea typeface="HG丸ｺﾞｼｯｸM-PRO" panose="020F0600000000000000" pitchFamily="50" charset="-128"/>
              </a:rPr>
              <a:t>事 業 内 容</a:t>
            </a:r>
            <a:endParaRPr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0" name="右矢印 9"/>
          <p:cNvSpPr/>
          <p:nvPr/>
        </p:nvSpPr>
        <p:spPr>
          <a:xfrm>
            <a:off x="436071" y="2060848"/>
            <a:ext cx="626116" cy="631595"/>
          </a:xfrm>
          <a:prstGeom prst="rightArrow">
            <a:avLst/>
          </a:prstGeom>
          <a:solidFill>
            <a:srgbClr val="FF660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smtClean="0"/>
          </a:p>
        </p:txBody>
      </p:sp>
      <p:sp>
        <p:nvSpPr>
          <p:cNvPr id="32" name="AutoShape 53"/>
          <p:cNvSpPr>
            <a:spLocks noChangeArrowheads="1"/>
          </p:cNvSpPr>
          <p:nvPr/>
        </p:nvSpPr>
        <p:spPr bwMode="auto">
          <a:xfrm>
            <a:off x="198774" y="980728"/>
            <a:ext cx="2735621" cy="318453"/>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600" b="1" dirty="0">
                <a:solidFill>
                  <a:schemeClr val="bg1"/>
                </a:solidFill>
                <a:latin typeface="HG丸ｺﾞｼｯｸM-PRO" panose="020F0600000000000000" pitchFamily="50" charset="-128"/>
                <a:ea typeface="HG丸ｺﾞｼｯｸM-PRO" panose="020F0600000000000000" pitchFamily="50" charset="-128"/>
              </a:rPr>
              <a:t>地域に</a:t>
            </a:r>
            <a:r>
              <a:rPr lang="ja-JP" altLang="en-US" sz="1600" b="1" dirty="0" smtClean="0">
                <a:solidFill>
                  <a:schemeClr val="bg1"/>
                </a:solidFill>
                <a:latin typeface="HG丸ｺﾞｼｯｸM-PRO" panose="020F0600000000000000" pitchFamily="50" charset="-128"/>
                <a:ea typeface="HG丸ｺﾞｼｯｸM-PRO" panose="020F0600000000000000" pitchFamily="50" charset="-128"/>
              </a:rPr>
              <a:t>おける現状と課題</a:t>
            </a:r>
            <a:endParaRPr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Text Box 4"/>
          <p:cNvSpPr txBox="1">
            <a:spLocks noChangeArrowheads="1"/>
          </p:cNvSpPr>
          <p:nvPr/>
        </p:nvSpPr>
        <p:spPr bwMode="auto">
          <a:xfrm>
            <a:off x="291347" y="4221088"/>
            <a:ext cx="3579152" cy="2394502"/>
          </a:xfrm>
          <a:prstGeom prst="rect">
            <a:avLst/>
          </a:prstGeom>
          <a:solidFill>
            <a:schemeClr val="accent4">
              <a:lumMod val="20000"/>
              <a:lumOff val="80000"/>
            </a:schemeClr>
          </a:solidFill>
          <a:ln w="12700" cmpd="dbl">
            <a:solidFill>
              <a:schemeClr val="accent4">
                <a:lumMod val="20000"/>
                <a:lumOff val="80000"/>
              </a:schemeClr>
            </a:solidFill>
            <a:prstDash val="dash"/>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40000"/>
              </a:lnSpc>
              <a:spcBef>
                <a:spcPct val="0"/>
              </a:spcBef>
              <a:buFontTx/>
              <a:buNone/>
            </a:pPr>
            <a:r>
              <a:rPr lang="en-US" altLang="ja-JP" sz="1100" b="1" dirty="0">
                <a:latin typeface="ＭＳ Ｐゴシック" charset="-128"/>
              </a:rPr>
              <a:t>【</a:t>
            </a:r>
            <a:r>
              <a:rPr lang="ja-JP" altLang="en-US" sz="1100" b="1" dirty="0">
                <a:latin typeface="ＭＳ Ｐゴシック" charset="-128"/>
              </a:rPr>
              <a:t>具体的な事業内容</a:t>
            </a:r>
            <a:r>
              <a:rPr lang="en-US" altLang="ja-JP" sz="1100" b="1" dirty="0">
                <a:latin typeface="ＭＳ Ｐゴシック" charset="-128"/>
              </a:rPr>
              <a:t>】</a:t>
            </a:r>
            <a:endParaRPr lang="ja-JP" altLang="en-US" sz="1100" b="1" dirty="0">
              <a:latin typeface="ＭＳ Ｐゴシック" charset="-128"/>
            </a:endParaRPr>
          </a:p>
          <a:p>
            <a:pPr marL="171450" indent="-171450" eaLnBrk="1" hangingPunct="1">
              <a:lnSpc>
                <a:spcPct val="140000"/>
              </a:lnSpc>
              <a:spcBef>
                <a:spcPct val="0"/>
              </a:spcBef>
              <a:buFont typeface="Wingdings" panose="05000000000000000000" pitchFamily="2" charset="2"/>
              <a:buChar char="l"/>
            </a:pPr>
            <a:r>
              <a:rPr lang="ja-JP" altLang="en-US" sz="1100" dirty="0" smtClean="0">
                <a:latin typeface="ＭＳ Ｐゴシック" charset="-128"/>
              </a:rPr>
              <a:t>気軽に相談できるワンストップ相談窓口の設置</a:t>
            </a:r>
            <a:endParaRPr lang="en-US" altLang="ja-JP" sz="1100" dirty="0" smtClean="0">
              <a:latin typeface="ＭＳ Ｐゴシック" charset="-128"/>
            </a:endParaRPr>
          </a:p>
          <a:p>
            <a:pPr marL="171450" indent="-171450" eaLnBrk="1" hangingPunct="1">
              <a:lnSpc>
                <a:spcPct val="140000"/>
              </a:lnSpc>
              <a:spcBef>
                <a:spcPct val="0"/>
              </a:spcBef>
              <a:buFont typeface="Wingdings" panose="05000000000000000000" pitchFamily="2" charset="2"/>
              <a:buChar char="l"/>
            </a:pPr>
            <a:r>
              <a:rPr lang="ja-JP" altLang="en-US" sz="1100" dirty="0" smtClean="0">
                <a:latin typeface="ＭＳ Ｐゴシック" charset="-128"/>
              </a:rPr>
              <a:t>高齢者の雇用促進に向けたシンポジウムの開催</a:t>
            </a:r>
            <a:endParaRPr lang="en-US" altLang="ja-JP" sz="1100" dirty="0">
              <a:latin typeface="ＭＳ Ｐゴシック" charset="-128"/>
            </a:endParaRPr>
          </a:p>
          <a:p>
            <a:pPr marL="171450" indent="-171450" eaLnBrk="1" hangingPunct="1">
              <a:lnSpc>
                <a:spcPct val="140000"/>
              </a:lnSpc>
              <a:spcBef>
                <a:spcPct val="0"/>
              </a:spcBef>
              <a:buFont typeface="Wingdings" panose="05000000000000000000" pitchFamily="2" charset="2"/>
              <a:buChar char="l"/>
            </a:pPr>
            <a:r>
              <a:rPr lang="ja-JP" altLang="en-US" sz="1100" dirty="0" smtClean="0">
                <a:latin typeface="ＭＳ Ｐゴシック" charset="-128"/>
              </a:rPr>
              <a:t>高齢者・企業合同就職面接会の開催</a:t>
            </a:r>
            <a:endParaRPr lang="en-US" altLang="ja-JP" sz="1100" dirty="0" smtClean="0">
              <a:latin typeface="ＭＳ Ｐゴシック" charset="-128"/>
            </a:endParaRPr>
          </a:p>
          <a:p>
            <a:pPr marL="171450" indent="-171450" eaLnBrk="1" hangingPunct="1">
              <a:lnSpc>
                <a:spcPct val="140000"/>
              </a:lnSpc>
              <a:spcBef>
                <a:spcPct val="0"/>
              </a:spcBef>
              <a:buFont typeface="Wingdings" panose="05000000000000000000" pitchFamily="2" charset="2"/>
              <a:buChar char="l"/>
            </a:pPr>
            <a:r>
              <a:rPr lang="ja-JP" altLang="en-US" sz="1100" dirty="0" smtClean="0"/>
              <a:t>高年齢者</a:t>
            </a:r>
            <a:r>
              <a:rPr lang="ja-JP" altLang="en-US" sz="1100" dirty="0"/>
              <a:t>雇用に先進的に取り組んでいる企業に</a:t>
            </a:r>
            <a:r>
              <a:rPr lang="ja-JP" altLang="en-US" sz="1100" dirty="0" smtClean="0"/>
              <a:t>よる</a:t>
            </a:r>
            <a:r>
              <a:rPr lang="ja-JP" altLang="en-US" sz="1100" dirty="0"/>
              <a:t>　</a:t>
            </a:r>
            <a:r>
              <a:rPr lang="ja-JP" altLang="en-US" sz="1100" dirty="0" smtClean="0"/>
              <a:t>「</a:t>
            </a:r>
            <a:r>
              <a:rPr lang="ja-JP" altLang="en-US" sz="1100" dirty="0"/>
              <a:t>先駆的事例セミナー研修」の</a:t>
            </a:r>
            <a:r>
              <a:rPr lang="ja-JP" altLang="en-US" sz="1100" dirty="0" smtClean="0"/>
              <a:t>開催</a:t>
            </a:r>
            <a:endParaRPr lang="en-US" altLang="ja-JP" sz="1100" dirty="0" smtClean="0"/>
          </a:p>
          <a:p>
            <a:pPr marL="171450" indent="-171450" eaLnBrk="1" hangingPunct="1">
              <a:lnSpc>
                <a:spcPct val="140000"/>
              </a:lnSpc>
              <a:spcBef>
                <a:spcPct val="0"/>
              </a:spcBef>
              <a:buFont typeface="Wingdings" panose="05000000000000000000" pitchFamily="2" charset="2"/>
              <a:buChar char="l"/>
            </a:pPr>
            <a:r>
              <a:rPr lang="ja-JP" altLang="en-US" sz="1100" dirty="0" smtClean="0"/>
              <a:t>高年齢者</a:t>
            </a:r>
            <a:r>
              <a:rPr lang="ja-JP" altLang="en-US" sz="1100" dirty="0"/>
              <a:t>が外国人観光客に対する観光ガイドの</a:t>
            </a:r>
            <a:r>
              <a:rPr lang="ja-JP" altLang="en-US" sz="1100" dirty="0" smtClean="0"/>
              <a:t>スキル</a:t>
            </a:r>
            <a:r>
              <a:rPr lang="ja-JP" altLang="en-US" sz="1100" dirty="0"/>
              <a:t>を習得する</a:t>
            </a:r>
            <a:r>
              <a:rPr lang="ja-JP" altLang="en-US" sz="1100" dirty="0" smtClean="0"/>
              <a:t>セミナーの開催</a:t>
            </a:r>
            <a:endParaRPr lang="en-US" altLang="ja-JP" sz="1100" dirty="0" smtClean="0"/>
          </a:p>
          <a:p>
            <a:pPr marL="171450" indent="-171450">
              <a:buFont typeface="Wingdings" panose="05000000000000000000" pitchFamily="2" charset="2"/>
              <a:buChar char="l"/>
            </a:pPr>
            <a:r>
              <a:rPr lang="ja-JP" altLang="en-US" sz="1100" dirty="0" smtClean="0"/>
              <a:t>観光</a:t>
            </a:r>
            <a:r>
              <a:rPr lang="ja-JP" altLang="en-US" sz="1100" dirty="0"/>
              <a:t>や食に視点を置いた女性限定の就業・創業</a:t>
            </a:r>
            <a:r>
              <a:rPr lang="ja-JP" altLang="en-US" sz="1100" dirty="0" smtClean="0"/>
              <a:t>サロン</a:t>
            </a:r>
            <a:r>
              <a:rPr lang="ja-JP" altLang="en-US" sz="1100" dirty="0"/>
              <a:t>の</a:t>
            </a:r>
            <a:r>
              <a:rPr lang="ja-JP" altLang="en-US" sz="1100" dirty="0" smtClean="0"/>
              <a:t>開催</a:t>
            </a:r>
            <a:endParaRPr lang="en-US" altLang="ja-JP" sz="1100" dirty="0">
              <a:latin typeface="ＭＳ Ｐゴシック" charset="-128"/>
            </a:endParaRPr>
          </a:p>
        </p:txBody>
      </p:sp>
      <p:sp>
        <p:nvSpPr>
          <p:cNvPr id="3" name="テキスト ボックス 2"/>
          <p:cNvSpPr txBox="1"/>
          <p:nvPr/>
        </p:nvSpPr>
        <p:spPr>
          <a:xfrm>
            <a:off x="4636354" y="6309320"/>
            <a:ext cx="1793336" cy="276999"/>
          </a:xfrm>
          <a:prstGeom prst="rect">
            <a:avLst/>
          </a:prstGeom>
          <a:noFill/>
        </p:spPr>
        <p:txBody>
          <a:bodyPr wrap="square" rtlCol="0">
            <a:spAutoFit/>
          </a:bodyPr>
          <a:lstStyle/>
          <a:p>
            <a:pPr algn="ctr"/>
            <a:r>
              <a:rPr kumimoji="1" lang="en-US" altLang="ja-JP" sz="1200" dirty="0" smtClean="0"/>
              <a:t>(</a:t>
            </a:r>
            <a:r>
              <a:rPr lang="ja-JP" altLang="en-US" sz="1200" dirty="0" smtClean="0"/>
              <a:t>合同面接会</a:t>
            </a:r>
            <a:r>
              <a:rPr kumimoji="1" lang="ja-JP" altLang="en-US" sz="1200" dirty="0" smtClean="0"/>
              <a:t>風景</a:t>
            </a:r>
            <a:r>
              <a:rPr kumimoji="1" lang="en-US" altLang="ja-JP" sz="1200" dirty="0" smtClean="0"/>
              <a:t>)</a:t>
            </a:r>
            <a:endParaRPr kumimoji="1" lang="ja-JP" altLang="en-US" sz="1200" dirty="0"/>
          </a:p>
        </p:txBody>
      </p:sp>
      <p:sp>
        <p:nvSpPr>
          <p:cNvPr id="19" name="スライド番号プレースホルダー 7"/>
          <p:cNvSpPr txBox="1">
            <a:spLocks/>
          </p:cNvSpPr>
          <p:nvPr/>
        </p:nvSpPr>
        <p:spPr>
          <a:xfrm>
            <a:off x="7630486" y="6665514"/>
            <a:ext cx="2310289" cy="1478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600" dirty="0" smtClean="0">
                <a:solidFill>
                  <a:schemeClr val="tx1"/>
                </a:solidFill>
              </a:rPr>
              <a:t>13</a:t>
            </a:r>
            <a:endParaRPr lang="en-US" altLang="ja-JP" sz="1600" dirty="0">
              <a:solidFill>
                <a:schemeClr val="tx1"/>
              </a:solidFill>
            </a:endParaRPr>
          </a:p>
        </p:txBody>
      </p:sp>
      <p:pic>
        <p:nvPicPr>
          <p:cNvPr id="22" name="図 21"/>
          <p:cNvPicPr>
            <a:picLocks noChangeAspect="1"/>
          </p:cNvPicPr>
          <p:nvPr/>
        </p:nvPicPr>
        <p:blipFill rotWithShape="1">
          <a:blip r:embed="rId2" cstate="print">
            <a:extLst>
              <a:ext uri="{28A0092B-C50C-407E-A947-70E740481C1C}">
                <a14:useLocalDpi xmlns:a14="http://schemas.microsoft.com/office/drawing/2010/main" val="0"/>
              </a:ext>
            </a:extLst>
          </a:blip>
          <a:srcRect l="14078" t="19667" r="8750" b="5648"/>
          <a:stretch/>
        </p:blipFill>
        <p:spPr>
          <a:xfrm>
            <a:off x="4009450" y="4293096"/>
            <a:ext cx="2957393" cy="1990854"/>
          </a:xfrm>
          <a:prstGeom prst="rect">
            <a:avLst/>
          </a:prstGeom>
        </p:spPr>
      </p:pic>
      <p:graphicFrame>
        <p:nvGraphicFramePr>
          <p:cNvPr id="20" name="表 19"/>
          <p:cNvGraphicFramePr>
            <a:graphicFrameLocks noGrp="1"/>
          </p:cNvGraphicFramePr>
          <p:nvPr>
            <p:extLst>
              <p:ext uri="{D42A27DB-BD31-4B8C-83A1-F6EECF244321}">
                <p14:modId xmlns:p14="http://schemas.microsoft.com/office/powerpoint/2010/main" val="4218344306"/>
              </p:ext>
            </p:extLst>
          </p:nvPr>
        </p:nvGraphicFramePr>
        <p:xfrm>
          <a:off x="7067837" y="4941168"/>
          <a:ext cx="2794967" cy="304800"/>
        </p:xfrm>
        <a:graphic>
          <a:graphicData uri="http://schemas.openxmlformats.org/drawingml/2006/table">
            <a:tbl>
              <a:tblPr firstRow="1" bandRow="1">
                <a:tableStyleId>{2D5ABB26-0587-4C30-8999-92F81FD0307C}</a:tableStyleId>
              </a:tblPr>
              <a:tblGrid>
                <a:gridCol w="1594926"/>
                <a:gridCol w="1200041"/>
              </a:tblGrid>
              <a:tr h="216024">
                <a:tc>
                  <a:txBody>
                    <a:bodyPr/>
                    <a:lstStyle/>
                    <a:p>
                      <a:r>
                        <a:rPr kumimoji="1" lang="ja-JP" altLang="en-US" sz="1200" dirty="0" smtClean="0"/>
                        <a:t>相談窓口相談件数</a:t>
                      </a:r>
                      <a:endParaRPr kumimoji="1" lang="ja-JP" altLang="en-US" sz="12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１７９件</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 name="円/楕円 20"/>
          <p:cNvSpPr/>
          <p:nvPr/>
        </p:nvSpPr>
        <p:spPr>
          <a:xfrm>
            <a:off x="7145809" y="4462482"/>
            <a:ext cx="2639024" cy="406678"/>
          </a:xfrm>
          <a:prstGeom prst="ellipse">
            <a:avLst/>
          </a:prstGeom>
          <a:solidFill>
            <a:srgbClr val="FFCC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rPr>
              <a:t>平成</a:t>
            </a:r>
            <a:r>
              <a:rPr lang="en-US" altLang="ja-JP" sz="1200" b="1" dirty="0" smtClean="0">
                <a:solidFill>
                  <a:schemeClr val="tx1"/>
                </a:solidFill>
              </a:rPr>
              <a:t>29</a:t>
            </a:r>
            <a:r>
              <a:rPr lang="ja-JP" altLang="en-US" sz="1200" b="1" dirty="0" smtClean="0">
                <a:solidFill>
                  <a:schemeClr val="tx1"/>
                </a:solidFill>
              </a:rPr>
              <a:t>年度 主な実績</a:t>
            </a:r>
            <a:endParaRPr lang="en-US" altLang="ja-JP" sz="1200" b="1" dirty="0" smtClean="0">
              <a:solidFill>
                <a:schemeClr val="tx1"/>
              </a:solidFill>
            </a:endParaRPr>
          </a:p>
          <a:p>
            <a:pPr algn="ctr"/>
            <a:r>
              <a:rPr lang="en-US" altLang="ja-JP" sz="1050" b="1" dirty="0" smtClean="0">
                <a:solidFill>
                  <a:schemeClr val="tx1"/>
                </a:solidFill>
              </a:rPr>
              <a:t>【29</a:t>
            </a:r>
            <a:r>
              <a:rPr lang="ja-JP" altLang="en-US" sz="1050" b="1" dirty="0" smtClean="0">
                <a:solidFill>
                  <a:schemeClr val="tx1"/>
                </a:solidFill>
              </a:rPr>
              <a:t>年</a:t>
            </a:r>
            <a:r>
              <a:rPr lang="en-US" altLang="ja-JP" sz="1050" b="1" dirty="0" smtClean="0">
                <a:solidFill>
                  <a:schemeClr val="tx1"/>
                </a:solidFill>
              </a:rPr>
              <a:t>4</a:t>
            </a:r>
            <a:r>
              <a:rPr lang="ja-JP" altLang="en-US" sz="1050" b="1" dirty="0" smtClean="0">
                <a:solidFill>
                  <a:schemeClr val="tx1"/>
                </a:solidFill>
              </a:rPr>
              <a:t>月～</a:t>
            </a:r>
            <a:r>
              <a:rPr lang="en-US" altLang="ja-JP" sz="1050" b="1" dirty="0" smtClean="0">
                <a:solidFill>
                  <a:schemeClr val="tx1"/>
                </a:solidFill>
              </a:rPr>
              <a:t>30</a:t>
            </a:r>
            <a:r>
              <a:rPr lang="ja-JP" altLang="en-US" sz="1050" b="1" dirty="0" smtClean="0">
                <a:solidFill>
                  <a:schemeClr val="tx1"/>
                </a:solidFill>
              </a:rPr>
              <a:t>年</a:t>
            </a:r>
            <a:r>
              <a:rPr lang="en-US" altLang="ja-JP" sz="1050" b="1" dirty="0">
                <a:solidFill>
                  <a:schemeClr val="tx1"/>
                </a:solidFill>
              </a:rPr>
              <a:t>3</a:t>
            </a:r>
            <a:r>
              <a:rPr lang="ja-JP" altLang="en-US" sz="1050" b="1" dirty="0">
                <a:solidFill>
                  <a:schemeClr val="tx1"/>
                </a:solidFill>
              </a:rPr>
              <a:t>月</a:t>
            </a:r>
            <a:r>
              <a:rPr lang="en-US" altLang="ja-JP" sz="1050" b="1" dirty="0">
                <a:solidFill>
                  <a:schemeClr val="tx1"/>
                </a:solidFill>
              </a:rPr>
              <a:t>】</a:t>
            </a:r>
            <a:endParaRPr kumimoji="1" lang="ja-JP" altLang="en-US" sz="1050" b="1" dirty="0">
              <a:solidFill>
                <a:schemeClr val="tx1"/>
              </a:solidFill>
            </a:endParaRPr>
          </a:p>
        </p:txBody>
      </p:sp>
      <p:sp>
        <p:nvSpPr>
          <p:cNvPr id="25" name="円/楕円 24"/>
          <p:cNvSpPr/>
          <p:nvPr/>
        </p:nvSpPr>
        <p:spPr>
          <a:xfrm>
            <a:off x="7079831" y="5326578"/>
            <a:ext cx="2782972" cy="406678"/>
          </a:xfrm>
          <a:prstGeom prst="ellipse">
            <a:avLst/>
          </a:prstGeom>
          <a:solidFill>
            <a:srgbClr val="FFCC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400" b="1" dirty="0" smtClean="0">
                <a:solidFill>
                  <a:schemeClr val="tx1"/>
                </a:solidFill>
              </a:rPr>
              <a:t>29</a:t>
            </a:r>
            <a:r>
              <a:rPr lang="ja-JP" altLang="en-US" sz="1400" b="1" dirty="0" smtClean="0">
                <a:solidFill>
                  <a:schemeClr val="tx1"/>
                </a:solidFill>
              </a:rPr>
              <a:t>～</a:t>
            </a:r>
            <a:r>
              <a:rPr lang="en-US" altLang="ja-JP" sz="1400" b="1" dirty="0" smtClean="0">
                <a:solidFill>
                  <a:schemeClr val="tx1"/>
                </a:solidFill>
              </a:rPr>
              <a:t>31</a:t>
            </a:r>
            <a:r>
              <a:rPr lang="ja-JP" altLang="en-US" sz="1400" b="1" dirty="0" smtClean="0">
                <a:solidFill>
                  <a:schemeClr val="tx1"/>
                </a:solidFill>
              </a:rPr>
              <a:t>年度 主な目標</a:t>
            </a:r>
            <a:endParaRPr lang="en-US" altLang="ja-JP" sz="1400" b="1" dirty="0" smtClean="0">
              <a:solidFill>
                <a:schemeClr val="tx1"/>
              </a:solidFill>
            </a:endParaRPr>
          </a:p>
        </p:txBody>
      </p:sp>
      <p:graphicFrame>
        <p:nvGraphicFramePr>
          <p:cNvPr id="27" name="表 26"/>
          <p:cNvGraphicFramePr>
            <a:graphicFrameLocks noGrp="1"/>
          </p:cNvGraphicFramePr>
          <p:nvPr>
            <p:extLst>
              <p:ext uri="{D42A27DB-BD31-4B8C-83A1-F6EECF244321}">
                <p14:modId xmlns:p14="http://schemas.microsoft.com/office/powerpoint/2010/main" val="3397865784"/>
              </p:ext>
            </p:extLst>
          </p:nvPr>
        </p:nvGraphicFramePr>
        <p:xfrm>
          <a:off x="7068220" y="5774393"/>
          <a:ext cx="2794583" cy="654735"/>
        </p:xfrm>
        <a:graphic>
          <a:graphicData uri="http://schemas.openxmlformats.org/drawingml/2006/table">
            <a:tbl>
              <a:tblPr firstRow="1" bandRow="1">
                <a:tableStyleId>{2D5ABB26-0587-4C30-8999-92F81FD0307C}</a:tableStyleId>
              </a:tblPr>
              <a:tblGrid>
                <a:gridCol w="1547044"/>
                <a:gridCol w="1247539"/>
              </a:tblGrid>
              <a:tr h="257001">
                <a:tc>
                  <a:txBody>
                    <a:bodyPr/>
                    <a:lstStyle/>
                    <a:p>
                      <a:r>
                        <a:rPr kumimoji="1" lang="ja-JP" altLang="en-US" sz="1200" dirty="0" smtClean="0"/>
                        <a:t>相談窓口相談件数</a:t>
                      </a:r>
                      <a:endParaRPr kumimoji="1" lang="ja-JP" altLang="en-US" sz="12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年２２０件</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935">
                <a:tc>
                  <a:txBody>
                    <a:bodyPr/>
                    <a:lstStyle/>
                    <a:p>
                      <a:r>
                        <a:rPr kumimoji="1" lang="ja-JP" altLang="en-US" sz="1400" dirty="0" smtClean="0"/>
                        <a:t>就業者数</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年５０人以上</a:t>
                      </a:r>
                      <a:endParaRPr kumimoji="1" lang="ja-JP" altLang="en-US" sz="1400" dirty="0"/>
                    </a:p>
                  </a:txBody>
                  <a:tcPr marL="99013" marR="99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3" name="グループ化 22"/>
          <p:cNvGrpSpPr/>
          <p:nvPr/>
        </p:nvGrpSpPr>
        <p:grpSpPr>
          <a:xfrm>
            <a:off x="-233957" y="3"/>
            <a:ext cx="10528001" cy="764701"/>
            <a:chOff x="-233957" y="3"/>
            <a:chExt cx="10528001" cy="764701"/>
          </a:xfrm>
        </p:grpSpPr>
        <p:grpSp>
          <p:nvGrpSpPr>
            <p:cNvPr id="24" name="グループ化 23"/>
            <p:cNvGrpSpPr/>
            <p:nvPr/>
          </p:nvGrpSpPr>
          <p:grpSpPr>
            <a:xfrm>
              <a:off x="-233957" y="3"/>
              <a:ext cx="10528001" cy="764701"/>
              <a:chOff x="-233957" y="3"/>
              <a:chExt cx="10528001" cy="764701"/>
            </a:xfrm>
          </p:grpSpPr>
          <p:cxnSp>
            <p:nvCxnSpPr>
              <p:cNvPr id="28" name="直線コネクタ 27"/>
              <p:cNvCxnSpPr/>
              <p:nvPr/>
            </p:nvCxnSpPr>
            <p:spPr>
              <a:xfrm>
                <a:off x="-233957" y="764704"/>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smtClean="0"/>
                  <a:t>６－４　</a:t>
                </a:r>
                <a:r>
                  <a:rPr lang="ja-JP" altLang="en-US" sz="2800" dirty="0" smtClean="0">
                    <a:solidFill>
                      <a:schemeClr val="tx1"/>
                    </a:solidFill>
                    <a:latin typeface="+mn-ea"/>
                  </a:rPr>
                  <a:t>事例４</a:t>
                </a:r>
                <a:r>
                  <a:rPr lang="ja-JP" altLang="en-US" sz="2800" dirty="0">
                    <a:solidFill>
                      <a:schemeClr val="tx1"/>
                    </a:solidFill>
                    <a:latin typeface="+mn-ea"/>
                  </a:rPr>
                  <a:t>　</a:t>
                </a:r>
                <a:r>
                  <a:rPr lang="ja-JP" altLang="en-US" sz="2800" dirty="0" smtClean="0">
                    <a:solidFill>
                      <a:schemeClr val="tx1"/>
                    </a:solidFill>
                    <a:latin typeface="+mn-ea"/>
                  </a:rPr>
                  <a:t>岡山県総社市</a:t>
                </a:r>
                <a:r>
                  <a:rPr lang="en-US" altLang="ja-JP" sz="1600" dirty="0" smtClean="0">
                    <a:solidFill>
                      <a:schemeClr val="tx1"/>
                    </a:solidFill>
                    <a:latin typeface="+mn-ea"/>
                  </a:rPr>
                  <a:t>(</a:t>
                </a:r>
                <a:r>
                  <a:rPr lang="ja-JP" altLang="en-US" sz="1600" dirty="0">
                    <a:solidFill>
                      <a:schemeClr val="tx1"/>
                    </a:solidFill>
                    <a:latin typeface="+mn-ea"/>
                  </a:rPr>
                  <a:t>主なタイプ①</a:t>
                </a:r>
                <a:r>
                  <a:rPr lang="ja-JP" altLang="en-US" sz="1600" dirty="0" smtClean="0">
                    <a:solidFill>
                      <a:schemeClr val="tx1"/>
                    </a:solidFill>
                    <a:latin typeface="+mn-ea"/>
                  </a:rPr>
                  <a:t>、④、⑤、⑥、⑦</a:t>
                </a:r>
                <a:r>
                  <a:rPr lang="en-US" altLang="ja-JP" sz="1600" dirty="0" smtClean="0">
                    <a:solidFill>
                      <a:schemeClr val="tx1"/>
                    </a:solidFill>
                    <a:latin typeface="+mn-ea"/>
                  </a:rPr>
                  <a:t>)</a:t>
                </a:r>
                <a:endParaRPr lang="en-US" altLang="ja-JP" sz="1600" dirty="0">
                  <a:solidFill>
                    <a:schemeClr val="tx1"/>
                  </a:solidFill>
                  <a:latin typeface="+mn-ea"/>
                </a:endParaRPr>
              </a:p>
            </p:txBody>
          </p:sp>
        </p:grpSp>
        <p:sp>
          <p:nvSpPr>
            <p:cNvPr id="26" name="正方形/長方形 25"/>
            <p:cNvSpPr/>
            <p:nvPr/>
          </p:nvSpPr>
          <p:spPr>
            <a:xfrm>
              <a:off x="1062187" y="395372"/>
              <a:ext cx="8640960" cy="338554"/>
            </a:xfrm>
            <a:prstGeom prst="rect">
              <a:avLst/>
            </a:prstGeom>
          </p:spPr>
          <p:txBody>
            <a:bodyPr wrap="square">
              <a:spAutoFit/>
            </a:bodyPr>
            <a:lstStyle/>
            <a:p>
              <a:r>
                <a:rPr lang="ja-JP" altLang="en-US" sz="1600" b="1" dirty="0"/>
                <a:t>いつまでも働けるそうじゃ！人生の匠が産業と観光のマンパワーを担う！</a:t>
              </a:r>
              <a:endParaRPr lang="ja-JP" altLang="en-US" sz="1600" dirty="0">
                <a:latin typeface="ＤＦ特太ゴシック体" panose="020B0509000000000000" pitchFamily="49" charset="-128"/>
                <a:ea typeface="ＤＦ特太ゴシック体" panose="020B0509000000000000" pitchFamily="49" charset="-128"/>
              </a:endParaRPr>
            </a:p>
          </p:txBody>
        </p:sp>
      </p:grpSp>
    </p:spTree>
    <p:extLst>
      <p:ext uri="{BB962C8B-B14F-4D97-AF65-F5344CB8AC3E}">
        <p14:creationId xmlns:p14="http://schemas.microsoft.com/office/powerpoint/2010/main" val="1555928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72350" y="1209526"/>
            <a:ext cx="9356540" cy="1200329"/>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r>
              <a:rPr kumimoji="1" lang="en-US" altLang="ja-JP" dirty="0" smtClean="0"/>
              <a:t>A</a:t>
            </a:r>
            <a:r>
              <a:rPr kumimoji="1" lang="ja-JP" altLang="en-US" dirty="0" smtClean="0"/>
              <a:t>１　地域の労働市場や高齢者の人口、対象地域の広さ、実施する支援メニュー等によるため、</a:t>
            </a:r>
            <a:r>
              <a:rPr lang="ja-JP" altLang="en-US" dirty="0" smtClean="0"/>
              <a:t> 　　</a:t>
            </a:r>
            <a:endParaRPr lang="en-US" altLang="ja-JP" dirty="0" smtClean="0"/>
          </a:p>
          <a:p>
            <a:r>
              <a:rPr kumimoji="1" lang="ja-JP" altLang="en-US" dirty="0"/>
              <a:t>　</a:t>
            </a:r>
            <a:r>
              <a:rPr kumimoji="1" lang="ja-JP" altLang="en-US" dirty="0" smtClean="0"/>
              <a:t>一概にどの程度の件数が妥当とは言えませんが、既に採択された事業例など</a:t>
            </a:r>
            <a:r>
              <a:rPr lang="ja-JP" altLang="en-US" dirty="0" smtClean="0"/>
              <a:t>を</a:t>
            </a:r>
            <a:r>
              <a:rPr kumimoji="1" lang="ja-JP" altLang="en-US" dirty="0" smtClean="0"/>
              <a:t>参考に、</a:t>
            </a:r>
            <a:endParaRPr kumimoji="1" lang="en-US" altLang="ja-JP" dirty="0" smtClean="0"/>
          </a:p>
          <a:p>
            <a:r>
              <a:rPr lang="ja-JP" altLang="en-US" dirty="0"/>
              <a:t>　</a:t>
            </a:r>
            <a:r>
              <a:rPr kumimoji="1" lang="ja-JP" altLang="en-US" dirty="0" smtClean="0"/>
              <a:t>費用対効果や</a:t>
            </a:r>
            <a:r>
              <a:rPr lang="ja-JP" altLang="en-US" dirty="0" smtClean="0"/>
              <a:t>「９　生涯</a:t>
            </a:r>
            <a:r>
              <a:rPr lang="ja-JP" altLang="en-US" dirty="0"/>
              <a:t>現役促進地域連携事業に係る継続基</a:t>
            </a:r>
            <a:r>
              <a:rPr lang="ja-JP" altLang="en-US" dirty="0" smtClean="0"/>
              <a:t>準</a:t>
            </a:r>
            <a:r>
              <a:rPr kumimoji="1" lang="ja-JP" altLang="en-US" dirty="0" smtClean="0"/>
              <a:t>事業の継続基準」などを</a:t>
            </a:r>
            <a:endParaRPr kumimoji="1" lang="en-US" altLang="ja-JP" dirty="0" smtClean="0"/>
          </a:p>
          <a:p>
            <a:r>
              <a:rPr lang="ja-JP" altLang="en-US" dirty="0"/>
              <a:t>　</a:t>
            </a:r>
            <a:r>
              <a:rPr kumimoji="1" lang="ja-JP" altLang="en-US" dirty="0" smtClean="0"/>
              <a:t>踏まえて設定してください。</a:t>
            </a:r>
            <a:endParaRPr kumimoji="1" lang="ja-JP" altLang="en-US" dirty="0"/>
          </a:p>
        </p:txBody>
      </p:sp>
      <p:sp>
        <p:nvSpPr>
          <p:cNvPr id="5" name="テキスト ボックス 4"/>
          <p:cNvSpPr txBox="1"/>
          <p:nvPr/>
        </p:nvSpPr>
        <p:spPr>
          <a:xfrm>
            <a:off x="272350" y="836712"/>
            <a:ext cx="9356540" cy="369332"/>
          </a:xfrm>
          <a:prstGeom prst="rect">
            <a:avLst/>
          </a:prstGeom>
          <a:solidFill>
            <a:schemeClr val="accent6"/>
          </a:solidFill>
          <a:ln>
            <a:solidFill>
              <a:schemeClr val="accent6"/>
            </a:solidFill>
          </a:ln>
        </p:spPr>
        <p:txBody>
          <a:bodyPr wrap="square" rtlCol="0">
            <a:spAutoFit/>
          </a:bodyPr>
          <a:lstStyle/>
          <a:p>
            <a:r>
              <a:rPr kumimoji="1" lang="en-US" altLang="ja-JP" b="1" dirty="0" smtClean="0">
                <a:solidFill>
                  <a:schemeClr val="bg1"/>
                </a:solidFill>
              </a:rPr>
              <a:t>Q</a:t>
            </a:r>
            <a:r>
              <a:rPr kumimoji="1" lang="ja-JP" altLang="en-US" b="1" dirty="0" smtClean="0">
                <a:solidFill>
                  <a:schemeClr val="bg1"/>
                </a:solidFill>
              </a:rPr>
              <a:t>１　アウトプット・アウトカムの目標は、どの程度の件数を設定すれば良いでしょうか</a:t>
            </a:r>
            <a:r>
              <a:rPr kumimoji="1" lang="ja-JP" altLang="en-US" dirty="0" smtClean="0">
                <a:solidFill>
                  <a:schemeClr val="bg1"/>
                </a:solidFill>
              </a:rPr>
              <a:t>。</a:t>
            </a:r>
            <a:endParaRPr kumimoji="1" lang="ja-JP" altLang="en-US" dirty="0">
              <a:solidFill>
                <a:schemeClr val="bg1"/>
              </a:solidFill>
            </a:endParaRPr>
          </a:p>
        </p:txBody>
      </p:sp>
      <p:grpSp>
        <p:nvGrpSpPr>
          <p:cNvPr id="2" name="グループ化 1"/>
          <p:cNvGrpSpPr/>
          <p:nvPr/>
        </p:nvGrpSpPr>
        <p:grpSpPr>
          <a:xfrm>
            <a:off x="272350" y="2723433"/>
            <a:ext cx="9356540" cy="1569663"/>
            <a:chOff x="272350" y="2555612"/>
            <a:chExt cx="9356540" cy="1569663"/>
          </a:xfrm>
        </p:grpSpPr>
        <p:sp>
          <p:nvSpPr>
            <p:cNvPr id="8" name="テキスト ボックス 7"/>
            <p:cNvSpPr txBox="1"/>
            <p:nvPr/>
          </p:nvSpPr>
          <p:spPr>
            <a:xfrm>
              <a:off x="272350" y="2924946"/>
              <a:ext cx="9356540" cy="1200329"/>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r>
                <a:rPr kumimoji="1" lang="en-US" altLang="ja-JP" dirty="0" smtClean="0"/>
                <a:t>A</a:t>
              </a:r>
              <a:r>
                <a:rPr lang="ja-JP" altLang="en-US" dirty="0"/>
                <a:t>２</a:t>
              </a:r>
              <a:r>
                <a:rPr kumimoji="1" lang="ja-JP" altLang="en-US" dirty="0" smtClean="0"/>
                <a:t>　協議会には、地方自治体の参画は必須ですが、それ以外の組織・団体は、地域の</a:t>
              </a:r>
              <a:r>
                <a:rPr lang="ja-JP" altLang="en-US" dirty="0" smtClean="0"/>
                <a:t> </a:t>
              </a:r>
              <a:r>
                <a:rPr kumimoji="1" lang="ja-JP" altLang="en-US" dirty="0" smtClean="0"/>
                <a:t>課題</a:t>
              </a:r>
              <a:endParaRPr kumimoji="1" lang="en-US" altLang="ja-JP" dirty="0" smtClean="0"/>
            </a:p>
            <a:p>
              <a:r>
                <a:rPr lang="ja-JP" altLang="en-US" dirty="0"/>
                <a:t>　</a:t>
              </a:r>
              <a:r>
                <a:rPr kumimoji="1" lang="ja-JP" altLang="en-US" dirty="0" smtClean="0"/>
                <a:t>解決に必要な組織・団体であれば、民間団体などであっても制限はありません。</a:t>
              </a:r>
              <a:endParaRPr kumimoji="1" lang="en-US" altLang="ja-JP" dirty="0" smtClean="0"/>
            </a:p>
            <a:p>
              <a:r>
                <a:rPr lang="ja-JP" altLang="en-US" dirty="0"/>
                <a:t>　</a:t>
              </a:r>
              <a:r>
                <a:rPr lang="ja-JP" altLang="en-US" dirty="0" smtClean="0"/>
                <a:t>　　ただし、民間団体などが事業構想の検討や事業実施の中心とならないよう、事業の趣旨</a:t>
              </a:r>
              <a:endParaRPr lang="en-US" altLang="ja-JP" dirty="0" smtClean="0"/>
            </a:p>
            <a:p>
              <a:r>
                <a:rPr lang="ja-JP" altLang="en-US" dirty="0"/>
                <a:t>　</a:t>
              </a:r>
              <a:r>
                <a:rPr lang="ja-JP" altLang="en-US" dirty="0" smtClean="0"/>
                <a:t>には十分留意してください。</a:t>
              </a:r>
              <a:endParaRPr kumimoji="1" lang="ja-JP" altLang="en-US" dirty="0"/>
            </a:p>
          </p:txBody>
        </p:sp>
        <p:sp>
          <p:nvSpPr>
            <p:cNvPr id="7" name="テキスト ボックス 6"/>
            <p:cNvSpPr txBox="1"/>
            <p:nvPr/>
          </p:nvSpPr>
          <p:spPr>
            <a:xfrm>
              <a:off x="272350" y="2555612"/>
              <a:ext cx="9356540" cy="369332"/>
            </a:xfrm>
            <a:prstGeom prst="rect">
              <a:avLst/>
            </a:prstGeom>
            <a:solidFill>
              <a:schemeClr val="accent6"/>
            </a:solidFill>
            <a:ln>
              <a:solidFill>
                <a:schemeClr val="accent6"/>
              </a:solidFill>
            </a:ln>
          </p:spPr>
          <p:txBody>
            <a:bodyPr wrap="square" rtlCol="0">
              <a:spAutoFit/>
            </a:bodyPr>
            <a:lstStyle/>
            <a:p>
              <a:r>
                <a:rPr kumimoji="1" lang="en-US" altLang="ja-JP" b="1" dirty="0" smtClean="0">
                  <a:solidFill>
                    <a:schemeClr val="bg1"/>
                  </a:solidFill>
                </a:rPr>
                <a:t>Q</a:t>
              </a:r>
              <a:r>
                <a:rPr lang="ja-JP" altLang="en-US" b="1" dirty="0">
                  <a:solidFill>
                    <a:schemeClr val="bg1"/>
                  </a:solidFill>
                </a:rPr>
                <a:t>２</a:t>
              </a:r>
              <a:r>
                <a:rPr kumimoji="1" lang="ja-JP" altLang="en-US" b="1" dirty="0" smtClean="0">
                  <a:solidFill>
                    <a:schemeClr val="bg1"/>
                  </a:solidFill>
                </a:rPr>
                <a:t>　協議会のメンバーには、どのような組織・団体に参画してもらえば良いでしょうか。</a:t>
              </a:r>
              <a:endParaRPr kumimoji="1" lang="ja-JP" altLang="en-US" b="1" dirty="0">
                <a:solidFill>
                  <a:schemeClr val="bg1"/>
                </a:solidFill>
              </a:endParaRPr>
            </a:p>
          </p:txBody>
        </p:sp>
      </p:grpSp>
      <p:sp>
        <p:nvSpPr>
          <p:cNvPr id="9" name="テキスト ボックス 8"/>
          <p:cNvSpPr txBox="1"/>
          <p:nvPr/>
        </p:nvSpPr>
        <p:spPr>
          <a:xfrm>
            <a:off x="272350" y="4581128"/>
            <a:ext cx="9356540" cy="369332"/>
          </a:xfrm>
          <a:prstGeom prst="rect">
            <a:avLst/>
          </a:prstGeom>
          <a:solidFill>
            <a:schemeClr val="accent6"/>
          </a:solidFill>
          <a:ln>
            <a:solidFill>
              <a:schemeClr val="accent6"/>
            </a:solidFill>
          </a:ln>
        </p:spPr>
        <p:txBody>
          <a:bodyPr wrap="square" rtlCol="0">
            <a:spAutoFit/>
          </a:bodyPr>
          <a:lstStyle/>
          <a:p>
            <a:r>
              <a:rPr kumimoji="1" lang="en-US" altLang="ja-JP" b="1" dirty="0" smtClean="0">
                <a:solidFill>
                  <a:schemeClr val="bg1"/>
                </a:solidFill>
              </a:rPr>
              <a:t>Q</a:t>
            </a:r>
            <a:r>
              <a:rPr lang="ja-JP" altLang="en-US" b="1" dirty="0" smtClean="0">
                <a:solidFill>
                  <a:schemeClr val="bg1"/>
                </a:solidFill>
              </a:rPr>
              <a:t>３</a:t>
            </a:r>
            <a:r>
              <a:rPr kumimoji="1" lang="ja-JP" altLang="en-US" b="1" dirty="0" smtClean="0">
                <a:solidFill>
                  <a:schemeClr val="bg1"/>
                </a:solidFill>
              </a:rPr>
              <a:t>　事業に必要な経費は、事業の実施団体にどのようなタイミングで支払われますか。</a:t>
            </a:r>
            <a:endParaRPr kumimoji="1" lang="ja-JP" altLang="en-US" b="1" dirty="0">
              <a:solidFill>
                <a:schemeClr val="bg1"/>
              </a:solidFill>
            </a:endParaRPr>
          </a:p>
        </p:txBody>
      </p:sp>
      <p:sp>
        <p:nvSpPr>
          <p:cNvPr id="10" name="テキスト ボックス 9"/>
          <p:cNvSpPr txBox="1"/>
          <p:nvPr/>
        </p:nvSpPr>
        <p:spPr>
          <a:xfrm>
            <a:off x="272350" y="4964977"/>
            <a:ext cx="9356540" cy="1200329"/>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r>
              <a:rPr kumimoji="1" lang="en-US" altLang="ja-JP" dirty="0" smtClean="0"/>
              <a:t>A</a:t>
            </a:r>
            <a:r>
              <a:rPr lang="ja-JP" altLang="en-US" dirty="0" smtClean="0"/>
              <a:t>３</a:t>
            </a:r>
            <a:r>
              <a:rPr kumimoji="1" lang="ja-JP" altLang="en-US" dirty="0" smtClean="0"/>
              <a:t>　毎年度の事業終了後の精算払いが原則ですが、一定の手続きを踏めば、概算払いが</a:t>
            </a:r>
            <a:endParaRPr kumimoji="1" lang="en-US" altLang="ja-JP" dirty="0" smtClean="0"/>
          </a:p>
          <a:p>
            <a:r>
              <a:rPr lang="ja-JP" altLang="en-US" dirty="0"/>
              <a:t>　</a:t>
            </a:r>
            <a:r>
              <a:rPr kumimoji="1" lang="ja-JP" altLang="en-US" dirty="0" smtClean="0"/>
              <a:t>可能です。</a:t>
            </a:r>
            <a:endParaRPr kumimoji="1" lang="en-US" altLang="ja-JP" dirty="0" smtClean="0"/>
          </a:p>
          <a:p>
            <a:r>
              <a:rPr lang="ja-JP" altLang="en-US" dirty="0"/>
              <a:t>　</a:t>
            </a:r>
            <a:r>
              <a:rPr lang="ja-JP" altLang="en-US" dirty="0" smtClean="0"/>
              <a:t>　　ただし、概算払いまでには、契約日から起算し、概ね３ヶ月程度の期間を要しますので、</a:t>
            </a:r>
            <a:endParaRPr lang="en-US" altLang="ja-JP" dirty="0" smtClean="0"/>
          </a:p>
          <a:p>
            <a:r>
              <a:rPr lang="ja-JP" altLang="en-US" dirty="0"/>
              <a:t>　</a:t>
            </a:r>
            <a:r>
              <a:rPr lang="ja-JP" altLang="en-US" dirty="0" smtClean="0"/>
              <a:t>その間の資金にはご留意ください。</a:t>
            </a:r>
            <a:endParaRPr kumimoji="1" lang="ja-JP" altLang="en-US" dirty="0"/>
          </a:p>
        </p:txBody>
      </p:sp>
      <p:sp>
        <p:nvSpPr>
          <p:cNvPr id="11" name="スライド番号プレースホルダー 7"/>
          <p:cNvSpPr txBox="1">
            <a:spLocks/>
          </p:cNvSpPr>
          <p:nvPr/>
        </p:nvSpPr>
        <p:spPr>
          <a:xfrm>
            <a:off x="7601639" y="6665514"/>
            <a:ext cx="2310289" cy="1478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600" dirty="0" smtClean="0">
                <a:solidFill>
                  <a:schemeClr val="tx1"/>
                </a:solidFill>
              </a:rPr>
              <a:t>14</a:t>
            </a:r>
            <a:endParaRPr lang="en-US" altLang="ja-JP" sz="1600" dirty="0">
              <a:solidFill>
                <a:schemeClr val="tx1"/>
              </a:solidFill>
            </a:endParaRPr>
          </a:p>
        </p:txBody>
      </p:sp>
      <p:grpSp>
        <p:nvGrpSpPr>
          <p:cNvPr id="12" name="グループ化 11"/>
          <p:cNvGrpSpPr/>
          <p:nvPr/>
        </p:nvGrpSpPr>
        <p:grpSpPr>
          <a:xfrm>
            <a:off x="-233957" y="3"/>
            <a:ext cx="10528001" cy="481045"/>
            <a:chOff x="-233957" y="3"/>
            <a:chExt cx="10528001" cy="481045"/>
          </a:xfrm>
        </p:grpSpPr>
        <p:sp>
          <p:nvSpPr>
            <p:cNvPr id="13" name="正方形/長方形 12"/>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a:t>７</a:t>
              </a:r>
              <a:r>
                <a:rPr lang="ja-JP" altLang="en-US" sz="2800" dirty="0" smtClean="0"/>
                <a:t>　よくあるご質問</a:t>
              </a:r>
              <a:endParaRPr kumimoji="1" lang="ja-JP" altLang="en-US" sz="2800" b="1" dirty="0">
                <a:latin typeface="HG丸ｺﾞｼｯｸM-PRO" panose="020F0600000000000000" pitchFamily="50" charset="-128"/>
                <a:ea typeface="HG丸ｺﾞｼｯｸM-PRO" panose="020F0600000000000000" pitchFamily="50" charset="-128"/>
              </a:endParaRPr>
            </a:p>
          </p:txBody>
        </p:sp>
        <p:cxnSp>
          <p:nvCxnSpPr>
            <p:cNvPr id="14" name="直線コネクタ 13"/>
            <p:cNvCxnSpPr/>
            <p:nvPr/>
          </p:nvCxnSpPr>
          <p:spPr>
            <a:xfrm>
              <a:off x="-233957" y="481048"/>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2690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72350" y="836712"/>
            <a:ext cx="9356540" cy="1015663"/>
          </a:xfrm>
          <a:prstGeom prst="rect">
            <a:avLst/>
          </a:prstGeom>
          <a:solidFill>
            <a:schemeClr val="accent6">
              <a:lumMod val="20000"/>
              <a:lumOff val="80000"/>
            </a:schemeClr>
          </a:solidFill>
          <a:ln>
            <a:noFill/>
          </a:ln>
        </p:spPr>
        <p:txBody>
          <a:bodyPr wrap="square" rtlCol="0">
            <a:spAutoFit/>
          </a:bodyPr>
          <a:lstStyle/>
          <a:p>
            <a:pPr marL="177800" indent="-177800"/>
            <a:r>
              <a:rPr lang="ja-JP" altLang="en-US" sz="2000" dirty="0" smtClean="0"/>
              <a:t>○　本事業の実施主体は「協議会」となるが、「地域高年齢者就業機会確保計画」は地方公共団体が策定する必要があるため、</a:t>
            </a:r>
            <a:r>
              <a:rPr lang="ja-JP" altLang="en-US" sz="2000" b="1" u="sng" dirty="0" smtClean="0"/>
              <a:t>地方公共団体がイニシアティブを取って実施していただきたいこと。</a:t>
            </a:r>
            <a:r>
              <a:rPr kumimoji="1" lang="ja-JP" altLang="en-US" b="1" u="sng" dirty="0" smtClean="0"/>
              <a:t>　</a:t>
            </a:r>
            <a:endParaRPr kumimoji="1" lang="ja-JP" altLang="en-US" b="1" u="sng" dirty="0"/>
          </a:p>
        </p:txBody>
      </p:sp>
      <p:sp>
        <p:nvSpPr>
          <p:cNvPr id="7" name="テキスト ボックス 6"/>
          <p:cNvSpPr txBox="1"/>
          <p:nvPr/>
        </p:nvSpPr>
        <p:spPr>
          <a:xfrm>
            <a:off x="272350" y="2301840"/>
            <a:ext cx="9356540" cy="1631216"/>
          </a:xfrm>
          <a:prstGeom prst="rect">
            <a:avLst/>
          </a:prstGeom>
          <a:solidFill>
            <a:schemeClr val="accent6">
              <a:lumMod val="20000"/>
              <a:lumOff val="80000"/>
            </a:schemeClr>
          </a:solidFill>
          <a:ln>
            <a:noFill/>
          </a:ln>
        </p:spPr>
        <p:txBody>
          <a:bodyPr wrap="square" rtlCol="0">
            <a:spAutoFit/>
          </a:bodyPr>
          <a:lstStyle/>
          <a:p>
            <a:pPr marL="177800" indent="-177800"/>
            <a:r>
              <a:rPr kumimoji="1" lang="ja-JP" altLang="en-US" sz="2000" dirty="0" smtClean="0"/>
              <a:t>○　本事業は</a:t>
            </a:r>
            <a:r>
              <a:rPr kumimoji="1" lang="ja-JP" altLang="en-US" sz="2000" b="1" u="sng" dirty="0" smtClean="0"/>
              <a:t>モデル事業</a:t>
            </a:r>
            <a:r>
              <a:rPr kumimoji="1" lang="ja-JP" altLang="en-US" sz="2000" dirty="0" smtClean="0"/>
              <a:t>であるため、３年間の事業実施後は、その成果と蓄積されたノウハウを活かし、</a:t>
            </a:r>
            <a:r>
              <a:rPr kumimoji="1" lang="ja-JP" altLang="en-US" sz="2000" b="1" u="sng" dirty="0" smtClean="0"/>
              <a:t>自立的に生涯現役社会の実現に向けた取組を継続すること。</a:t>
            </a:r>
            <a:endParaRPr kumimoji="1" lang="en-US" altLang="ja-JP" sz="2000" b="1" u="sng" dirty="0" smtClean="0"/>
          </a:p>
          <a:p>
            <a:pPr marL="177800" indent="-177800"/>
            <a:r>
              <a:rPr lang="ja-JP" altLang="en-US" sz="2000" dirty="0"/>
              <a:t>　</a:t>
            </a:r>
            <a:r>
              <a:rPr lang="ja-JP" altLang="en-US" sz="2000" dirty="0" smtClean="0"/>
              <a:t>　本事業の実施に当たっては、一過性のものではなく持続・継続たりうる事業を段階的に構築していくこと、あるいは後に続く成功事例を創出することを意識して取り組んでいただきたいこと。</a:t>
            </a:r>
            <a:endParaRPr kumimoji="1" lang="ja-JP" altLang="en-US" sz="2000" dirty="0"/>
          </a:p>
        </p:txBody>
      </p:sp>
      <p:sp>
        <p:nvSpPr>
          <p:cNvPr id="9" name="テキスト ボックス 8"/>
          <p:cNvSpPr txBox="1"/>
          <p:nvPr/>
        </p:nvSpPr>
        <p:spPr>
          <a:xfrm>
            <a:off x="272350" y="4305290"/>
            <a:ext cx="9356540" cy="707886"/>
          </a:xfrm>
          <a:prstGeom prst="rect">
            <a:avLst/>
          </a:prstGeom>
          <a:solidFill>
            <a:schemeClr val="accent6">
              <a:lumMod val="20000"/>
              <a:lumOff val="80000"/>
            </a:schemeClr>
          </a:solidFill>
          <a:ln>
            <a:noFill/>
          </a:ln>
        </p:spPr>
        <p:txBody>
          <a:bodyPr wrap="square" rtlCol="0">
            <a:spAutoFit/>
          </a:bodyPr>
          <a:lstStyle/>
          <a:p>
            <a:pPr marL="177800" indent="-177800"/>
            <a:r>
              <a:rPr kumimoji="1" lang="ja-JP" altLang="en-US" sz="2000" dirty="0" smtClean="0"/>
              <a:t>○　</a:t>
            </a:r>
            <a:r>
              <a:rPr kumimoji="1" lang="ja-JP" altLang="en-US" sz="2000" b="1" u="sng" dirty="0" smtClean="0"/>
              <a:t>都道府県が実施主体となる場合は、</a:t>
            </a:r>
            <a:r>
              <a:rPr kumimoji="1" lang="ja-JP" altLang="en-US" sz="2000" dirty="0" smtClean="0"/>
              <a:t>本事業で得たノウハウ等を基礎自治体へ提供するなど、</a:t>
            </a:r>
            <a:r>
              <a:rPr kumimoji="1" lang="ja-JP" altLang="en-US" sz="2000" b="1" u="sng" dirty="0" smtClean="0"/>
              <a:t>都道府県内での取組の普及に努めていただきたいこと。</a:t>
            </a:r>
            <a:endParaRPr kumimoji="1" lang="ja-JP" altLang="en-US" sz="2000" b="1" u="sng" dirty="0"/>
          </a:p>
        </p:txBody>
      </p:sp>
      <p:sp>
        <p:nvSpPr>
          <p:cNvPr id="11" name="スライド番号プレースホルダー 7"/>
          <p:cNvSpPr txBox="1">
            <a:spLocks/>
          </p:cNvSpPr>
          <p:nvPr/>
        </p:nvSpPr>
        <p:spPr>
          <a:xfrm>
            <a:off x="7601639" y="6665514"/>
            <a:ext cx="2310289" cy="1478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600" dirty="0" smtClean="0">
                <a:solidFill>
                  <a:schemeClr val="tx1"/>
                </a:solidFill>
              </a:rPr>
              <a:t>15</a:t>
            </a:r>
            <a:endParaRPr lang="en-US" altLang="ja-JP" sz="1600" dirty="0">
              <a:solidFill>
                <a:schemeClr val="tx1"/>
              </a:solidFill>
            </a:endParaRPr>
          </a:p>
        </p:txBody>
      </p:sp>
      <p:grpSp>
        <p:nvGrpSpPr>
          <p:cNvPr id="10" name="グループ化 9"/>
          <p:cNvGrpSpPr/>
          <p:nvPr/>
        </p:nvGrpSpPr>
        <p:grpSpPr>
          <a:xfrm>
            <a:off x="-233957" y="3"/>
            <a:ext cx="10528001" cy="481045"/>
            <a:chOff x="-233957" y="3"/>
            <a:chExt cx="10528001" cy="481045"/>
          </a:xfrm>
        </p:grpSpPr>
        <p:sp>
          <p:nvSpPr>
            <p:cNvPr id="12" name="正方形/長方形 11"/>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smtClean="0"/>
                <a:t>８　事業実施の留意点</a:t>
              </a:r>
              <a:endParaRPr kumimoji="1" lang="ja-JP" altLang="en-US" sz="2800" b="1" dirty="0">
                <a:latin typeface="HG丸ｺﾞｼｯｸM-PRO" panose="020F0600000000000000" pitchFamily="50" charset="-128"/>
                <a:ea typeface="HG丸ｺﾞｼｯｸM-PRO" panose="020F0600000000000000" pitchFamily="50" charset="-128"/>
              </a:endParaRPr>
            </a:p>
          </p:txBody>
        </p:sp>
        <p:cxnSp>
          <p:nvCxnSpPr>
            <p:cNvPr id="13" name="直線コネクタ 12"/>
            <p:cNvCxnSpPr/>
            <p:nvPr/>
          </p:nvCxnSpPr>
          <p:spPr>
            <a:xfrm>
              <a:off x="-233957" y="481048"/>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9418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831774" y="2060851"/>
            <a:ext cx="1715366" cy="307777"/>
          </a:xfrm>
          <a:prstGeom prst="rect">
            <a:avLst/>
          </a:prstGeom>
          <a:noFill/>
        </p:spPr>
        <p:txBody>
          <a:bodyPr wrap="square" rtlCol="0">
            <a:spAutoFit/>
          </a:bodyPr>
          <a:lstStyle/>
          <a:p>
            <a:r>
              <a:rPr kumimoji="1" lang="ja-JP" altLang="en-US" sz="1400" b="1" dirty="0" smtClean="0"/>
              <a:t>・アウトカム目標</a:t>
            </a:r>
            <a:endParaRPr kumimoji="1" lang="ja-JP" altLang="en-US" sz="1400" b="1" dirty="0"/>
          </a:p>
        </p:txBody>
      </p:sp>
      <p:sp>
        <p:nvSpPr>
          <p:cNvPr id="33" name="円/楕円 32"/>
          <p:cNvSpPr/>
          <p:nvPr/>
        </p:nvSpPr>
        <p:spPr>
          <a:xfrm>
            <a:off x="4150894" y="1875312"/>
            <a:ext cx="1657410" cy="617584"/>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改善計画</a:t>
            </a:r>
            <a:endParaRPr lang="en-US" altLang="ja-JP" sz="1400" dirty="0" smtClean="0">
              <a:solidFill>
                <a:schemeClr val="tx1"/>
              </a:solidFill>
            </a:endParaRPr>
          </a:p>
          <a:p>
            <a:pPr algn="ctr"/>
            <a:r>
              <a:rPr lang="en-US" altLang="ja-JP" sz="1000" dirty="0" smtClean="0">
                <a:solidFill>
                  <a:schemeClr val="tx1"/>
                </a:solidFill>
              </a:rPr>
              <a:t>【</a:t>
            </a:r>
            <a:r>
              <a:rPr lang="ja-JP" altLang="en-US" sz="1000" dirty="0" smtClean="0">
                <a:solidFill>
                  <a:schemeClr val="tx1"/>
                </a:solidFill>
              </a:rPr>
              <a:t>目標の一定の見直可能</a:t>
            </a:r>
            <a:r>
              <a:rPr lang="en-US" altLang="ja-JP" sz="1000" dirty="0" smtClean="0">
                <a:solidFill>
                  <a:schemeClr val="tx1"/>
                </a:solidFill>
              </a:rPr>
              <a:t>】</a:t>
            </a:r>
            <a:endParaRPr kumimoji="1" lang="ja-JP" altLang="en-US" sz="1000" dirty="0">
              <a:solidFill>
                <a:schemeClr val="tx1"/>
              </a:solidFill>
            </a:endParaRPr>
          </a:p>
        </p:txBody>
      </p:sp>
      <p:sp>
        <p:nvSpPr>
          <p:cNvPr id="36" name="正方形/長方形 35"/>
          <p:cNvSpPr/>
          <p:nvPr/>
        </p:nvSpPr>
        <p:spPr>
          <a:xfrm>
            <a:off x="1831774" y="1268760"/>
            <a:ext cx="1640786" cy="117640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3391196" y="1999876"/>
            <a:ext cx="915637" cy="349007"/>
          </a:xfrm>
          <a:prstGeom prst="right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t>５割以下</a:t>
            </a:r>
            <a:endParaRPr kumimoji="1" lang="ja-JP" altLang="en-US" sz="1200" dirty="0"/>
          </a:p>
        </p:txBody>
      </p:sp>
      <p:sp>
        <p:nvSpPr>
          <p:cNvPr id="35" name="右矢印 34"/>
          <p:cNvSpPr/>
          <p:nvPr/>
        </p:nvSpPr>
        <p:spPr>
          <a:xfrm>
            <a:off x="3391196" y="1268763"/>
            <a:ext cx="915637" cy="379785"/>
          </a:xfrm>
          <a:prstGeom prst="right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ゼロ</a:t>
            </a:r>
            <a:endParaRPr kumimoji="1" lang="ja-JP" altLang="en-US" sz="1200" dirty="0"/>
          </a:p>
        </p:txBody>
      </p:sp>
      <p:sp>
        <p:nvSpPr>
          <p:cNvPr id="37" name="正方形/長方形 36"/>
          <p:cNvSpPr/>
          <p:nvPr/>
        </p:nvSpPr>
        <p:spPr>
          <a:xfrm>
            <a:off x="1753802" y="3140970"/>
            <a:ext cx="1715367" cy="116655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831774" y="3944933"/>
            <a:ext cx="1715366" cy="307777"/>
          </a:xfrm>
          <a:prstGeom prst="rect">
            <a:avLst/>
          </a:prstGeom>
          <a:noFill/>
        </p:spPr>
        <p:txBody>
          <a:bodyPr wrap="square" rtlCol="0">
            <a:spAutoFit/>
          </a:bodyPr>
          <a:lstStyle/>
          <a:p>
            <a:r>
              <a:rPr kumimoji="1" lang="ja-JP" altLang="en-US" sz="1400" b="1" dirty="0" smtClean="0"/>
              <a:t>・アウトカム目標</a:t>
            </a:r>
            <a:endParaRPr kumimoji="1" lang="ja-JP" altLang="en-US" sz="1400" b="1" dirty="0"/>
          </a:p>
        </p:txBody>
      </p:sp>
      <p:sp>
        <p:nvSpPr>
          <p:cNvPr id="56" name="乗算記号 55"/>
          <p:cNvSpPr/>
          <p:nvPr/>
        </p:nvSpPr>
        <p:spPr>
          <a:xfrm>
            <a:off x="4170907" y="1196752"/>
            <a:ext cx="1637394" cy="54623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8303379" y="1465042"/>
            <a:ext cx="2105222" cy="307777"/>
          </a:xfrm>
          <a:prstGeom prst="rect">
            <a:avLst/>
          </a:prstGeom>
          <a:noFill/>
        </p:spPr>
        <p:txBody>
          <a:bodyPr wrap="square" rtlCol="0">
            <a:spAutoFit/>
          </a:bodyPr>
          <a:lstStyle/>
          <a:p>
            <a:pPr algn="ctr"/>
            <a:r>
              <a:rPr kumimoji="1" lang="ja-JP" altLang="en-US" sz="1400" dirty="0" smtClean="0"/>
              <a:t>継続不可</a:t>
            </a:r>
            <a:endParaRPr kumimoji="1" lang="ja-JP" altLang="en-US" dirty="0"/>
          </a:p>
        </p:txBody>
      </p:sp>
      <p:sp>
        <p:nvSpPr>
          <p:cNvPr id="69" name="テキスト ボックス 68"/>
          <p:cNvSpPr txBox="1"/>
          <p:nvPr/>
        </p:nvSpPr>
        <p:spPr>
          <a:xfrm>
            <a:off x="1831774" y="3152846"/>
            <a:ext cx="1715366" cy="307777"/>
          </a:xfrm>
          <a:prstGeom prst="rect">
            <a:avLst/>
          </a:prstGeom>
          <a:noFill/>
        </p:spPr>
        <p:txBody>
          <a:bodyPr wrap="square" rtlCol="0">
            <a:spAutoFit/>
          </a:bodyPr>
          <a:lstStyle/>
          <a:p>
            <a:r>
              <a:rPr kumimoji="1" lang="ja-JP" altLang="en-US" sz="1400" b="1" dirty="0" smtClean="0"/>
              <a:t>・アウトプット目標</a:t>
            </a:r>
            <a:endParaRPr kumimoji="1" lang="ja-JP" altLang="en-US" sz="1400" b="1" dirty="0"/>
          </a:p>
        </p:txBody>
      </p:sp>
      <p:sp>
        <p:nvSpPr>
          <p:cNvPr id="70" name="テキスト ボックス 69"/>
          <p:cNvSpPr txBox="1"/>
          <p:nvPr/>
        </p:nvSpPr>
        <p:spPr>
          <a:xfrm>
            <a:off x="1831774" y="1268763"/>
            <a:ext cx="1715366" cy="307777"/>
          </a:xfrm>
          <a:prstGeom prst="rect">
            <a:avLst/>
          </a:prstGeom>
          <a:noFill/>
        </p:spPr>
        <p:txBody>
          <a:bodyPr wrap="square" rtlCol="0">
            <a:spAutoFit/>
          </a:bodyPr>
          <a:lstStyle/>
          <a:p>
            <a:r>
              <a:rPr kumimoji="1" lang="ja-JP" altLang="en-US" sz="1400" b="1" dirty="0" smtClean="0"/>
              <a:t>・アウトプット目標</a:t>
            </a:r>
            <a:endParaRPr kumimoji="1" lang="ja-JP" altLang="en-US" sz="1400" b="1" dirty="0"/>
          </a:p>
        </p:txBody>
      </p:sp>
      <p:sp>
        <p:nvSpPr>
          <p:cNvPr id="97" name="正方形/長方形 96"/>
          <p:cNvSpPr/>
          <p:nvPr/>
        </p:nvSpPr>
        <p:spPr>
          <a:xfrm>
            <a:off x="1363946" y="1268760"/>
            <a:ext cx="467827" cy="1152128"/>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ＤＦ特太ゴシック体" panose="020B0509000000000000" pitchFamily="49" charset="-128"/>
                <a:ea typeface="ＤＦ特太ゴシック体" panose="020B0509000000000000" pitchFamily="49" charset="-128"/>
              </a:rPr>
              <a:t>一</a:t>
            </a:r>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年目</a:t>
            </a:r>
            <a:endParaRPr kumimoji="1" lang="ja-JP" altLang="en-US"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52" name="正方形/長方形 51"/>
          <p:cNvSpPr/>
          <p:nvPr/>
        </p:nvSpPr>
        <p:spPr>
          <a:xfrm>
            <a:off x="6510043" y="1495818"/>
            <a:ext cx="1715367" cy="128511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1363946" y="3140969"/>
            <a:ext cx="467827" cy="1152127"/>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ＤＦ特太ゴシック体" panose="020B0509000000000000" pitchFamily="49" charset="-128"/>
                <a:ea typeface="ＤＦ特太ゴシック体" panose="020B0509000000000000" pitchFamily="49" charset="-128"/>
              </a:rPr>
              <a:t>二</a:t>
            </a:r>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年目</a:t>
            </a:r>
            <a:endParaRPr kumimoji="1" lang="ja-JP" altLang="en-US"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60" name="正方形/長方形 59"/>
          <p:cNvSpPr/>
          <p:nvPr/>
        </p:nvSpPr>
        <p:spPr>
          <a:xfrm>
            <a:off x="974089" y="5013176"/>
            <a:ext cx="8070018" cy="504056"/>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ＤＦ特太ゴシック体" panose="020B0509000000000000" pitchFamily="49" charset="-128"/>
                <a:ea typeface="ＤＦ特太ゴシック体" panose="020B0509000000000000" pitchFamily="49" charset="-128"/>
              </a:rPr>
              <a:t>三</a:t>
            </a:r>
            <a:r>
              <a:rPr kumimoji="1" lang="ja-JP" altLang="en-US" sz="2000" dirty="0" smtClean="0">
                <a:solidFill>
                  <a:schemeClr val="tx1"/>
                </a:solidFill>
                <a:latin typeface="ＤＦ特太ゴシック体" panose="020B0509000000000000" pitchFamily="49" charset="-128"/>
                <a:ea typeface="ＤＦ特太ゴシック体" panose="020B0509000000000000" pitchFamily="49" charset="-128"/>
              </a:rPr>
              <a:t>年目の事業の実施</a:t>
            </a:r>
            <a:endParaRPr kumimoji="1" lang="ja-JP" altLang="en-US" sz="20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71" name="テキスト ボックス 70"/>
          <p:cNvSpPr txBox="1"/>
          <p:nvPr/>
        </p:nvSpPr>
        <p:spPr>
          <a:xfrm>
            <a:off x="6510043" y="1465042"/>
            <a:ext cx="2360296" cy="307777"/>
          </a:xfrm>
          <a:prstGeom prst="rect">
            <a:avLst/>
          </a:prstGeom>
          <a:noFill/>
        </p:spPr>
        <p:txBody>
          <a:bodyPr wrap="square" rtlCol="0">
            <a:spAutoFit/>
          </a:bodyPr>
          <a:lstStyle/>
          <a:p>
            <a:r>
              <a:rPr kumimoji="1" lang="ja-JP" altLang="en-US" sz="1400" dirty="0" smtClean="0"/>
              <a:t>★改善計画</a:t>
            </a:r>
            <a:r>
              <a:rPr lang="ja-JP" altLang="en-US" sz="1400" dirty="0" smtClean="0"/>
              <a:t>の</a:t>
            </a:r>
            <a:r>
              <a:rPr kumimoji="1" lang="ja-JP" altLang="en-US" sz="1400" dirty="0" smtClean="0"/>
              <a:t>実行</a:t>
            </a:r>
            <a:endParaRPr kumimoji="1" lang="en-US" altLang="ja-JP" sz="1400" dirty="0" smtClean="0"/>
          </a:p>
        </p:txBody>
      </p:sp>
      <p:sp>
        <p:nvSpPr>
          <p:cNvPr id="75" name="テキスト ボックス 74"/>
          <p:cNvSpPr txBox="1"/>
          <p:nvPr/>
        </p:nvSpPr>
        <p:spPr>
          <a:xfrm>
            <a:off x="6510043" y="1700808"/>
            <a:ext cx="1715367" cy="738664"/>
          </a:xfrm>
          <a:prstGeom prst="rect">
            <a:avLst/>
          </a:prstGeom>
          <a:noFill/>
        </p:spPr>
        <p:txBody>
          <a:bodyPr wrap="square" rtlCol="0">
            <a:spAutoFit/>
          </a:bodyPr>
          <a:lstStyle/>
          <a:p>
            <a:r>
              <a:rPr kumimoji="1" lang="ja-JP" altLang="en-US" sz="1400" b="1" dirty="0" smtClean="0"/>
              <a:t>・アウトプット目標</a:t>
            </a:r>
            <a:endParaRPr kumimoji="1" lang="en-US" altLang="ja-JP" sz="1400" b="1" dirty="0" smtClean="0"/>
          </a:p>
          <a:p>
            <a:endParaRPr lang="en-US" altLang="ja-JP" sz="1400" b="1" dirty="0"/>
          </a:p>
          <a:p>
            <a:endParaRPr kumimoji="1" lang="ja-JP" altLang="en-US" sz="1400" b="1" dirty="0"/>
          </a:p>
        </p:txBody>
      </p:sp>
      <p:sp>
        <p:nvSpPr>
          <p:cNvPr id="76" name="テキスト ボックス 75"/>
          <p:cNvSpPr txBox="1"/>
          <p:nvPr/>
        </p:nvSpPr>
        <p:spPr>
          <a:xfrm>
            <a:off x="3936993" y="980731"/>
            <a:ext cx="2105222" cy="307777"/>
          </a:xfrm>
          <a:prstGeom prst="rect">
            <a:avLst/>
          </a:prstGeom>
          <a:noFill/>
        </p:spPr>
        <p:txBody>
          <a:bodyPr wrap="square" rtlCol="0">
            <a:spAutoFit/>
          </a:bodyPr>
          <a:lstStyle/>
          <a:p>
            <a:pPr algn="ctr"/>
            <a:r>
              <a:rPr kumimoji="1" lang="ja-JP" altLang="en-US" sz="1400" dirty="0" smtClean="0"/>
              <a:t>原則継続不可</a:t>
            </a:r>
            <a:endParaRPr kumimoji="1" lang="ja-JP" altLang="en-US" dirty="0"/>
          </a:p>
        </p:txBody>
      </p:sp>
      <p:sp>
        <p:nvSpPr>
          <p:cNvPr id="77" name="乗算記号 76"/>
          <p:cNvSpPr/>
          <p:nvPr/>
        </p:nvSpPr>
        <p:spPr>
          <a:xfrm>
            <a:off x="8849178" y="1658636"/>
            <a:ext cx="1013625" cy="421959"/>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6510043" y="2473154"/>
            <a:ext cx="1559424" cy="307777"/>
          </a:xfrm>
          <a:prstGeom prst="rect">
            <a:avLst/>
          </a:prstGeom>
          <a:noFill/>
        </p:spPr>
        <p:txBody>
          <a:bodyPr wrap="square" rtlCol="0">
            <a:spAutoFit/>
          </a:bodyPr>
          <a:lstStyle/>
          <a:p>
            <a:r>
              <a:rPr kumimoji="1" lang="ja-JP" altLang="en-US" sz="1400" b="1" dirty="0" smtClean="0"/>
              <a:t>・アウトカム目標</a:t>
            </a:r>
            <a:endParaRPr kumimoji="1" lang="ja-JP" altLang="en-US" sz="1400" b="1" dirty="0"/>
          </a:p>
        </p:txBody>
      </p:sp>
      <p:sp>
        <p:nvSpPr>
          <p:cNvPr id="53" name="右矢印 52"/>
          <p:cNvSpPr/>
          <p:nvPr/>
        </p:nvSpPr>
        <p:spPr>
          <a:xfrm>
            <a:off x="3391196" y="3140971"/>
            <a:ext cx="915637" cy="379785"/>
          </a:xfrm>
          <a:prstGeom prst="right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ゼロ</a:t>
            </a:r>
            <a:endParaRPr kumimoji="1" lang="ja-JP" altLang="en-US" sz="1200" dirty="0"/>
          </a:p>
        </p:txBody>
      </p:sp>
      <p:sp>
        <p:nvSpPr>
          <p:cNvPr id="82" name="乗算記号 81"/>
          <p:cNvSpPr/>
          <p:nvPr/>
        </p:nvSpPr>
        <p:spPr>
          <a:xfrm>
            <a:off x="4170907" y="3068960"/>
            <a:ext cx="1637394" cy="54623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右矢印 83"/>
          <p:cNvSpPr/>
          <p:nvPr/>
        </p:nvSpPr>
        <p:spPr>
          <a:xfrm>
            <a:off x="8225408" y="1681066"/>
            <a:ext cx="701741" cy="379785"/>
          </a:xfrm>
          <a:prstGeom prst="right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ゼロ</a:t>
            </a:r>
            <a:endParaRPr kumimoji="1" lang="ja-JP" altLang="en-US" sz="1200" dirty="0"/>
          </a:p>
        </p:txBody>
      </p:sp>
      <p:sp>
        <p:nvSpPr>
          <p:cNvPr id="86" name="正方形/長方形 85"/>
          <p:cNvSpPr/>
          <p:nvPr/>
        </p:nvSpPr>
        <p:spPr>
          <a:xfrm>
            <a:off x="6042217" y="1496659"/>
            <a:ext cx="467827" cy="126837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ＤＦ特太ゴシック体" panose="020B0509000000000000" pitchFamily="49" charset="-128"/>
                <a:ea typeface="ＤＦ特太ゴシック体" panose="020B0509000000000000" pitchFamily="49" charset="-128"/>
              </a:rPr>
              <a:t>二</a:t>
            </a:r>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年目</a:t>
            </a:r>
            <a:endParaRPr kumimoji="1" lang="ja-JP" altLang="en-US"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87" name="テキスト ボックス 86"/>
          <p:cNvSpPr txBox="1"/>
          <p:nvPr/>
        </p:nvSpPr>
        <p:spPr>
          <a:xfrm>
            <a:off x="3936993" y="2780931"/>
            <a:ext cx="2105222" cy="307777"/>
          </a:xfrm>
          <a:prstGeom prst="rect">
            <a:avLst/>
          </a:prstGeom>
          <a:noFill/>
        </p:spPr>
        <p:txBody>
          <a:bodyPr wrap="square" rtlCol="0">
            <a:spAutoFit/>
          </a:bodyPr>
          <a:lstStyle/>
          <a:p>
            <a:pPr algn="ctr"/>
            <a:r>
              <a:rPr kumimoji="1" lang="ja-JP" altLang="en-US" sz="1400" dirty="0" smtClean="0"/>
              <a:t>継続不可</a:t>
            </a:r>
            <a:endParaRPr kumimoji="1" lang="ja-JP" altLang="en-US" dirty="0"/>
          </a:p>
        </p:txBody>
      </p:sp>
      <p:sp>
        <p:nvSpPr>
          <p:cNvPr id="90" name="円/楕円 89"/>
          <p:cNvSpPr/>
          <p:nvPr/>
        </p:nvSpPr>
        <p:spPr>
          <a:xfrm>
            <a:off x="4306836" y="3717032"/>
            <a:ext cx="1657410" cy="64807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改善計画</a:t>
            </a:r>
            <a:endParaRPr lang="en-US" altLang="ja-JP" sz="1400" dirty="0" smtClean="0">
              <a:solidFill>
                <a:schemeClr val="tx1"/>
              </a:solidFill>
            </a:endParaRPr>
          </a:p>
        </p:txBody>
      </p:sp>
      <p:sp>
        <p:nvSpPr>
          <p:cNvPr id="95" name="下矢印 94"/>
          <p:cNvSpPr/>
          <p:nvPr/>
        </p:nvSpPr>
        <p:spPr>
          <a:xfrm>
            <a:off x="2221629" y="2472136"/>
            <a:ext cx="620687" cy="668832"/>
          </a:xfrm>
          <a:prstGeom prst="down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ＤＦ特太ゴシック体" panose="020B0509000000000000" pitchFamily="49" charset="-128"/>
                <a:ea typeface="ＤＦ特太ゴシック体" panose="020B0509000000000000" pitchFamily="49" charset="-128"/>
              </a:rPr>
              <a:t>クリア</a:t>
            </a:r>
            <a:endParaRPr kumimoji="1" lang="ja-JP" altLang="en-US" sz="1200" dirty="0">
              <a:latin typeface="ＤＦ特太ゴシック体" panose="020B0509000000000000" pitchFamily="49" charset="-128"/>
              <a:ea typeface="ＤＦ特太ゴシック体" panose="020B0509000000000000" pitchFamily="49" charset="-128"/>
            </a:endParaRPr>
          </a:p>
        </p:txBody>
      </p:sp>
      <p:sp>
        <p:nvSpPr>
          <p:cNvPr id="96" name="下矢印 95"/>
          <p:cNvSpPr/>
          <p:nvPr/>
        </p:nvSpPr>
        <p:spPr>
          <a:xfrm>
            <a:off x="4719789" y="4293096"/>
            <a:ext cx="620687" cy="744930"/>
          </a:xfrm>
          <a:prstGeom prst="down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ＤＦ特太ゴシック体" panose="020B0509000000000000" pitchFamily="49" charset="-128"/>
                <a:ea typeface="ＤＦ特太ゴシック体" panose="020B0509000000000000" pitchFamily="49" charset="-128"/>
              </a:rPr>
              <a:t>実行</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23" name="ホームベース 22"/>
          <p:cNvSpPr/>
          <p:nvPr/>
        </p:nvSpPr>
        <p:spPr>
          <a:xfrm>
            <a:off x="428292" y="1268761"/>
            <a:ext cx="623769" cy="4392488"/>
          </a:xfrm>
          <a:prstGeom prst="homePlat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選抜・評価委員会のチェック</a:t>
            </a:r>
            <a:endParaRPr kumimoji="1" lang="ja-JP" altLang="en-US"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24" name="下矢印 23"/>
          <p:cNvSpPr/>
          <p:nvPr/>
        </p:nvSpPr>
        <p:spPr>
          <a:xfrm>
            <a:off x="3079310" y="5589240"/>
            <a:ext cx="3898559" cy="864096"/>
          </a:xfrm>
          <a:prstGeom prst="downArrow">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事業成果の報告</a:t>
            </a:r>
            <a:endParaRPr kumimoji="1" lang="ja-JP" altLang="en-US"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2" name="屈折矢印 1"/>
          <p:cNvSpPr/>
          <p:nvPr/>
        </p:nvSpPr>
        <p:spPr>
          <a:xfrm rot="16200000" flipH="1">
            <a:off x="6041441" y="2916608"/>
            <a:ext cx="1306022" cy="1034661"/>
          </a:xfrm>
          <a:prstGeom prst="bentUpArrow">
            <a:avLst>
              <a:gd name="adj1" fmla="val 22506"/>
              <a:gd name="adj2" fmla="val 10920"/>
              <a:gd name="adj3" fmla="val 19958"/>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4" name="下矢印 3"/>
          <p:cNvSpPr/>
          <p:nvPr/>
        </p:nvSpPr>
        <p:spPr>
          <a:xfrm>
            <a:off x="7381405" y="2780929"/>
            <a:ext cx="620687" cy="2275171"/>
          </a:xfrm>
          <a:prstGeom prst="downArrow">
            <a:avLst/>
          </a:prstGeom>
          <a:solidFill>
            <a:schemeClr val="accent6">
              <a:lumMod val="40000"/>
              <a:lumOff val="6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ＤＦ特太ゴシック体" panose="020B0509000000000000" pitchFamily="49" charset="-128"/>
                <a:ea typeface="ＤＦ特太ゴシック体" panose="020B0509000000000000" pitchFamily="49" charset="-128"/>
              </a:rPr>
              <a:t>クリア</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5" name="左矢印 4"/>
          <p:cNvSpPr/>
          <p:nvPr/>
        </p:nvSpPr>
        <p:spPr>
          <a:xfrm>
            <a:off x="5886274" y="3724905"/>
            <a:ext cx="1325510" cy="556319"/>
          </a:xfrm>
          <a:prstGeom prst="left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ＤＦ特太ゴシック体" panose="020B0509000000000000" pitchFamily="49" charset="-128"/>
                <a:ea typeface="ＤＦ特太ゴシック体" panose="020B0509000000000000" pitchFamily="49" charset="-128"/>
              </a:rPr>
              <a:t>未達成</a:t>
            </a: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89" name="右矢印 88"/>
          <p:cNvSpPr/>
          <p:nvPr/>
        </p:nvSpPr>
        <p:spPr>
          <a:xfrm>
            <a:off x="3338942" y="3895833"/>
            <a:ext cx="1169567" cy="349007"/>
          </a:xfrm>
          <a:prstGeom prst="right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t>前年度以下</a:t>
            </a:r>
            <a:endParaRPr kumimoji="1" lang="ja-JP" altLang="en-US" sz="1200" dirty="0"/>
          </a:p>
        </p:txBody>
      </p:sp>
      <p:sp>
        <p:nvSpPr>
          <p:cNvPr id="39" name="テキスト ボックス 38"/>
          <p:cNvSpPr txBox="1"/>
          <p:nvPr/>
        </p:nvSpPr>
        <p:spPr>
          <a:xfrm>
            <a:off x="350321" y="6448412"/>
            <a:ext cx="9122626" cy="369332"/>
          </a:xfrm>
          <a:prstGeom prst="rect">
            <a:avLst/>
          </a:prstGeom>
          <a:noFill/>
        </p:spPr>
        <p:txBody>
          <a:bodyPr wrap="square" rtlCol="0">
            <a:spAutoFit/>
          </a:bodyPr>
          <a:lstStyle/>
          <a:p>
            <a:r>
              <a:rPr kumimoji="1" lang="en-US" altLang="ja-JP" sz="1400" dirty="0" smtClean="0"/>
              <a:t>※</a:t>
            </a:r>
            <a:r>
              <a:rPr kumimoji="1" lang="ja-JP" altLang="en-US" sz="1400" dirty="0" smtClean="0"/>
              <a:t>　各支援メニューのうちアウトプット目標の実績がゼロの場合、アウトカム目標によらず事業継続不可。</a:t>
            </a:r>
            <a:r>
              <a:rPr kumimoji="1" lang="ja-JP" altLang="en-US" dirty="0" smtClean="0"/>
              <a:t>　　</a:t>
            </a:r>
            <a:endParaRPr kumimoji="1" lang="ja-JP" altLang="en-US" dirty="0"/>
          </a:p>
        </p:txBody>
      </p:sp>
      <p:sp>
        <p:nvSpPr>
          <p:cNvPr id="40" name="下矢印 39"/>
          <p:cNvSpPr/>
          <p:nvPr/>
        </p:nvSpPr>
        <p:spPr>
          <a:xfrm>
            <a:off x="2221629" y="4318873"/>
            <a:ext cx="620687" cy="668832"/>
          </a:xfrm>
          <a:prstGeom prst="down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ＤＦ特太ゴシック体" panose="020B0509000000000000" pitchFamily="49" charset="-128"/>
                <a:ea typeface="ＤＦ特太ゴシック体" panose="020B0509000000000000" pitchFamily="49" charset="-128"/>
              </a:rPr>
              <a:t>クリア</a:t>
            </a:r>
            <a:endParaRPr kumimoji="1" lang="ja-JP" altLang="en-US" sz="1200" dirty="0">
              <a:latin typeface="ＤＦ特太ゴシック体" panose="020B0509000000000000" pitchFamily="49" charset="-128"/>
              <a:ea typeface="ＤＦ特太ゴシック体" panose="020B0509000000000000" pitchFamily="49" charset="-128"/>
            </a:endParaRPr>
          </a:p>
        </p:txBody>
      </p:sp>
      <p:sp>
        <p:nvSpPr>
          <p:cNvPr id="49" name="下矢印 48"/>
          <p:cNvSpPr/>
          <p:nvPr/>
        </p:nvSpPr>
        <p:spPr>
          <a:xfrm>
            <a:off x="2299600" y="1529296"/>
            <a:ext cx="467827" cy="555303"/>
          </a:xfrm>
          <a:prstGeom prst="downArrow">
            <a:avLst/>
          </a:prstGeom>
          <a:solidFill>
            <a:schemeClr val="accent6">
              <a:lumMod val="40000"/>
              <a:lumOff val="6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bg1"/>
                </a:solidFill>
                <a:latin typeface="+mj-ea"/>
                <a:ea typeface="+mj-ea"/>
              </a:rPr>
              <a:t>クリア</a:t>
            </a:r>
            <a:endParaRPr kumimoji="1" lang="ja-JP" altLang="en-US" sz="1000" b="1" dirty="0">
              <a:solidFill>
                <a:schemeClr val="bg1"/>
              </a:solidFill>
              <a:latin typeface="+mj-ea"/>
              <a:ea typeface="+mj-ea"/>
            </a:endParaRPr>
          </a:p>
        </p:txBody>
      </p:sp>
      <p:sp>
        <p:nvSpPr>
          <p:cNvPr id="51" name="下矢印 50"/>
          <p:cNvSpPr/>
          <p:nvPr/>
        </p:nvSpPr>
        <p:spPr>
          <a:xfrm>
            <a:off x="7445698" y="1941601"/>
            <a:ext cx="467827" cy="555303"/>
          </a:xfrm>
          <a:prstGeom prst="downArrow">
            <a:avLst/>
          </a:prstGeom>
          <a:solidFill>
            <a:schemeClr val="accent6">
              <a:lumMod val="40000"/>
              <a:lumOff val="6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bg1"/>
                </a:solidFill>
                <a:latin typeface="+mj-ea"/>
                <a:ea typeface="+mj-ea"/>
              </a:rPr>
              <a:t>クリア</a:t>
            </a:r>
            <a:endParaRPr kumimoji="1" lang="ja-JP" altLang="en-US" sz="1000" b="1" dirty="0">
              <a:solidFill>
                <a:schemeClr val="bg1"/>
              </a:solidFill>
              <a:latin typeface="+mj-ea"/>
              <a:ea typeface="+mj-ea"/>
            </a:endParaRPr>
          </a:p>
        </p:txBody>
      </p:sp>
      <p:sp>
        <p:nvSpPr>
          <p:cNvPr id="57" name="下矢印 56"/>
          <p:cNvSpPr/>
          <p:nvPr/>
        </p:nvSpPr>
        <p:spPr>
          <a:xfrm>
            <a:off x="2299600" y="3447761"/>
            <a:ext cx="467827" cy="555303"/>
          </a:xfrm>
          <a:prstGeom prst="downArrow">
            <a:avLst/>
          </a:prstGeom>
          <a:solidFill>
            <a:schemeClr val="accent6">
              <a:lumMod val="40000"/>
              <a:lumOff val="6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bg1"/>
                </a:solidFill>
                <a:latin typeface="+mj-ea"/>
                <a:ea typeface="+mj-ea"/>
              </a:rPr>
              <a:t>クリア</a:t>
            </a:r>
            <a:endParaRPr kumimoji="1" lang="ja-JP" altLang="en-US" sz="1000" b="1" dirty="0">
              <a:solidFill>
                <a:schemeClr val="bg1"/>
              </a:solidFill>
              <a:latin typeface="+mj-ea"/>
              <a:ea typeface="+mj-ea"/>
            </a:endParaRPr>
          </a:p>
        </p:txBody>
      </p:sp>
      <p:sp>
        <p:nvSpPr>
          <p:cNvPr id="50" name="右矢印 49"/>
          <p:cNvSpPr/>
          <p:nvPr/>
        </p:nvSpPr>
        <p:spPr>
          <a:xfrm>
            <a:off x="5496417" y="1988843"/>
            <a:ext cx="662755" cy="368461"/>
          </a:xfrm>
          <a:prstGeom prst="right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t>実行</a:t>
            </a:r>
            <a:endParaRPr kumimoji="1" lang="ja-JP" altLang="en-US" sz="1200" dirty="0"/>
          </a:p>
        </p:txBody>
      </p:sp>
      <p:sp>
        <p:nvSpPr>
          <p:cNvPr id="44" name="スライド番号プレースホルダー 7"/>
          <p:cNvSpPr txBox="1">
            <a:spLocks/>
          </p:cNvSpPr>
          <p:nvPr/>
        </p:nvSpPr>
        <p:spPr>
          <a:xfrm>
            <a:off x="7601639" y="6665514"/>
            <a:ext cx="2310289" cy="1478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600" dirty="0" smtClean="0">
                <a:solidFill>
                  <a:schemeClr val="tx1"/>
                </a:solidFill>
              </a:rPr>
              <a:t>16</a:t>
            </a:r>
            <a:endParaRPr lang="en-US" altLang="ja-JP" sz="1600" dirty="0">
              <a:solidFill>
                <a:schemeClr val="tx1"/>
              </a:solidFill>
            </a:endParaRPr>
          </a:p>
        </p:txBody>
      </p:sp>
      <p:grpSp>
        <p:nvGrpSpPr>
          <p:cNvPr id="45" name="グループ化 44"/>
          <p:cNvGrpSpPr/>
          <p:nvPr/>
        </p:nvGrpSpPr>
        <p:grpSpPr>
          <a:xfrm>
            <a:off x="-233957" y="3"/>
            <a:ext cx="10528001" cy="481045"/>
            <a:chOff x="-233957" y="3"/>
            <a:chExt cx="10528001" cy="481045"/>
          </a:xfrm>
        </p:grpSpPr>
        <p:sp>
          <p:nvSpPr>
            <p:cNvPr id="46" name="正方形/長方形 45"/>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a:t>９</a:t>
              </a:r>
              <a:r>
                <a:rPr lang="ja-JP" altLang="en-US" sz="2800" dirty="0" smtClean="0"/>
                <a:t>　生涯現役促進地域連携事業に係る継続基準</a:t>
              </a:r>
              <a:endParaRPr kumimoji="1" lang="ja-JP" altLang="en-US" sz="2800" b="1" dirty="0">
                <a:latin typeface="HG丸ｺﾞｼｯｸM-PRO" panose="020F0600000000000000" pitchFamily="50" charset="-128"/>
                <a:ea typeface="HG丸ｺﾞｼｯｸM-PRO" panose="020F0600000000000000" pitchFamily="50" charset="-128"/>
              </a:endParaRPr>
            </a:p>
          </p:txBody>
        </p:sp>
        <p:cxnSp>
          <p:nvCxnSpPr>
            <p:cNvPr id="47" name="直線コネクタ 46"/>
            <p:cNvCxnSpPr/>
            <p:nvPr/>
          </p:nvCxnSpPr>
          <p:spPr>
            <a:xfrm>
              <a:off x="-233957" y="481048"/>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8438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993705183"/>
              </p:ext>
            </p:extLst>
          </p:nvPr>
        </p:nvGraphicFramePr>
        <p:xfrm>
          <a:off x="6654808" y="548680"/>
          <a:ext cx="3192355" cy="6192692"/>
        </p:xfrm>
        <a:graphic>
          <a:graphicData uri="http://schemas.openxmlformats.org/drawingml/2006/table">
            <a:tbl>
              <a:tblPr firstRow="1" bandRow="1">
                <a:tableStyleId>{7DF18680-E054-41AD-8BC1-D1AEF772440D}</a:tableStyleId>
              </a:tblPr>
              <a:tblGrid>
                <a:gridCol w="2160240"/>
                <a:gridCol w="1032115"/>
              </a:tblGrid>
              <a:tr h="364276">
                <a:tc>
                  <a:txBody>
                    <a:bodyPr/>
                    <a:lstStyle/>
                    <a:p>
                      <a:pPr algn="ctr"/>
                      <a:r>
                        <a:rPr kumimoji="1" lang="ja-JP" altLang="en-US" sz="1400" dirty="0" smtClean="0"/>
                        <a:t>問い合わせ窓口</a:t>
                      </a:r>
                      <a:endParaRPr kumimoji="1" lang="ja-JP" altLang="en-US" sz="1400" dirty="0"/>
                    </a:p>
                  </a:txBody>
                  <a:tcPr/>
                </a:tc>
                <a:tc>
                  <a:txBody>
                    <a:bodyPr/>
                    <a:lstStyle/>
                    <a:p>
                      <a:pPr algn="ctr"/>
                      <a:r>
                        <a:rPr kumimoji="1" lang="ja-JP" altLang="en-US" sz="1400" dirty="0" smtClean="0"/>
                        <a:t>電話番号</a:t>
                      </a:r>
                      <a:endParaRPr kumimoji="1" lang="ja-JP" altLang="en-US" sz="1400" dirty="0"/>
                    </a:p>
                  </a:txBody>
                  <a:tcPr/>
                </a:tc>
              </a:tr>
              <a:tr h="364276">
                <a:tc>
                  <a:txBody>
                    <a:bodyPr/>
                    <a:lstStyle/>
                    <a:p>
                      <a:r>
                        <a:rPr kumimoji="1" lang="ja-JP" altLang="en-US" sz="900" dirty="0" smtClean="0"/>
                        <a:t>島根労働局職業安定部職業対策課</a:t>
                      </a:r>
                      <a:endParaRPr kumimoji="1" lang="ja-JP" altLang="en-US" sz="900" dirty="0"/>
                    </a:p>
                  </a:txBody>
                  <a:tcPr/>
                </a:tc>
                <a:tc>
                  <a:txBody>
                    <a:bodyPr/>
                    <a:lstStyle/>
                    <a:p>
                      <a:pPr algn="r"/>
                      <a:r>
                        <a:rPr kumimoji="1" lang="en-US" altLang="ja-JP" sz="1100" dirty="0" smtClean="0"/>
                        <a:t>0852-20-7020</a:t>
                      </a:r>
                      <a:endParaRPr kumimoji="1" lang="ja-JP" altLang="en-US" sz="1100" dirty="0"/>
                    </a:p>
                  </a:txBody>
                  <a:tcPr/>
                </a:tc>
              </a:tr>
              <a:tr h="364276">
                <a:tc>
                  <a:txBody>
                    <a:bodyPr/>
                    <a:lstStyle/>
                    <a:p>
                      <a:pPr algn="l"/>
                      <a:r>
                        <a:rPr kumimoji="1" lang="ja-JP" altLang="en-US" sz="900" dirty="0" smtClean="0"/>
                        <a:t>岡山労働局職業安定部職業安定課</a:t>
                      </a:r>
                      <a:endParaRPr kumimoji="1" lang="ja-JP" altLang="en-US" sz="900" dirty="0"/>
                    </a:p>
                  </a:txBody>
                  <a:tcPr/>
                </a:tc>
                <a:tc>
                  <a:txBody>
                    <a:bodyPr/>
                    <a:lstStyle/>
                    <a:p>
                      <a:pPr algn="r"/>
                      <a:r>
                        <a:rPr kumimoji="1" lang="en-US" altLang="ja-JP" sz="1100" dirty="0" smtClean="0"/>
                        <a:t>086-801-5107</a:t>
                      </a:r>
                      <a:endParaRPr kumimoji="1" lang="ja-JP" altLang="en-US" sz="1100" dirty="0"/>
                    </a:p>
                  </a:txBody>
                  <a:tcPr/>
                </a:tc>
              </a:tr>
              <a:tr h="364276">
                <a:tc>
                  <a:txBody>
                    <a:bodyPr/>
                    <a:lstStyle/>
                    <a:p>
                      <a:pPr algn="l"/>
                      <a:r>
                        <a:rPr kumimoji="1" lang="ja-JP" altLang="en-US" sz="900" dirty="0" smtClean="0"/>
                        <a:t>広島労働局職業安定部職業安定課</a:t>
                      </a:r>
                      <a:endParaRPr kumimoji="1" lang="ja-JP" altLang="en-US" sz="900" dirty="0"/>
                    </a:p>
                  </a:txBody>
                  <a:tcPr/>
                </a:tc>
                <a:tc>
                  <a:txBody>
                    <a:bodyPr/>
                    <a:lstStyle/>
                    <a:p>
                      <a:pPr algn="r"/>
                      <a:r>
                        <a:rPr kumimoji="1" lang="en-US" altLang="ja-JP" sz="1100" dirty="0" smtClean="0"/>
                        <a:t>082-502-7832</a:t>
                      </a:r>
                      <a:endParaRPr kumimoji="1" lang="ja-JP" altLang="en-US" sz="1100" dirty="0"/>
                    </a:p>
                  </a:txBody>
                  <a:tcPr/>
                </a:tc>
              </a:tr>
              <a:tr h="364276">
                <a:tc>
                  <a:txBody>
                    <a:bodyPr/>
                    <a:lstStyle/>
                    <a:p>
                      <a:r>
                        <a:rPr kumimoji="1" lang="ja-JP" altLang="en-US" sz="900" dirty="0" smtClean="0"/>
                        <a:t>山口労働局職業安定部職業対策課</a:t>
                      </a:r>
                      <a:endParaRPr kumimoji="1" lang="ja-JP" altLang="en-US" sz="900" dirty="0"/>
                    </a:p>
                  </a:txBody>
                  <a:tcPr/>
                </a:tc>
                <a:tc>
                  <a:txBody>
                    <a:bodyPr/>
                    <a:lstStyle/>
                    <a:p>
                      <a:pPr algn="r"/>
                      <a:r>
                        <a:rPr kumimoji="1" lang="en-US" altLang="ja-JP" sz="1100" dirty="0" smtClean="0"/>
                        <a:t>083-995-0383</a:t>
                      </a:r>
                      <a:endParaRPr kumimoji="1" lang="ja-JP" altLang="en-US" sz="1100" dirty="0"/>
                    </a:p>
                  </a:txBody>
                  <a:tcPr/>
                </a:tc>
              </a:tr>
              <a:tr h="364276">
                <a:tc>
                  <a:txBody>
                    <a:bodyPr/>
                    <a:lstStyle/>
                    <a:p>
                      <a:r>
                        <a:rPr kumimoji="1" lang="ja-JP" altLang="en-US" sz="900" dirty="0" smtClean="0"/>
                        <a:t>徳島労働局職業安定部職業対策課</a:t>
                      </a:r>
                      <a:endParaRPr kumimoji="1" lang="ja-JP" altLang="en-US" sz="900" dirty="0"/>
                    </a:p>
                  </a:txBody>
                  <a:tcPr/>
                </a:tc>
                <a:tc>
                  <a:txBody>
                    <a:bodyPr/>
                    <a:lstStyle/>
                    <a:p>
                      <a:pPr algn="r"/>
                      <a:r>
                        <a:rPr kumimoji="1" lang="en-US" altLang="ja-JP" sz="1100" dirty="0" smtClean="0"/>
                        <a:t>088-611-5387</a:t>
                      </a:r>
                      <a:endParaRPr kumimoji="1" lang="ja-JP" altLang="en-US" sz="1100" dirty="0"/>
                    </a:p>
                  </a:txBody>
                  <a:tcPr/>
                </a:tc>
              </a:tr>
              <a:tr h="364276">
                <a:tc>
                  <a:txBody>
                    <a:bodyPr/>
                    <a:lstStyle/>
                    <a:p>
                      <a:r>
                        <a:rPr kumimoji="1" lang="ja-JP" altLang="en-US" sz="900" dirty="0" smtClean="0"/>
                        <a:t>香川労働局職業安定部職業対策課</a:t>
                      </a:r>
                    </a:p>
                  </a:txBody>
                  <a:tcPr/>
                </a:tc>
                <a:tc>
                  <a:txBody>
                    <a:bodyPr/>
                    <a:lstStyle/>
                    <a:p>
                      <a:pPr algn="r"/>
                      <a:r>
                        <a:rPr kumimoji="1" lang="en-US" altLang="ja-JP" sz="1100" dirty="0" smtClean="0"/>
                        <a:t>087-811-8923</a:t>
                      </a:r>
                      <a:endParaRPr kumimoji="1" lang="ja-JP" altLang="en-US" sz="1100" dirty="0"/>
                    </a:p>
                  </a:txBody>
                  <a:tcPr/>
                </a:tc>
              </a:tr>
              <a:tr h="364276">
                <a:tc>
                  <a:txBody>
                    <a:bodyPr/>
                    <a:lstStyle/>
                    <a:p>
                      <a:r>
                        <a:rPr kumimoji="1" lang="ja-JP" altLang="en-US" sz="900" dirty="0" smtClean="0"/>
                        <a:t>愛媛労働局職業安定部職業対策課</a:t>
                      </a:r>
                      <a:endParaRPr kumimoji="1" lang="ja-JP" altLang="en-US" sz="900" dirty="0"/>
                    </a:p>
                  </a:txBody>
                  <a:tcPr/>
                </a:tc>
                <a:tc>
                  <a:txBody>
                    <a:bodyPr/>
                    <a:lstStyle/>
                    <a:p>
                      <a:pPr algn="r"/>
                      <a:r>
                        <a:rPr kumimoji="1" lang="en-US" altLang="ja-JP" sz="1100" dirty="0" smtClean="0"/>
                        <a:t>089-941-2940</a:t>
                      </a:r>
                      <a:endParaRPr kumimoji="1" lang="ja-JP" altLang="en-US" sz="1100" dirty="0"/>
                    </a:p>
                  </a:txBody>
                  <a:tcPr/>
                </a:tc>
              </a:tr>
              <a:tr h="364276">
                <a:tc>
                  <a:txBody>
                    <a:bodyPr/>
                    <a:lstStyle/>
                    <a:p>
                      <a:r>
                        <a:rPr kumimoji="1" lang="ja-JP" altLang="en-US" sz="900" dirty="0" smtClean="0"/>
                        <a:t>高知労働局職業安定部職業対策課</a:t>
                      </a:r>
                    </a:p>
                  </a:txBody>
                  <a:tcPr/>
                </a:tc>
                <a:tc>
                  <a:txBody>
                    <a:bodyPr/>
                    <a:lstStyle/>
                    <a:p>
                      <a:pPr algn="r"/>
                      <a:r>
                        <a:rPr kumimoji="1" lang="en-US" altLang="ja-JP" sz="1100" dirty="0" smtClean="0"/>
                        <a:t>088-885-6052</a:t>
                      </a:r>
                      <a:endParaRPr kumimoji="1" lang="ja-JP" altLang="en-US" sz="1100" dirty="0"/>
                    </a:p>
                  </a:txBody>
                  <a:tcPr/>
                </a:tc>
              </a:tr>
              <a:tr h="364276">
                <a:tc>
                  <a:txBody>
                    <a:bodyPr/>
                    <a:lstStyle/>
                    <a:p>
                      <a:r>
                        <a:rPr kumimoji="1" lang="ja-JP" altLang="en-US" sz="900" dirty="0" smtClean="0"/>
                        <a:t>福岡労働局職業安定部職業対策課</a:t>
                      </a:r>
                      <a:endParaRPr kumimoji="1" lang="ja-JP" altLang="en-US" sz="900" dirty="0"/>
                    </a:p>
                  </a:txBody>
                  <a:tcPr/>
                </a:tc>
                <a:tc>
                  <a:txBody>
                    <a:bodyPr/>
                    <a:lstStyle/>
                    <a:p>
                      <a:pPr algn="r"/>
                      <a:r>
                        <a:rPr kumimoji="1" lang="en-US" altLang="ja-JP" sz="1100" dirty="0" smtClean="0"/>
                        <a:t>092-434-9807</a:t>
                      </a:r>
                      <a:endParaRPr kumimoji="1" lang="ja-JP" altLang="en-US" sz="1100" dirty="0"/>
                    </a:p>
                  </a:txBody>
                  <a:tcPr/>
                </a:tc>
              </a:tr>
              <a:tr h="364276">
                <a:tc>
                  <a:txBody>
                    <a:bodyPr/>
                    <a:lstStyle/>
                    <a:p>
                      <a:r>
                        <a:rPr kumimoji="1" lang="ja-JP" altLang="en-US" sz="900" dirty="0" smtClean="0"/>
                        <a:t>佐賀労働局職業安定部職業対策課</a:t>
                      </a:r>
                      <a:endParaRPr kumimoji="1" lang="ja-JP" altLang="en-US" sz="900" dirty="0"/>
                    </a:p>
                  </a:txBody>
                  <a:tcPr/>
                </a:tc>
                <a:tc>
                  <a:txBody>
                    <a:bodyPr/>
                    <a:lstStyle/>
                    <a:p>
                      <a:pPr algn="r"/>
                      <a:r>
                        <a:rPr kumimoji="1" lang="en-US" altLang="ja-JP" sz="1100" dirty="0" smtClean="0"/>
                        <a:t>0952-32-7217</a:t>
                      </a:r>
                      <a:endParaRPr kumimoji="1" lang="ja-JP" altLang="en-US" sz="1100" dirty="0"/>
                    </a:p>
                  </a:txBody>
                  <a:tcPr/>
                </a:tc>
              </a:tr>
              <a:tr h="364276">
                <a:tc>
                  <a:txBody>
                    <a:bodyPr/>
                    <a:lstStyle/>
                    <a:p>
                      <a:r>
                        <a:rPr kumimoji="1" lang="ja-JP" altLang="en-US" sz="900" dirty="0" smtClean="0"/>
                        <a:t>長崎労働局職業安定部職業対策課</a:t>
                      </a:r>
                      <a:endParaRPr kumimoji="1" lang="ja-JP" altLang="en-US" sz="900" dirty="0"/>
                    </a:p>
                  </a:txBody>
                  <a:tcPr/>
                </a:tc>
                <a:tc>
                  <a:txBody>
                    <a:bodyPr/>
                    <a:lstStyle/>
                    <a:p>
                      <a:pPr algn="r"/>
                      <a:r>
                        <a:rPr kumimoji="1" lang="en-US" altLang="ja-JP" sz="1100" dirty="0" smtClean="0"/>
                        <a:t>095-801-0042</a:t>
                      </a:r>
                      <a:endParaRPr kumimoji="1" lang="ja-JP" altLang="en-US" sz="1100" dirty="0"/>
                    </a:p>
                  </a:txBody>
                  <a:tcPr/>
                </a:tc>
              </a:tr>
              <a:tr h="364276">
                <a:tc>
                  <a:txBody>
                    <a:bodyPr/>
                    <a:lstStyle/>
                    <a:p>
                      <a:r>
                        <a:rPr kumimoji="1" lang="ja-JP" altLang="en-US" sz="900" dirty="0" smtClean="0"/>
                        <a:t>熊本労働局職業安定部職業対策課</a:t>
                      </a:r>
                      <a:endParaRPr kumimoji="1" lang="ja-JP" altLang="en-US" sz="900" dirty="0"/>
                    </a:p>
                  </a:txBody>
                  <a:tcPr/>
                </a:tc>
                <a:tc>
                  <a:txBody>
                    <a:bodyPr/>
                    <a:lstStyle/>
                    <a:p>
                      <a:pPr algn="r"/>
                      <a:r>
                        <a:rPr kumimoji="1" lang="en-US" altLang="ja-JP" sz="1100" dirty="0" smtClean="0"/>
                        <a:t>096-211-1704</a:t>
                      </a:r>
                      <a:endParaRPr kumimoji="1" lang="ja-JP" altLang="en-US" sz="1100" dirty="0"/>
                    </a:p>
                  </a:txBody>
                  <a:tcPr/>
                </a:tc>
              </a:tr>
              <a:tr h="364276">
                <a:tc>
                  <a:txBody>
                    <a:bodyPr/>
                    <a:lstStyle/>
                    <a:p>
                      <a:r>
                        <a:rPr kumimoji="1" lang="ja-JP" altLang="en-US" sz="900" dirty="0" smtClean="0"/>
                        <a:t>大分労働局職業安定部職業対策課</a:t>
                      </a:r>
                      <a:endParaRPr kumimoji="1" lang="ja-JP" altLang="en-US" sz="900" dirty="0"/>
                    </a:p>
                  </a:txBody>
                  <a:tcPr/>
                </a:tc>
                <a:tc>
                  <a:txBody>
                    <a:bodyPr/>
                    <a:lstStyle/>
                    <a:p>
                      <a:pPr algn="r"/>
                      <a:r>
                        <a:rPr kumimoji="1" lang="en-US" altLang="ja-JP" sz="1100" dirty="0" smtClean="0"/>
                        <a:t>097-535-2090</a:t>
                      </a:r>
                      <a:endParaRPr kumimoji="1" lang="ja-JP" altLang="en-US" sz="1100" dirty="0"/>
                    </a:p>
                  </a:txBody>
                  <a:tcPr/>
                </a:tc>
              </a:tr>
              <a:tr h="364276">
                <a:tc>
                  <a:txBody>
                    <a:bodyPr/>
                    <a:lstStyle/>
                    <a:p>
                      <a:r>
                        <a:rPr kumimoji="1" lang="ja-JP" altLang="en-US" sz="900" dirty="0" smtClean="0"/>
                        <a:t>宮崎労働局職業安定部職業対策課</a:t>
                      </a:r>
                    </a:p>
                  </a:txBody>
                  <a:tcPr/>
                </a:tc>
                <a:tc>
                  <a:txBody>
                    <a:bodyPr/>
                    <a:lstStyle/>
                    <a:p>
                      <a:pPr algn="r"/>
                      <a:r>
                        <a:rPr kumimoji="1" lang="en-US" altLang="ja-JP" sz="1100" dirty="0" smtClean="0"/>
                        <a:t>0985-38-8824</a:t>
                      </a:r>
                      <a:endParaRPr kumimoji="1" lang="ja-JP" altLang="en-US" sz="1100" dirty="0"/>
                    </a:p>
                  </a:txBody>
                  <a:tcPr/>
                </a:tc>
              </a:tr>
              <a:tr h="364276">
                <a:tc>
                  <a:txBody>
                    <a:bodyPr/>
                    <a:lstStyle/>
                    <a:p>
                      <a:r>
                        <a:rPr kumimoji="1" lang="ja-JP" altLang="en-US" sz="900" dirty="0" smtClean="0"/>
                        <a:t>鹿児島労働局職業安定部職業対策課</a:t>
                      </a:r>
                      <a:endParaRPr kumimoji="1" lang="ja-JP" altLang="en-US" sz="900" dirty="0"/>
                    </a:p>
                  </a:txBody>
                  <a:tcPr/>
                </a:tc>
                <a:tc>
                  <a:txBody>
                    <a:bodyPr/>
                    <a:lstStyle/>
                    <a:p>
                      <a:pPr algn="r"/>
                      <a:r>
                        <a:rPr kumimoji="1" lang="en-US" altLang="ja-JP" sz="1100" dirty="0" smtClean="0"/>
                        <a:t>099-219-8712</a:t>
                      </a:r>
                      <a:endParaRPr kumimoji="1" lang="ja-JP" altLang="en-US" sz="1100" dirty="0"/>
                    </a:p>
                  </a:txBody>
                  <a:tcPr/>
                </a:tc>
              </a:tr>
              <a:tr h="364276">
                <a:tc>
                  <a:txBody>
                    <a:bodyPr/>
                    <a:lstStyle/>
                    <a:p>
                      <a:r>
                        <a:rPr kumimoji="1" lang="ja-JP" altLang="en-US" sz="900" dirty="0" smtClean="0"/>
                        <a:t>沖縄労働局職業安定部職業対策課</a:t>
                      </a:r>
                      <a:endParaRPr kumimoji="1" lang="ja-JP" altLang="en-US" sz="900" dirty="0"/>
                    </a:p>
                  </a:txBody>
                  <a:tcPr/>
                </a:tc>
                <a:tc>
                  <a:txBody>
                    <a:bodyPr/>
                    <a:lstStyle/>
                    <a:p>
                      <a:pPr algn="r"/>
                      <a:r>
                        <a:rPr kumimoji="1" lang="en-US" altLang="ja-JP" sz="1100" dirty="0" smtClean="0"/>
                        <a:t>098-868-3701</a:t>
                      </a:r>
                      <a:endParaRPr kumimoji="1" lang="ja-JP" altLang="en-US" sz="1100" dirty="0"/>
                    </a:p>
                  </a:txBody>
                  <a:tcPr/>
                </a:tc>
              </a:tr>
            </a:tbl>
          </a:graphicData>
        </a:graphic>
      </p:graphicFrame>
      <p:sp>
        <p:nvSpPr>
          <p:cNvPr id="44" name="スライド番号プレースホルダー 7"/>
          <p:cNvSpPr txBox="1">
            <a:spLocks/>
          </p:cNvSpPr>
          <p:nvPr/>
        </p:nvSpPr>
        <p:spPr>
          <a:xfrm>
            <a:off x="7601639" y="6665514"/>
            <a:ext cx="2310289" cy="1478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600" dirty="0" smtClean="0">
                <a:solidFill>
                  <a:schemeClr val="tx1"/>
                </a:solidFill>
              </a:rPr>
              <a:t>17</a:t>
            </a:r>
            <a:endParaRPr lang="en-US" altLang="ja-JP" sz="1600" dirty="0">
              <a:solidFill>
                <a:schemeClr val="tx1"/>
              </a:solidFill>
            </a:endParaRPr>
          </a:p>
        </p:txBody>
      </p:sp>
      <p:grpSp>
        <p:nvGrpSpPr>
          <p:cNvPr id="45" name="グループ化 44"/>
          <p:cNvGrpSpPr/>
          <p:nvPr/>
        </p:nvGrpSpPr>
        <p:grpSpPr>
          <a:xfrm>
            <a:off x="-233957" y="3"/>
            <a:ext cx="10528001" cy="481045"/>
            <a:chOff x="-233957" y="3"/>
            <a:chExt cx="10528001" cy="481045"/>
          </a:xfrm>
        </p:grpSpPr>
        <p:sp>
          <p:nvSpPr>
            <p:cNvPr id="46" name="正方形/長方形 45"/>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en-US" altLang="ja-JP" sz="2800" dirty="0" smtClean="0"/>
                <a:t>10</a:t>
              </a:r>
              <a:r>
                <a:rPr lang="ja-JP" altLang="en-US" sz="2800" dirty="0" smtClean="0"/>
                <a:t>　生涯現役促進地域連携事業に係るお問い合わせ先</a:t>
              </a:r>
              <a:endParaRPr kumimoji="1" lang="ja-JP" altLang="en-US" sz="2800" b="1" dirty="0">
                <a:latin typeface="HG丸ｺﾞｼｯｸM-PRO" panose="020F0600000000000000" pitchFamily="50" charset="-128"/>
                <a:ea typeface="HG丸ｺﾞｼｯｸM-PRO" panose="020F0600000000000000" pitchFamily="50" charset="-128"/>
              </a:endParaRPr>
            </a:p>
          </p:txBody>
        </p:sp>
        <p:cxnSp>
          <p:nvCxnSpPr>
            <p:cNvPr id="47" name="直線コネクタ 46"/>
            <p:cNvCxnSpPr/>
            <p:nvPr/>
          </p:nvCxnSpPr>
          <p:spPr>
            <a:xfrm>
              <a:off x="-233957" y="481048"/>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graphicFrame>
        <p:nvGraphicFramePr>
          <p:cNvPr id="2" name="表 1"/>
          <p:cNvGraphicFramePr>
            <a:graphicFrameLocks noGrp="1"/>
          </p:cNvGraphicFramePr>
          <p:nvPr>
            <p:extLst>
              <p:ext uri="{D42A27DB-BD31-4B8C-83A1-F6EECF244321}">
                <p14:modId xmlns:p14="http://schemas.microsoft.com/office/powerpoint/2010/main" val="2460630118"/>
              </p:ext>
            </p:extLst>
          </p:nvPr>
        </p:nvGraphicFramePr>
        <p:xfrm>
          <a:off x="-17933" y="548680"/>
          <a:ext cx="3192355" cy="6255136"/>
        </p:xfrm>
        <a:graphic>
          <a:graphicData uri="http://schemas.openxmlformats.org/drawingml/2006/table">
            <a:tbl>
              <a:tblPr firstRow="1" bandRow="1">
                <a:tableStyleId>{7DF18680-E054-41AD-8BC1-D1AEF772440D}</a:tableStyleId>
              </a:tblPr>
              <a:tblGrid>
                <a:gridCol w="2160240"/>
                <a:gridCol w="1032115"/>
              </a:tblGrid>
              <a:tr h="364276">
                <a:tc>
                  <a:txBody>
                    <a:bodyPr/>
                    <a:lstStyle/>
                    <a:p>
                      <a:pPr algn="ctr"/>
                      <a:r>
                        <a:rPr kumimoji="1" lang="ja-JP" altLang="en-US" sz="1400" dirty="0" smtClean="0"/>
                        <a:t>問い合わせ窓口</a:t>
                      </a:r>
                      <a:endParaRPr kumimoji="1" lang="ja-JP" altLang="en-US" sz="1400" dirty="0"/>
                    </a:p>
                  </a:txBody>
                  <a:tcPr/>
                </a:tc>
                <a:tc>
                  <a:txBody>
                    <a:bodyPr/>
                    <a:lstStyle/>
                    <a:p>
                      <a:pPr algn="ctr"/>
                      <a:r>
                        <a:rPr kumimoji="1" lang="ja-JP" altLang="en-US" sz="1400" dirty="0" smtClean="0"/>
                        <a:t>電話番号</a:t>
                      </a:r>
                      <a:endParaRPr kumimoji="1" lang="ja-JP" altLang="en-US" sz="1400" dirty="0"/>
                    </a:p>
                  </a:txBody>
                  <a:tcPr/>
                </a:tc>
              </a:tr>
              <a:tr h="364276">
                <a:tc>
                  <a:txBody>
                    <a:bodyPr/>
                    <a:lstStyle/>
                    <a:p>
                      <a:pPr algn="l"/>
                      <a:r>
                        <a:rPr kumimoji="1" lang="ja-JP" altLang="en-US" sz="900" dirty="0" smtClean="0"/>
                        <a:t>厚生労働省職業安定局</a:t>
                      </a:r>
                      <a:endParaRPr kumimoji="1" lang="en-US" altLang="ja-JP" sz="900" dirty="0" smtClean="0"/>
                    </a:p>
                    <a:p>
                      <a:pPr algn="l"/>
                      <a:r>
                        <a:rPr kumimoji="1" lang="ja-JP" altLang="en-US" sz="900" dirty="0" smtClean="0"/>
                        <a:t>雇用開発部高齢者雇用対策課</a:t>
                      </a:r>
                      <a:endParaRPr kumimoji="1" lang="ja-JP" altLang="en-US" sz="900" dirty="0"/>
                    </a:p>
                  </a:txBody>
                  <a:tcPr/>
                </a:tc>
                <a:tc>
                  <a:txBody>
                    <a:bodyPr/>
                    <a:lstStyle/>
                    <a:p>
                      <a:pPr algn="r"/>
                      <a:r>
                        <a:rPr kumimoji="1" lang="en-US" altLang="ja-JP" sz="1100" dirty="0" smtClean="0"/>
                        <a:t>03-5253-1111</a:t>
                      </a:r>
                    </a:p>
                    <a:p>
                      <a:pPr algn="r"/>
                      <a:r>
                        <a:rPr kumimoji="1" lang="ja-JP" altLang="en-US" sz="1100" dirty="0" smtClean="0"/>
                        <a:t>（内</a:t>
                      </a:r>
                      <a:r>
                        <a:rPr kumimoji="1" lang="en-US" altLang="ja-JP" sz="1100" dirty="0" smtClean="0"/>
                        <a:t>5809</a:t>
                      </a:r>
                      <a:r>
                        <a:rPr kumimoji="1" lang="ja-JP" altLang="en-US" sz="1100" dirty="0" smtClean="0"/>
                        <a:t>）</a:t>
                      </a:r>
                      <a:endParaRPr kumimoji="1" lang="ja-JP" altLang="en-US" sz="1100" dirty="0"/>
                    </a:p>
                  </a:txBody>
                  <a:tcPr/>
                </a:tc>
              </a:tr>
              <a:tr h="364276">
                <a:tc>
                  <a:txBody>
                    <a:bodyPr/>
                    <a:lstStyle/>
                    <a:p>
                      <a:pPr algn="l"/>
                      <a:r>
                        <a:rPr kumimoji="1" lang="ja-JP" altLang="en-US" sz="900" dirty="0" smtClean="0"/>
                        <a:t>北海道労働局職業安定部職業安定課</a:t>
                      </a:r>
                      <a:endParaRPr kumimoji="1" lang="ja-JP" altLang="en-US" sz="900" dirty="0"/>
                    </a:p>
                  </a:txBody>
                  <a:tcPr/>
                </a:tc>
                <a:tc>
                  <a:txBody>
                    <a:bodyPr/>
                    <a:lstStyle/>
                    <a:p>
                      <a:pPr algn="r"/>
                      <a:r>
                        <a:rPr kumimoji="1" lang="en-US" altLang="ja-JP" sz="1100" dirty="0" smtClean="0"/>
                        <a:t>011-709-2311</a:t>
                      </a:r>
                      <a:endParaRPr kumimoji="1" lang="ja-JP" altLang="en-US" sz="1100" dirty="0"/>
                    </a:p>
                  </a:txBody>
                  <a:tcPr/>
                </a:tc>
              </a:tr>
              <a:tr h="364276">
                <a:tc>
                  <a:txBody>
                    <a:bodyPr/>
                    <a:lstStyle/>
                    <a:p>
                      <a:r>
                        <a:rPr kumimoji="1" lang="ja-JP" altLang="en-US" sz="900" dirty="0" smtClean="0"/>
                        <a:t>青森労働局職業安定部職業対策課</a:t>
                      </a:r>
                      <a:endParaRPr kumimoji="1" lang="ja-JP" altLang="en-US" sz="900" dirty="0"/>
                    </a:p>
                  </a:txBody>
                  <a:tcPr/>
                </a:tc>
                <a:tc>
                  <a:txBody>
                    <a:bodyPr/>
                    <a:lstStyle/>
                    <a:p>
                      <a:pPr algn="r"/>
                      <a:r>
                        <a:rPr kumimoji="1" lang="en-US" altLang="ja-JP" sz="1100" dirty="0" smtClean="0"/>
                        <a:t>017-721-2003</a:t>
                      </a:r>
                      <a:endParaRPr kumimoji="1" lang="ja-JP" altLang="en-US" sz="1100" dirty="0"/>
                    </a:p>
                  </a:txBody>
                  <a:tcPr/>
                </a:tc>
              </a:tr>
              <a:tr h="364276">
                <a:tc>
                  <a:txBody>
                    <a:bodyPr/>
                    <a:lstStyle/>
                    <a:p>
                      <a:r>
                        <a:rPr kumimoji="1" lang="ja-JP" altLang="en-US" sz="900" dirty="0" smtClean="0"/>
                        <a:t>岩手労働局職業安定部職業対策課</a:t>
                      </a:r>
                      <a:endParaRPr kumimoji="1" lang="ja-JP" altLang="en-US" sz="900" dirty="0"/>
                    </a:p>
                  </a:txBody>
                  <a:tcPr/>
                </a:tc>
                <a:tc>
                  <a:txBody>
                    <a:bodyPr/>
                    <a:lstStyle/>
                    <a:p>
                      <a:pPr algn="r"/>
                      <a:r>
                        <a:rPr kumimoji="1" lang="en-US" altLang="ja-JP" sz="1100" dirty="0" smtClean="0"/>
                        <a:t>019-604-3005</a:t>
                      </a:r>
                      <a:endParaRPr kumimoji="1" lang="ja-JP" altLang="en-US" sz="1100" dirty="0"/>
                    </a:p>
                  </a:txBody>
                  <a:tcPr/>
                </a:tc>
              </a:tr>
              <a:tr h="364276">
                <a:tc>
                  <a:txBody>
                    <a:bodyPr/>
                    <a:lstStyle/>
                    <a:p>
                      <a:r>
                        <a:rPr kumimoji="1" lang="ja-JP" altLang="en-US" sz="900" dirty="0" smtClean="0"/>
                        <a:t>宮城労働局職業安定部職業対策課</a:t>
                      </a:r>
                    </a:p>
                  </a:txBody>
                  <a:tcPr/>
                </a:tc>
                <a:tc>
                  <a:txBody>
                    <a:bodyPr/>
                    <a:lstStyle/>
                    <a:p>
                      <a:pPr algn="r"/>
                      <a:r>
                        <a:rPr kumimoji="1" lang="en-US" altLang="ja-JP" sz="1100" dirty="0" smtClean="0"/>
                        <a:t>022-299-8062</a:t>
                      </a:r>
                      <a:endParaRPr kumimoji="1" lang="ja-JP" altLang="en-US" sz="1100" dirty="0"/>
                    </a:p>
                  </a:txBody>
                  <a:tcPr/>
                </a:tc>
              </a:tr>
              <a:tr h="364276">
                <a:tc>
                  <a:txBody>
                    <a:bodyPr/>
                    <a:lstStyle/>
                    <a:p>
                      <a:r>
                        <a:rPr kumimoji="1" lang="ja-JP" altLang="en-US" sz="900" dirty="0" smtClean="0"/>
                        <a:t>秋田労働局職業安定部職業対策課</a:t>
                      </a:r>
                      <a:endParaRPr kumimoji="1" lang="ja-JP" altLang="en-US" sz="900" dirty="0"/>
                    </a:p>
                  </a:txBody>
                  <a:tcPr/>
                </a:tc>
                <a:tc>
                  <a:txBody>
                    <a:bodyPr/>
                    <a:lstStyle/>
                    <a:p>
                      <a:pPr algn="r"/>
                      <a:r>
                        <a:rPr kumimoji="1" lang="en-US" altLang="ja-JP" sz="1100" dirty="0" smtClean="0"/>
                        <a:t>018-883-0010</a:t>
                      </a:r>
                      <a:endParaRPr kumimoji="1" lang="ja-JP" altLang="en-US" sz="1100" dirty="0"/>
                    </a:p>
                  </a:txBody>
                  <a:tcPr/>
                </a:tc>
              </a:tr>
              <a:tr h="364276">
                <a:tc>
                  <a:txBody>
                    <a:bodyPr/>
                    <a:lstStyle/>
                    <a:p>
                      <a:r>
                        <a:rPr kumimoji="1" lang="ja-JP" altLang="en-US" sz="900" dirty="0" smtClean="0"/>
                        <a:t>山形労働局職業安定部職業対策課</a:t>
                      </a:r>
                    </a:p>
                  </a:txBody>
                  <a:tcPr/>
                </a:tc>
                <a:tc>
                  <a:txBody>
                    <a:bodyPr/>
                    <a:lstStyle/>
                    <a:p>
                      <a:pPr algn="r"/>
                      <a:r>
                        <a:rPr kumimoji="1" lang="en-US" altLang="ja-JP" sz="1100" dirty="0" smtClean="0"/>
                        <a:t>023-626-6101</a:t>
                      </a:r>
                      <a:endParaRPr kumimoji="1" lang="ja-JP" altLang="en-US" sz="1100" dirty="0"/>
                    </a:p>
                  </a:txBody>
                  <a:tcPr/>
                </a:tc>
              </a:tr>
              <a:tr h="364276">
                <a:tc>
                  <a:txBody>
                    <a:bodyPr/>
                    <a:lstStyle/>
                    <a:p>
                      <a:r>
                        <a:rPr kumimoji="1" lang="ja-JP" altLang="en-US" sz="900" dirty="0" smtClean="0"/>
                        <a:t>福島労働局職業安定部職業対策課</a:t>
                      </a:r>
                      <a:endParaRPr kumimoji="1" lang="ja-JP" altLang="en-US" sz="900" dirty="0"/>
                    </a:p>
                  </a:txBody>
                  <a:tcPr/>
                </a:tc>
                <a:tc>
                  <a:txBody>
                    <a:bodyPr/>
                    <a:lstStyle/>
                    <a:p>
                      <a:pPr algn="r"/>
                      <a:r>
                        <a:rPr kumimoji="1" lang="en-US" altLang="ja-JP" sz="1100" dirty="0" smtClean="0"/>
                        <a:t>024-529-5409</a:t>
                      </a:r>
                      <a:endParaRPr kumimoji="1" lang="ja-JP" altLang="en-US" sz="1100" dirty="0"/>
                    </a:p>
                  </a:txBody>
                  <a:tcPr/>
                </a:tc>
              </a:tr>
              <a:tr h="364276">
                <a:tc>
                  <a:txBody>
                    <a:bodyPr/>
                    <a:lstStyle/>
                    <a:p>
                      <a:r>
                        <a:rPr kumimoji="1" lang="ja-JP" altLang="en-US" sz="900" dirty="0" smtClean="0"/>
                        <a:t>茨城労働局職業安定部職業対策課</a:t>
                      </a:r>
                      <a:endParaRPr kumimoji="1" lang="ja-JP" altLang="en-US" sz="900" dirty="0"/>
                    </a:p>
                  </a:txBody>
                  <a:tcPr/>
                </a:tc>
                <a:tc>
                  <a:txBody>
                    <a:bodyPr/>
                    <a:lstStyle/>
                    <a:p>
                      <a:pPr algn="r"/>
                      <a:r>
                        <a:rPr kumimoji="1" lang="en-US" altLang="ja-JP" sz="1100" dirty="0" smtClean="0"/>
                        <a:t>029-224-6219</a:t>
                      </a:r>
                      <a:endParaRPr kumimoji="1" lang="ja-JP" altLang="en-US" sz="1100" dirty="0"/>
                    </a:p>
                  </a:txBody>
                  <a:tcPr/>
                </a:tc>
              </a:tr>
              <a:tr h="364276">
                <a:tc>
                  <a:txBody>
                    <a:bodyPr/>
                    <a:lstStyle/>
                    <a:p>
                      <a:r>
                        <a:rPr kumimoji="1" lang="ja-JP" altLang="en-US" sz="900" dirty="0" smtClean="0"/>
                        <a:t>栃木労働局職業安定部職業対策課</a:t>
                      </a:r>
                      <a:endParaRPr kumimoji="1" lang="ja-JP" altLang="en-US" sz="900" dirty="0"/>
                    </a:p>
                  </a:txBody>
                  <a:tcPr/>
                </a:tc>
                <a:tc>
                  <a:txBody>
                    <a:bodyPr/>
                    <a:lstStyle/>
                    <a:p>
                      <a:pPr algn="r"/>
                      <a:r>
                        <a:rPr kumimoji="1" lang="en-US" altLang="ja-JP" sz="1100" dirty="0" smtClean="0"/>
                        <a:t>028-610-3557</a:t>
                      </a:r>
                      <a:endParaRPr kumimoji="1" lang="ja-JP" altLang="en-US" sz="1100" dirty="0"/>
                    </a:p>
                  </a:txBody>
                  <a:tcPr/>
                </a:tc>
              </a:tr>
              <a:tr h="364276">
                <a:tc>
                  <a:txBody>
                    <a:bodyPr/>
                    <a:lstStyle/>
                    <a:p>
                      <a:r>
                        <a:rPr kumimoji="1" lang="ja-JP" altLang="en-US" sz="900" dirty="0" smtClean="0"/>
                        <a:t>群馬労働局職業安定部職業対策課</a:t>
                      </a:r>
                      <a:endParaRPr kumimoji="1" lang="ja-JP" altLang="en-US" sz="900" dirty="0"/>
                    </a:p>
                  </a:txBody>
                  <a:tcPr/>
                </a:tc>
                <a:tc>
                  <a:txBody>
                    <a:bodyPr/>
                    <a:lstStyle/>
                    <a:p>
                      <a:pPr algn="r"/>
                      <a:r>
                        <a:rPr kumimoji="1" lang="en-US" altLang="ja-JP" sz="1100" dirty="0" smtClean="0"/>
                        <a:t>027-210-5008</a:t>
                      </a:r>
                      <a:endParaRPr kumimoji="1" lang="ja-JP" altLang="en-US" sz="1100" dirty="0"/>
                    </a:p>
                  </a:txBody>
                  <a:tcPr/>
                </a:tc>
              </a:tr>
              <a:tr h="364276">
                <a:tc>
                  <a:txBody>
                    <a:bodyPr/>
                    <a:lstStyle/>
                    <a:p>
                      <a:r>
                        <a:rPr kumimoji="1" lang="ja-JP" altLang="en-US" sz="900" dirty="0" smtClean="0"/>
                        <a:t>埼玉労働局職業安定部職業対策課</a:t>
                      </a:r>
                      <a:endParaRPr kumimoji="1" lang="ja-JP" altLang="en-US" sz="900" dirty="0"/>
                    </a:p>
                  </a:txBody>
                  <a:tcPr/>
                </a:tc>
                <a:tc>
                  <a:txBody>
                    <a:bodyPr/>
                    <a:lstStyle/>
                    <a:p>
                      <a:pPr algn="r"/>
                      <a:r>
                        <a:rPr kumimoji="1" lang="en-US" altLang="ja-JP" sz="1100" dirty="0" smtClean="0"/>
                        <a:t>048-600-6209</a:t>
                      </a:r>
                      <a:endParaRPr kumimoji="1" lang="ja-JP" altLang="en-US" sz="1100" dirty="0"/>
                    </a:p>
                  </a:txBody>
                  <a:tcPr/>
                </a:tc>
              </a:tr>
              <a:tr h="364276">
                <a:tc>
                  <a:txBody>
                    <a:bodyPr/>
                    <a:lstStyle/>
                    <a:p>
                      <a:r>
                        <a:rPr kumimoji="1" lang="ja-JP" altLang="en-US" sz="900" dirty="0" smtClean="0"/>
                        <a:t>千葉労働局職業安定部職業対策課</a:t>
                      </a:r>
                    </a:p>
                  </a:txBody>
                  <a:tcPr/>
                </a:tc>
                <a:tc>
                  <a:txBody>
                    <a:bodyPr/>
                    <a:lstStyle/>
                    <a:p>
                      <a:pPr algn="r"/>
                      <a:r>
                        <a:rPr kumimoji="1" lang="en-US" altLang="ja-JP" sz="1100" dirty="0" smtClean="0"/>
                        <a:t>043-221-4391</a:t>
                      </a:r>
                      <a:endParaRPr kumimoji="1" lang="ja-JP" altLang="en-US" sz="1100" dirty="0"/>
                    </a:p>
                  </a:txBody>
                  <a:tcPr/>
                </a:tc>
              </a:tr>
              <a:tr h="364276">
                <a:tc>
                  <a:txBody>
                    <a:bodyPr/>
                    <a:lstStyle/>
                    <a:p>
                      <a:r>
                        <a:rPr kumimoji="1" lang="ja-JP" altLang="en-US" sz="900" dirty="0" smtClean="0"/>
                        <a:t>東京労働局職業安定部職業対策課</a:t>
                      </a:r>
                      <a:endParaRPr kumimoji="1" lang="ja-JP" altLang="en-US" sz="900" dirty="0"/>
                    </a:p>
                  </a:txBody>
                  <a:tcPr/>
                </a:tc>
                <a:tc>
                  <a:txBody>
                    <a:bodyPr/>
                    <a:lstStyle/>
                    <a:p>
                      <a:pPr algn="r"/>
                      <a:r>
                        <a:rPr kumimoji="1" lang="en-US" altLang="ja-JP" sz="1100" dirty="0" smtClean="0"/>
                        <a:t>03-3512-1664</a:t>
                      </a:r>
                      <a:endParaRPr kumimoji="1" lang="ja-JP" altLang="en-US" sz="1100" dirty="0"/>
                    </a:p>
                  </a:txBody>
                  <a:tcPr/>
                </a:tc>
              </a:tr>
              <a:tr h="364276">
                <a:tc>
                  <a:txBody>
                    <a:bodyPr/>
                    <a:lstStyle/>
                    <a:p>
                      <a:r>
                        <a:rPr kumimoji="1" lang="ja-JP" altLang="en-US" sz="900" dirty="0" smtClean="0"/>
                        <a:t>神奈川労働局職業安定部職業対策課</a:t>
                      </a:r>
                      <a:endParaRPr kumimoji="1" lang="ja-JP" altLang="en-US" sz="900" dirty="0"/>
                    </a:p>
                  </a:txBody>
                  <a:tcPr/>
                </a:tc>
                <a:tc>
                  <a:txBody>
                    <a:bodyPr/>
                    <a:lstStyle/>
                    <a:p>
                      <a:pPr algn="r"/>
                      <a:r>
                        <a:rPr kumimoji="1" lang="en-US" altLang="ja-JP" sz="1100" dirty="0" smtClean="0"/>
                        <a:t>045-650-2801</a:t>
                      </a:r>
                      <a:endParaRPr kumimoji="1" lang="ja-JP" altLang="en-US" sz="1100" dirty="0"/>
                    </a:p>
                  </a:txBody>
                  <a:tcPr/>
                </a:tc>
              </a:tr>
              <a:tr h="364276">
                <a:tc>
                  <a:txBody>
                    <a:bodyPr/>
                    <a:lstStyle/>
                    <a:p>
                      <a:r>
                        <a:rPr kumimoji="1" lang="ja-JP" altLang="en-US" sz="900" dirty="0" smtClean="0"/>
                        <a:t>新潟労働局職業安定部職業対策課</a:t>
                      </a:r>
                      <a:endParaRPr kumimoji="1" lang="ja-JP" altLang="en-US" sz="900" dirty="0"/>
                    </a:p>
                  </a:txBody>
                  <a:tcPr/>
                </a:tc>
                <a:tc>
                  <a:txBody>
                    <a:bodyPr/>
                    <a:lstStyle/>
                    <a:p>
                      <a:pPr algn="r"/>
                      <a:r>
                        <a:rPr kumimoji="1" lang="en-US" altLang="ja-JP" sz="1100" dirty="0" smtClean="0"/>
                        <a:t>025-288-3508</a:t>
                      </a:r>
                      <a:endParaRPr kumimoji="1" lang="ja-JP" altLang="en-US" sz="1100" dirty="0"/>
                    </a:p>
                  </a:txBody>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762382987"/>
              </p:ext>
            </p:extLst>
          </p:nvPr>
        </p:nvGraphicFramePr>
        <p:xfrm>
          <a:off x="3342440" y="548680"/>
          <a:ext cx="3192355" cy="6192692"/>
        </p:xfrm>
        <a:graphic>
          <a:graphicData uri="http://schemas.openxmlformats.org/drawingml/2006/table">
            <a:tbl>
              <a:tblPr firstRow="1" bandRow="1">
                <a:tableStyleId>{7DF18680-E054-41AD-8BC1-D1AEF772440D}</a:tableStyleId>
              </a:tblPr>
              <a:tblGrid>
                <a:gridCol w="2160240"/>
                <a:gridCol w="1032115"/>
              </a:tblGrid>
              <a:tr h="364276">
                <a:tc>
                  <a:txBody>
                    <a:bodyPr/>
                    <a:lstStyle/>
                    <a:p>
                      <a:pPr algn="ctr"/>
                      <a:r>
                        <a:rPr kumimoji="1" lang="ja-JP" altLang="en-US" sz="1400" dirty="0" smtClean="0"/>
                        <a:t>問い合わせ窓口</a:t>
                      </a:r>
                      <a:endParaRPr kumimoji="1" lang="ja-JP" altLang="en-US" sz="1400" dirty="0"/>
                    </a:p>
                  </a:txBody>
                  <a:tcPr/>
                </a:tc>
                <a:tc>
                  <a:txBody>
                    <a:bodyPr/>
                    <a:lstStyle/>
                    <a:p>
                      <a:pPr algn="ctr"/>
                      <a:r>
                        <a:rPr kumimoji="1" lang="ja-JP" altLang="en-US" sz="1400" dirty="0" smtClean="0"/>
                        <a:t>電話番号</a:t>
                      </a:r>
                      <a:endParaRPr kumimoji="1" lang="ja-JP" altLang="en-US" sz="1400" dirty="0"/>
                    </a:p>
                  </a:txBody>
                  <a:tcPr/>
                </a:tc>
              </a:tr>
              <a:tr h="364276">
                <a:tc>
                  <a:txBody>
                    <a:bodyPr/>
                    <a:lstStyle/>
                    <a:p>
                      <a:pPr algn="l"/>
                      <a:r>
                        <a:rPr kumimoji="1" lang="ja-JP" altLang="en-US" sz="900" dirty="0" smtClean="0"/>
                        <a:t>富山労働局職業安定部職業安定課</a:t>
                      </a:r>
                      <a:endParaRPr kumimoji="1" lang="ja-JP" altLang="en-US" sz="900" dirty="0"/>
                    </a:p>
                  </a:txBody>
                  <a:tcPr/>
                </a:tc>
                <a:tc>
                  <a:txBody>
                    <a:bodyPr/>
                    <a:lstStyle/>
                    <a:p>
                      <a:pPr algn="r"/>
                      <a:r>
                        <a:rPr kumimoji="1" lang="en-US" altLang="ja-JP" sz="1100" dirty="0" smtClean="0"/>
                        <a:t>076-432-2793</a:t>
                      </a:r>
                      <a:endParaRPr kumimoji="1" lang="ja-JP" altLang="en-US" sz="1100" dirty="0"/>
                    </a:p>
                  </a:txBody>
                  <a:tcPr/>
                </a:tc>
              </a:tr>
              <a:tr h="364276">
                <a:tc>
                  <a:txBody>
                    <a:bodyPr/>
                    <a:lstStyle/>
                    <a:p>
                      <a:pPr algn="l"/>
                      <a:r>
                        <a:rPr kumimoji="1" lang="ja-JP" altLang="en-US" sz="900" dirty="0" smtClean="0"/>
                        <a:t>石川労働局職業安定部職業安定課</a:t>
                      </a:r>
                      <a:endParaRPr kumimoji="1" lang="ja-JP" altLang="en-US" sz="900" dirty="0"/>
                    </a:p>
                  </a:txBody>
                  <a:tcPr/>
                </a:tc>
                <a:tc>
                  <a:txBody>
                    <a:bodyPr/>
                    <a:lstStyle/>
                    <a:p>
                      <a:pPr algn="r"/>
                      <a:r>
                        <a:rPr kumimoji="1" lang="en-US" altLang="ja-JP" sz="1100" dirty="0" smtClean="0"/>
                        <a:t>076-265-4435</a:t>
                      </a:r>
                      <a:endParaRPr kumimoji="1" lang="ja-JP" altLang="en-US" sz="1100" dirty="0"/>
                    </a:p>
                  </a:txBody>
                  <a:tcPr/>
                </a:tc>
              </a:tr>
              <a:tr h="364276">
                <a:tc>
                  <a:txBody>
                    <a:bodyPr/>
                    <a:lstStyle/>
                    <a:p>
                      <a:r>
                        <a:rPr kumimoji="1" lang="ja-JP" altLang="en-US" sz="900" dirty="0" smtClean="0"/>
                        <a:t>福井労働局職業安定部職業対策課</a:t>
                      </a:r>
                      <a:endParaRPr kumimoji="1" lang="ja-JP" altLang="en-US" sz="900" dirty="0"/>
                    </a:p>
                  </a:txBody>
                  <a:tcPr/>
                </a:tc>
                <a:tc>
                  <a:txBody>
                    <a:bodyPr/>
                    <a:lstStyle/>
                    <a:p>
                      <a:pPr algn="r"/>
                      <a:r>
                        <a:rPr kumimoji="1" lang="en-US" altLang="ja-JP" sz="1100" dirty="0" smtClean="0"/>
                        <a:t>0776-26-8613</a:t>
                      </a:r>
                      <a:endParaRPr kumimoji="1" lang="ja-JP" altLang="en-US" sz="1100" dirty="0"/>
                    </a:p>
                  </a:txBody>
                  <a:tcPr/>
                </a:tc>
              </a:tr>
              <a:tr h="364276">
                <a:tc>
                  <a:txBody>
                    <a:bodyPr/>
                    <a:lstStyle/>
                    <a:p>
                      <a:r>
                        <a:rPr kumimoji="1" lang="ja-JP" altLang="en-US" sz="900" dirty="0" smtClean="0"/>
                        <a:t>山梨労働局職業安定部職業対策課</a:t>
                      </a:r>
                      <a:endParaRPr kumimoji="1" lang="ja-JP" altLang="en-US" sz="900" dirty="0"/>
                    </a:p>
                  </a:txBody>
                  <a:tcPr/>
                </a:tc>
                <a:tc>
                  <a:txBody>
                    <a:bodyPr/>
                    <a:lstStyle/>
                    <a:p>
                      <a:pPr algn="r"/>
                      <a:r>
                        <a:rPr kumimoji="1" lang="en-US" altLang="ja-JP" sz="1100" dirty="0" smtClean="0"/>
                        <a:t>055-255-2858</a:t>
                      </a:r>
                      <a:endParaRPr kumimoji="1" lang="ja-JP" altLang="en-US" sz="1100" dirty="0"/>
                    </a:p>
                  </a:txBody>
                  <a:tcPr/>
                </a:tc>
              </a:tr>
              <a:tr h="364276">
                <a:tc>
                  <a:txBody>
                    <a:bodyPr/>
                    <a:lstStyle/>
                    <a:p>
                      <a:r>
                        <a:rPr kumimoji="1" lang="ja-JP" altLang="en-US" sz="900" dirty="0" smtClean="0"/>
                        <a:t>長野労働局職業安定部職業対策課</a:t>
                      </a:r>
                    </a:p>
                  </a:txBody>
                  <a:tcPr/>
                </a:tc>
                <a:tc>
                  <a:txBody>
                    <a:bodyPr/>
                    <a:lstStyle/>
                    <a:p>
                      <a:pPr algn="r"/>
                      <a:r>
                        <a:rPr kumimoji="1" lang="en-US" altLang="ja-JP" sz="1100" dirty="0" smtClean="0"/>
                        <a:t>026-226-0866</a:t>
                      </a:r>
                      <a:endParaRPr kumimoji="1" lang="ja-JP" altLang="en-US" sz="1100" dirty="0"/>
                    </a:p>
                  </a:txBody>
                  <a:tcPr/>
                </a:tc>
              </a:tr>
              <a:tr h="364276">
                <a:tc>
                  <a:txBody>
                    <a:bodyPr/>
                    <a:lstStyle/>
                    <a:p>
                      <a:r>
                        <a:rPr kumimoji="1" lang="ja-JP" altLang="en-US" sz="900" dirty="0" smtClean="0"/>
                        <a:t>岐阜労働局職業安定部職業対策課</a:t>
                      </a:r>
                      <a:endParaRPr kumimoji="1" lang="ja-JP" altLang="en-US" sz="900" dirty="0"/>
                    </a:p>
                  </a:txBody>
                  <a:tcPr/>
                </a:tc>
                <a:tc>
                  <a:txBody>
                    <a:bodyPr/>
                    <a:lstStyle/>
                    <a:p>
                      <a:pPr algn="r"/>
                      <a:r>
                        <a:rPr kumimoji="1" lang="en-US" altLang="ja-JP" sz="1100" dirty="0" smtClean="0"/>
                        <a:t>058-245-1314</a:t>
                      </a:r>
                      <a:endParaRPr kumimoji="1" lang="ja-JP" altLang="en-US" sz="1100" dirty="0"/>
                    </a:p>
                  </a:txBody>
                  <a:tcPr/>
                </a:tc>
              </a:tr>
              <a:tr h="364276">
                <a:tc>
                  <a:txBody>
                    <a:bodyPr/>
                    <a:lstStyle/>
                    <a:p>
                      <a:r>
                        <a:rPr kumimoji="1" lang="ja-JP" altLang="en-US" sz="900" dirty="0" smtClean="0"/>
                        <a:t>静岡労働局職業安定部職業対策課</a:t>
                      </a:r>
                    </a:p>
                  </a:txBody>
                  <a:tcPr/>
                </a:tc>
                <a:tc>
                  <a:txBody>
                    <a:bodyPr/>
                    <a:lstStyle/>
                    <a:p>
                      <a:pPr algn="r"/>
                      <a:r>
                        <a:rPr kumimoji="1" lang="en-US" altLang="ja-JP" sz="1100" dirty="0" smtClean="0"/>
                        <a:t>054-271-9970</a:t>
                      </a:r>
                      <a:endParaRPr kumimoji="1" lang="ja-JP" altLang="en-US" sz="1100" dirty="0"/>
                    </a:p>
                  </a:txBody>
                  <a:tcPr/>
                </a:tc>
              </a:tr>
              <a:tr h="364276">
                <a:tc>
                  <a:txBody>
                    <a:bodyPr/>
                    <a:lstStyle/>
                    <a:p>
                      <a:r>
                        <a:rPr kumimoji="1" lang="ja-JP" altLang="en-US" sz="900" dirty="0" smtClean="0"/>
                        <a:t>愛知労働局職業安定部職業対策課</a:t>
                      </a:r>
                      <a:endParaRPr kumimoji="1" lang="ja-JP" altLang="en-US" sz="900" dirty="0"/>
                    </a:p>
                  </a:txBody>
                  <a:tcPr/>
                </a:tc>
                <a:tc>
                  <a:txBody>
                    <a:bodyPr/>
                    <a:lstStyle/>
                    <a:p>
                      <a:pPr algn="r"/>
                      <a:r>
                        <a:rPr kumimoji="1" lang="en-US" altLang="ja-JP" sz="1100" dirty="0" smtClean="0"/>
                        <a:t>052-219-5507</a:t>
                      </a:r>
                      <a:endParaRPr kumimoji="1" lang="ja-JP" altLang="en-US" sz="1100" dirty="0"/>
                    </a:p>
                  </a:txBody>
                  <a:tcPr/>
                </a:tc>
              </a:tr>
              <a:tr h="364276">
                <a:tc>
                  <a:txBody>
                    <a:bodyPr/>
                    <a:lstStyle/>
                    <a:p>
                      <a:r>
                        <a:rPr kumimoji="1" lang="ja-JP" altLang="en-US" sz="900" dirty="0" smtClean="0"/>
                        <a:t>三重労働局職業安定部職業対策課</a:t>
                      </a:r>
                      <a:endParaRPr kumimoji="1" lang="ja-JP" altLang="en-US" sz="900" dirty="0"/>
                    </a:p>
                  </a:txBody>
                  <a:tcPr/>
                </a:tc>
                <a:tc>
                  <a:txBody>
                    <a:bodyPr/>
                    <a:lstStyle/>
                    <a:p>
                      <a:pPr algn="r"/>
                      <a:r>
                        <a:rPr kumimoji="1" lang="en-US" altLang="ja-JP" sz="1100" dirty="0" smtClean="0"/>
                        <a:t>059-226-2305</a:t>
                      </a:r>
                      <a:endParaRPr kumimoji="1" lang="ja-JP" altLang="en-US" sz="1100" dirty="0"/>
                    </a:p>
                  </a:txBody>
                  <a:tcPr/>
                </a:tc>
              </a:tr>
              <a:tr h="364276">
                <a:tc>
                  <a:txBody>
                    <a:bodyPr/>
                    <a:lstStyle/>
                    <a:p>
                      <a:r>
                        <a:rPr kumimoji="1" lang="ja-JP" altLang="en-US" sz="900" dirty="0" smtClean="0"/>
                        <a:t>滋賀労働局職業安定部職業対策課</a:t>
                      </a:r>
                      <a:endParaRPr kumimoji="1" lang="ja-JP" altLang="en-US" sz="900" dirty="0"/>
                    </a:p>
                  </a:txBody>
                  <a:tcPr/>
                </a:tc>
                <a:tc>
                  <a:txBody>
                    <a:bodyPr/>
                    <a:lstStyle/>
                    <a:p>
                      <a:pPr algn="r"/>
                      <a:r>
                        <a:rPr kumimoji="1" lang="en-US" altLang="ja-JP" sz="1100" dirty="0" smtClean="0"/>
                        <a:t>077-526-8686</a:t>
                      </a:r>
                      <a:endParaRPr kumimoji="1" lang="ja-JP" altLang="en-US" sz="1100" dirty="0"/>
                    </a:p>
                  </a:txBody>
                  <a:tcPr/>
                </a:tc>
              </a:tr>
              <a:tr h="364276">
                <a:tc>
                  <a:txBody>
                    <a:bodyPr/>
                    <a:lstStyle/>
                    <a:p>
                      <a:r>
                        <a:rPr kumimoji="1" lang="ja-JP" altLang="en-US" sz="900" dirty="0" smtClean="0"/>
                        <a:t>京都労働局職業安定部職業対策課</a:t>
                      </a:r>
                      <a:endParaRPr kumimoji="1" lang="ja-JP" altLang="en-US" sz="900" dirty="0"/>
                    </a:p>
                  </a:txBody>
                  <a:tcPr/>
                </a:tc>
                <a:tc>
                  <a:txBody>
                    <a:bodyPr/>
                    <a:lstStyle/>
                    <a:p>
                      <a:pPr algn="r"/>
                      <a:r>
                        <a:rPr kumimoji="1" lang="en-US" altLang="ja-JP" sz="1100" dirty="0" smtClean="0"/>
                        <a:t>075-275-5424</a:t>
                      </a:r>
                      <a:endParaRPr kumimoji="1" lang="ja-JP" altLang="en-US" sz="1100" dirty="0"/>
                    </a:p>
                  </a:txBody>
                  <a:tcPr/>
                </a:tc>
              </a:tr>
              <a:tr h="364276">
                <a:tc>
                  <a:txBody>
                    <a:bodyPr/>
                    <a:lstStyle/>
                    <a:p>
                      <a:r>
                        <a:rPr kumimoji="1" lang="ja-JP" altLang="en-US" sz="900" dirty="0" smtClean="0"/>
                        <a:t>大阪労働局職業安定部職業対策課</a:t>
                      </a:r>
                      <a:endParaRPr kumimoji="1" lang="ja-JP" altLang="en-US" sz="900" dirty="0"/>
                    </a:p>
                  </a:txBody>
                  <a:tcPr/>
                </a:tc>
                <a:tc>
                  <a:txBody>
                    <a:bodyPr/>
                    <a:lstStyle/>
                    <a:p>
                      <a:pPr algn="r"/>
                      <a:r>
                        <a:rPr kumimoji="1" lang="en-US" altLang="ja-JP" sz="1100" dirty="0" smtClean="0"/>
                        <a:t>06-4790-6310</a:t>
                      </a:r>
                      <a:endParaRPr kumimoji="1" lang="ja-JP" altLang="en-US" sz="1100" dirty="0"/>
                    </a:p>
                  </a:txBody>
                  <a:tcPr/>
                </a:tc>
              </a:tr>
              <a:tr h="364276">
                <a:tc>
                  <a:txBody>
                    <a:bodyPr/>
                    <a:lstStyle/>
                    <a:p>
                      <a:r>
                        <a:rPr kumimoji="1" lang="ja-JP" altLang="en-US" sz="900" dirty="0" smtClean="0"/>
                        <a:t>兵庫労働局職業安定部職業対策課</a:t>
                      </a:r>
                      <a:endParaRPr kumimoji="1" lang="ja-JP" altLang="en-US" sz="900" dirty="0"/>
                    </a:p>
                  </a:txBody>
                  <a:tcPr/>
                </a:tc>
                <a:tc>
                  <a:txBody>
                    <a:bodyPr/>
                    <a:lstStyle/>
                    <a:p>
                      <a:pPr algn="r"/>
                      <a:r>
                        <a:rPr kumimoji="1" lang="en-US" altLang="ja-JP" sz="1100" dirty="0" smtClean="0"/>
                        <a:t>078-367-0810</a:t>
                      </a:r>
                      <a:endParaRPr kumimoji="1" lang="ja-JP" altLang="en-US" sz="1100" dirty="0"/>
                    </a:p>
                  </a:txBody>
                  <a:tcPr/>
                </a:tc>
              </a:tr>
              <a:tr h="364276">
                <a:tc>
                  <a:txBody>
                    <a:bodyPr/>
                    <a:lstStyle/>
                    <a:p>
                      <a:r>
                        <a:rPr kumimoji="1" lang="ja-JP" altLang="en-US" sz="900" dirty="0" smtClean="0"/>
                        <a:t>奈良労働局職業安定部職業対策課</a:t>
                      </a:r>
                    </a:p>
                  </a:txBody>
                  <a:tcPr/>
                </a:tc>
                <a:tc>
                  <a:txBody>
                    <a:bodyPr/>
                    <a:lstStyle/>
                    <a:p>
                      <a:pPr algn="r"/>
                      <a:r>
                        <a:rPr kumimoji="1" lang="en-US" altLang="ja-JP" sz="1100" dirty="0" smtClean="0"/>
                        <a:t>0742-32-0209</a:t>
                      </a:r>
                      <a:endParaRPr kumimoji="1" lang="ja-JP" altLang="en-US" sz="1100" dirty="0"/>
                    </a:p>
                  </a:txBody>
                  <a:tcPr/>
                </a:tc>
              </a:tr>
              <a:tr h="364276">
                <a:tc>
                  <a:txBody>
                    <a:bodyPr/>
                    <a:lstStyle/>
                    <a:p>
                      <a:r>
                        <a:rPr kumimoji="1" lang="ja-JP" altLang="en-US" sz="900" dirty="0" smtClean="0"/>
                        <a:t>和歌山労働局職業安定部職業対策課</a:t>
                      </a:r>
                      <a:endParaRPr kumimoji="1" lang="ja-JP" altLang="en-US" sz="900" dirty="0"/>
                    </a:p>
                  </a:txBody>
                  <a:tcPr/>
                </a:tc>
                <a:tc>
                  <a:txBody>
                    <a:bodyPr/>
                    <a:lstStyle/>
                    <a:p>
                      <a:pPr algn="r"/>
                      <a:r>
                        <a:rPr kumimoji="1" lang="en-US" altLang="ja-JP" sz="1100" dirty="0" smtClean="0"/>
                        <a:t>073-488-1161</a:t>
                      </a:r>
                      <a:endParaRPr kumimoji="1" lang="ja-JP" altLang="en-US" sz="1100" dirty="0"/>
                    </a:p>
                  </a:txBody>
                  <a:tcPr/>
                </a:tc>
              </a:tr>
              <a:tr h="364276">
                <a:tc>
                  <a:txBody>
                    <a:bodyPr/>
                    <a:lstStyle/>
                    <a:p>
                      <a:r>
                        <a:rPr kumimoji="1" lang="ja-JP" altLang="en-US" sz="900" dirty="0" smtClean="0"/>
                        <a:t>鳥取労働局職業安定部職業対策課</a:t>
                      </a:r>
                      <a:endParaRPr kumimoji="1" lang="ja-JP" altLang="en-US" sz="900" dirty="0"/>
                    </a:p>
                  </a:txBody>
                  <a:tcPr/>
                </a:tc>
                <a:tc>
                  <a:txBody>
                    <a:bodyPr/>
                    <a:lstStyle/>
                    <a:p>
                      <a:pPr algn="r"/>
                      <a:r>
                        <a:rPr kumimoji="1" lang="en-US" altLang="ja-JP" sz="1100" dirty="0" smtClean="0"/>
                        <a:t>0857-29-1707</a:t>
                      </a:r>
                      <a:endParaRPr kumimoji="1" lang="ja-JP" altLang="en-US" sz="1100" dirty="0"/>
                    </a:p>
                  </a:txBody>
                  <a:tcPr/>
                </a:tc>
              </a:tr>
            </a:tbl>
          </a:graphicData>
        </a:graphic>
      </p:graphicFrame>
    </p:spTree>
    <p:extLst>
      <p:ext uri="{BB962C8B-B14F-4D97-AF65-F5344CB8AC3E}">
        <p14:creationId xmlns:p14="http://schemas.microsoft.com/office/powerpoint/2010/main" val="2349290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5815018" y="1123976"/>
            <a:ext cx="1581977"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a:solidFill>
                  <a:prstClr val="black"/>
                </a:solidFill>
                <a:latin typeface="Arial" charset="0"/>
              </a:rPr>
              <a:t>平成</a:t>
            </a:r>
            <a:r>
              <a:rPr lang="en-US" altLang="ja-JP" sz="900" dirty="0" smtClean="0">
                <a:solidFill>
                  <a:prstClr val="black"/>
                </a:solidFill>
                <a:latin typeface="Arial" charset="0"/>
              </a:rPr>
              <a:t>29</a:t>
            </a:r>
            <a:r>
              <a:rPr lang="ja-JP" altLang="en-US" sz="900" dirty="0" smtClean="0">
                <a:solidFill>
                  <a:prstClr val="black"/>
                </a:solidFill>
                <a:latin typeface="Arial" charset="0"/>
              </a:rPr>
              <a:t>年</a:t>
            </a:r>
            <a:r>
              <a:rPr lang="ja-JP" altLang="en-US" sz="900" dirty="0">
                <a:solidFill>
                  <a:prstClr val="black"/>
                </a:solidFill>
                <a:latin typeface="Arial" charset="0"/>
              </a:rPr>
              <a:t>推計値</a:t>
            </a:r>
          </a:p>
          <a:p>
            <a:pPr algn="ctr" fontAlgn="base">
              <a:spcBef>
                <a:spcPct val="0"/>
              </a:spcBef>
              <a:spcAft>
                <a:spcPct val="0"/>
              </a:spcAft>
            </a:pPr>
            <a:r>
              <a:rPr lang="ja-JP" altLang="en-US" sz="900" dirty="0">
                <a:solidFill>
                  <a:prstClr val="black"/>
                </a:solidFill>
                <a:latin typeface="Arial" charset="0"/>
              </a:rPr>
              <a:t>（日本の将来推計人口）</a:t>
            </a:r>
          </a:p>
        </p:txBody>
      </p:sp>
      <p:sp>
        <p:nvSpPr>
          <p:cNvPr id="6" name="AutoShape 5"/>
          <p:cNvSpPr>
            <a:spLocks noChangeArrowheads="1"/>
          </p:cNvSpPr>
          <p:nvPr/>
        </p:nvSpPr>
        <p:spPr bwMode="auto">
          <a:xfrm flipH="1">
            <a:off x="4014965" y="1123976"/>
            <a:ext cx="1581977"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a:solidFill>
                  <a:prstClr val="black"/>
                </a:solidFill>
                <a:latin typeface="Arial" charset="0"/>
              </a:rPr>
              <a:t>実績値</a:t>
            </a:r>
          </a:p>
          <a:p>
            <a:pPr algn="ctr" fontAlgn="base">
              <a:spcBef>
                <a:spcPct val="0"/>
              </a:spcBef>
              <a:spcAft>
                <a:spcPct val="0"/>
              </a:spcAft>
            </a:pPr>
            <a:r>
              <a:rPr lang="ja-JP" altLang="en-US" sz="900" dirty="0" smtClean="0">
                <a:solidFill>
                  <a:prstClr val="black"/>
                </a:solidFill>
                <a:latin typeface="Arial" charset="0"/>
              </a:rPr>
              <a:t>（国勢調査等</a:t>
            </a:r>
            <a:r>
              <a:rPr lang="ja-JP" altLang="en-US" sz="900" dirty="0">
                <a:solidFill>
                  <a:prstClr val="black"/>
                </a:solidFill>
                <a:latin typeface="Arial" charset="0"/>
              </a:rPr>
              <a:t>）</a:t>
            </a:r>
          </a:p>
        </p:txBody>
      </p:sp>
      <p:sp>
        <p:nvSpPr>
          <p:cNvPr id="7" name="Rectangle 15" descr="25%"/>
          <p:cNvSpPr>
            <a:spLocks noChangeArrowheads="1"/>
          </p:cNvSpPr>
          <p:nvPr/>
        </p:nvSpPr>
        <p:spPr bwMode="auto">
          <a:xfrm>
            <a:off x="415727" y="551656"/>
            <a:ext cx="9213164" cy="573088"/>
          </a:xfrm>
          <a:prstGeom prst="rect">
            <a:avLst/>
          </a:prstGeom>
          <a:noFill/>
          <a:ln w="12700">
            <a:solidFill>
              <a:schemeClr val="tx1"/>
            </a:solidFill>
            <a:miter lim="800000"/>
            <a:headEnd/>
            <a:tailEnd/>
          </a:ln>
        </p:spPr>
        <p:txBody>
          <a:bodyPr wrap="none" lIns="91428" tIns="45715" rIns="91428" bIns="45715" anchor="ctr"/>
          <a:lstStyle/>
          <a:p>
            <a:pPr fontAlgn="base">
              <a:spcBef>
                <a:spcPct val="0"/>
              </a:spcBef>
              <a:spcAft>
                <a:spcPct val="0"/>
              </a:spcAft>
            </a:pPr>
            <a:r>
              <a:rPr lang="en-US" altLang="ja-JP" sz="1600" dirty="0">
                <a:solidFill>
                  <a:prstClr val="black"/>
                </a:solidFill>
                <a:latin typeface="Arial" charset="0"/>
              </a:rPr>
              <a:t>○ </a:t>
            </a:r>
            <a:r>
              <a:rPr lang="ja-JP" altLang="en-US" sz="1600" dirty="0">
                <a:solidFill>
                  <a:prstClr val="black"/>
                </a:solidFill>
                <a:latin typeface="Arial" charset="0"/>
              </a:rPr>
              <a:t>日本の人口は</a:t>
            </a:r>
            <a:r>
              <a:rPr lang="ja-JP" altLang="en-US" sz="1600" dirty="0" smtClean="0">
                <a:solidFill>
                  <a:prstClr val="black"/>
                </a:solidFill>
                <a:latin typeface="Arial" charset="0"/>
              </a:rPr>
              <a:t>近年減少</a:t>
            </a:r>
            <a:r>
              <a:rPr lang="ja-JP" altLang="en-US" sz="1600" dirty="0">
                <a:solidFill>
                  <a:prstClr val="black"/>
                </a:solidFill>
                <a:latin typeface="Arial" charset="0"/>
              </a:rPr>
              <a:t>局面を迎えている。</a:t>
            </a:r>
            <a:r>
              <a:rPr lang="en-US" altLang="ja-JP" sz="1600" dirty="0" smtClean="0">
                <a:solidFill>
                  <a:prstClr val="black"/>
                </a:solidFill>
                <a:latin typeface="Arial" charset="0"/>
              </a:rPr>
              <a:t>2065</a:t>
            </a:r>
            <a:r>
              <a:rPr lang="ja-JP" altLang="en-US" sz="1600" dirty="0" smtClean="0">
                <a:solidFill>
                  <a:prstClr val="black"/>
                </a:solidFill>
                <a:latin typeface="Arial" charset="0"/>
              </a:rPr>
              <a:t>年には</a:t>
            </a:r>
            <a:r>
              <a:rPr lang="ja-JP" altLang="en-US" sz="1600" dirty="0">
                <a:solidFill>
                  <a:prstClr val="black"/>
                </a:solidFill>
                <a:latin typeface="Arial" charset="0"/>
              </a:rPr>
              <a:t>総人口</a:t>
            </a:r>
            <a:r>
              <a:rPr lang="ja-JP" altLang="en-US" sz="1600" dirty="0" smtClean="0">
                <a:solidFill>
                  <a:prstClr val="black"/>
                </a:solidFill>
                <a:latin typeface="Arial" charset="0"/>
              </a:rPr>
              <a:t>が</a:t>
            </a:r>
            <a:r>
              <a:rPr lang="en-US" altLang="ja-JP" sz="1600" dirty="0" smtClean="0">
                <a:solidFill>
                  <a:prstClr val="black"/>
                </a:solidFill>
                <a:latin typeface="Arial" charset="0"/>
              </a:rPr>
              <a:t>9,000</a:t>
            </a:r>
            <a:r>
              <a:rPr lang="ja-JP" altLang="en-US" sz="1600" dirty="0" smtClean="0">
                <a:solidFill>
                  <a:prstClr val="black"/>
                </a:solidFill>
                <a:latin typeface="Arial" charset="0"/>
              </a:rPr>
              <a:t>万人を割り込み、</a:t>
            </a:r>
            <a:r>
              <a:rPr lang="ja-JP" altLang="en-US" sz="1600" dirty="0" smtClean="0">
                <a:latin typeface="Arial" charset="0"/>
              </a:rPr>
              <a:t>高齢化率は</a:t>
            </a:r>
            <a:endParaRPr lang="en-US" altLang="ja-JP" sz="1600" dirty="0" smtClean="0">
              <a:latin typeface="Arial" charset="0"/>
            </a:endParaRPr>
          </a:p>
          <a:p>
            <a:pPr fontAlgn="base">
              <a:spcBef>
                <a:spcPct val="0"/>
              </a:spcBef>
              <a:spcAft>
                <a:spcPct val="0"/>
              </a:spcAft>
            </a:pPr>
            <a:r>
              <a:rPr lang="ja-JP" altLang="en-US" sz="1600" dirty="0" smtClean="0">
                <a:latin typeface="Arial" charset="0"/>
              </a:rPr>
              <a:t>　　</a:t>
            </a:r>
            <a:r>
              <a:rPr lang="en-US" altLang="ja-JP" sz="1600" dirty="0" smtClean="0">
                <a:latin typeface="Arial" charset="0"/>
              </a:rPr>
              <a:t>38</a:t>
            </a:r>
            <a:r>
              <a:rPr lang="ja-JP" altLang="en-US" sz="1600" dirty="0" smtClean="0">
                <a:latin typeface="Arial" charset="0"/>
              </a:rPr>
              <a:t>％台の水準</a:t>
            </a:r>
            <a:r>
              <a:rPr lang="ja-JP" altLang="en-US" sz="1600" dirty="0">
                <a:solidFill>
                  <a:prstClr val="black"/>
                </a:solidFill>
                <a:latin typeface="Arial" charset="0"/>
              </a:rPr>
              <a:t>になると推計されて</a:t>
            </a:r>
            <a:r>
              <a:rPr lang="ja-JP" altLang="en-US" sz="1600" dirty="0" smtClean="0">
                <a:solidFill>
                  <a:prstClr val="black"/>
                </a:solidFill>
                <a:latin typeface="Arial" charset="0"/>
              </a:rPr>
              <a:t>います。</a:t>
            </a:r>
            <a:endParaRPr lang="ja-JP" altLang="en-US" sz="1600" dirty="0">
              <a:solidFill>
                <a:prstClr val="black"/>
              </a:solidFill>
              <a:latin typeface="Arial" charset="0"/>
            </a:endParaRPr>
          </a:p>
        </p:txBody>
      </p:sp>
      <p:sp>
        <p:nvSpPr>
          <p:cNvPr id="9" name="テキスト ボックス 8"/>
          <p:cNvSpPr txBox="1"/>
          <p:nvPr/>
        </p:nvSpPr>
        <p:spPr>
          <a:xfrm>
            <a:off x="11742" y="1381071"/>
            <a:ext cx="1007627" cy="253916"/>
          </a:xfrm>
          <a:prstGeom prst="rect">
            <a:avLst/>
          </a:prstGeom>
          <a:noFill/>
        </p:spPr>
        <p:txBody>
          <a:bodyPr wrap="square" rtlCol="0">
            <a:spAutoFit/>
          </a:bodyPr>
          <a:lstStyle/>
          <a:p>
            <a:pPr fontAlgn="base">
              <a:spcBef>
                <a:spcPct val="0"/>
              </a:spcBef>
              <a:spcAft>
                <a:spcPct val="0"/>
              </a:spcAft>
            </a:pPr>
            <a:r>
              <a:rPr lang="ja-JP" altLang="en-US" sz="1050" dirty="0">
                <a:solidFill>
                  <a:prstClr val="black"/>
                </a:solidFill>
                <a:latin typeface="Arial" charset="0"/>
              </a:rPr>
              <a:t>人口（万人）</a:t>
            </a:r>
          </a:p>
        </p:txBody>
      </p:sp>
      <p:sp>
        <p:nvSpPr>
          <p:cNvPr id="10" name="テキスト ボックス 9"/>
          <p:cNvSpPr txBox="1"/>
          <p:nvPr/>
        </p:nvSpPr>
        <p:spPr>
          <a:xfrm>
            <a:off x="9107670" y="2892247"/>
            <a:ext cx="776163" cy="577081"/>
          </a:xfrm>
          <a:prstGeom prst="rect">
            <a:avLst/>
          </a:prstGeom>
          <a:noFill/>
        </p:spPr>
        <p:txBody>
          <a:bodyPr wrap="square" rtlCol="0">
            <a:spAutoFit/>
          </a:bodyPr>
          <a:lstStyle/>
          <a:p>
            <a:pPr algn="ctr" fontAlgn="base">
              <a:spcBef>
                <a:spcPct val="0"/>
              </a:spcBef>
              <a:spcAft>
                <a:spcPct val="0"/>
              </a:spcAft>
            </a:pPr>
            <a:r>
              <a:rPr lang="ja-JP" altLang="en-US" sz="1050" dirty="0">
                <a:solidFill>
                  <a:prstClr val="black"/>
                </a:solidFill>
                <a:latin typeface="Arial" charset="0"/>
              </a:rPr>
              <a:t>生産年齢人口割合</a:t>
            </a:r>
            <a:endParaRPr lang="en-US" altLang="ja-JP" sz="1050" dirty="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51.4%</a:t>
            </a:r>
            <a:endParaRPr lang="ja-JP" altLang="en-US" dirty="0">
              <a:solidFill>
                <a:prstClr val="black"/>
              </a:solidFill>
              <a:latin typeface="Arial" charset="0"/>
            </a:endParaRPr>
          </a:p>
        </p:txBody>
      </p:sp>
      <p:sp>
        <p:nvSpPr>
          <p:cNvPr id="11" name="テキスト ボックス 10"/>
          <p:cNvSpPr txBox="1"/>
          <p:nvPr/>
        </p:nvSpPr>
        <p:spPr>
          <a:xfrm>
            <a:off x="9107670" y="3701877"/>
            <a:ext cx="776163" cy="415498"/>
          </a:xfrm>
          <a:prstGeom prst="rect">
            <a:avLst/>
          </a:prstGeom>
          <a:noFill/>
        </p:spPr>
        <p:txBody>
          <a:bodyPr wrap="square" rtlCol="0">
            <a:spAutoFit/>
          </a:bodyPr>
          <a:lstStyle/>
          <a:p>
            <a:pPr algn="ctr" fontAlgn="base">
              <a:spcBef>
                <a:spcPct val="0"/>
              </a:spcBef>
              <a:spcAft>
                <a:spcPct val="0"/>
              </a:spcAft>
            </a:pPr>
            <a:r>
              <a:rPr lang="ja-JP" altLang="en-US" sz="1050" dirty="0">
                <a:solidFill>
                  <a:prstClr val="black"/>
                </a:solidFill>
                <a:latin typeface="Arial" charset="0"/>
              </a:rPr>
              <a:t>高齢化率</a:t>
            </a:r>
            <a:endParaRPr lang="en-US" altLang="ja-JP" sz="1050" dirty="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38.4%</a:t>
            </a:r>
            <a:endParaRPr lang="ja-JP" altLang="en-US" dirty="0">
              <a:solidFill>
                <a:prstClr val="black"/>
              </a:solidFill>
              <a:latin typeface="Arial" charset="0"/>
            </a:endParaRPr>
          </a:p>
        </p:txBody>
      </p:sp>
      <p:sp>
        <p:nvSpPr>
          <p:cNvPr id="12" name="テキスト ボックス 11"/>
          <p:cNvSpPr txBox="1"/>
          <p:nvPr/>
        </p:nvSpPr>
        <p:spPr>
          <a:xfrm>
            <a:off x="9122519" y="4908470"/>
            <a:ext cx="776163" cy="577081"/>
          </a:xfrm>
          <a:prstGeom prst="rect">
            <a:avLst/>
          </a:prstGeom>
          <a:noFill/>
        </p:spPr>
        <p:txBody>
          <a:bodyPr wrap="square" rtlCol="0">
            <a:spAutoFit/>
          </a:bodyPr>
          <a:lstStyle/>
          <a:p>
            <a:pPr algn="ctr" fontAlgn="base">
              <a:spcBef>
                <a:spcPct val="0"/>
              </a:spcBef>
              <a:spcAft>
                <a:spcPct val="0"/>
              </a:spcAft>
            </a:pPr>
            <a:r>
              <a:rPr lang="ja-JP" altLang="en-US" sz="1050" dirty="0">
                <a:solidFill>
                  <a:prstClr val="black"/>
                </a:solidFill>
                <a:latin typeface="Arial" charset="0"/>
              </a:rPr>
              <a:t>合計特殊</a:t>
            </a:r>
            <a:endParaRPr lang="en-US" altLang="ja-JP" sz="1050" dirty="0">
              <a:solidFill>
                <a:prstClr val="black"/>
              </a:solidFill>
              <a:latin typeface="Arial" charset="0"/>
            </a:endParaRPr>
          </a:p>
          <a:p>
            <a:pPr algn="ctr" fontAlgn="base">
              <a:spcBef>
                <a:spcPct val="0"/>
              </a:spcBef>
              <a:spcAft>
                <a:spcPct val="0"/>
              </a:spcAft>
            </a:pPr>
            <a:r>
              <a:rPr lang="ja-JP" altLang="en-US" sz="1050" dirty="0">
                <a:solidFill>
                  <a:prstClr val="black"/>
                </a:solidFill>
                <a:latin typeface="Arial" charset="0"/>
              </a:rPr>
              <a:t>出生率</a:t>
            </a:r>
            <a:endParaRPr lang="en-US" altLang="ja-JP" sz="1050" dirty="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1.44</a:t>
            </a:r>
            <a:endParaRPr lang="ja-JP" altLang="en-US" dirty="0">
              <a:solidFill>
                <a:prstClr val="black"/>
              </a:solidFill>
              <a:latin typeface="Arial" charset="0"/>
            </a:endParaRPr>
          </a:p>
        </p:txBody>
      </p:sp>
      <p:graphicFrame>
        <p:nvGraphicFramePr>
          <p:cNvPr id="15" name="グラフ 14"/>
          <p:cNvGraphicFramePr/>
          <p:nvPr>
            <p:extLst>
              <p:ext uri="{D42A27DB-BD31-4B8C-83A1-F6EECF244321}">
                <p14:modId xmlns:p14="http://schemas.microsoft.com/office/powerpoint/2010/main" val="719785530"/>
              </p:ext>
            </p:extLst>
          </p:nvPr>
        </p:nvGraphicFramePr>
        <p:xfrm>
          <a:off x="0" y="1597095"/>
          <a:ext cx="9269022" cy="4824536"/>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直線コネクタ 17"/>
          <p:cNvCxnSpPr/>
          <p:nvPr/>
        </p:nvCxnSpPr>
        <p:spPr>
          <a:xfrm flipV="1">
            <a:off x="5742326" y="970407"/>
            <a:ext cx="0" cy="518550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848136" y="1857831"/>
            <a:ext cx="2087228"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a:solidFill>
                  <a:prstClr val="black"/>
                </a:solidFill>
              </a:rPr>
              <a:t>生産年齢人口（</a:t>
            </a:r>
            <a:r>
              <a:rPr lang="en-US" altLang="ja-JP" sz="1050" dirty="0">
                <a:solidFill>
                  <a:prstClr val="black"/>
                </a:solidFill>
              </a:rPr>
              <a:t>15</a:t>
            </a:r>
            <a:r>
              <a:rPr lang="ja-JP" altLang="en-US" sz="1050" dirty="0">
                <a:solidFill>
                  <a:prstClr val="black"/>
                </a:solidFill>
              </a:rPr>
              <a:t>～</a:t>
            </a:r>
            <a:r>
              <a:rPr lang="en-US" altLang="ja-JP" sz="1050" dirty="0">
                <a:solidFill>
                  <a:prstClr val="black"/>
                </a:solidFill>
              </a:rPr>
              <a:t>64</a:t>
            </a:r>
            <a:r>
              <a:rPr lang="ja-JP" altLang="en-US" sz="1050" dirty="0">
                <a:solidFill>
                  <a:prstClr val="black"/>
                </a:solidFill>
              </a:rPr>
              <a:t>歳）割合</a:t>
            </a:r>
          </a:p>
        </p:txBody>
      </p:sp>
      <p:cxnSp>
        <p:nvCxnSpPr>
          <p:cNvPr id="19" name="直線コネクタ 18"/>
          <p:cNvCxnSpPr>
            <a:stCxn id="14" idx="2"/>
          </p:cNvCxnSpPr>
          <p:nvPr/>
        </p:nvCxnSpPr>
        <p:spPr>
          <a:xfrm>
            <a:off x="1891750" y="2111747"/>
            <a:ext cx="179933" cy="250140"/>
          </a:xfrm>
          <a:prstGeom prst="line">
            <a:avLst/>
          </a:prstGeom>
          <a:ln w="12700"/>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2791418" y="4232805"/>
            <a:ext cx="2087228"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a:solidFill>
                  <a:prstClr val="black"/>
                </a:solidFill>
              </a:rPr>
              <a:t>高齢化率（</a:t>
            </a:r>
            <a:r>
              <a:rPr lang="en-US" altLang="ja-JP" sz="1050" dirty="0">
                <a:solidFill>
                  <a:prstClr val="black"/>
                </a:solidFill>
              </a:rPr>
              <a:t>65</a:t>
            </a:r>
            <a:r>
              <a:rPr lang="ja-JP" altLang="en-US" sz="1050" dirty="0">
                <a:solidFill>
                  <a:prstClr val="black"/>
                </a:solidFill>
              </a:rPr>
              <a:t>歳以上人口割合）</a:t>
            </a:r>
          </a:p>
        </p:txBody>
      </p:sp>
      <p:cxnSp>
        <p:nvCxnSpPr>
          <p:cNvPr id="23" name="直線コネクタ 22"/>
          <p:cNvCxnSpPr/>
          <p:nvPr/>
        </p:nvCxnSpPr>
        <p:spPr>
          <a:xfrm>
            <a:off x="4018228" y="4483099"/>
            <a:ext cx="323880" cy="576000"/>
          </a:xfrm>
          <a:prstGeom prst="line">
            <a:avLst/>
          </a:prstGeom>
          <a:ln w="12700"/>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6606007" y="4751797"/>
            <a:ext cx="1439468"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a:solidFill>
                  <a:prstClr val="black"/>
                </a:solidFill>
              </a:rPr>
              <a:t>合計特殊出生率</a:t>
            </a:r>
          </a:p>
        </p:txBody>
      </p:sp>
      <p:cxnSp>
        <p:nvCxnSpPr>
          <p:cNvPr id="27" name="直線コネクタ 26"/>
          <p:cNvCxnSpPr/>
          <p:nvPr/>
        </p:nvCxnSpPr>
        <p:spPr>
          <a:xfrm flipH="1">
            <a:off x="7253768" y="5005713"/>
            <a:ext cx="71938" cy="252000"/>
          </a:xfrm>
          <a:prstGeom prst="line">
            <a:avLst/>
          </a:prstGeom>
          <a:ln w="12700"/>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992082" y="3840390"/>
            <a:ext cx="1439468"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a:solidFill>
                  <a:prstClr val="black"/>
                </a:solidFill>
                <a:latin typeface="Arial" charset="0"/>
              </a:rPr>
              <a:t>15</a:t>
            </a:r>
            <a:r>
              <a:rPr lang="ja-JP" altLang="en-US" sz="1200" dirty="0">
                <a:solidFill>
                  <a:prstClr val="black"/>
                </a:solidFill>
                <a:latin typeface="Arial" charset="0"/>
              </a:rPr>
              <a:t>～</a:t>
            </a:r>
            <a:r>
              <a:rPr lang="en-US" altLang="ja-JP" sz="1200" dirty="0">
                <a:solidFill>
                  <a:prstClr val="black"/>
                </a:solidFill>
                <a:latin typeface="Arial" charset="0"/>
              </a:rPr>
              <a:t>64</a:t>
            </a:r>
            <a:r>
              <a:rPr lang="ja-JP" altLang="en-US" sz="1200" dirty="0">
                <a:solidFill>
                  <a:prstClr val="black"/>
                </a:solidFill>
                <a:latin typeface="Arial" charset="0"/>
              </a:rPr>
              <a:t>歳人口</a:t>
            </a:r>
          </a:p>
        </p:txBody>
      </p:sp>
      <p:sp>
        <p:nvSpPr>
          <p:cNvPr id="35" name="テキスト ボックス 34"/>
          <p:cNvSpPr txBox="1"/>
          <p:nvPr/>
        </p:nvSpPr>
        <p:spPr>
          <a:xfrm>
            <a:off x="992082" y="5352567"/>
            <a:ext cx="1439468"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a:solidFill>
                  <a:prstClr val="black"/>
                </a:solidFill>
                <a:latin typeface="Arial" charset="0"/>
              </a:rPr>
              <a:t>14</a:t>
            </a:r>
            <a:r>
              <a:rPr lang="ja-JP" altLang="en-US" sz="1200" dirty="0">
                <a:solidFill>
                  <a:prstClr val="black"/>
                </a:solidFill>
                <a:latin typeface="Arial" charset="0"/>
              </a:rPr>
              <a:t>歳以下人口</a:t>
            </a:r>
          </a:p>
        </p:txBody>
      </p:sp>
      <p:sp>
        <p:nvSpPr>
          <p:cNvPr id="36" name="テキスト ボックス 35"/>
          <p:cNvSpPr txBox="1"/>
          <p:nvPr/>
        </p:nvSpPr>
        <p:spPr>
          <a:xfrm>
            <a:off x="7109820" y="3408340"/>
            <a:ext cx="1439468"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a:solidFill>
                  <a:prstClr val="black"/>
                </a:solidFill>
                <a:latin typeface="Arial" charset="0"/>
              </a:rPr>
              <a:t>65</a:t>
            </a:r>
            <a:r>
              <a:rPr lang="ja-JP" altLang="en-US" sz="1200" dirty="0">
                <a:solidFill>
                  <a:prstClr val="black"/>
                </a:solidFill>
                <a:latin typeface="Arial" charset="0"/>
              </a:rPr>
              <a:t>歳以上人口</a:t>
            </a:r>
          </a:p>
        </p:txBody>
      </p:sp>
      <p:sp>
        <p:nvSpPr>
          <p:cNvPr id="37" name="テキスト ボックス 36"/>
          <p:cNvSpPr txBox="1"/>
          <p:nvPr/>
        </p:nvSpPr>
        <p:spPr>
          <a:xfrm>
            <a:off x="5022308" y="3408340"/>
            <a:ext cx="575787" cy="2308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60.3%</a:t>
            </a:r>
            <a:endParaRPr lang="en-US" altLang="ja-JP" sz="900" dirty="0">
              <a:solidFill>
                <a:prstClr val="black"/>
              </a:solidFill>
              <a:latin typeface="Arial" charset="0"/>
            </a:endParaRPr>
          </a:p>
        </p:txBody>
      </p:sp>
      <p:sp>
        <p:nvSpPr>
          <p:cNvPr id="38" name="テキスト ボックス 37"/>
          <p:cNvSpPr txBox="1"/>
          <p:nvPr/>
        </p:nvSpPr>
        <p:spPr>
          <a:xfrm>
            <a:off x="5073832" y="4036674"/>
            <a:ext cx="575787" cy="2308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27.3%</a:t>
            </a:r>
            <a:endParaRPr lang="en-US" altLang="ja-JP" sz="900" dirty="0">
              <a:solidFill>
                <a:prstClr val="black"/>
              </a:solidFill>
              <a:latin typeface="Arial" charset="0"/>
            </a:endParaRPr>
          </a:p>
        </p:txBody>
      </p:sp>
      <p:sp>
        <p:nvSpPr>
          <p:cNvPr id="39" name="テキスト ボックス 38"/>
          <p:cNvSpPr txBox="1"/>
          <p:nvPr/>
        </p:nvSpPr>
        <p:spPr>
          <a:xfrm>
            <a:off x="5076678" y="5613368"/>
            <a:ext cx="575787"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1.44</a:t>
            </a:r>
            <a:endParaRPr lang="en-US" altLang="ja-JP" sz="900" dirty="0">
              <a:solidFill>
                <a:prstClr val="black"/>
              </a:solidFill>
              <a:latin typeface="Arial" charset="0"/>
            </a:endParaRPr>
          </a:p>
          <a:p>
            <a:pPr algn="ctr" fontAlgn="base">
              <a:spcBef>
                <a:spcPct val="0"/>
              </a:spcBef>
              <a:spcAft>
                <a:spcPct val="0"/>
              </a:spcAft>
            </a:pPr>
            <a:r>
              <a:rPr lang="en-US" altLang="ja-JP" sz="900" dirty="0">
                <a:solidFill>
                  <a:prstClr val="black"/>
                </a:solidFill>
                <a:latin typeface="Arial" charset="0"/>
              </a:rPr>
              <a:t>(</a:t>
            </a:r>
            <a:r>
              <a:rPr lang="en-US" altLang="ja-JP" sz="900" dirty="0" smtClean="0">
                <a:solidFill>
                  <a:prstClr val="black"/>
                </a:solidFill>
                <a:latin typeface="Arial" charset="0"/>
              </a:rPr>
              <a:t>2016)</a:t>
            </a:r>
            <a:endParaRPr lang="en-US" altLang="ja-JP" sz="900" dirty="0">
              <a:solidFill>
                <a:prstClr val="black"/>
              </a:solidFill>
              <a:latin typeface="Arial" charset="0"/>
            </a:endParaRPr>
          </a:p>
        </p:txBody>
      </p:sp>
      <p:cxnSp>
        <p:nvCxnSpPr>
          <p:cNvPr id="46" name="直線コネクタ 45"/>
          <p:cNvCxnSpPr/>
          <p:nvPr/>
        </p:nvCxnSpPr>
        <p:spPr>
          <a:xfrm flipV="1">
            <a:off x="5290337" y="2834096"/>
            <a:ext cx="230412" cy="574244"/>
          </a:xfrm>
          <a:prstGeom prst="line">
            <a:avLst/>
          </a:prstGeom>
          <a:ln w="9525"/>
        </p:spPr>
        <p:style>
          <a:lnRef idx="1">
            <a:schemeClr val="dk1"/>
          </a:lnRef>
          <a:fillRef idx="0">
            <a:schemeClr val="dk1"/>
          </a:fillRef>
          <a:effectRef idx="0">
            <a:schemeClr val="dk1"/>
          </a:effectRef>
          <a:fontRef idx="minor">
            <a:schemeClr val="tx1"/>
          </a:fontRef>
        </p:style>
      </p:cxnSp>
      <p:cxnSp>
        <p:nvCxnSpPr>
          <p:cNvPr id="48" name="直線コネクタ 47"/>
          <p:cNvCxnSpPr>
            <a:stCxn id="38" idx="2"/>
          </p:cNvCxnSpPr>
          <p:nvPr/>
        </p:nvCxnSpPr>
        <p:spPr>
          <a:xfrm>
            <a:off x="5361725" y="4267506"/>
            <a:ext cx="189937" cy="269756"/>
          </a:xfrm>
          <a:prstGeom prst="line">
            <a:avLst/>
          </a:prstGeom>
          <a:ln w="9525"/>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4663451" y="1741719"/>
            <a:ext cx="1034910" cy="2308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12,693</a:t>
            </a:r>
            <a:r>
              <a:rPr lang="ja-JP" altLang="en-US" sz="900" dirty="0" smtClean="0">
                <a:solidFill>
                  <a:prstClr val="black"/>
                </a:solidFill>
                <a:latin typeface="Arial" charset="0"/>
              </a:rPr>
              <a:t>万人</a:t>
            </a:r>
            <a:endParaRPr lang="en-US" altLang="ja-JP" sz="900" dirty="0">
              <a:solidFill>
                <a:prstClr val="black"/>
              </a:solidFill>
              <a:latin typeface="Arial" charset="0"/>
            </a:endParaRPr>
          </a:p>
        </p:txBody>
      </p:sp>
      <p:cxnSp>
        <p:nvCxnSpPr>
          <p:cNvPr id="30" name="直線コネクタ 29"/>
          <p:cNvCxnSpPr/>
          <p:nvPr/>
        </p:nvCxnSpPr>
        <p:spPr>
          <a:xfrm>
            <a:off x="5288088" y="1972552"/>
            <a:ext cx="274253" cy="172147"/>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a:stCxn id="39" idx="0"/>
          </p:cNvCxnSpPr>
          <p:nvPr/>
        </p:nvCxnSpPr>
        <p:spPr>
          <a:xfrm flipV="1">
            <a:off x="5364572" y="5325336"/>
            <a:ext cx="156177" cy="288032"/>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p:cNvSpPr txBox="1"/>
          <p:nvPr/>
        </p:nvSpPr>
        <p:spPr>
          <a:xfrm>
            <a:off x="6323310" y="2146443"/>
            <a:ext cx="575787"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11,913</a:t>
            </a:r>
            <a:endParaRPr lang="en-US" altLang="ja-JP" sz="800" dirty="0">
              <a:solidFill>
                <a:prstClr val="black"/>
              </a:solidFill>
              <a:latin typeface="Arial" charset="0"/>
            </a:endParaRPr>
          </a:p>
        </p:txBody>
      </p:sp>
      <p:sp>
        <p:nvSpPr>
          <p:cNvPr id="42" name="テキスト ボックス 41"/>
          <p:cNvSpPr txBox="1"/>
          <p:nvPr/>
        </p:nvSpPr>
        <p:spPr>
          <a:xfrm>
            <a:off x="6323310" y="3109843"/>
            <a:ext cx="503814"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3,716</a:t>
            </a:r>
            <a:endParaRPr lang="en-US" altLang="ja-JP" sz="800" dirty="0">
              <a:solidFill>
                <a:prstClr val="black"/>
              </a:solidFill>
              <a:latin typeface="Arial" charset="0"/>
            </a:endParaRPr>
          </a:p>
        </p:txBody>
      </p:sp>
      <p:sp>
        <p:nvSpPr>
          <p:cNvPr id="43" name="テキスト ボックス 42"/>
          <p:cNvSpPr txBox="1"/>
          <p:nvPr/>
        </p:nvSpPr>
        <p:spPr>
          <a:xfrm>
            <a:off x="6318011" y="3961400"/>
            <a:ext cx="503814"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6,875</a:t>
            </a:r>
            <a:endParaRPr lang="en-US" altLang="ja-JP" sz="800" dirty="0">
              <a:solidFill>
                <a:prstClr val="black"/>
              </a:solidFill>
              <a:latin typeface="Arial" charset="0"/>
            </a:endParaRPr>
          </a:p>
        </p:txBody>
      </p:sp>
      <p:sp>
        <p:nvSpPr>
          <p:cNvPr id="44" name="テキスト ボックス 43"/>
          <p:cNvSpPr txBox="1"/>
          <p:nvPr/>
        </p:nvSpPr>
        <p:spPr>
          <a:xfrm>
            <a:off x="6318011" y="5767256"/>
            <a:ext cx="503814"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1,321</a:t>
            </a:r>
            <a:endParaRPr lang="en-US" altLang="ja-JP" sz="800" dirty="0">
              <a:solidFill>
                <a:prstClr val="black"/>
              </a:solidFill>
              <a:latin typeface="Arial" charset="0"/>
            </a:endParaRPr>
          </a:p>
        </p:txBody>
      </p:sp>
      <p:sp>
        <p:nvSpPr>
          <p:cNvPr id="45" name="テキスト ボックス 44"/>
          <p:cNvSpPr txBox="1"/>
          <p:nvPr/>
        </p:nvSpPr>
        <p:spPr>
          <a:xfrm>
            <a:off x="8658583" y="3018412"/>
            <a:ext cx="458881"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8,808</a:t>
            </a:r>
            <a:endParaRPr lang="en-US" altLang="ja-JP" sz="800" dirty="0">
              <a:solidFill>
                <a:prstClr val="black"/>
              </a:solidFill>
              <a:latin typeface="Arial" charset="0"/>
            </a:endParaRPr>
          </a:p>
        </p:txBody>
      </p:sp>
      <p:sp>
        <p:nvSpPr>
          <p:cNvPr id="47" name="テキスト ボックス 46"/>
          <p:cNvSpPr txBox="1"/>
          <p:nvPr/>
        </p:nvSpPr>
        <p:spPr>
          <a:xfrm>
            <a:off x="8650726" y="3563157"/>
            <a:ext cx="458881"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3,381</a:t>
            </a:r>
            <a:endParaRPr lang="en-US" altLang="ja-JP" sz="800" dirty="0">
              <a:solidFill>
                <a:prstClr val="black"/>
              </a:solidFill>
              <a:latin typeface="Arial" charset="0"/>
            </a:endParaRPr>
          </a:p>
        </p:txBody>
      </p:sp>
      <p:sp>
        <p:nvSpPr>
          <p:cNvPr id="49" name="テキスト ボックス 48"/>
          <p:cNvSpPr txBox="1"/>
          <p:nvPr/>
        </p:nvSpPr>
        <p:spPr>
          <a:xfrm>
            <a:off x="8653146" y="4909463"/>
            <a:ext cx="458881"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4,529</a:t>
            </a:r>
            <a:endParaRPr lang="en-US" altLang="ja-JP" sz="800" dirty="0">
              <a:solidFill>
                <a:prstClr val="black"/>
              </a:solidFill>
              <a:latin typeface="Arial" charset="0"/>
            </a:endParaRPr>
          </a:p>
        </p:txBody>
      </p:sp>
      <p:sp>
        <p:nvSpPr>
          <p:cNvPr id="50" name="テキスト ボックス 49"/>
          <p:cNvSpPr txBox="1"/>
          <p:nvPr/>
        </p:nvSpPr>
        <p:spPr>
          <a:xfrm>
            <a:off x="8577095" y="5785409"/>
            <a:ext cx="458881"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898</a:t>
            </a:r>
            <a:endParaRPr lang="en-US" altLang="ja-JP" sz="800" dirty="0">
              <a:solidFill>
                <a:prstClr val="black"/>
              </a:solidFill>
              <a:latin typeface="Arial" charset="0"/>
            </a:endParaRPr>
          </a:p>
        </p:txBody>
      </p:sp>
      <p:sp>
        <p:nvSpPr>
          <p:cNvPr id="51" name="テキスト ボックス 50"/>
          <p:cNvSpPr txBox="1"/>
          <p:nvPr/>
        </p:nvSpPr>
        <p:spPr>
          <a:xfrm>
            <a:off x="0" y="6259378"/>
            <a:ext cx="9772836" cy="553998"/>
          </a:xfrm>
          <a:prstGeom prst="rect">
            <a:avLst/>
          </a:prstGeom>
          <a:noFill/>
        </p:spPr>
        <p:txBody>
          <a:bodyPr wrap="square" rtlCol="0">
            <a:spAutoFit/>
          </a:bodyPr>
          <a:lstStyle/>
          <a:p>
            <a:pPr fontAlgn="base">
              <a:spcBef>
                <a:spcPct val="0"/>
              </a:spcBef>
              <a:spcAft>
                <a:spcPct val="0"/>
              </a:spcAft>
            </a:pPr>
            <a:r>
              <a:rPr lang="ja-JP" altLang="en-US" sz="1000" dirty="0">
                <a:solidFill>
                  <a:prstClr val="black"/>
                </a:solidFill>
                <a:latin typeface="Arial" charset="0"/>
              </a:rPr>
              <a:t>（出所）　</a:t>
            </a:r>
            <a:r>
              <a:rPr lang="ja-JP" altLang="en-US" sz="1000" dirty="0" smtClean="0">
                <a:solidFill>
                  <a:prstClr val="black"/>
                </a:solidFill>
                <a:latin typeface="Arial" charset="0"/>
              </a:rPr>
              <a:t> </a:t>
            </a:r>
            <a:r>
              <a:rPr lang="en-US" altLang="ja-JP" sz="1000" dirty="0" smtClean="0">
                <a:solidFill>
                  <a:prstClr val="black"/>
                </a:solidFill>
                <a:latin typeface="Arial" charset="0"/>
              </a:rPr>
              <a:t>2016</a:t>
            </a:r>
            <a:r>
              <a:rPr lang="ja-JP" altLang="en-US" sz="1000" dirty="0" smtClean="0">
                <a:solidFill>
                  <a:prstClr val="black"/>
                </a:solidFill>
                <a:latin typeface="Arial" charset="0"/>
              </a:rPr>
              <a:t>年までの人口は総務省「人口推計」</a:t>
            </a:r>
            <a:r>
              <a:rPr lang="ja-JP" altLang="en-US" sz="1000" dirty="0">
                <a:solidFill>
                  <a:prstClr val="black"/>
                </a:solidFill>
                <a:latin typeface="Arial" charset="0"/>
              </a:rPr>
              <a:t>（各年</a:t>
            </a:r>
            <a:r>
              <a:rPr lang="en-US" altLang="ja-JP" sz="1000" dirty="0">
                <a:solidFill>
                  <a:prstClr val="black"/>
                </a:solidFill>
                <a:latin typeface="Arial" charset="0"/>
              </a:rPr>
              <a:t>10</a:t>
            </a:r>
            <a:r>
              <a:rPr lang="ja-JP" altLang="en-US" sz="1000" dirty="0">
                <a:solidFill>
                  <a:prstClr val="black"/>
                </a:solidFill>
                <a:latin typeface="Arial" charset="0"/>
              </a:rPr>
              <a:t>月</a:t>
            </a:r>
            <a:r>
              <a:rPr lang="en-US" altLang="ja-JP" sz="1000" dirty="0">
                <a:solidFill>
                  <a:prstClr val="black"/>
                </a:solidFill>
                <a:latin typeface="Arial" charset="0"/>
              </a:rPr>
              <a:t>1</a:t>
            </a:r>
            <a:r>
              <a:rPr lang="ja-JP" altLang="en-US" sz="1000" dirty="0">
                <a:solidFill>
                  <a:prstClr val="black"/>
                </a:solidFill>
                <a:latin typeface="Arial" charset="0"/>
              </a:rPr>
              <a:t>日</a:t>
            </a:r>
            <a:r>
              <a:rPr lang="ja-JP" altLang="en-US" sz="1000" dirty="0" smtClean="0">
                <a:solidFill>
                  <a:prstClr val="black"/>
                </a:solidFill>
                <a:latin typeface="Arial" charset="0"/>
              </a:rPr>
              <a:t>現在）、高齢化率および生産年齢人口割合は</a:t>
            </a:r>
            <a:r>
              <a:rPr lang="en-US" altLang="ja-JP" sz="1000" dirty="0">
                <a:solidFill>
                  <a:prstClr val="black"/>
                </a:solidFill>
                <a:latin typeface="Arial" charset="0"/>
              </a:rPr>
              <a:t>2015</a:t>
            </a:r>
            <a:r>
              <a:rPr lang="ja-JP" altLang="en-US" sz="1000" dirty="0">
                <a:solidFill>
                  <a:prstClr val="black"/>
                </a:solidFill>
                <a:latin typeface="Arial" charset="0"/>
              </a:rPr>
              <a:t>年</a:t>
            </a:r>
            <a:r>
              <a:rPr lang="ja-JP" altLang="en-US" sz="1000" dirty="0" smtClean="0">
                <a:solidFill>
                  <a:prstClr val="black"/>
                </a:solidFill>
                <a:latin typeface="Arial" charset="0"/>
              </a:rPr>
              <a:t>までは総務省「国勢調査」、</a:t>
            </a:r>
            <a:r>
              <a:rPr lang="en-US" altLang="ja-JP" sz="1000" dirty="0">
                <a:solidFill>
                  <a:prstClr val="black"/>
                </a:solidFill>
                <a:latin typeface="Arial" charset="0"/>
              </a:rPr>
              <a:t> 2016</a:t>
            </a:r>
            <a:r>
              <a:rPr lang="ja-JP" altLang="en-US" sz="1000" dirty="0">
                <a:solidFill>
                  <a:prstClr val="black"/>
                </a:solidFill>
                <a:latin typeface="Arial" charset="0"/>
              </a:rPr>
              <a:t>年は総務省「人口推計」 </a:t>
            </a:r>
            <a:r>
              <a:rPr lang="ja-JP" altLang="en-US" sz="1000" dirty="0" smtClean="0">
                <a:solidFill>
                  <a:prstClr val="black"/>
                </a:solidFill>
                <a:latin typeface="Arial" charset="0"/>
              </a:rPr>
              <a:t>、</a:t>
            </a:r>
            <a:endParaRPr lang="en-US" altLang="ja-JP" sz="1000" dirty="0" smtClean="0">
              <a:solidFill>
                <a:prstClr val="black"/>
              </a:solidFill>
              <a:latin typeface="Arial" charset="0"/>
            </a:endParaRPr>
          </a:p>
          <a:p>
            <a:pPr fontAlgn="base">
              <a:spcBef>
                <a:spcPct val="0"/>
              </a:spcBef>
              <a:spcAft>
                <a:spcPct val="0"/>
              </a:spcAft>
            </a:pPr>
            <a:r>
              <a:rPr lang="ja-JP" altLang="en-US" sz="1000" dirty="0">
                <a:solidFill>
                  <a:prstClr val="black"/>
                </a:solidFill>
                <a:latin typeface="Arial" charset="0"/>
              </a:rPr>
              <a:t>　</a:t>
            </a:r>
            <a:r>
              <a:rPr lang="ja-JP" altLang="en-US" sz="1000" dirty="0" smtClean="0">
                <a:solidFill>
                  <a:prstClr val="black"/>
                </a:solidFill>
                <a:latin typeface="Arial" charset="0"/>
              </a:rPr>
              <a:t>　　　　　</a:t>
            </a:r>
            <a:r>
              <a:rPr lang="en-US" altLang="ja-JP" sz="1000" dirty="0" smtClean="0">
                <a:solidFill>
                  <a:prstClr val="black"/>
                </a:solidFill>
                <a:latin typeface="Arial" charset="0"/>
              </a:rPr>
              <a:t>2016</a:t>
            </a:r>
            <a:r>
              <a:rPr lang="ja-JP" altLang="en-US" sz="1000" dirty="0" smtClean="0">
                <a:solidFill>
                  <a:prstClr val="black"/>
                </a:solidFill>
                <a:latin typeface="Arial" charset="0"/>
              </a:rPr>
              <a:t>年までの合計特殊出生率は厚生労働省「人口動態統計」、</a:t>
            </a:r>
            <a:endParaRPr lang="en-US" altLang="ja-JP" sz="1000" dirty="0" smtClean="0">
              <a:solidFill>
                <a:prstClr val="black"/>
              </a:solidFill>
              <a:latin typeface="Arial" charset="0"/>
            </a:endParaRPr>
          </a:p>
          <a:p>
            <a:pPr fontAlgn="base">
              <a:spcBef>
                <a:spcPct val="0"/>
              </a:spcBef>
              <a:spcAft>
                <a:spcPct val="0"/>
              </a:spcAft>
            </a:pPr>
            <a:r>
              <a:rPr lang="ja-JP" altLang="en-US" sz="1000" dirty="0">
                <a:solidFill>
                  <a:prstClr val="black"/>
                </a:solidFill>
                <a:latin typeface="Arial" charset="0"/>
              </a:rPr>
              <a:t>　</a:t>
            </a:r>
            <a:r>
              <a:rPr lang="ja-JP" altLang="en-US" sz="1000" dirty="0" smtClean="0">
                <a:solidFill>
                  <a:prstClr val="black"/>
                </a:solidFill>
                <a:latin typeface="Arial" charset="0"/>
              </a:rPr>
              <a:t>　　　　　</a:t>
            </a:r>
            <a:r>
              <a:rPr lang="en-US" altLang="ja-JP" sz="1000" dirty="0" smtClean="0">
                <a:solidFill>
                  <a:prstClr val="black"/>
                </a:solidFill>
                <a:latin typeface="Arial" charset="0"/>
              </a:rPr>
              <a:t>2017</a:t>
            </a:r>
            <a:r>
              <a:rPr lang="ja-JP" altLang="en-US" sz="1000" dirty="0" smtClean="0">
                <a:solidFill>
                  <a:prstClr val="black"/>
                </a:solidFill>
                <a:latin typeface="Arial" charset="0"/>
              </a:rPr>
              <a:t>年以降は国立</a:t>
            </a:r>
            <a:r>
              <a:rPr lang="ja-JP" altLang="en-US" sz="1000" dirty="0">
                <a:solidFill>
                  <a:prstClr val="black"/>
                </a:solidFill>
                <a:latin typeface="Arial" charset="0"/>
              </a:rPr>
              <a:t>社会保障・人口問題研究所「日本の将来推計人口（平成</a:t>
            </a:r>
            <a:r>
              <a:rPr lang="en-US" altLang="ja-JP" sz="1000" dirty="0" smtClean="0">
                <a:solidFill>
                  <a:prstClr val="black"/>
                </a:solidFill>
                <a:latin typeface="Arial" charset="0"/>
              </a:rPr>
              <a:t>29</a:t>
            </a:r>
            <a:r>
              <a:rPr lang="ja-JP" altLang="en-US" sz="1000" dirty="0" smtClean="0">
                <a:solidFill>
                  <a:prstClr val="black"/>
                </a:solidFill>
                <a:latin typeface="Arial" charset="0"/>
              </a:rPr>
              <a:t>年推計</a:t>
            </a:r>
            <a:r>
              <a:rPr lang="ja-JP" altLang="en-US" sz="1000" dirty="0">
                <a:solidFill>
                  <a:prstClr val="black"/>
                </a:solidFill>
                <a:latin typeface="Arial" charset="0"/>
              </a:rPr>
              <a:t>）：出生中位・死亡中位推計</a:t>
            </a:r>
            <a:r>
              <a:rPr lang="ja-JP" altLang="en-US" sz="1000" dirty="0" smtClean="0">
                <a:solidFill>
                  <a:prstClr val="black"/>
                </a:solidFill>
                <a:latin typeface="Arial" charset="0"/>
              </a:rPr>
              <a:t>」</a:t>
            </a:r>
            <a:endParaRPr lang="en-US" altLang="ja-JP" sz="1000" dirty="0">
              <a:solidFill>
                <a:prstClr val="black"/>
              </a:solidFill>
              <a:latin typeface="Arial" charset="0"/>
            </a:endParaRPr>
          </a:p>
        </p:txBody>
      </p:sp>
      <p:grpSp>
        <p:nvGrpSpPr>
          <p:cNvPr id="53" name="グループ化 52"/>
          <p:cNvGrpSpPr/>
          <p:nvPr/>
        </p:nvGrpSpPr>
        <p:grpSpPr>
          <a:xfrm>
            <a:off x="-233957" y="3"/>
            <a:ext cx="10585176" cy="481045"/>
            <a:chOff x="-233957" y="3"/>
            <a:chExt cx="10585176" cy="481045"/>
          </a:xfrm>
        </p:grpSpPr>
        <p:cxnSp>
          <p:nvCxnSpPr>
            <p:cNvPr id="54" name="直線コネクタ 53"/>
            <p:cNvCxnSpPr/>
            <p:nvPr/>
          </p:nvCxnSpPr>
          <p:spPr>
            <a:xfrm>
              <a:off x="-233957" y="481048"/>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39242"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a:t>１</a:t>
              </a:r>
              <a:r>
                <a:rPr lang="ja-JP" altLang="en-US" sz="2800" dirty="0" smtClean="0"/>
                <a:t>－１　日本の人口の推移 </a:t>
              </a:r>
              <a:r>
                <a:rPr lang="ja-JP" altLang="en-US" b="1" i="1" dirty="0" smtClean="0">
                  <a:solidFill>
                    <a:srgbClr val="FF0000"/>
                  </a:solidFill>
                  <a:ea typeface="HG丸ｺﾞｼｯｸM-PRO" pitchFamily="50" charset="-128"/>
                </a:rPr>
                <a:t>～</a:t>
              </a:r>
              <a:r>
                <a:rPr lang="ja-JP" altLang="en-US" b="1" i="1" dirty="0">
                  <a:solidFill>
                    <a:srgbClr val="FF0000"/>
                  </a:solidFill>
                  <a:ea typeface="HG丸ｺﾞｼｯｸM-PRO" pitchFamily="50" charset="-128"/>
                </a:rPr>
                <a:t>人口</a:t>
              </a:r>
              <a:r>
                <a:rPr lang="ja-JP" altLang="en-US" b="1" i="1" dirty="0" smtClean="0">
                  <a:solidFill>
                    <a:srgbClr val="FF0000"/>
                  </a:solidFill>
                  <a:ea typeface="HG丸ｺﾞｼｯｸM-PRO" pitchFamily="50" charset="-128"/>
                </a:rPr>
                <a:t>減少社会の到来、高齢化の進行～</a:t>
              </a:r>
              <a:endParaRPr kumimoji="1"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56" name="スライド番号プレースホルダー 7"/>
          <p:cNvSpPr>
            <a:spLocks noGrp="1"/>
          </p:cNvSpPr>
          <p:nvPr>
            <p:ph type="sldNum" sz="quarter" idx="12"/>
          </p:nvPr>
        </p:nvSpPr>
        <p:spPr>
          <a:xfrm>
            <a:off x="7503900" y="6383937"/>
            <a:ext cx="2310289" cy="365125"/>
          </a:xfrm>
        </p:spPr>
        <p:txBody>
          <a:bodyPr/>
          <a:lstStyle/>
          <a:p>
            <a:pPr>
              <a:defRPr/>
            </a:pPr>
            <a:r>
              <a:rPr lang="ja-JP" altLang="en-US" sz="1600" dirty="0" smtClean="0">
                <a:solidFill>
                  <a:schemeClr val="tx1"/>
                </a:solidFill>
              </a:rPr>
              <a:t>１</a:t>
            </a:r>
            <a:endParaRPr lang="en-US" altLang="ja-JP" sz="1600" dirty="0">
              <a:solidFill>
                <a:schemeClr val="tx1"/>
              </a:solidFill>
            </a:endParaRPr>
          </a:p>
        </p:txBody>
      </p:sp>
      <p:sp>
        <p:nvSpPr>
          <p:cNvPr id="2" name="正方形/長方形 1"/>
          <p:cNvSpPr/>
          <p:nvPr/>
        </p:nvSpPr>
        <p:spPr bwMode="auto">
          <a:xfrm>
            <a:off x="9122519" y="3639172"/>
            <a:ext cx="761314" cy="478217"/>
          </a:xfrm>
          <a:prstGeom prst="rect">
            <a:avLst/>
          </a:prstGeom>
          <a:noFill/>
          <a:ln w="25400" algn="ctr">
            <a:solidFill>
              <a:srgbClr val="FF3300"/>
            </a:solidFill>
            <a:round/>
            <a:headEnd/>
            <a:tailEnd/>
          </a:ln>
          <a:effectLst>
            <a:outerShdw dist="35921" dir="2700000" algn="ctr" rotWithShape="0">
              <a:schemeClr val="bg2"/>
            </a:outerShdw>
          </a:effectLst>
        </p:spPr>
        <p:txBody>
          <a:bodyPr vert="horz" lIns="88697" tIns="44348" rIns="88697" bIns="44348" rtlCol="0" anchor="ctr"/>
          <a:lstStyle/>
          <a:p>
            <a:pPr marL="176213" indent="-176213" algn="ctr" defTabSz="887413">
              <a:lnSpc>
                <a:spcPct val="80000"/>
              </a:lnSpc>
              <a:spcBef>
                <a:spcPct val="20000"/>
              </a:spcBef>
            </a:pPr>
            <a:endParaRPr kumimoji="1" lang="ja-JP" altLang="en-US" sz="1600" dirty="0">
              <a:solidFill>
                <a:srgbClr val="000000"/>
              </a:solidFill>
              <a:latin typeface="Arial" charset="0"/>
              <a:ea typeface="ＭＳ ゴシック" pitchFamily="49" charset="-128"/>
            </a:endParaRPr>
          </a:p>
        </p:txBody>
      </p:sp>
    </p:spTree>
    <p:extLst>
      <p:ext uri="{BB962C8B-B14F-4D97-AF65-F5344CB8AC3E}">
        <p14:creationId xmlns:p14="http://schemas.microsoft.com/office/powerpoint/2010/main" val="500202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ChangeArrowheads="1"/>
          </p:cNvSpPr>
          <p:nvPr/>
        </p:nvSpPr>
        <p:spPr bwMode="auto">
          <a:xfrm>
            <a:off x="372693" y="5337212"/>
            <a:ext cx="9072146" cy="608512"/>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800" dirty="0">
                <a:solidFill>
                  <a:srgbClr val="000000"/>
                </a:solidFill>
                <a:latin typeface="ＭＳ 明朝"/>
                <a:ea typeface="ＭＳ 明朝"/>
              </a:rPr>
              <a:t>（資料出所）総務省「労働力調査」、厚生労働省「職業安定業務統計</a:t>
            </a:r>
            <a:r>
              <a:rPr lang="ja-JP" altLang="en-US" sz="800" dirty="0" smtClean="0">
                <a:solidFill>
                  <a:srgbClr val="000000"/>
                </a:solidFill>
                <a:latin typeface="ＭＳ 明朝"/>
                <a:ea typeface="ＭＳ 明朝"/>
              </a:rPr>
              <a:t>」</a:t>
            </a:r>
            <a:r>
              <a:rPr lang="en-US" altLang="ja-JP" sz="800" dirty="0" smtClean="0">
                <a:solidFill>
                  <a:srgbClr val="000000"/>
                </a:solidFill>
                <a:latin typeface="ＭＳ 明朝"/>
                <a:ea typeface="ＭＳ 明朝"/>
              </a:rPr>
              <a:t>※</a:t>
            </a:r>
            <a:r>
              <a:rPr lang="ja-JP" altLang="en-US" sz="800" dirty="0">
                <a:solidFill>
                  <a:srgbClr val="000000"/>
                </a:solidFill>
                <a:latin typeface="ＭＳ 明朝"/>
                <a:ea typeface="ＭＳ 明朝"/>
              </a:rPr>
              <a:t>シャドー部分は景気後退期</a:t>
            </a:r>
            <a:r>
              <a:rPr lang="ja-JP" altLang="en-US" sz="800" dirty="0">
                <a:solidFill>
                  <a:srgbClr val="000000"/>
                </a:solidFill>
                <a:latin typeface="ＭＳ 明朝" pitchFamily="17" charset="-128"/>
                <a:ea typeface="ＭＳ 明朝" pitchFamily="17" charset="-128"/>
              </a:rPr>
              <a:t>。</a:t>
            </a:r>
            <a:endParaRPr lang="en-US" altLang="ja-JP" sz="800" dirty="0">
              <a:solidFill>
                <a:prstClr val="black"/>
              </a:solidFill>
              <a:latin typeface="ＭＳ 明朝" pitchFamily="17" charset="-128"/>
              <a:ea typeface="ＭＳ 明朝" pitchFamily="17" charset="-128"/>
            </a:endParaRPr>
          </a:p>
          <a:p>
            <a:pPr>
              <a:defRPr sz="1000"/>
            </a:pPr>
            <a:r>
              <a:rPr lang="en-US" altLang="ja-JP" sz="800" dirty="0">
                <a:solidFill>
                  <a:prstClr val="black"/>
                </a:solidFill>
                <a:latin typeface="ＭＳ 明朝" pitchFamily="17" charset="-128"/>
                <a:ea typeface="ＭＳ 明朝" pitchFamily="17" charset="-128"/>
              </a:rPr>
              <a:t> (</a:t>
            </a:r>
            <a:r>
              <a:rPr lang="ja-JP" altLang="en-US" sz="800" dirty="0">
                <a:solidFill>
                  <a:prstClr val="black"/>
                </a:solidFill>
                <a:latin typeface="ＭＳ 明朝" pitchFamily="17" charset="-128"/>
                <a:ea typeface="ＭＳ 明朝" pitchFamily="17" charset="-128"/>
              </a:rPr>
              <a:t>注</a:t>
            </a:r>
            <a:r>
              <a:rPr lang="en-US" altLang="ja-JP" sz="800" dirty="0">
                <a:solidFill>
                  <a:prstClr val="black"/>
                </a:solidFill>
                <a:latin typeface="ＭＳ 明朝" pitchFamily="17" charset="-128"/>
                <a:ea typeface="ＭＳ 明朝" pitchFamily="17" charset="-128"/>
              </a:rPr>
              <a:t>)</a:t>
            </a:r>
            <a:r>
              <a:rPr lang="ja-JP" altLang="en-US" sz="800" dirty="0">
                <a:solidFill>
                  <a:prstClr val="black"/>
                </a:solidFill>
                <a:latin typeface="ＭＳ 明朝" pitchFamily="17" charset="-128"/>
                <a:ea typeface="ＭＳ 明朝" pitchFamily="17" charset="-128"/>
              </a:rPr>
              <a:t>平成</a:t>
            </a:r>
            <a:r>
              <a:rPr lang="en-US" altLang="ja-JP" sz="800" dirty="0">
                <a:solidFill>
                  <a:prstClr val="black"/>
                </a:solidFill>
                <a:latin typeface="ＭＳ 明朝" pitchFamily="17" charset="-128"/>
                <a:ea typeface="ＭＳ 明朝" pitchFamily="17" charset="-128"/>
              </a:rPr>
              <a:t>23</a:t>
            </a:r>
            <a:r>
              <a:rPr lang="ja-JP" altLang="en-US" sz="800" dirty="0">
                <a:solidFill>
                  <a:prstClr val="black"/>
                </a:solidFill>
                <a:latin typeface="ＭＳ 明朝" pitchFamily="17" charset="-128"/>
                <a:ea typeface="ＭＳ 明朝" pitchFamily="17" charset="-128"/>
              </a:rPr>
              <a:t>年</a:t>
            </a:r>
            <a:r>
              <a:rPr lang="en-US" altLang="ja-JP" sz="800" dirty="0">
                <a:solidFill>
                  <a:prstClr val="black"/>
                </a:solidFill>
                <a:latin typeface="ＭＳ 明朝" pitchFamily="17" charset="-128"/>
                <a:ea typeface="ＭＳ 明朝" pitchFamily="17" charset="-128"/>
              </a:rPr>
              <a:t>3</a:t>
            </a:r>
            <a:r>
              <a:rPr lang="ja-JP" altLang="en-US" sz="800" dirty="0">
                <a:solidFill>
                  <a:prstClr val="black"/>
                </a:solidFill>
                <a:latin typeface="ＭＳ 明朝" pitchFamily="17" charset="-128"/>
                <a:ea typeface="ＭＳ 明朝" pitchFamily="17" charset="-128"/>
              </a:rPr>
              <a:t>月～</a:t>
            </a:r>
            <a:r>
              <a:rPr lang="en-US" altLang="ja-JP" sz="800" dirty="0">
                <a:solidFill>
                  <a:prstClr val="black"/>
                </a:solidFill>
                <a:latin typeface="ＭＳ 明朝" pitchFamily="17" charset="-128"/>
                <a:ea typeface="ＭＳ 明朝" pitchFamily="17" charset="-128"/>
              </a:rPr>
              <a:t>8</a:t>
            </a:r>
            <a:r>
              <a:rPr lang="ja-JP" altLang="en-US" sz="800" dirty="0">
                <a:solidFill>
                  <a:prstClr val="black"/>
                </a:solidFill>
                <a:latin typeface="ＭＳ 明朝" pitchFamily="17" charset="-128"/>
                <a:ea typeface="ＭＳ 明朝" pitchFamily="17" charset="-128"/>
              </a:rPr>
              <a:t>月の完全失業率、完全失業者数は岩手県、宮城県及び福島県の推計結果と同３県を除く全国の結果を加算することにより算出した補完推計値であり、また、</a:t>
            </a:r>
            <a:r>
              <a:rPr lang="en-US" altLang="ja-JP" sz="800" dirty="0">
                <a:solidFill>
                  <a:prstClr val="black"/>
                </a:solidFill>
                <a:latin typeface="ＭＳ 明朝" pitchFamily="17" charset="-128"/>
                <a:ea typeface="ＭＳ 明朝" pitchFamily="17" charset="-128"/>
              </a:rPr>
              <a:t>9</a:t>
            </a:r>
            <a:r>
              <a:rPr lang="ja-JP" altLang="en-US" sz="800" dirty="0">
                <a:solidFill>
                  <a:prstClr val="black"/>
                </a:solidFill>
                <a:latin typeface="ＭＳ 明朝" pitchFamily="17" charset="-128"/>
                <a:ea typeface="ＭＳ 明朝" pitchFamily="17" charset="-128"/>
              </a:rPr>
              <a:t>月以降は一部調</a:t>
            </a:r>
            <a:endParaRPr lang="en-US" altLang="ja-JP" sz="800" dirty="0">
              <a:solidFill>
                <a:prstClr val="black"/>
              </a:solidFill>
              <a:latin typeface="ＭＳ 明朝" pitchFamily="17" charset="-128"/>
              <a:ea typeface="ＭＳ 明朝" pitchFamily="17" charset="-128"/>
            </a:endParaRPr>
          </a:p>
          <a:p>
            <a:pPr>
              <a:defRPr sz="1000"/>
            </a:pPr>
            <a:r>
              <a:rPr lang="ja-JP" altLang="en-US" sz="800" dirty="0">
                <a:solidFill>
                  <a:prstClr val="black"/>
                </a:solidFill>
                <a:latin typeface="ＭＳ 明朝" pitchFamily="17" charset="-128"/>
                <a:ea typeface="ＭＳ 明朝" pitchFamily="17" charset="-128"/>
              </a:rPr>
              <a:t>　　査区を除いた全国の調査結果であるため、単純比較はできない。</a:t>
            </a:r>
            <a:endParaRPr lang="en-US" sz="800" dirty="0">
              <a:solidFill>
                <a:prstClr val="black"/>
              </a:solidFill>
              <a:latin typeface="ＭＳ 明朝" pitchFamily="17" charset="-128"/>
              <a:ea typeface="ＭＳ 明朝" pitchFamily="17" charset="-128"/>
            </a:endParaRPr>
          </a:p>
          <a:p>
            <a:pPr>
              <a:defRPr sz="1000"/>
            </a:pPr>
            <a:endParaRPr lang="en-US" altLang="ja-JP" sz="800" dirty="0">
              <a:solidFill>
                <a:srgbClr val="000000"/>
              </a:solidFill>
              <a:latin typeface="ＭＳ 明朝"/>
              <a:ea typeface="ＭＳ 明朝"/>
            </a:endParaRPr>
          </a:p>
        </p:txBody>
      </p:sp>
      <p:sp>
        <p:nvSpPr>
          <p:cNvPr id="20" name="Text Box 5"/>
          <p:cNvSpPr txBox="1">
            <a:spLocks noChangeArrowheads="1"/>
          </p:cNvSpPr>
          <p:nvPr/>
        </p:nvSpPr>
        <p:spPr bwMode="auto">
          <a:xfrm>
            <a:off x="16" y="584664"/>
            <a:ext cx="9840466" cy="1160516"/>
          </a:xfrm>
          <a:prstGeom prst="rect">
            <a:avLst/>
          </a:prstGeom>
          <a:noFill/>
          <a:ln w="6350">
            <a:noFill/>
            <a:miter lim="800000"/>
            <a:headEnd/>
            <a:tailEnd/>
          </a:ln>
        </p:spPr>
        <p:txBody>
          <a:bodyPr wrap="square" lIns="82494" tIns="41246" rIns="82494" bIns="41246">
            <a:spAutoFit/>
          </a:bodyPr>
          <a:lstStyle/>
          <a:p>
            <a:pPr marL="179378" indent="-179378" defTabSz="825453"/>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２月</a:t>
            </a:r>
            <a:r>
              <a:rPr lang="ja-JP" altLang="en-US" sz="1400" dirty="0">
                <a:solidFill>
                  <a:prstClr val="black"/>
                </a:solidFill>
                <a:latin typeface="HGPｺﾞｼｯｸM" pitchFamily="50" charset="-128"/>
                <a:ea typeface="HGPｺﾞｼｯｸM" pitchFamily="50" charset="-128"/>
              </a:rPr>
              <a:t>の完全失業率は、</a:t>
            </a:r>
            <a:r>
              <a:rPr lang="ja-JP" altLang="en-US" sz="1400" dirty="0" smtClean="0">
                <a:solidFill>
                  <a:prstClr val="black"/>
                </a:solidFill>
                <a:latin typeface="HGPｺﾞｼｯｸM" pitchFamily="50" charset="-128"/>
                <a:ea typeface="HGPｺﾞｼｯｸM" pitchFamily="50" charset="-128"/>
              </a:rPr>
              <a:t>前月より０．１ポイント上昇し、２．</a:t>
            </a:r>
            <a:r>
              <a:rPr lang="ja-JP" altLang="en-US" sz="1400" dirty="0">
                <a:solidFill>
                  <a:prstClr val="black"/>
                </a:solidFill>
                <a:latin typeface="HGPｺﾞｼｯｸM" pitchFamily="50" charset="-128"/>
                <a:ea typeface="HGPｺﾞｼｯｸM" pitchFamily="50" charset="-128"/>
              </a:rPr>
              <a:t>５</a:t>
            </a:r>
            <a:r>
              <a:rPr lang="ja-JP" altLang="en-US" sz="1400" dirty="0" smtClean="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a:t>
            </a:r>
          </a:p>
          <a:p>
            <a:pPr marL="179378" indent="-179378" defTabSz="825453"/>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２月</a:t>
            </a:r>
            <a:r>
              <a:rPr lang="ja-JP" altLang="en-US" sz="1400" dirty="0">
                <a:solidFill>
                  <a:prstClr val="black"/>
                </a:solidFill>
                <a:latin typeface="HGPｺﾞｼｯｸM" pitchFamily="50" charset="-128"/>
                <a:ea typeface="HGPｺﾞｼｯｸM" pitchFamily="50" charset="-128"/>
              </a:rPr>
              <a:t>の有効求人倍率は</a:t>
            </a:r>
            <a:r>
              <a:rPr lang="ja-JP" altLang="en-US" sz="1400" dirty="0" smtClean="0">
                <a:solidFill>
                  <a:prstClr val="black"/>
                </a:solidFill>
                <a:latin typeface="HGPｺﾞｼｯｸM" pitchFamily="50" charset="-128"/>
                <a:ea typeface="HGPｺﾞｼｯｸM" pitchFamily="50" charset="-128"/>
              </a:rPr>
              <a:t>、前月より０．０</a:t>
            </a:r>
            <a:r>
              <a:rPr lang="ja-JP" altLang="en-US" sz="1400" dirty="0">
                <a:solidFill>
                  <a:prstClr val="black"/>
                </a:solidFill>
                <a:latin typeface="HGPｺﾞｼｯｸM" pitchFamily="50" charset="-128"/>
                <a:ea typeface="HGPｺﾞｼｯｸM" pitchFamily="50" charset="-128"/>
              </a:rPr>
              <a:t>１</a:t>
            </a:r>
            <a:r>
              <a:rPr lang="ja-JP" altLang="en-US" sz="1400" dirty="0" smtClean="0">
                <a:solidFill>
                  <a:prstClr val="black"/>
                </a:solidFill>
                <a:latin typeface="HGPｺﾞｼｯｸM" pitchFamily="50" charset="-128"/>
                <a:ea typeface="HGPｺﾞｼｯｸM" pitchFamily="50" charset="-128"/>
              </a:rPr>
              <a:t>ポイント低下し、１．５８倍</a:t>
            </a:r>
            <a:r>
              <a:rPr lang="ja-JP" altLang="en-US" sz="1400" dirty="0">
                <a:solidFill>
                  <a:prstClr val="black"/>
                </a:solidFill>
                <a:latin typeface="HGPｺﾞｼｯｸM" pitchFamily="50" charset="-128"/>
                <a:ea typeface="HGPｺﾞｼｯｸM" pitchFamily="50" charset="-128"/>
              </a:rPr>
              <a:t>。</a:t>
            </a:r>
            <a:r>
              <a:rPr lang="en-US" altLang="ja-JP" sz="1400" dirty="0" smtClean="0">
                <a:solidFill>
                  <a:prstClr val="black"/>
                </a:solidFill>
                <a:latin typeface="HGPｺﾞｼｯｸM" pitchFamily="50" charset="-128"/>
                <a:ea typeface="HGPｺﾞｼｯｸM" pitchFamily="50" charset="-128"/>
              </a:rPr>
              <a:t>※</a:t>
            </a:r>
            <a:r>
              <a:rPr lang="ja-JP" altLang="en-US" sz="1400" dirty="0" smtClean="0">
                <a:solidFill>
                  <a:prstClr val="black"/>
                </a:solidFill>
                <a:latin typeface="HGPｺﾞｼｯｸM" pitchFamily="50" charset="-128"/>
                <a:ea typeface="HGPｺﾞｼｯｸM" pitchFamily="50" charset="-128"/>
              </a:rPr>
              <a:t>５２か月</a:t>
            </a:r>
            <a:r>
              <a:rPr lang="ja-JP" altLang="en-US" sz="1400" dirty="0">
                <a:solidFill>
                  <a:prstClr val="black"/>
                </a:solidFill>
                <a:latin typeface="HGPｺﾞｼｯｸM" pitchFamily="50" charset="-128"/>
                <a:ea typeface="HGPｺﾞｼｯｸM" pitchFamily="50" charset="-128"/>
              </a:rPr>
              <a:t>連続</a:t>
            </a:r>
            <a:r>
              <a:rPr lang="ja-JP" altLang="en-US" sz="1400" dirty="0" smtClean="0">
                <a:solidFill>
                  <a:prstClr val="black"/>
                </a:solidFill>
                <a:latin typeface="HGPｺﾞｼｯｸM" pitchFamily="50" charset="-128"/>
                <a:ea typeface="HGPｺﾞｼｯｸM" pitchFamily="50" charset="-128"/>
              </a:rPr>
              <a:t>で</a:t>
            </a:r>
            <a:r>
              <a:rPr lang="ja-JP" altLang="en-US" sz="1400" dirty="0">
                <a:solidFill>
                  <a:prstClr val="black"/>
                </a:solidFill>
                <a:latin typeface="HGPｺﾞｼｯｸM" pitchFamily="50" charset="-128"/>
                <a:ea typeface="HGPｺﾞｼｯｸM" pitchFamily="50" charset="-128"/>
              </a:rPr>
              <a:t>１</a:t>
            </a:r>
            <a:r>
              <a:rPr lang="ja-JP" altLang="en-US" sz="1400" dirty="0" smtClean="0">
                <a:solidFill>
                  <a:prstClr val="black"/>
                </a:solidFill>
                <a:latin typeface="HGPｺﾞｼｯｸM" pitchFamily="50" charset="-128"/>
                <a:ea typeface="HGPｺﾞｼｯｸM" pitchFamily="50" charset="-128"/>
              </a:rPr>
              <a:t>倍</a:t>
            </a:r>
            <a:r>
              <a:rPr lang="ja-JP" altLang="en-US" sz="1400" dirty="0">
                <a:solidFill>
                  <a:prstClr val="black"/>
                </a:solidFill>
                <a:latin typeface="HGPｺﾞｼｯｸM" pitchFamily="50" charset="-128"/>
                <a:ea typeface="HGPｺﾞｼｯｸM" pitchFamily="50" charset="-128"/>
              </a:rPr>
              <a:t>台の水準。</a:t>
            </a:r>
            <a:endParaRPr lang="en-US" altLang="ja-JP" sz="1400" dirty="0">
              <a:solidFill>
                <a:prstClr val="black"/>
              </a:solidFill>
              <a:latin typeface="HGPｺﾞｼｯｸM" pitchFamily="50" charset="-128"/>
              <a:ea typeface="HGPｺﾞｼｯｸM" pitchFamily="50" charset="-128"/>
            </a:endParaRPr>
          </a:p>
          <a:p>
            <a:pPr marL="179378" indent="-179378" defTabSz="825453"/>
            <a:r>
              <a:rPr lang="ja-JP" altLang="en-US" sz="1400" dirty="0" smtClean="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　正社員の有効求人倍率は、平成</a:t>
            </a:r>
            <a:r>
              <a:rPr lang="en-US" altLang="ja-JP" sz="1400" dirty="0">
                <a:solidFill>
                  <a:prstClr val="black"/>
                </a:solidFill>
                <a:latin typeface="HGPｺﾞｼｯｸM" pitchFamily="50" charset="-128"/>
                <a:ea typeface="HGPｺﾞｼｯｸM" pitchFamily="50" charset="-128"/>
              </a:rPr>
              <a:t>21</a:t>
            </a:r>
            <a:r>
              <a:rPr lang="ja-JP" altLang="en-US" sz="1400" dirty="0">
                <a:solidFill>
                  <a:prstClr val="black"/>
                </a:solidFill>
                <a:latin typeface="HGPｺﾞｼｯｸM" pitchFamily="50" charset="-128"/>
                <a:ea typeface="HGPｺﾞｼｯｸM" pitchFamily="50" charset="-128"/>
              </a:rPr>
              <a:t>年</a:t>
            </a:r>
            <a:r>
              <a:rPr lang="en-US" altLang="ja-JP" sz="1400" dirty="0">
                <a:solidFill>
                  <a:prstClr val="black"/>
                </a:solidFill>
                <a:latin typeface="HGPｺﾞｼｯｸM" pitchFamily="50" charset="-128"/>
                <a:ea typeface="HGPｺﾞｼｯｸM" pitchFamily="50" charset="-128"/>
              </a:rPr>
              <a:t>11</a:t>
            </a:r>
            <a:r>
              <a:rPr lang="ja-JP" altLang="en-US" sz="1400" dirty="0">
                <a:solidFill>
                  <a:prstClr val="black"/>
                </a:solidFill>
                <a:latin typeface="HGPｺﾞｼｯｸM" pitchFamily="50" charset="-128"/>
                <a:ea typeface="HGPｺﾞｼｯｸM" pitchFamily="50" charset="-128"/>
              </a:rPr>
              <a:t>月以降上昇傾向にあり、</a:t>
            </a:r>
            <a:r>
              <a:rPr lang="ja-JP" altLang="en-US" sz="1400" dirty="0" smtClean="0">
                <a:solidFill>
                  <a:prstClr val="black"/>
                </a:solidFill>
                <a:latin typeface="HGPｺﾞｼｯｸM" pitchFamily="50" charset="-128"/>
                <a:ea typeface="HGPｺﾞｼｯｸM" pitchFamily="50" charset="-128"/>
              </a:rPr>
              <a:t>平成</a:t>
            </a:r>
            <a:r>
              <a:rPr lang="en-US" altLang="ja-JP" sz="1400" dirty="0" smtClean="0">
                <a:solidFill>
                  <a:prstClr val="black"/>
                </a:solidFill>
                <a:latin typeface="HGPｺﾞｼｯｸM" pitchFamily="50" charset="-128"/>
                <a:ea typeface="HGPｺﾞｼｯｸM" pitchFamily="50" charset="-128"/>
              </a:rPr>
              <a:t>30</a:t>
            </a:r>
            <a:r>
              <a:rPr lang="ja-JP" altLang="en-US" sz="1400" dirty="0" smtClean="0">
                <a:solidFill>
                  <a:prstClr val="black"/>
                </a:solidFill>
                <a:latin typeface="HGPｺﾞｼｯｸM" pitchFamily="50" charset="-128"/>
                <a:ea typeface="HGPｺﾞｼｯｸM" pitchFamily="50" charset="-128"/>
              </a:rPr>
              <a:t>年２月</a:t>
            </a:r>
            <a:r>
              <a:rPr lang="ja-JP" altLang="en-US" sz="1400" dirty="0">
                <a:solidFill>
                  <a:prstClr val="black"/>
                </a:solidFill>
                <a:latin typeface="HGPｺﾞｼｯｸM" pitchFamily="50" charset="-128"/>
                <a:ea typeface="HGPｺﾞｼｯｸM" pitchFamily="50" charset="-128"/>
              </a:rPr>
              <a:t>で</a:t>
            </a:r>
            <a:r>
              <a:rPr lang="ja-JP" altLang="en-US" sz="1400" dirty="0" smtClean="0">
                <a:solidFill>
                  <a:prstClr val="black"/>
                </a:solidFill>
                <a:latin typeface="HGPｺﾞｼｯｸM" pitchFamily="50" charset="-128"/>
                <a:ea typeface="HGPｺﾞｼｯｸM" pitchFamily="50" charset="-128"/>
              </a:rPr>
              <a:t>は１．０７倍</a:t>
            </a:r>
            <a:r>
              <a:rPr lang="ja-JP" altLang="en-US" sz="1400" dirty="0">
                <a:solidFill>
                  <a:prstClr val="black"/>
                </a:solidFill>
                <a:latin typeface="HGPｺﾞｼｯｸM" pitchFamily="50" charset="-128"/>
                <a:ea typeface="HGPｺﾞｼｯｸM" pitchFamily="50" charset="-128"/>
              </a:rPr>
              <a:t>と</a:t>
            </a:r>
            <a:r>
              <a:rPr lang="ja-JP" altLang="en-US" sz="1400" dirty="0" smtClean="0">
                <a:solidFill>
                  <a:prstClr val="black"/>
                </a:solidFill>
                <a:latin typeface="HGPｺﾞｼｯｸM" pitchFamily="50" charset="-128"/>
                <a:ea typeface="HGPｺﾞｼｯｸM" pitchFamily="50" charset="-128"/>
              </a:rPr>
              <a:t>、平成</a:t>
            </a:r>
            <a:r>
              <a:rPr lang="en-US" altLang="ja-JP" sz="1400" dirty="0" smtClean="0">
                <a:solidFill>
                  <a:prstClr val="black"/>
                </a:solidFill>
                <a:latin typeface="HGPｺﾞｼｯｸM" pitchFamily="50" charset="-128"/>
                <a:ea typeface="HGPｺﾞｼｯｸM" pitchFamily="50" charset="-128"/>
              </a:rPr>
              <a:t>16</a:t>
            </a:r>
            <a:r>
              <a:rPr lang="ja-JP" altLang="en-US" sz="1400" dirty="0" smtClean="0">
                <a:solidFill>
                  <a:prstClr val="black"/>
                </a:solidFill>
                <a:latin typeface="HGPｺﾞｼｯｸM" pitchFamily="50" charset="-128"/>
                <a:ea typeface="HGPｺﾞｼｯｸM" pitchFamily="50" charset="-128"/>
              </a:rPr>
              <a:t>年</a:t>
            </a:r>
            <a:r>
              <a:rPr lang="en-US" altLang="ja-JP" sz="1400" dirty="0" smtClean="0">
                <a:solidFill>
                  <a:prstClr val="black"/>
                </a:solidFill>
                <a:latin typeface="HGPｺﾞｼｯｸM" pitchFamily="50" charset="-128"/>
                <a:ea typeface="HGPｺﾞｼｯｸM" pitchFamily="50" charset="-128"/>
              </a:rPr>
              <a:t>11</a:t>
            </a:r>
            <a:r>
              <a:rPr lang="ja-JP" altLang="en-US" sz="1400" dirty="0" smtClean="0">
                <a:solidFill>
                  <a:prstClr val="black"/>
                </a:solidFill>
                <a:latin typeface="HGPｺﾞｼｯｸM" pitchFamily="50" charset="-128"/>
                <a:ea typeface="HGPｺﾞｼｯｸM" pitchFamily="50" charset="-128"/>
              </a:rPr>
              <a:t>月の集計開始以降、最も高い水準。</a:t>
            </a:r>
            <a:endParaRPr lang="ja-JP" altLang="en-US" sz="1400" dirty="0">
              <a:solidFill>
                <a:prstClr val="black"/>
              </a:solidFill>
              <a:latin typeface="HGPｺﾞｼｯｸM" pitchFamily="50" charset="-128"/>
              <a:ea typeface="HGPｺﾞｼｯｸM" pitchFamily="50" charset="-128"/>
            </a:endParaRPr>
          </a:p>
          <a:p>
            <a:pPr marL="179378" indent="-179378" defTabSz="825453"/>
            <a:endParaRPr lang="ja-JP" altLang="en-US" sz="1400" dirty="0">
              <a:solidFill>
                <a:prstClr val="black"/>
              </a:solidFill>
              <a:latin typeface="HGPｺﾞｼｯｸM" pitchFamily="50" charset="-128"/>
              <a:ea typeface="HGPｺﾞｼｯｸM" pitchFamily="50" charset="-128"/>
            </a:endParaRPr>
          </a:p>
        </p:txBody>
      </p:sp>
      <p:sp>
        <p:nvSpPr>
          <p:cNvPr id="22" name="角丸四角形 21"/>
          <p:cNvSpPr/>
          <p:nvPr/>
        </p:nvSpPr>
        <p:spPr>
          <a:xfrm>
            <a:off x="41363" y="610882"/>
            <a:ext cx="9850177" cy="862444"/>
          </a:xfrm>
          <a:prstGeom prst="roundRect">
            <a:avLst>
              <a:gd name="adj" fmla="val 8453"/>
            </a:avLst>
          </a:prstGeom>
          <a:noFill/>
          <a:ln w="952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4348"/>
            <a:endParaRPr lang="ja-JP" altLang="en-US">
              <a:solidFill>
                <a:prstClr val="white"/>
              </a:solidFill>
            </a:endParaRPr>
          </a:p>
        </p:txBody>
      </p:sp>
      <p:sp>
        <p:nvSpPr>
          <p:cNvPr id="24" name="テキスト ボックス 23"/>
          <p:cNvSpPr txBox="1"/>
          <p:nvPr/>
        </p:nvSpPr>
        <p:spPr bwMode="auto">
          <a:xfrm>
            <a:off x="2791418" y="5677928"/>
            <a:ext cx="39104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algn="ctr" defTabSz="941614">
              <a:spcBef>
                <a:spcPct val="50000"/>
              </a:spcBef>
            </a:pPr>
            <a:r>
              <a:rPr lang="ja-JP" altLang="en-US" sz="1200" dirty="0">
                <a:solidFill>
                  <a:prstClr val="black"/>
                </a:solidFill>
                <a:latin typeface="HGSｺﾞｼｯｸM" pitchFamily="50" charset="-128"/>
                <a:ea typeface="HGSｺﾞｼｯｸM" pitchFamily="50" charset="-128"/>
              </a:rPr>
              <a:t>　</a:t>
            </a:r>
            <a:r>
              <a:rPr lang="ja-JP" altLang="en-US" sz="1200" dirty="0" smtClean="0">
                <a:solidFill>
                  <a:prstClr val="black"/>
                </a:solidFill>
                <a:latin typeface="HGSｺﾞｼｯｸM" pitchFamily="50" charset="-128"/>
                <a:ea typeface="HGSｺﾞｼｯｸM" pitchFamily="50" charset="-128"/>
              </a:rPr>
              <a:t>　</a:t>
            </a:r>
            <a:r>
              <a:rPr lang="ja-JP" altLang="en-US" sz="1200" dirty="0">
                <a:solidFill>
                  <a:prstClr val="black"/>
                </a:solidFill>
                <a:latin typeface="HGSｺﾞｼｯｸM" pitchFamily="50" charset="-128"/>
                <a:ea typeface="HGSｺﾞｼｯｸM" pitchFamily="50" charset="-128"/>
              </a:rPr>
              <a:t>　正社員の有効求人倍率</a:t>
            </a:r>
            <a:r>
              <a:rPr lang="ja-JP" altLang="en-US" sz="1200" dirty="0" smtClean="0">
                <a:solidFill>
                  <a:prstClr val="black"/>
                </a:solidFill>
                <a:latin typeface="HGSｺﾞｼｯｸM" pitchFamily="50" charset="-128"/>
                <a:ea typeface="HGSｺﾞｼｯｸM" pitchFamily="50" charset="-128"/>
              </a:rPr>
              <a:t>（</a:t>
            </a:r>
            <a:r>
              <a:rPr lang="ja-JP" altLang="en-US" sz="1200" dirty="0">
                <a:solidFill>
                  <a:prstClr val="black"/>
                </a:solidFill>
                <a:latin typeface="HGSｺﾞｼｯｸM" pitchFamily="50" charset="-128"/>
                <a:ea typeface="HGSｺﾞｼｯｸM" pitchFamily="50" charset="-128"/>
              </a:rPr>
              <a:t>季節調整</a:t>
            </a:r>
            <a:r>
              <a:rPr lang="ja-JP" altLang="en-US" sz="1200" dirty="0" smtClean="0">
                <a:solidFill>
                  <a:prstClr val="black"/>
                </a:solidFill>
                <a:latin typeface="HGSｺﾞｼｯｸM" pitchFamily="50" charset="-128"/>
                <a:ea typeface="HGSｺﾞｼｯｸM" pitchFamily="50" charset="-128"/>
              </a:rPr>
              <a:t>値</a:t>
            </a:r>
            <a:r>
              <a:rPr lang="ja-JP" altLang="en-US" sz="1200" dirty="0">
                <a:solidFill>
                  <a:prstClr val="black"/>
                </a:solidFill>
                <a:latin typeface="HGSｺﾞｼｯｸM" pitchFamily="50" charset="-128"/>
                <a:ea typeface="HGSｺﾞｼｯｸM" pitchFamily="50" charset="-128"/>
              </a:rPr>
              <a:t>）</a:t>
            </a:r>
          </a:p>
        </p:txBody>
      </p:sp>
      <p:grpSp>
        <p:nvGrpSpPr>
          <p:cNvPr id="25" name="グループ化 24"/>
          <p:cNvGrpSpPr/>
          <p:nvPr/>
        </p:nvGrpSpPr>
        <p:grpSpPr>
          <a:xfrm>
            <a:off x="9133361" y="6086155"/>
            <a:ext cx="767879" cy="415325"/>
            <a:chOff x="7747249" y="434076"/>
            <a:chExt cx="1330788" cy="544806"/>
          </a:xfrm>
        </p:grpSpPr>
        <p:sp>
          <p:nvSpPr>
            <p:cNvPr id="26" name="角丸四角形吹き出し 25"/>
            <p:cNvSpPr/>
            <p:nvPr/>
          </p:nvSpPr>
          <p:spPr>
            <a:xfrm>
              <a:off x="7747249" y="434076"/>
              <a:ext cx="1330788" cy="544806"/>
            </a:xfrm>
            <a:prstGeom prst="wedgeRoundRectCallout">
              <a:avLst>
                <a:gd name="adj1" fmla="val -64821"/>
                <a:gd name="adj2" fmla="val -54757"/>
                <a:gd name="adj3" fmla="val 16667"/>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8918"/>
              <a:endParaRPr lang="ja-JP" altLang="en-US">
                <a:solidFill>
                  <a:prstClr val="white"/>
                </a:solidFill>
              </a:endParaRPr>
            </a:p>
          </p:txBody>
        </p:sp>
        <p:sp>
          <p:nvSpPr>
            <p:cNvPr id="27" name="テキスト ボックス 3"/>
            <p:cNvSpPr txBox="1"/>
            <p:nvPr/>
          </p:nvSpPr>
          <p:spPr bwMode="auto">
            <a:xfrm>
              <a:off x="7840613" y="529980"/>
              <a:ext cx="1113498" cy="36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41614">
                <a:spcBef>
                  <a:spcPct val="50000"/>
                </a:spcBef>
              </a:pPr>
              <a:r>
                <a:rPr lang="en-US" altLang="ja-JP" sz="900" dirty="0" smtClean="0">
                  <a:solidFill>
                    <a:prstClr val="black"/>
                  </a:solidFill>
                  <a:latin typeface="HGP創英角ｺﾞｼｯｸUB" panose="020B0900000000000000" pitchFamily="50" charset="-128"/>
                  <a:ea typeface="HGP創英角ｺﾞｼｯｸUB" panose="020B0900000000000000" pitchFamily="50" charset="-128"/>
                </a:rPr>
                <a:t>30</a:t>
              </a:r>
              <a:r>
                <a:rPr lang="ja-JP" altLang="en-US" sz="900" dirty="0" smtClean="0">
                  <a:solidFill>
                    <a:prstClr val="black"/>
                  </a:solidFill>
                  <a:latin typeface="HGP創英角ｺﾞｼｯｸUB" panose="020B0900000000000000" pitchFamily="50" charset="-128"/>
                  <a:ea typeface="HGP創英角ｺﾞｼｯｸUB" panose="020B0900000000000000" pitchFamily="50" charset="-128"/>
                </a:rPr>
                <a:t>年</a:t>
              </a:r>
              <a:r>
                <a:rPr lang="en-US" altLang="ja-JP" sz="900" dirty="0">
                  <a:solidFill>
                    <a:prstClr val="black"/>
                  </a:solidFill>
                  <a:latin typeface="HGP創英角ｺﾞｼｯｸUB" panose="020B0900000000000000" pitchFamily="50" charset="-128"/>
                  <a:ea typeface="HGP創英角ｺﾞｼｯｸUB" panose="020B0900000000000000" pitchFamily="50" charset="-128"/>
                </a:rPr>
                <a:t>2</a:t>
              </a:r>
              <a:r>
                <a:rPr lang="ja-JP" altLang="en-US" sz="900" dirty="0" smtClean="0">
                  <a:solidFill>
                    <a:prstClr val="black"/>
                  </a:solidFill>
                  <a:latin typeface="HGP創英角ｺﾞｼｯｸUB" panose="020B0900000000000000" pitchFamily="50" charset="-128"/>
                  <a:ea typeface="HGP創英角ｺﾞｼｯｸUB" panose="020B0900000000000000" pitchFamily="50" charset="-128"/>
                </a:rPr>
                <a:t>月は</a:t>
              </a:r>
              <a:r>
                <a:rPr lang="en-US" altLang="ja-JP" sz="900" dirty="0" smtClean="0">
                  <a:solidFill>
                    <a:prstClr val="black"/>
                  </a:solidFill>
                  <a:latin typeface="HGP創英角ｺﾞｼｯｸUB" panose="020B0900000000000000" pitchFamily="50" charset="-128"/>
                  <a:ea typeface="HGP創英角ｺﾞｼｯｸUB" panose="020B0900000000000000" pitchFamily="50" charset="-128"/>
                </a:rPr>
                <a:t>1.07</a:t>
              </a:r>
              <a:r>
                <a:rPr lang="ja-JP" altLang="en-US" sz="900" dirty="0" smtClean="0">
                  <a:solidFill>
                    <a:prstClr val="black"/>
                  </a:solidFill>
                  <a:latin typeface="HGP創英角ｺﾞｼｯｸUB" panose="020B0900000000000000" pitchFamily="50" charset="-128"/>
                  <a:ea typeface="HGP創英角ｺﾞｼｯｸUB" panose="020B0900000000000000" pitchFamily="50" charset="-128"/>
                </a:rPr>
                <a:t>倍</a:t>
              </a:r>
              <a:endParaRPr lang="ja-JP" altLang="en-US" sz="900" dirty="0">
                <a:solidFill>
                  <a:prstClr val="black"/>
                </a:solidFill>
                <a:latin typeface="HGP創英角ｺﾞｼｯｸUB" panose="020B0900000000000000" pitchFamily="50" charset="-128"/>
                <a:ea typeface="HGP創英角ｺﾞｼｯｸUB" panose="020B0900000000000000" pitchFamily="50" charset="-128"/>
              </a:endParaRPr>
            </a:p>
          </p:txBody>
        </p:sp>
      </p:grpSp>
      <p:sp>
        <p:nvSpPr>
          <p:cNvPr id="28" name="正方形/長方形 27"/>
          <p:cNvSpPr/>
          <p:nvPr/>
        </p:nvSpPr>
        <p:spPr>
          <a:xfrm>
            <a:off x="5454444" y="1910696"/>
            <a:ext cx="143947" cy="11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16"/>
          <p:cNvSpPr txBox="1"/>
          <p:nvPr/>
        </p:nvSpPr>
        <p:spPr bwMode="auto">
          <a:xfrm>
            <a:off x="491848" y="6733912"/>
            <a:ext cx="4486851" cy="1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41614">
              <a:spcBef>
                <a:spcPct val="50000"/>
              </a:spcBef>
            </a:pPr>
            <a:r>
              <a:rPr lang="ja-JP" altLang="en-US" sz="800" dirty="0">
                <a:solidFill>
                  <a:prstClr val="black"/>
                </a:solidFill>
                <a:latin typeface="ＭＳ Ｐ明朝" panose="02020600040205080304" pitchFamily="18" charset="-128"/>
                <a:ea typeface="ＭＳ Ｐ明朝" panose="02020600040205080304" pitchFamily="18" charset="-128"/>
              </a:rPr>
              <a:t>（資料出所）厚生労働省「職業安定業務統計」</a:t>
            </a:r>
          </a:p>
        </p:txBody>
      </p:sp>
      <p:graphicFrame>
        <p:nvGraphicFramePr>
          <p:cNvPr id="19" name="グラフ 18"/>
          <p:cNvGraphicFramePr>
            <a:graphicFrameLocks noGrp="1"/>
          </p:cNvGraphicFramePr>
          <p:nvPr>
            <p:extLst>
              <p:ext uri="{D42A27DB-BD31-4B8C-83A1-F6EECF244321}">
                <p14:modId xmlns:p14="http://schemas.microsoft.com/office/powerpoint/2010/main" val="148721353"/>
              </p:ext>
            </p:extLst>
          </p:nvPr>
        </p:nvGraphicFramePr>
        <p:xfrm>
          <a:off x="41370" y="1042107"/>
          <a:ext cx="9720924" cy="46680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1256140629"/>
              </p:ext>
            </p:extLst>
          </p:nvPr>
        </p:nvGraphicFramePr>
        <p:xfrm>
          <a:off x="-9704" y="5554060"/>
          <a:ext cx="9305285" cy="1241931"/>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グループ化 16"/>
          <p:cNvGrpSpPr/>
          <p:nvPr/>
        </p:nvGrpSpPr>
        <p:grpSpPr>
          <a:xfrm>
            <a:off x="-233957" y="3"/>
            <a:ext cx="10593920" cy="481045"/>
            <a:chOff x="-233957" y="3"/>
            <a:chExt cx="10593920" cy="481045"/>
          </a:xfrm>
        </p:grpSpPr>
        <p:cxnSp>
          <p:nvCxnSpPr>
            <p:cNvPr id="23" name="直線コネクタ 22"/>
            <p:cNvCxnSpPr/>
            <p:nvPr/>
          </p:nvCxnSpPr>
          <p:spPr>
            <a:xfrm>
              <a:off x="-233957" y="481048"/>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47986"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defTabSz="912750"/>
              <a:r>
                <a:rPr lang="ja-JP" altLang="en-US" sz="2800" dirty="0" smtClean="0"/>
                <a:t>１－２　</a:t>
              </a:r>
              <a:r>
                <a:rPr lang="ja-JP" altLang="en-US" sz="2800" b="1" dirty="0">
                  <a:solidFill>
                    <a:srgbClr val="000000"/>
                  </a:solidFill>
                  <a:ea typeface="HG丸ｺﾞｼｯｸM-PRO" pitchFamily="50" charset="-128"/>
                </a:rPr>
                <a:t>現在の雇用情勢（全国）</a:t>
              </a:r>
              <a:r>
                <a:rPr lang="ja-JP" altLang="en-US" b="1" i="1" dirty="0" smtClean="0">
                  <a:solidFill>
                    <a:srgbClr val="FF0000"/>
                  </a:solidFill>
                  <a:ea typeface="HG丸ｺﾞｼｯｸM-PRO" pitchFamily="50" charset="-128"/>
                </a:rPr>
                <a:t>～全国的に人手不足の状況～</a:t>
              </a:r>
              <a:endParaRPr lang="ja-JP" altLang="en-US" dirty="0">
                <a:solidFill>
                  <a:srgbClr val="FF0000"/>
                </a:solidFill>
              </a:endParaRPr>
            </a:p>
          </p:txBody>
        </p:sp>
      </p:grpSp>
      <p:sp>
        <p:nvSpPr>
          <p:cNvPr id="33" name="スライド番号プレースホルダー 7"/>
          <p:cNvSpPr>
            <a:spLocks noGrp="1"/>
          </p:cNvSpPr>
          <p:nvPr/>
        </p:nvSpPr>
        <p:spPr>
          <a:xfrm>
            <a:off x="7581251" y="6490368"/>
            <a:ext cx="2310289" cy="365125"/>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a:pPr>
            <a:r>
              <a:rPr lang="ja-JP" altLang="en-US" sz="1600" dirty="0" smtClean="0">
                <a:solidFill>
                  <a:schemeClr val="tx1"/>
                </a:solidFill>
              </a:rPr>
              <a:t>２</a:t>
            </a:r>
            <a:endParaRPr lang="en-US" altLang="ja-JP" sz="1600" dirty="0">
              <a:solidFill>
                <a:schemeClr val="tx1"/>
              </a:solidFill>
            </a:endParaRPr>
          </a:p>
        </p:txBody>
      </p:sp>
    </p:spTree>
    <p:extLst>
      <p:ext uri="{BB962C8B-B14F-4D97-AF65-F5344CB8AC3E}">
        <p14:creationId xmlns:p14="http://schemas.microsoft.com/office/powerpoint/2010/main" val="1586245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bwMode="auto">
          <a:xfrm>
            <a:off x="5505074" y="3676513"/>
            <a:ext cx="4342089" cy="3083422"/>
          </a:xfrm>
          <a:prstGeom prst="roundRect">
            <a:avLst/>
          </a:prstGeom>
          <a:solidFill>
            <a:schemeClr val="accent6">
              <a:lumMod val="20000"/>
              <a:lumOff val="80000"/>
            </a:schemeClr>
          </a:solidFill>
          <a:ln w="9525" algn="ctr">
            <a:noFill/>
            <a:round/>
            <a:headEnd/>
            <a:tailEnd/>
          </a:ln>
          <a:effectLst>
            <a:outerShdw dist="35921" dir="2700000" algn="ctr" rotWithShape="0">
              <a:schemeClr val="bg2"/>
            </a:outerShdw>
          </a:effectLst>
        </p:spPr>
        <p:txBody>
          <a:bodyPr vert="horz" lIns="88697" tIns="44348" rIns="88697" bIns="44348" rtlCol="0" anchor="ctr"/>
          <a:lstStyle/>
          <a:p>
            <a:pPr marL="176213" indent="-176213" algn="ctr" defTabSz="887413">
              <a:lnSpc>
                <a:spcPct val="80000"/>
              </a:lnSpc>
              <a:spcBef>
                <a:spcPct val="20000"/>
              </a:spcBef>
            </a:pPr>
            <a:endParaRPr kumimoji="1" lang="ja-JP" altLang="en-US" sz="1600" dirty="0">
              <a:solidFill>
                <a:srgbClr val="000000"/>
              </a:solidFill>
              <a:latin typeface="Arial" charset="0"/>
              <a:ea typeface="ＭＳ ゴシック" pitchFamily="49" charset="-128"/>
            </a:endParaRPr>
          </a:p>
        </p:txBody>
      </p:sp>
      <p:sp>
        <p:nvSpPr>
          <p:cNvPr id="5" name="正方形/長方形 4"/>
          <p:cNvSpPr/>
          <p:nvPr/>
        </p:nvSpPr>
        <p:spPr>
          <a:xfrm>
            <a:off x="45046" y="656656"/>
            <a:ext cx="5289456" cy="6149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p:cNvSpPr>
            <a:spLocks noChangeArrowheads="1"/>
          </p:cNvSpPr>
          <p:nvPr/>
        </p:nvSpPr>
        <p:spPr bwMode="auto">
          <a:xfrm>
            <a:off x="7" y="-184666"/>
            <a:ext cx="18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3" name="角丸四角形 35"/>
          <p:cNvSpPr/>
          <p:nvPr/>
        </p:nvSpPr>
        <p:spPr>
          <a:xfrm>
            <a:off x="92321" y="702081"/>
            <a:ext cx="5209130" cy="271155"/>
          </a:xfrm>
          <a:prstGeom prst="roundRect">
            <a:avLst/>
          </a:prstGeom>
          <a:solidFill>
            <a:schemeClr val="accent6">
              <a:alpha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「働く高齢者」は増加。「働きたいが働いていない高齢者」は</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rPr>
              <a:t>65</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歳以上で顕著</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2761297" y="2586438"/>
            <a:ext cx="5331034" cy="338506"/>
          </a:xfrm>
          <a:prstGeom prst="rect">
            <a:avLst/>
          </a:prstGeom>
          <a:noFill/>
        </p:spPr>
        <p:txBody>
          <a:bodyPr wrap="square" lIns="91390" tIns="45696" rIns="91390" bIns="45696" rtlCol="0">
            <a:spAutoFit/>
          </a:bodyPr>
          <a:lstStyle/>
          <a:p>
            <a:pPr eaLnBrk="1" hangingPunct="1"/>
            <a:r>
              <a:rPr kumimoji="1" lang="ja-JP" altLang="en-US" sz="800" dirty="0" smtClean="0">
                <a:solidFill>
                  <a:prstClr val="black"/>
                </a:solidFill>
                <a:latin typeface="+mj-ea"/>
                <a:ea typeface="+mj-ea"/>
              </a:rPr>
              <a:t>出典：　</a:t>
            </a:r>
            <a:r>
              <a:rPr lang="ja-JP" altLang="en-US" sz="800" dirty="0" smtClean="0">
                <a:solidFill>
                  <a:prstClr val="black"/>
                </a:solidFill>
                <a:latin typeface="+mj-ea"/>
                <a:ea typeface="+mj-ea"/>
              </a:rPr>
              <a:t>総務省就業構造基本調査に基づき集計</a:t>
            </a:r>
            <a:endParaRPr lang="en-US" altLang="ja-JP" sz="800" dirty="0" smtClean="0">
              <a:solidFill>
                <a:prstClr val="black"/>
              </a:solidFill>
              <a:latin typeface="+mj-ea"/>
              <a:ea typeface="+mj-ea"/>
            </a:endParaRPr>
          </a:p>
          <a:p>
            <a:pPr eaLnBrk="1" hangingPunct="1"/>
            <a:r>
              <a:rPr lang="ja-JP" altLang="en-US" sz="800" dirty="0">
                <a:solidFill>
                  <a:prstClr val="black"/>
                </a:solidFill>
                <a:latin typeface="+mj-ea"/>
                <a:ea typeface="+mj-ea"/>
              </a:rPr>
              <a:t>　</a:t>
            </a:r>
            <a:r>
              <a:rPr lang="ja-JP" altLang="en-US" sz="800" dirty="0" smtClean="0">
                <a:solidFill>
                  <a:prstClr val="black"/>
                </a:solidFill>
                <a:latin typeface="+mj-ea"/>
                <a:ea typeface="+mj-ea"/>
              </a:rPr>
              <a:t>　　　　</a:t>
            </a:r>
            <a:r>
              <a:rPr lang="en-US" altLang="ja-JP" sz="600" dirty="0" smtClean="0">
                <a:solidFill>
                  <a:prstClr val="black"/>
                </a:solidFill>
                <a:latin typeface="+mj-ea"/>
                <a:ea typeface="+mj-ea"/>
              </a:rPr>
              <a:t>※</a:t>
            </a:r>
            <a:r>
              <a:rPr lang="ja-JP" altLang="en-US" sz="600" dirty="0" smtClean="0">
                <a:solidFill>
                  <a:prstClr val="black"/>
                </a:solidFill>
                <a:latin typeface="+mj-ea"/>
                <a:ea typeface="+mj-ea"/>
              </a:rPr>
              <a:t>就業希望者が就業者と就業希望者の合計に占める割合</a:t>
            </a:r>
            <a:endParaRPr lang="en-US" altLang="ja-JP" sz="600" dirty="0" smtClean="0">
              <a:solidFill>
                <a:prstClr val="black"/>
              </a:solidFill>
              <a:latin typeface="+mj-ea"/>
              <a:ea typeface="+mj-ea"/>
            </a:endParaRPr>
          </a:p>
        </p:txBody>
      </p:sp>
      <p:sp>
        <p:nvSpPr>
          <p:cNvPr id="79" name="テキスト ボックス 78"/>
          <p:cNvSpPr txBox="1"/>
          <p:nvPr/>
        </p:nvSpPr>
        <p:spPr>
          <a:xfrm>
            <a:off x="409041" y="965920"/>
            <a:ext cx="1998969" cy="246221"/>
          </a:xfrm>
          <a:prstGeom prst="rect">
            <a:avLst/>
          </a:prstGeom>
          <a:noFill/>
          <a:ln>
            <a:noFill/>
          </a:ln>
        </p:spPr>
        <p:txBody>
          <a:bodyPr wrap="square" rtlCol="0">
            <a:spAutoFit/>
          </a:bodyPr>
          <a:lstStyle/>
          <a:p>
            <a:pPr algn="ctr"/>
            <a:r>
              <a:rPr kumimoji="1" lang="ja-JP" altLang="en-US" sz="1000" dirty="0" smtClean="0">
                <a:latin typeface="+mj-ea"/>
                <a:ea typeface="+mj-ea"/>
              </a:rPr>
              <a:t>「働く高齢者」は増加</a:t>
            </a:r>
            <a:endParaRPr kumimoji="1" lang="ja-JP" altLang="en-US" sz="1000" dirty="0">
              <a:latin typeface="+mj-ea"/>
              <a:ea typeface="+mj-ea"/>
            </a:endParaRPr>
          </a:p>
        </p:txBody>
      </p:sp>
      <p:sp>
        <p:nvSpPr>
          <p:cNvPr id="83" name="テキスト ボックス 82"/>
          <p:cNvSpPr txBox="1"/>
          <p:nvPr/>
        </p:nvSpPr>
        <p:spPr>
          <a:xfrm>
            <a:off x="127675" y="2781508"/>
            <a:ext cx="3310776" cy="215444"/>
          </a:xfrm>
          <a:prstGeom prst="rect">
            <a:avLst/>
          </a:prstGeom>
          <a:noFill/>
        </p:spPr>
        <p:txBody>
          <a:bodyPr wrap="square" rtlCol="0">
            <a:spAutoFit/>
          </a:bodyPr>
          <a:lstStyle/>
          <a:p>
            <a:r>
              <a:rPr lang="ja-JP" altLang="en-US" sz="800" dirty="0" smtClean="0">
                <a:latin typeface="ＭＳ Ｐゴシック" panose="020B0600070205080204" pitchFamily="50" charset="-128"/>
                <a:ea typeface="ＭＳ Ｐゴシック" panose="020B0600070205080204" pitchFamily="50" charset="-128"/>
              </a:rPr>
              <a:t>出典：総務省労働力調査</a:t>
            </a:r>
            <a:endParaRPr lang="en-US" altLang="ja-JP" sz="800" dirty="0" smtClean="0">
              <a:latin typeface="ＭＳ Ｐゴシック" panose="020B0600070205080204" pitchFamily="50" charset="-128"/>
              <a:ea typeface="ＭＳ Ｐゴシック" panose="020B0600070205080204" pitchFamily="50" charset="-128"/>
            </a:endParaRPr>
          </a:p>
        </p:txBody>
      </p:sp>
      <p:graphicFrame>
        <p:nvGraphicFramePr>
          <p:cNvPr id="87" name="グラフ 86"/>
          <p:cNvGraphicFramePr/>
          <p:nvPr>
            <p:extLst>
              <p:ext uri="{D42A27DB-BD31-4B8C-83A1-F6EECF244321}">
                <p14:modId xmlns:p14="http://schemas.microsoft.com/office/powerpoint/2010/main" val="1661119535"/>
              </p:ext>
            </p:extLst>
          </p:nvPr>
        </p:nvGraphicFramePr>
        <p:xfrm>
          <a:off x="82012" y="1190616"/>
          <a:ext cx="2766046" cy="1595936"/>
        </p:xfrm>
        <a:graphic>
          <a:graphicData uri="http://schemas.openxmlformats.org/drawingml/2006/chart">
            <c:chart xmlns:c="http://schemas.openxmlformats.org/drawingml/2006/chart" xmlns:r="http://schemas.openxmlformats.org/officeDocument/2006/relationships" r:id="rId3"/>
          </a:graphicData>
        </a:graphic>
      </p:graphicFrame>
      <p:sp>
        <p:nvSpPr>
          <p:cNvPr id="89" name="テキスト ボックス 93"/>
          <p:cNvSpPr txBox="1"/>
          <p:nvPr/>
        </p:nvSpPr>
        <p:spPr>
          <a:xfrm>
            <a:off x="1239778" y="2570434"/>
            <a:ext cx="804205" cy="246221"/>
          </a:xfrm>
          <a:prstGeom prst="rect">
            <a:avLst/>
          </a:prstGeom>
          <a:noFill/>
          <a:ln w="3175">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000" b="1" dirty="0" smtClean="0"/>
              <a:t>65</a:t>
            </a:r>
            <a:r>
              <a:rPr lang="ja-JP" altLang="en-US" sz="1000" b="1" dirty="0" smtClean="0"/>
              <a:t>～</a:t>
            </a:r>
            <a:r>
              <a:rPr lang="en-US" altLang="ja-JP" sz="1000" b="1" dirty="0" smtClean="0"/>
              <a:t>69</a:t>
            </a:r>
            <a:r>
              <a:rPr lang="ja-JP" altLang="en-US" sz="1000" b="1" dirty="0" smtClean="0"/>
              <a:t>歳</a:t>
            </a:r>
            <a:endParaRPr kumimoji="1" lang="ja-JP" altLang="en-US" sz="1000" b="1" dirty="0"/>
          </a:p>
        </p:txBody>
      </p:sp>
      <p:cxnSp>
        <p:nvCxnSpPr>
          <p:cNvPr id="84" name="直線矢印コネクタ 83"/>
          <p:cNvCxnSpPr/>
          <p:nvPr/>
        </p:nvCxnSpPr>
        <p:spPr>
          <a:xfrm flipH="1" flipV="1">
            <a:off x="1512511" y="2273210"/>
            <a:ext cx="78468" cy="3169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a:stCxn id="97" idx="0"/>
          </p:cNvCxnSpPr>
          <p:nvPr/>
        </p:nvCxnSpPr>
        <p:spPr>
          <a:xfrm flipV="1">
            <a:off x="873612" y="2273198"/>
            <a:ext cx="25956" cy="2922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テキスト ボックス 93"/>
          <p:cNvSpPr txBox="1"/>
          <p:nvPr/>
        </p:nvSpPr>
        <p:spPr>
          <a:xfrm>
            <a:off x="1966698" y="2564911"/>
            <a:ext cx="698331" cy="246221"/>
          </a:xfrm>
          <a:prstGeom prst="rect">
            <a:avLst/>
          </a:prstGeom>
          <a:noFill/>
          <a:ln w="3175">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000" b="1" dirty="0" smtClean="0"/>
              <a:t>70</a:t>
            </a:r>
            <a:r>
              <a:rPr lang="ja-JP" altLang="en-US" sz="1000" b="1" dirty="0" smtClean="0"/>
              <a:t>歳以上</a:t>
            </a:r>
            <a:endParaRPr kumimoji="1" lang="ja-JP" altLang="en-US" sz="1000" b="1" dirty="0"/>
          </a:p>
        </p:txBody>
      </p:sp>
      <p:sp>
        <p:nvSpPr>
          <p:cNvPr id="97" name="テキスト ボックス 93"/>
          <p:cNvSpPr txBox="1"/>
          <p:nvPr/>
        </p:nvSpPr>
        <p:spPr>
          <a:xfrm>
            <a:off x="488269" y="2565497"/>
            <a:ext cx="770685" cy="246221"/>
          </a:xfrm>
          <a:prstGeom prst="rect">
            <a:avLst/>
          </a:prstGeom>
          <a:noFill/>
          <a:ln w="3175">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000" b="1" dirty="0" smtClean="0"/>
              <a:t>60</a:t>
            </a:r>
            <a:r>
              <a:rPr lang="ja-JP" altLang="en-US" sz="1000" b="1" dirty="0" smtClean="0"/>
              <a:t>～</a:t>
            </a:r>
            <a:r>
              <a:rPr lang="en-US" altLang="ja-JP" sz="1000" b="1" dirty="0" smtClean="0"/>
              <a:t>64</a:t>
            </a:r>
            <a:r>
              <a:rPr lang="ja-JP" altLang="en-US" sz="1000" b="1" dirty="0" smtClean="0"/>
              <a:t>歳</a:t>
            </a:r>
            <a:endParaRPr kumimoji="1" lang="ja-JP" altLang="en-US" sz="1000" b="1" dirty="0"/>
          </a:p>
        </p:txBody>
      </p:sp>
      <p:sp>
        <p:nvSpPr>
          <p:cNvPr id="99" name="テキスト ボックス 1"/>
          <p:cNvSpPr txBox="1"/>
          <p:nvPr/>
        </p:nvSpPr>
        <p:spPr>
          <a:xfrm>
            <a:off x="2071684" y="2094002"/>
            <a:ext cx="921563" cy="247591"/>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u="sng" dirty="0"/>
              <a:t>計</a:t>
            </a:r>
            <a:r>
              <a:rPr lang="en-US" altLang="ja-JP" sz="1000" u="sng" dirty="0" smtClean="0"/>
              <a:t>1,286</a:t>
            </a:r>
            <a:r>
              <a:rPr lang="ja-JP" altLang="en-US" sz="1000" u="sng" dirty="0" smtClean="0"/>
              <a:t>万人</a:t>
            </a:r>
            <a:endParaRPr lang="ja-JP" altLang="en-US" sz="1000" u="sng" dirty="0"/>
          </a:p>
        </p:txBody>
      </p:sp>
      <p:grpSp>
        <p:nvGrpSpPr>
          <p:cNvPr id="2" name="グループ化 1"/>
          <p:cNvGrpSpPr/>
          <p:nvPr/>
        </p:nvGrpSpPr>
        <p:grpSpPr>
          <a:xfrm>
            <a:off x="5531770" y="707003"/>
            <a:ext cx="4343420" cy="2866014"/>
            <a:chOff x="-17794" y="2924958"/>
            <a:chExt cx="5521080" cy="2447916"/>
          </a:xfrm>
        </p:grpSpPr>
        <p:sp>
          <p:nvSpPr>
            <p:cNvPr id="30" name="角丸四角形 101"/>
            <p:cNvSpPr/>
            <p:nvPr/>
          </p:nvSpPr>
          <p:spPr>
            <a:xfrm>
              <a:off x="92319" y="2924958"/>
              <a:ext cx="5209131" cy="279095"/>
            </a:xfrm>
            <a:prstGeom prst="roundRect">
              <a:avLst/>
            </a:prstGeom>
            <a:solidFill>
              <a:schemeClr val="accent6">
                <a:alpha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050" spc="-120" dirty="0" smtClean="0">
                  <a:solidFill>
                    <a:schemeClr val="tx1"/>
                  </a:solidFill>
                  <a:latin typeface="HG丸ｺﾞｼｯｸM-PRO" panose="020F0600000000000000" pitchFamily="50" charset="-128"/>
                  <a:ea typeface="HG丸ｺﾞｼｯｸM-PRO" panose="020F0600000000000000" pitchFamily="50" charset="-128"/>
                </a:rPr>
                <a:t>高齢者の希望する働き方は「非正規雇用</a:t>
              </a:r>
              <a:r>
                <a:rPr lang="ja-JP" altLang="en-US" sz="1050" spc="-120" dirty="0" smtClean="0">
                  <a:solidFill>
                    <a:schemeClr val="tx1"/>
                  </a:solidFill>
                  <a:latin typeface="HG丸ｺﾞｼｯｸM-PRO" panose="020F0600000000000000" pitchFamily="50" charset="-128"/>
                  <a:ea typeface="HG丸ｺﾞｼｯｸM-PRO" panose="020F0600000000000000" pitchFamily="50" charset="-128"/>
                </a:rPr>
                <a:t>」が７～８割</a:t>
              </a:r>
              <a:endParaRPr lang="en-US" altLang="ja-JP" sz="1050" spc="-12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50" spc="-120" dirty="0" smtClean="0">
                  <a:solidFill>
                    <a:schemeClr val="tx1"/>
                  </a:solidFill>
                  <a:latin typeface="HG丸ｺﾞｼｯｸM-PRO" panose="020F0600000000000000" pitchFamily="50" charset="-128"/>
                  <a:ea typeface="HG丸ｺﾞｼｯｸM-PRO" panose="020F0600000000000000" pitchFamily="50" charset="-128"/>
                </a:rPr>
                <a:t>希望する</a:t>
              </a:r>
              <a:r>
                <a:rPr lang="ja-JP" altLang="en-US" sz="1050" spc="-120" dirty="0">
                  <a:solidFill>
                    <a:schemeClr val="tx1"/>
                  </a:solidFill>
                  <a:latin typeface="HG丸ｺﾞｼｯｸM-PRO" panose="020F0600000000000000" pitchFamily="50" charset="-128"/>
                  <a:ea typeface="HG丸ｺﾞｼｯｸM-PRO" panose="020F0600000000000000" pitchFamily="50" charset="-128"/>
                </a:rPr>
                <a:t>月収</a:t>
              </a:r>
              <a:r>
                <a:rPr lang="ja-JP" altLang="en-US" sz="1050" spc="-12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050" spc="-120" dirty="0" smtClean="0">
                  <a:solidFill>
                    <a:schemeClr val="tx1"/>
                  </a:solidFill>
                  <a:latin typeface="HG丸ｺﾞｼｯｸM-PRO" panose="020F0600000000000000" pitchFamily="50" charset="-128"/>
                  <a:ea typeface="HG丸ｺﾞｼｯｸM-PRO" panose="020F0600000000000000" pitchFamily="50" charset="-128"/>
                </a:rPr>
                <a:t>10</a:t>
              </a:r>
              <a:r>
                <a:rPr lang="ja-JP" altLang="en-US" sz="1050" spc="-120" dirty="0" smtClean="0">
                  <a:solidFill>
                    <a:schemeClr val="tx1"/>
                  </a:solidFill>
                  <a:latin typeface="HG丸ｺﾞｼｯｸM-PRO" panose="020F0600000000000000" pitchFamily="50" charset="-128"/>
                  <a:ea typeface="HG丸ｺﾞｼｯｸM-PRO" panose="020F0600000000000000" pitchFamily="50" charset="-128"/>
                </a:rPr>
                <a:t>万円未満」が過半</a:t>
              </a:r>
              <a:endParaRPr kumimoji="1" lang="en-US" altLang="ja-JP" sz="1050" spc="-12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56048" y="5034320"/>
              <a:ext cx="5337413" cy="338554"/>
            </a:xfrm>
            <a:prstGeom prst="rect">
              <a:avLst/>
            </a:prstGeom>
            <a:noFill/>
          </p:spPr>
          <p:txBody>
            <a:bodyPr wrap="square" rtlCol="0">
              <a:spAutoFit/>
            </a:bodyPr>
            <a:lstStyle/>
            <a:p>
              <a:r>
                <a:rPr lang="ja-JP" altLang="en-US" sz="800" dirty="0" smtClean="0">
                  <a:latin typeface="ＭＳ Ｐゴシック" panose="020B0600070205080204" pitchFamily="50" charset="-128"/>
                  <a:ea typeface="ＭＳ Ｐゴシック" panose="020B0600070205080204" pitchFamily="50" charset="-128"/>
                </a:rPr>
                <a:t>出典：中高年齢者の転職・再就職調査（平成</a:t>
              </a:r>
              <a:r>
                <a:rPr lang="en-US" altLang="ja-JP" sz="800" dirty="0" smtClean="0">
                  <a:latin typeface="ＭＳ Ｐゴシック" panose="020B0600070205080204" pitchFamily="50" charset="-128"/>
                  <a:ea typeface="ＭＳ Ｐゴシック" panose="020B0600070205080204" pitchFamily="50" charset="-128"/>
                </a:rPr>
                <a:t>28</a:t>
              </a:r>
              <a:r>
                <a:rPr lang="ja-JP" altLang="en-US" sz="800" dirty="0" smtClean="0">
                  <a:latin typeface="ＭＳ Ｐゴシック" panose="020B0600070205080204" pitchFamily="50" charset="-128"/>
                  <a:ea typeface="ＭＳ Ｐゴシック" panose="020B0600070205080204" pitchFamily="50" charset="-128"/>
                </a:rPr>
                <a:t>年</a:t>
              </a:r>
              <a:r>
                <a:rPr lang="en-US" altLang="ja-JP" sz="800" dirty="0" smtClean="0">
                  <a:latin typeface="ＭＳ Ｐゴシック" panose="020B0600070205080204" pitchFamily="50" charset="-128"/>
                  <a:ea typeface="ＭＳ Ｐゴシック" panose="020B0600070205080204" pitchFamily="50" charset="-128"/>
                </a:rPr>
                <a:t>,JILPT</a:t>
              </a:r>
              <a:r>
                <a:rPr lang="ja-JP" altLang="en-US" sz="800" dirty="0" smtClean="0">
                  <a:latin typeface="ＭＳ Ｐゴシック" panose="020B0600070205080204" pitchFamily="50" charset="-128"/>
                  <a:ea typeface="ＭＳ Ｐゴシック" panose="020B0600070205080204" pitchFamily="50" charset="-128"/>
                </a:rPr>
                <a:t>）のデータに基づき集計</a:t>
              </a:r>
              <a:endParaRPr lang="en-US" altLang="ja-JP" sz="800" dirty="0">
                <a:latin typeface="ＭＳ Ｐゴシック" panose="020B0600070205080204" pitchFamily="50" charset="-128"/>
                <a:ea typeface="ＭＳ Ｐゴシック" panose="020B0600070205080204" pitchFamily="50" charset="-128"/>
              </a:endParaRPr>
            </a:p>
            <a:p>
              <a:r>
                <a:rPr lang="en-US" altLang="ja-JP" sz="800" dirty="0" smtClean="0">
                  <a:latin typeface="ＭＳ Ｐゴシック" panose="020B0600070205080204" pitchFamily="50" charset="-128"/>
                  <a:ea typeface="ＭＳ Ｐゴシック" panose="020B0600070205080204" pitchFamily="50" charset="-128"/>
                </a:rPr>
                <a:t>      ※</a:t>
              </a:r>
              <a:r>
                <a:rPr lang="ja-JP" altLang="en-US" sz="800" dirty="0" smtClean="0">
                  <a:latin typeface="ＭＳ Ｐゴシック" panose="020B0600070205080204" pitchFamily="50" charset="-128"/>
                  <a:ea typeface="ＭＳ Ｐゴシック" panose="020B0600070205080204" pitchFamily="50" charset="-128"/>
                </a:rPr>
                <a:t>現在就業中で今後再就職する際に希望する労働条件</a:t>
              </a:r>
              <a:endParaRPr lang="en-US" altLang="ja-JP" sz="800" dirty="0" smtClean="0">
                <a:latin typeface="ＭＳ Ｐゴシック" panose="020B0600070205080204" pitchFamily="50" charset="-128"/>
                <a:ea typeface="ＭＳ Ｐゴシック" panose="020B0600070205080204" pitchFamily="50" charset="-128"/>
              </a:endParaRPr>
            </a:p>
          </p:txBody>
        </p:sp>
        <p:graphicFrame>
          <p:nvGraphicFramePr>
            <p:cNvPr id="32" name="グラフ 1"/>
            <p:cNvGraphicFramePr/>
            <p:nvPr>
              <p:extLst>
                <p:ext uri="{D42A27DB-BD31-4B8C-83A1-F6EECF244321}">
                  <p14:modId xmlns:p14="http://schemas.microsoft.com/office/powerpoint/2010/main" val="683417721"/>
                </p:ext>
              </p:extLst>
            </p:nvPr>
          </p:nvGraphicFramePr>
          <p:xfrm>
            <a:off x="2719449" y="3551260"/>
            <a:ext cx="2722933" cy="1558915"/>
          </p:xfrm>
          <a:graphic>
            <a:graphicData uri="http://schemas.openxmlformats.org/drawingml/2006/chart">
              <c:chart xmlns:c="http://schemas.openxmlformats.org/drawingml/2006/chart" xmlns:r="http://schemas.openxmlformats.org/officeDocument/2006/relationships" r:id="rId4"/>
            </a:graphicData>
          </a:graphic>
        </p:graphicFrame>
        <p:sp>
          <p:nvSpPr>
            <p:cNvPr id="34" name="テキスト ボックス 58"/>
            <p:cNvSpPr txBox="1"/>
            <p:nvPr/>
          </p:nvSpPr>
          <p:spPr>
            <a:xfrm>
              <a:off x="3024227" y="3217718"/>
              <a:ext cx="1998969" cy="21441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latin typeface="+mj-ea"/>
                  <a:ea typeface="+mj-ea"/>
                </a:rPr>
                <a:t>希望</a:t>
              </a:r>
              <a:r>
                <a:rPr lang="ja-JP" altLang="en-US" sz="1000" dirty="0" smtClean="0">
                  <a:latin typeface="+mj-ea"/>
                  <a:ea typeface="+mj-ea"/>
                </a:rPr>
                <a:t>する月収（平成</a:t>
              </a:r>
              <a:r>
                <a:rPr lang="en-US" altLang="ja-JP" sz="1000" dirty="0" smtClean="0">
                  <a:latin typeface="+mj-ea"/>
                  <a:ea typeface="+mj-ea"/>
                </a:rPr>
                <a:t>27</a:t>
              </a:r>
              <a:r>
                <a:rPr lang="ja-JP" altLang="en-US" sz="1000" dirty="0" smtClean="0">
                  <a:latin typeface="+mj-ea"/>
                  <a:ea typeface="+mj-ea"/>
                </a:rPr>
                <a:t>年）</a:t>
              </a:r>
              <a:endParaRPr kumimoji="1" lang="ja-JP" altLang="en-US" sz="1000" dirty="0">
                <a:latin typeface="+mj-ea"/>
                <a:ea typeface="+mj-ea"/>
              </a:endParaRPr>
            </a:p>
          </p:txBody>
        </p:sp>
        <p:sp>
          <p:nvSpPr>
            <p:cNvPr id="35" name="テキスト ボックス 34"/>
            <p:cNvSpPr txBox="1"/>
            <p:nvPr/>
          </p:nvSpPr>
          <p:spPr>
            <a:xfrm>
              <a:off x="396514" y="3212989"/>
              <a:ext cx="2508250" cy="214416"/>
            </a:xfrm>
            <a:prstGeom prst="rect">
              <a:avLst/>
            </a:prstGeom>
            <a:noFill/>
            <a:ln>
              <a:noFill/>
            </a:ln>
          </p:spPr>
          <p:txBody>
            <a:bodyPr wrap="square" rtlCol="0">
              <a:spAutoFit/>
            </a:bodyPr>
            <a:lstStyle/>
            <a:p>
              <a:pPr algn="ctr"/>
              <a:r>
                <a:rPr lang="ja-JP" altLang="en-US" sz="1000" dirty="0" smtClean="0">
                  <a:latin typeface="+mj-ea"/>
                  <a:ea typeface="+mj-ea"/>
                </a:rPr>
                <a:t>希望する働き方（平成</a:t>
              </a:r>
              <a:r>
                <a:rPr lang="en-US" altLang="ja-JP" sz="1000" dirty="0" smtClean="0">
                  <a:latin typeface="+mj-ea"/>
                  <a:ea typeface="+mj-ea"/>
                </a:rPr>
                <a:t>27</a:t>
              </a:r>
              <a:r>
                <a:rPr lang="ja-JP" altLang="en-US" sz="1000" dirty="0" smtClean="0">
                  <a:latin typeface="+mj-ea"/>
                  <a:ea typeface="+mj-ea"/>
                </a:rPr>
                <a:t>年）</a:t>
              </a:r>
              <a:endParaRPr kumimoji="1" lang="ja-JP" altLang="en-US" sz="1000" dirty="0">
                <a:latin typeface="+mj-ea"/>
                <a:ea typeface="+mj-ea"/>
              </a:endParaRPr>
            </a:p>
          </p:txBody>
        </p:sp>
        <p:cxnSp>
          <p:nvCxnSpPr>
            <p:cNvPr id="103" name="直線コネクタ 102"/>
            <p:cNvCxnSpPr/>
            <p:nvPr/>
          </p:nvCxnSpPr>
          <p:spPr>
            <a:xfrm flipH="1">
              <a:off x="704197" y="3593195"/>
              <a:ext cx="195379" cy="161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1512510" y="3641698"/>
              <a:ext cx="271280" cy="127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2315858" y="3573016"/>
              <a:ext cx="185751" cy="210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V="1">
              <a:off x="2634244" y="3589070"/>
              <a:ext cx="127051" cy="194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テキスト ボックス 148"/>
            <p:cNvSpPr txBox="1"/>
            <p:nvPr/>
          </p:nvSpPr>
          <p:spPr>
            <a:xfrm>
              <a:off x="2833184" y="3476859"/>
              <a:ext cx="803836" cy="174213"/>
            </a:xfrm>
            <a:prstGeom prst="rect">
              <a:avLst/>
            </a:prstGeom>
            <a:noFill/>
            <a:ln>
              <a:noFill/>
            </a:ln>
          </p:spPr>
          <p:txBody>
            <a:bodyPr wrap="square" rtlCol="0">
              <a:spAutoFit/>
            </a:bodyPr>
            <a:lstStyle/>
            <a:p>
              <a:pPr algn="ctr"/>
              <a:r>
                <a:rPr kumimoji="1" lang="en-US" altLang="ja-JP" sz="700" b="1" dirty="0" smtClean="0">
                  <a:latin typeface="+mj-ea"/>
                  <a:ea typeface="+mj-ea"/>
                </a:rPr>
                <a:t>10</a:t>
              </a:r>
              <a:r>
                <a:rPr kumimoji="1" lang="ja-JP" altLang="en-US" sz="700" b="1" dirty="0" smtClean="0">
                  <a:latin typeface="+mj-ea"/>
                  <a:ea typeface="+mj-ea"/>
                </a:rPr>
                <a:t>万円未満</a:t>
              </a:r>
              <a:endParaRPr kumimoji="1" lang="ja-JP" altLang="en-US" sz="700" b="1" dirty="0">
                <a:latin typeface="+mj-ea"/>
                <a:ea typeface="+mj-ea"/>
              </a:endParaRPr>
            </a:p>
          </p:txBody>
        </p:sp>
        <p:cxnSp>
          <p:nvCxnSpPr>
            <p:cNvPr id="150" name="直線コネクタ 149"/>
            <p:cNvCxnSpPr/>
            <p:nvPr/>
          </p:nvCxnSpPr>
          <p:spPr>
            <a:xfrm>
              <a:off x="3151284" y="3641698"/>
              <a:ext cx="143947" cy="164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3921970" y="3641698"/>
              <a:ext cx="308915" cy="127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a:off x="4670519" y="3641698"/>
              <a:ext cx="166466" cy="142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a:off x="4946561" y="3654657"/>
              <a:ext cx="177713" cy="138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93"/>
            <p:cNvSpPr txBox="1"/>
            <p:nvPr/>
          </p:nvSpPr>
          <p:spPr>
            <a:xfrm>
              <a:off x="488275" y="3429000"/>
              <a:ext cx="665862" cy="215444"/>
            </a:xfrm>
            <a:prstGeom prst="rect">
              <a:avLst/>
            </a:prstGeom>
            <a:noFill/>
            <a:ln w="3175">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800" b="1" spc="-130" dirty="0" smtClean="0"/>
                <a:t>正社員</a:t>
              </a:r>
              <a:endParaRPr kumimoji="1" lang="ja-JP" altLang="en-US" sz="800" b="1" spc="-130" dirty="0"/>
            </a:p>
          </p:txBody>
        </p:sp>
        <p:sp>
          <p:nvSpPr>
            <p:cNvPr id="86" name="テキスト ボックス 93"/>
            <p:cNvSpPr txBox="1"/>
            <p:nvPr/>
          </p:nvSpPr>
          <p:spPr>
            <a:xfrm>
              <a:off x="1258960" y="3439213"/>
              <a:ext cx="665862" cy="215444"/>
            </a:xfrm>
            <a:prstGeom prst="rect">
              <a:avLst/>
            </a:prstGeom>
            <a:noFill/>
            <a:ln w="3175">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800" b="1" spc="-130" dirty="0" smtClean="0"/>
                <a:t>非正規雇用</a:t>
              </a:r>
              <a:endParaRPr kumimoji="1" lang="ja-JP" altLang="en-US" sz="800" b="1" spc="-130" dirty="0"/>
            </a:p>
          </p:txBody>
        </p:sp>
        <p:sp>
          <p:nvSpPr>
            <p:cNvPr id="93" name="テキスト ボックス 93"/>
            <p:cNvSpPr txBox="1"/>
            <p:nvPr/>
          </p:nvSpPr>
          <p:spPr>
            <a:xfrm>
              <a:off x="1989444" y="3463165"/>
              <a:ext cx="624944" cy="187615"/>
            </a:xfrm>
            <a:prstGeom prst="rect">
              <a:avLst/>
            </a:prstGeom>
            <a:noFill/>
            <a:ln w="3175">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800" b="1" spc="-130" dirty="0" smtClean="0"/>
                <a:t>自営</a:t>
              </a:r>
              <a:endParaRPr kumimoji="1" lang="ja-JP" altLang="en-US" sz="800" b="1" spc="-130" dirty="0"/>
            </a:p>
          </p:txBody>
        </p:sp>
        <p:sp>
          <p:nvSpPr>
            <p:cNvPr id="95" name="テキスト ボックス 93"/>
            <p:cNvSpPr txBox="1"/>
            <p:nvPr/>
          </p:nvSpPr>
          <p:spPr>
            <a:xfrm>
              <a:off x="2264040" y="3423118"/>
              <a:ext cx="852663" cy="289165"/>
            </a:xfrm>
            <a:prstGeom prst="rect">
              <a:avLst/>
            </a:prstGeom>
            <a:noFill/>
            <a:ln w="3175">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800" b="1" spc="-130" dirty="0" smtClean="0"/>
                <a:t>役員</a:t>
              </a:r>
              <a:endParaRPr kumimoji="1" lang="en-US" altLang="ja-JP" sz="800" b="1" spc="-130" dirty="0" smtClean="0"/>
            </a:p>
            <a:p>
              <a:pPr algn="ctr"/>
              <a:r>
                <a:rPr kumimoji="1" lang="ja-JP" altLang="en-US" sz="800" b="1" spc="-130" dirty="0" smtClean="0"/>
                <a:t>その他</a:t>
              </a:r>
              <a:endParaRPr kumimoji="1" lang="ja-JP" altLang="en-US" sz="800" b="1" spc="-130" dirty="0"/>
            </a:p>
          </p:txBody>
        </p:sp>
        <p:sp>
          <p:nvSpPr>
            <p:cNvPr id="100" name="テキスト ボックス 93"/>
            <p:cNvSpPr txBox="1"/>
            <p:nvPr/>
          </p:nvSpPr>
          <p:spPr>
            <a:xfrm>
              <a:off x="3386765" y="3539566"/>
              <a:ext cx="982511" cy="174213"/>
            </a:xfrm>
            <a:prstGeom prst="rect">
              <a:avLst/>
            </a:prstGeom>
            <a:noFill/>
            <a:ln w="3175">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700" b="1" dirty="0" smtClean="0">
                  <a:latin typeface="+mj-ea"/>
                  <a:ea typeface="+mj-ea"/>
                </a:rPr>
                <a:t>10</a:t>
              </a:r>
              <a:r>
                <a:rPr kumimoji="1" lang="ja-JP" altLang="en-US" sz="700" b="1" dirty="0" smtClean="0">
                  <a:latin typeface="+mj-ea"/>
                  <a:ea typeface="+mj-ea"/>
                </a:rPr>
                <a:t>万～</a:t>
              </a:r>
              <a:r>
                <a:rPr kumimoji="1" lang="en-US" altLang="ja-JP" sz="700" b="1" dirty="0" smtClean="0">
                  <a:latin typeface="+mj-ea"/>
                  <a:ea typeface="+mj-ea"/>
                </a:rPr>
                <a:t>20</a:t>
              </a:r>
              <a:r>
                <a:rPr kumimoji="1" lang="ja-JP" altLang="en-US" sz="700" b="1" dirty="0" smtClean="0">
                  <a:latin typeface="+mj-ea"/>
                  <a:ea typeface="+mj-ea"/>
                </a:rPr>
                <a:t>万円</a:t>
              </a:r>
              <a:endParaRPr kumimoji="1" lang="ja-JP" altLang="en-US" sz="700" b="1" dirty="0">
                <a:latin typeface="+mj-ea"/>
                <a:ea typeface="+mj-ea"/>
              </a:endParaRPr>
            </a:p>
          </p:txBody>
        </p:sp>
        <p:sp>
          <p:nvSpPr>
            <p:cNvPr id="102" name="テキスト ボックス 93"/>
            <p:cNvSpPr txBox="1"/>
            <p:nvPr/>
          </p:nvSpPr>
          <p:spPr>
            <a:xfrm>
              <a:off x="4003148" y="3468170"/>
              <a:ext cx="1028648" cy="174213"/>
            </a:xfrm>
            <a:prstGeom prst="rect">
              <a:avLst/>
            </a:prstGeom>
            <a:noFill/>
            <a:ln w="3175">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700" b="1" dirty="0" smtClean="0">
                  <a:latin typeface="+mj-ea"/>
                  <a:ea typeface="+mj-ea"/>
                </a:rPr>
                <a:t>20</a:t>
              </a:r>
              <a:r>
                <a:rPr kumimoji="1" lang="ja-JP" altLang="en-US" sz="700" b="1" dirty="0" smtClean="0">
                  <a:latin typeface="+mj-ea"/>
                  <a:ea typeface="+mj-ea"/>
                </a:rPr>
                <a:t>万～</a:t>
              </a:r>
              <a:r>
                <a:rPr kumimoji="1" lang="en-US" altLang="ja-JP" sz="700" b="1" dirty="0" smtClean="0">
                  <a:latin typeface="+mj-ea"/>
                  <a:ea typeface="+mj-ea"/>
                </a:rPr>
                <a:t>40</a:t>
              </a:r>
              <a:r>
                <a:rPr kumimoji="1" lang="ja-JP" altLang="en-US" sz="700" b="1" dirty="0" smtClean="0">
                  <a:latin typeface="+mj-ea"/>
                  <a:ea typeface="+mj-ea"/>
                </a:rPr>
                <a:t>万円</a:t>
              </a:r>
              <a:endParaRPr kumimoji="1" lang="ja-JP" altLang="en-US" sz="700" b="1" dirty="0">
                <a:latin typeface="+mj-ea"/>
                <a:ea typeface="+mj-ea"/>
              </a:endParaRPr>
            </a:p>
          </p:txBody>
        </p:sp>
        <p:sp>
          <p:nvSpPr>
            <p:cNvPr id="105" name="テキスト ボックス 93"/>
            <p:cNvSpPr txBox="1"/>
            <p:nvPr/>
          </p:nvSpPr>
          <p:spPr>
            <a:xfrm>
              <a:off x="4552340" y="3553472"/>
              <a:ext cx="950946" cy="174213"/>
            </a:xfrm>
            <a:prstGeom prst="rect">
              <a:avLst/>
            </a:prstGeom>
            <a:noFill/>
            <a:ln w="3175">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700" b="1" dirty="0" smtClean="0">
                  <a:latin typeface="+mj-ea"/>
                  <a:ea typeface="+mj-ea"/>
                </a:rPr>
                <a:t>40</a:t>
              </a:r>
              <a:r>
                <a:rPr kumimoji="1" lang="ja-JP" altLang="en-US" sz="700" b="1" dirty="0" smtClean="0">
                  <a:latin typeface="+mj-ea"/>
                  <a:ea typeface="+mj-ea"/>
                </a:rPr>
                <a:t>万円</a:t>
              </a:r>
              <a:r>
                <a:rPr kumimoji="1" lang="ja-JP" altLang="en-US" sz="700" b="1" dirty="0" smtClean="0"/>
                <a:t>以上</a:t>
              </a:r>
              <a:endParaRPr kumimoji="1" lang="ja-JP" altLang="en-US" sz="700" b="1" dirty="0"/>
            </a:p>
          </p:txBody>
        </p:sp>
        <p:graphicFrame>
          <p:nvGraphicFramePr>
            <p:cNvPr id="96" name="グラフ 40"/>
            <p:cNvGraphicFramePr/>
            <p:nvPr>
              <p:extLst>
                <p:ext uri="{D42A27DB-BD31-4B8C-83A1-F6EECF244321}">
                  <p14:modId xmlns:p14="http://schemas.microsoft.com/office/powerpoint/2010/main" val="2756243672"/>
                </p:ext>
              </p:extLst>
            </p:nvPr>
          </p:nvGraphicFramePr>
          <p:xfrm>
            <a:off x="-17794" y="3535222"/>
            <a:ext cx="2939423" cy="1558915"/>
          </p:xfrm>
          <a:graphic>
            <a:graphicData uri="http://schemas.openxmlformats.org/drawingml/2006/chart">
              <c:chart xmlns:c="http://schemas.openxmlformats.org/drawingml/2006/chart" xmlns:r="http://schemas.openxmlformats.org/officeDocument/2006/relationships" r:id="rId5"/>
            </a:graphicData>
          </a:graphic>
        </p:graphicFrame>
        <p:sp>
          <p:nvSpPr>
            <p:cNvPr id="98" name="正方形/長方形 97"/>
            <p:cNvSpPr/>
            <p:nvPr/>
          </p:nvSpPr>
          <p:spPr>
            <a:xfrm>
              <a:off x="2761296" y="4810926"/>
              <a:ext cx="2706364" cy="130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800" dirty="0" smtClean="0">
                  <a:solidFill>
                    <a:schemeClr val="tx1"/>
                  </a:solidFill>
                  <a:latin typeface="+mj-ea"/>
                  <a:ea typeface="+mj-ea"/>
                </a:rPr>
                <a:t>0         20        40        60        80       100</a:t>
              </a:r>
            </a:p>
          </p:txBody>
        </p:sp>
        <p:sp>
          <p:nvSpPr>
            <p:cNvPr id="3" name="正方形/長方形 2"/>
            <p:cNvSpPr/>
            <p:nvPr/>
          </p:nvSpPr>
          <p:spPr>
            <a:xfrm>
              <a:off x="2447104" y="4807127"/>
              <a:ext cx="517041" cy="38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a:t>
              </a:r>
              <a:endParaRPr kumimoji="1" lang="ja-JP" altLang="en-US" sz="700" dirty="0">
                <a:solidFill>
                  <a:schemeClr val="tx1"/>
                </a:solidFill>
              </a:endParaRPr>
            </a:p>
          </p:txBody>
        </p:sp>
        <p:sp>
          <p:nvSpPr>
            <p:cNvPr id="81" name="正方形/長方形 80"/>
            <p:cNvSpPr/>
            <p:nvPr/>
          </p:nvSpPr>
          <p:spPr>
            <a:xfrm>
              <a:off x="4950619" y="4807127"/>
              <a:ext cx="517041" cy="38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a:t>
              </a:r>
              <a:endParaRPr kumimoji="1" lang="ja-JP" altLang="en-US" sz="700" dirty="0">
                <a:solidFill>
                  <a:schemeClr val="tx1"/>
                </a:solidFill>
              </a:endParaRPr>
            </a:p>
          </p:txBody>
        </p:sp>
      </p:grpSp>
      <p:sp>
        <p:nvSpPr>
          <p:cNvPr id="101" name="正方形/長方形 100"/>
          <p:cNvSpPr/>
          <p:nvPr/>
        </p:nvSpPr>
        <p:spPr>
          <a:xfrm>
            <a:off x="2917377" y="1124757"/>
            <a:ext cx="161940" cy="20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ja-JP" sz="1000" dirty="0">
              <a:solidFill>
                <a:schemeClr val="tx1"/>
              </a:solidFill>
            </a:endParaRPr>
          </a:p>
        </p:txBody>
      </p:sp>
      <p:sp>
        <p:nvSpPr>
          <p:cNvPr id="106" name="正方形/長方形 105"/>
          <p:cNvSpPr/>
          <p:nvPr/>
        </p:nvSpPr>
        <p:spPr>
          <a:xfrm>
            <a:off x="2917377" y="1484797"/>
            <a:ext cx="161940" cy="20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ja-JP" sz="1000" dirty="0">
              <a:solidFill>
                <a:schemeClr val="tx1"/>
              </a:solidFill>
            </a:endParaRPr>
          </a:p>
        </p:txBody>
      </p:sp>
      <p:sp>
        <p:nvSpPr>
          <p:cNvPr id="107" name="正方形/長方形 106"/>
          <p:cNvSpPr/>
          <p:nvPr/>
        </p:nvSpPr>
        <p:spPr>
          <a:xfrm>
            <a:off x="2897786" y="1855569"/>
            <a:ext cx="181528" cy="20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ja-JP" sz="1000" dirty="0">
              <a:solidFill>
                <a:schemeClr val="tx1"/>
              </a:solidFill>
            </a:endParaRPr>
          </a:p>
        </p:txBody>
      </p:sp>
      <p:sp>
        <p:nvSpPr>
          <p:cNvPr id="108" name="正方形/長方形 107"/>
          <p:cNvSpPr/>
          <p:nvPr/>
        </p:nvSpPr>
        <p:spPr>
          <a:xfrm>
            <a:off x="2917371" y="2278146"/>
            <a:ext cx="111826" cy="20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ja-JP" sz="1000" dirty="0">
              <a:solidFill>
                <a:schemeClr val="tx1"/>
              </a:solidFill>
            </a:endParaRPr>
          </a:p>
        </p:txBody>
      </p:sp>
      <p:sp>
        <p:nvSpPr>
          <p:cNvPr id="109" name="正方形/長方形 108"/>
          <p:cNvSpPr/>
          <p:nvPr/>
        </p:nvSpPr>
        <p:spPr>
          <a:xfrm>
            <a:off x="2665024" y="1067043"/>
            <a:ext cx="517041" cy="38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a:t>
            </a:r>
            <a:endParaRPr kumimoji="1" lang="ja-JP" altLang="en-US" sz="700" dirty="0">
              <a:solidFill>
                <a:schemeClr val="tx1"/>
              </a:solidFill>
            </a:endParaRPr>
          </a:p>
        </p:txBody>
      </p:sp>
      <p:graphicFrame>
        <p:nvGraphicFramePr>
          <p:cNvPr id="4" name="グラフ 3"/>
          <p:cNvGraphicFramePr/>
          <p:nvPr>
            <p:extLst>
              <p:ext uri="{D42A27DB-BD31-4B8C-83A1-F6EECF244321}">
                <p14:modId xmlns:p14="http://schemas.microsoft.com/office/powerpoint/2010/main" val="4287444704"/>
              </p:ext>
            </p:extLst>
          </p:nvPr>
        </p:nvGraphicFramePr>
        <p:xfrm>
          <a:off x="2825135" y="1227668"/>
          <a:ext cx="2352824" cy="1481252"/>
        </p:xfrm>
        <a:graphic>
          <a:graphicData uri="http://schemas.openxmlformats.org/drawingml/2006/chart">
            <c:chart xmlns:c="http://schemas.openxmlformats.org/drawingml/2006/chart" xmlns:r="http://schemas.openxmlformats.org/officeDocument/2006/relationships" r:id="rId6"/>
          </a:graphicData>
        </a:graphic>
      </p:graphicFrame>
      <p:sp>
        <p:nvSpPr>
          <p:cNvPr id="136" name="正方形/長方形 135"/>
          <p:cNvSpPr/>
          <p:nvPr/>
        </p:nvSpPr>
        <p:spPr>
          <a:xfrm>
            <a:off x="3227054" y="1603438"/>
            <a:ext cx="517041" cy="38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rPr>
              <a:t>15</a:t>
            </a:r>
            <a:r>
              <a:rPr kumimoji="1" lang="ja-JP" altLang="en-US" sz="1100" b="1" dirty="0" smtClean="0">
                <a:solidFill>
                  <a:schemeClr val="tx1"/>
                </a:solidFill>
              </a:rPr>
              <a:t>％</a:t>
            </a:r>
            <a:endParaRPr kumimoji="1" lang="ja-JP" altLang="en-US" sz="1100" b="1" dirty="0">
              <a:solidFill>
                <a:schemeClr val="tx1"/>
              </a:solidFill>
            </a:endParaRPr>
          </a:p>
        </p:txBody>
      </p:sp>
      <p:sp>
        <p:nvSpPr>
          <p:cNvPr id="137" name="正方形/長方形 136"/>
          <p:cNvSpPr/>
          <p:nvPr/>
        </p:nvSpPr>
        <p:spPr>
          <a:xfrm>
            <a:off x="3857792" y="1340768"/>
            <a:ext cx="517041" cy="38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rPr>
              <a:t>22</a:t>
            </a:r>
            <a:r>
              <a:rPr kumimoji="1" lang="ja-JP" altLang="en-US" sz="1100" b="1" dirty="0" smtClean="0">
                <a:solidFill>
                  <a:schemeClr val="tx1"/>
                </a:solidFill>
              </a:rPr>
              <a:t>％</a:t>
            </a:r>
            <a:endParaRPr kumimoji="1" lang="ja-JP" altLang="en-US" sz="1100" b="1" dirty="0">
              <a:solidFill>
                <a:schemeClr val="tx1"/>
              </a:solidFill>
            </a:endParaRPr>
          </a:p>
        </p:txBody>
      </p:sp>
      <p:sp>
        <p:nvSpPr>
          <p:cNvPr id="138" name="正方形/長方形 137"/>
          <p:cNvSpPr/>
          <p:nvPr/>
        </p:nvSpPr>
        <p:spPr>
          <a:xfrm>
            <a:off x="4505552" y="1196752"/>
            <a:ext cx="517041" cy="38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rPr>
              <a:t>27</a:t>
            </a:r>
            <a:r>
              <a:rPr kumimoji="1" lang="ja-JP" altLang="en-US" sz="1100" b="1" dirty="0" smtClean="0">
                <a:solidFill>
                  <a:schemeClr val="tx1"/>
                </a:solidFill>
              </a:rPr>
              <a:t>％</a:t>
            </a:r>
            <a:endParaRPr kumimoji="1" lang="ja-JP" altLang="en-US" sz="1100" b="1" dirty="0">
              <a:solidFill>
                <a:schemeClr val="tx1"/>
              </a:solidFill>
            </a:endParaRPr>
          </a:p>
        </p:txBody>
      </p:sp>
      <p:grpSp>
        <p:nvGrpSpPr>
          <p:cNvPr id="110" name="グループ化 109"/>
          <p:cNvGrpSpPr/>
          <p:nvPr/>
        </p:nvGrpSpPr>
        <p:grpSpPr>
          <a:xfrm>
            <a:off x="-233957" y="3"/>
            <a:ext cx="10585176" cy="481045"/>
            <a:chOff x="-233957" y="3"/>
            <a:chExt cx="10585176" cy="481045"/>
          </a:xfrm>
        </p:grpSpPr>
        <p:cxnSp>
          <p:nvCxnSpPr>
            <p:cNvPr id="145" name="直線コネクタ 144"/>
            <p:cNvCxnSpPr/>
            <p:nvPr/>
          </p:nvCxnSpPr>
          <p:spPr>
            <a:xfrm>
              <a:off x="-233957" y="481048"/>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6" name="正方形/長方形 145"/>
            <p:cNvSpPr/>
            <p:nvPr/>
          </p:nvSpPr>
          <p:spPr>
            <a:xfrm>
              <a:off x="39242"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smtClean="0"/>
                <a:t>１－３　高齢者就業の現状と課題　</a:t>
              </a:r>
              <a:r>
                <a:rPr lang="ja-JP" altLang="en-US" b="1" i="1" dirty="0" smtClean="0">
                  <a:solidFill>
                    <a:srgbClr val="FF0000"/>
                  </a:solidFill>
                  <a:ea typeface="HG丸ｺﾞｼｯｸM-PRO" pitchFamily="50" charset="-128"/>
                </a:rPr>
                <a:t>～生涯現役社会の実現～</a:t>
              </a:r>
              <a:endParaRPr lang="ja-JP" altLang="en-US" dirty="0">
                <a:solidFill>
                  <a:srgbClr val="FF0000"/>
                </a:solidFill>
              </a:endParaRPr>
            </a:p>
          </p:txBody>
        </p:sp>
      </p:grpSp>
      <p:sp>
        <p:nvSpPr>
          <p:cNvPr id="147" name="テキスト ボックス 146"/>
          <p:cNvSpPr txBox="1"/>
          <p:nvPr/>
        </p:nvSpPr>
        <p:spPr>
          <a:xfrm>
            <a:off x="54075" y="3246880"/>
            <a:ext cx="4392488" cy="484458"/>
          </a:xfrm>
          <a:prstGeom prst="rect">
            <a:avLst/>
          </a:prstGeom>
          <a:noFill/>
        </p:spPr>
        <p:txBody>
          <a:bodyPr wrap="none" lIns="91343" tIns="45671" rIns="91343" bIns="45671" rtlCol="0" anchor="ctr" anchorCtr="0">
            <a:noAutofit/>
          </a:bodyPr>
          <a:lstStyle/>
          <a:p>
            <a:pPr algn="ctr" defTabSz="912287"/>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「ニッポン一億総活躍プラン」</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年６月２日閣議決定（抜粋）</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 name="角丸四角形 147"/>
          <p:cNvSpPr/>
          <p:nvPr/>
        </p:nvSpPr>
        <p:spPr>
          <a:xfrm>
            <a:off x="209848" y="3676513"/>
            <a:ext cx="4704767" cy="3083422"/>
          </a:xfrm>
          <a:prstGeom prst="roundRect">
            <a:avLst>
              <a:gd name="adj" fmla="val 8988"/>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r>
              <a:rPr lang="ja-JP" altLang="en-US" sz="1400" b="1" u="sng" dirty="0" smtClean="0">
                <a:solidFill>
                  <a:prstClr val="black"/>
                </a:solidFill>
                <a:latin typeface="+mn-ea"/>
              </a:rPr>
              <a:t>２．一億総活躍社会の実現に向けた横断的課題である働き方改革の方向</a:t>
            </a:r>
            <a:endParaRPr lang="en-US" altLang="ja-JP" sz="1400" b="1" u="sng" dirty="0" smtClean="0">
              <a:solidFill>
                <a:prstClr val="black"/>
              </a:solidFill>
              <a:latin typeface="+mn-ea"/>
            </a:endParaRPr>
          </a:p>
          <a:p>
            <a:r>
              <a:rPr lang="ja-JP" altLang="en-US" sz="1400" dirty="0" smtClean="0">
                <a:solidFill>
                  <a:schemeClr val="tx1"/>
                </a:solidFill>
                <a:latin typeface="HGPｺﾞｼｯｸM" panose="020B0600000000000000" pitchFamily="50" charset="-128"/>
                <a:ea typeface="HGPｺﾞｼｯｸM" panose="020B0600000000000000" pitchFamily="50" charset="-128"/>
              </a:rPr>
              <a:t>（高齢者の就業促進）</a:t>
            </a:r>
            <a:endParaRPr lang="en-US" altLang="ja-JP" sz="14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dirty="0" smtClean="0">
                <a:solidFill>
                  <a:schemeClr val="tx1"/>
                </a:solidFill>
                <a:latin typeface="HGPｺﾞｼｯｸM" panose="020B0600000000000000" pitchFamily="50" charset="-128"/>
                <a:ea typeface="HGPｺﾞｼｯｸM" panose="020B0600000000000000" pitchFamily="50" charset="-128"/>
              </a:rPr>
              <a:t>　日本には、アクティブシニアとも言われるように、元気で就労の意欲にあふれ、豊かな経験と知恵を持っている高齢者がたくさんおられる。他方、高齢者の７割近くが、</a:t>
            </a:r>
            <a:r>
              <a:rPr lang="en-US" altLang="ja-JP" sz="1400" dirty="0" smtClean="0">
                <a:solidFill>
                  <a:schemeClr val="tx1"/>
                </a:solidFill>
                <a:latin typeface="HGPｺﾞｼｯｸM" panose="020B0600000000000000" pitchFamily="50" charset="-128"/>
                <a:ea typeface="HGPｺﾞｼｯｸM" panose="020B0600000000000000" pitchFamily="50" charset="-128"/>
              </a:rPr>
              <a:t>65</a:t>
            </a:r>
            <a:r>
              <a:rPr lang="ja-JP" altLang="en-US" sz="1400" dirty="0" smtClean="0">
                <a:solidFill>
                  <a:schemeClr val="tx1"/>
                </a:solidFill>
                <a:latin typeface="HGPｺﾞｼｯｸM" panose="020B0600000000000000" pitchFamily="50" charset="-128"/>
                <a:ea typeface="HGPｺﾞｼｯｸM" panose="020B0600000000000000" pitchFamily="50" charset="-128"/>
              </a:rPr>
              <a:t>歳を超えても働きたいと願っているのに対して、実際に働いている人は２割にとどまっている。生涯現役社会を実現するため、雇用継続の延長や定年引上げに向けた環境を整えるとともに、働きたいと願う高齢者の希望を叶えるための就職支援を充実する必要がある。人口が減少する中で我が国の成長力を確保していくためにも、高齢者の就業率を高めていくことが重要である。</a:t>
            </a:r>
            <a:r>
              <a:rPr lang="ja-JP" altLang="en-US" sz="1400" dirty="0">
                <a:solidFill>
                  <a:schemeClr val="tx1"/>
                </a:solidFill>
                <a:latin typeface="HGPｺﾞｼｯｸM" panose="020B0600000000000000" pitchFamily="50" charset="-128"/>
                <a:ea typeface="HGPｺﾞｼｯｸM" panose="020B0600000000000000" pitchFamily="50" charset="-128"/>
              </a:rPr>
              <a:t>　</a:t>
            </a:r>
          </a:p>
        </p:txBody>
      </p:sp>
      <p:sp>
        <p:nvSpPr>
          <p:cNvPr id="7" name="正方形/長方形 6"/>
          <p:cNvSpPr/>
          <p:nvPr/>
        </p:nvSpPr>
        <p:spPr>
          <a:xfrm>
            <a:off x="5658053" y="3933056"/>
            <a:ext cx="4045094" cy="2554545"/>
          </a:xfrm>
          <a:prstGeom prst="rect">
            <a:avLst/>
          </a:prstGeom>
        </p:spPr>
        <p:txBody>
          <a:bodyPr wrap="square">
            <a:spAutoFit/>
          </a:bodyPr>
          <a:lstStyle/>
          <a:p>
            <a:r>
              <a:rPr lang="ja-JP" altLang="en-US"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少子</a:t>
            </a:r>
            <a:r>
              <a:rPr lang="ja-JP" altLang="en-US" sz="2000" dirty="0">
                <a:solidFill>
                  <a:srgbClr val="000000"/>
                </a:solidFill>
                <a:latin typeface="HG丸ｺﾞｼｯｸM-PRO" panose="020F0600000000000000" pitchFamily="50" charset="-128"/>
                <a:ea typeface="HG丸ｺﾞｼｯｸM-PRO" panose="020F0600000000000000" pitchFamily="50" charset="-128"/>
              </a:rPr>
              <a:t>高齢化が進展し、労働力不足が課題となっている中で、</a:t>
            </a:r>
            <a:r>
              <a:rPr lang="ja-JP" altLang="ja-JP" sz="2000" dirty="0">
                <a:latin typeface="HG丸ｺﾞｼｯｸM-PRO" panose="020F0600000000000000" pitchFamily="50" charset="-128"/>
                <a:ea typeface="HG丸ｺﾞｼｯｸM-PRO" panose="020F0600000000000000" pitchFamily="50" charset="-128"/>
              </a:rPr>
              <a:t>働く意欲のある高齢者が能力や経験を生かし、年齢に関わりなく働く</a:t>
            </a:r>
            <a:r>
              <a:rPr lang="ja-JP" altLang="ja-JP" sz="2000" dirty="0" smtClean="0">
                <a:latin typeface="HG丸ｺﾞｼｯｸM-PRO" panose="020F0600000000000000" pitchFamily="50" charset="-128"/>
                <a:ea typeface="HG丸ｺﾞｼｯｸM-PRO" panose="020F0600000000000000" pitchFamily="50" charset="-128"/>
              </a:rPr>
              <a:t>ことが</a:t>
            </a:r>
            <a:r>
              <a:rPr lang="ja-JP" altLang="ja-JP" sz="2000" dirty="0">
                <a:latin typeface="HG丸ｺﾞｼｯｸM-PRO" panose="020F0600000000000000" pitchFamily="50" charset="-128"/>
                <a:ea typeface="HG丸ｺﾞｼｯｸM-PRO" panose="020F0600000000000000" pitchFamily="50" charset="-128"/>
              </a:rPr>
              <a:t>できる生涯現役社会を</a:t>
            </a:r>
            <a:r>
              <a:rPr lang="ja-JP" altLang="ja-JP" sz="2000" dirty="0" smtClean="0">
                <a:latin typeface="HG丸ｺﾞｼｯｸM-PRO" panose="020F0600000000000000" pitchFamily="50" charset="-128"/>
                <a:ea typeface="HG丸ｺﾞｼｯｸM-PRO" panose="020F0600000000000000" pitchFamily="50" charset="-128"/>
              </a:rPr>
              <a:t>目指す</a:t>
            </a:r>
            <a:r>
              <a:rPr lang="ja-JP" altLang="en-US" sz="2000" dirty="0" smtClean="0">
                <a:latin typeface="HG丸ｺﾞｼｯｸM-PRO" panose="020F0600000000000000" pitchFamily="50" charset="-128"/>
                <a:ea typeface="HG丸ｺﾞｼｯｸM-PRO" panose="020F0600000000000000" pitchFamily="50" charset="-128"/>
              </a:rPr>
              <a:t>には、</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地域社会におけるこれら</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の層</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の活躍の場を早期に整備することが必要</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2000" u="sng" dirty="0">
              <a:solidFill>
                <a:srgbClr val="FF0000"/>
              </a:solidFill>
            </a:endParaRPr>
          </a:p>
        </p:txBody>
      </p:sp>
      <p:sp>
        <p:nvSpPr>
          <p:cNvPr id="8" name="二等辺三角形 7"/>
          <p:cNvSpPr/>
          <p:nvPr/>
        </p:nvSpPr>
        <p:spPr bwMode="auto">
          <a:xfrm rot="5400000">
            <a:off x="4385152" y="4951765"/>
            <a:ext cx="1728192" cy="410853"/>
          </a:xfrm>
          <a:prstGeom prst="triangle">
            <a:avLst/>
          </a:prstGeom>
          <a:solidFill>
            <a:schemeClr val="accent6"/>
          </a:solidFill>
          <a:ln w="9525" algn="ctr">
            <a:noFill/>
            <a:round/>
            <a:headEnd/>
            <a:tailEnd/>
          </a:ln>
          <a:effectLst>
            <a:outerShdw dist="35921" dir="2700000" algn="ctr" rotWithShape="0">
              <a:schemeClr val="bg2"/>
            </a:outerShdw>
          </a:effectLst>
        </p:spPr>
        <p:txBody>
          <a:bodyPr vert="horz" lIns="88697" tIns="44348" rIns="88697" bIns="44348" rtlCol="0" anchor="ctr"/>
          <a:lstStyle/>
          <a:p>
            <a:pPr marL="176213" indent="-176213" algn="ctr" defTabSz="887413">
              <a:lnSpc>
                <a:spcPct val="80000"/>
              </a:lnSpc>
              <a:spcBef>
                <a:spcPct val="20000"/>
              </a:spcBef>
            </a:pPr>
            <a:endParaRPr kumimoji="1" lang="ja-JP" altLang="en-US" sz="1600" dirty="0">
              <a:solidFill>
                <a:srgbClr val="000000"/>
              </a:solidFill>
              <a:latin typeface="Arial" charset="0"/>
              <a:ea typeface="ＭＳ ゴシック" pitchFamily="49" charset="-128"/>
            </a:endParaRPr>
          </a:p>
        </p:txBody>
      </p:sp>
      <p:sp>
        <p:nvSpPr>
          <p:cNvPr id="151" name="スライド番号プレースホルダー 7"/>
          <p:cNvSpPr>
            <a:spLocks noGrp="1"/>
          </p:cNvSpPr>
          <p:nvPr>
            <p:ph type="sldNum" sz="quarter" idx="12"/>
          </p:nvPr>
        </p:nvSpPr>
        <p:spPr>
          <a:xfrm>
            <a:off x="7503900" y="6383937"/>
            <a:ext cx="2310289" cy="365125"/>
          </a:xfrm>
        </p:spPr>
        <p:txBody>
          <a:bodyPr/>
          <a:lstStyle/>
          <a:p>
            <a:pPr>
              <a:defRPr/>
            </a:pPr>
            <a:r>
              <a:rPr lang="ja-JP" altLang="en-US" sz="1600" dirty="0">
                <a:solidFill>
                  <a:schemeClr val="tx1"/>
                </a:solidFill>
              </a:rPr>
              <a:t>２</a:t>
            </a:r>
            <a:endParaRPr lang="en-US" altLang="ja-JP" sz="1600" dirty="0">
              <a:solidFill>
                <a:schemeClr val="tx1"/>
              </a:solidFill>
            </a:endParaRPr>
          </a:p>
        </p:txBody>
      </p:sp>
      <p:sp>
        <p:nvSpPr>
          <p:cNvPr id="82" name="テキスト ボックス 78"/>
          <p:cNvSpPr txBox="1"/>
          <p:nvPr/>
        </p:nvSpPr>
        <p:spPr>
          <a:xfrm>
            <a:off x="2862387" y="965920"/>
            <a:ext cx="2429228" cy="38472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000" dirty="0" smtClean="0">
                <a:latin typeface="+mj-ea"/>
                <a:ea typeface="+mj-ea"/>
              </a:rPr>
              <a:t>「働きたいが働いていない高齢者」の</a:t>
            </a:r>
            <a:r>
              <a:rPr lang="ja-JP" altLang="en-US" sz="1000" dirty="0">
                <a:latin typeface="+mj-ea"/>
                <a:ea typeface="+mj-ea"/>
              </a:rPr>
              <a:t>割合</a:t>
            </a:r>
            <a:r>
              <a:rPr kumimoji="1" lang="ja-JP" altLang="en-US" sz="900" dirty="0" smtClean="0">
                <a:latin typeface="+mj-ea"/>
                <a:ea typeface="+mj-ea"/>
              </a:rPr>
              <a:t>（平成</a:t>
            </a:r>
            <a:r>
              <a:rPr lang="en-US" altLang="ja-JP" sz="900" dirty="0">
                <a:latin typeface="+mj-ea"/>
                <a:ea typeface="+mj-ea"/>
              </a:rPr>
              <a:t>24</a:t>
            </a:r>
            <a:r>
              <a:rPr kumimoji="1" lang="ja-JP" altLang="en-US" sz="900" dirty="0" smtClean="0">
                <a:latin typeface="+mj-ea"/>
                <a:ea typeface="+mj-ea"/>
              </a:rPr>
              <a:t>年）</a:t>
            </a:r>
            <a:endParaRPr kumimoji="1" lang="ja-JP" altLang="en-US" sz="900" dirty="0">
              <a:latin typeface="+mj-ea"/>
              <a:ea typeface="+mj-ea"/>
            </a:endParaRPr>
          </a:p>
        </p:txBody>
      </p:sp>
    </p:spTree>
    <p:extLst>
      <p:ext uri="{BB962C8B-B14F-4D97-AF65-F5344CB8AC3E}">
        <p14:creationId xmlns:p14="http://schemas.microsoft.com/office/powerpoint/2010/main" val="1345035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
          </p:nvPr>
        </p:nvSpPr>
        <p:spPr>
          <a:xfrm>
            <a:off x="1566243" y="2118333"/>
            <a:ext cx="9784832" cy="590587"/>
          </a:xfrm>
        </p:spPr>
        <p:txBody>
          <a:bodyPr>
            <a:noAutofit/>
          </a:bodyPr>
          <a:lstStyle/>
          <a:p>
            <a:pPr marL="0" indent="0">
              <a:buNone/>
            </a:pPr>
            <a:r>
              <a:rPr lang="ja-JP" altLang="en-US" sz="1800" dirty="0" smtClean="0">
                <a:latin typeface="HG丸ｺﾞｼｯｸM-PRO" panose="020F0600000000000000" pitchFamily="50" charset="-128"/>
                <a:ea typeface="HG丸ｺﾞｼｯｸM-PRO" panose="020F0600000000000000" pitchFamily="50" charset="-128"/>
              </a:rPr>
              <a:t>地域</a:t>
            </a:r>
            <a:r>
              <a:rPr lang="ja-JP" altLang="en-US" sz="1800" dirty="0">
                <a:latin typeface="HG丸ｺﾞｼｯｸM-PRO" panose="020F0600000000000000" pitchFamily="50" charset="-128"/>
                <a:ea typeface="HG丸ｺﾞｼｯｸM-PRO" panose="020F0600000000000000" pitchFamily="50" charset="-128"/>
              </a:rPr>
              <a:t>主導</a:t>
            </a:r>
            <a:r>
              <a:rPr lang="ja-JP" altLang="en-US" sz="1800" dirty="0" smtClean="0">
                <a:latin typeface="HG丸ｺﾞｼｯｸM-PRO" panose="020F0600000000000000" pitchFamily="50" charset="-128"/>
                <a:ea typeface="HG丸ｺﾞｼｯｸM-PRO" panose="020F0600000000000000" pitchFamily="50" charset="-128"/>
              </a:rPr>
              <a:t>で高齢者雇用・就業に関する事業構想を提案でき、実行に移せる</a:t>
            </a:r>
            <a:endParaRPr kumimoji="1" lang="ja-JP" altLang="en-US" sz="1800" dirty="0">
              <a:latin typeface="HG丸ｺﾞｼｯｸM-PRO" panose="020F0600000000000000" pitchFamily="50" charset="-128"/>
              <a:ea typeface="HG丸ｺﾞｼｯｸM-PRO" panose="020F0600000000000000" pitchFamily="50" charset="-128"/>
            </a:endParaRPr>
          </a:p>
        </p:txBody>
      </p:sp>
      <p:sp>
        <p:nvSpPr>
          <p:cNvPr id="10" name="コンテンツ プレースホルダー 4"/>
          <p:cNvSpPr txBox="1">
            <a:spLocks/>
          </p:cNvSpPr>
          <p:nvPr/>
        </p:nvSpPr>
        <p:spPr>
          <a:xfrm>
            <a:off x="1566243" y="4293096"/>
            <a:ext cx="9044656"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smtClean="0">
                <a:latin typeface="HG丸ｺﾞｼｯｸM-PRO" panose="020F0600000000000000" pitchFamily="50" charset="-128"/>
                <a:ea typeface="HG丸ｺﾞｼｯｸM-PRO" panose="020F0600000000000000" pitchFamily="50" charset="-128"/>
              </a:rPr>
              <a:t>最大３年間</a:t>
            </a:r>
            <a:r>
              <a:rPr lang="en-US" altLang="ja-JP" sz="1800" dirty="0" smtClean="0">
                <a:latin typeface="HG丸ｺﾞｼｯｸM-PRO" panose="020F0600000000000000" pitchFamily="50" charset="-128"/>
                <a:ea typeface="HG丸ｺﾞｼｯｸM-PRO" panose="020F0600000000000000" pitchFamily="50" charset="-128"/>
              </a:rPr>
              <a:t>(2,000</a:t>
            </a:r>
            <a:r>
              <a:rPr lang="ja-JP" altLang="en-US" sz="1800" dirty="0" smtClean="0">
                <a:latin typeface="HG丸ｺﾞｼｯｸM-PRO" panose="020F0600000000000000" pitchFamily="50" charset="-128"/>
                <a:ea typeface="HG丸ｺﾞｼｯｸM-PRO" panose="020F0600000000000000" pitchFamily="50" charset="-128"/>
              </a:rPr>
              <a:t>万円～</a:t>
            </a:r>
            <a:r>
              <a:rPr lang="en-US" altLang="ja-JP" sz="1800" dirty="0" smtClean="0">
                <a:latin typeface="HG丸ｺﾞｼｯｸM-PRO" panose="020F0600000000000000" pitchFamily="50" charset="-128"/>
                <a:ea typeface="HG丸ｺﾞｼｯｸM-PRO" panose="020F0600000000000000" pitchFamily="50" charset="-128"/>
              </a:rPr>
              <a:t>4,000</a:t>
            </a:r>
            <a:r>
              <a:rPr lang="ja-JP" altLang="en-US" sz="1800" dirty="0" smtClean="0">
                <a:latin typeface="HG丸ｺﾞｼｯｸM-PRO" panose="020F0600000000000000" pitchFamily="50" charset="-128"/>
                <a:ea typeface="HG丸ｺﾞｼｯｸM-PRO" panose="020F0600000000000000" pitchFamily="50" charset="-128"/>
              </a:rPr>
              <a:t>万円</a:t>
            </a: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３年</a:t>
            </a: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err="1"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全額国費で事業実施が可能</a:t>
            </a:r>
            <a:endParaRPr lang="ja-JP" altLang="en-US" sz="1800" dirty="0">
              <a:latin typeface="HG丸ｺﾞｼｯｸM-PRO" panose="020F0600000000000000" pitchFamily="50" charset="-128"/>
              <a:ea typeface="HG丸ｺﾞｼｯｸM-PRO" panose="020F0600000000000000" pitchFamily="50" charset="-128"/>
            </a:endParaRPr>
          </a:p>
        </p:txBody>
      </p:sp>
      <p:sp>
        <p:nvSpPr>
          <p:cNvPr id="11" name="コンテンツ プレースホルダー 4"/>
          <p:cNvSpPr txBox="1">
            <a:spLocks/>
          </p:cNvSpPr>
          <p:nvPr/>
        </p:nvSpPr>
        <p:spPr>
          <a:xfrm>
            <a:off x="1566243" y="3573016"/>
            <a:ext cx="9304449"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smtClean="0">
                <a:latin typeface="HG丸ｺﾞｼｯｸM-PRO" panose="020F0600000000000000" pitchFamily="50" charset="-128"/>
                <a:ea typeface="HG丸ｺﾞｼｯｸM-PRO" panose="020F0600000000000000" pitchFamily="50" charset="-128"/>
              </a:rPr>
              <a:t>地域の貴重な人財である高齢者に活躍の機会を与え、豊かに過ごしてもらう</a:t>
            </a:r>
            <a:endParaRPr lang="ja-JP" altLang="en-US" sz="1800" dirty="0">
              <a:latin typeface="HG丸ｺﾞｼｯｸM-PRO" panose="020F0600000000000000" pitchFamily="50" charset="-128"/>
              <a:ea typeface="HG丸ｺﾞｼｯｸM-PRO" panose="020F0600000000000000" pitchFamily="50" charset="-128"/>
            </a:endParaRPr>
          </a:p>
        </p:txBody>
      </p:sp>
      <p:pic>
        <p:nvPicPr>
          <p:cNvPr id="1027" name="Picture 3" descr="C:\Users\mjovu\Desktop\e7a6c7d5f0a14ae59e399ad51121d41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789" y="4797152"/>
            <a:ext cx="2710400"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jovu\Desktop\job_roudousya_ol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403" y="4653136"/>
            <a:ext cx="3001880" cy="2376264"/>
          </a:xfrm>
          <a:prstGeom prst="rect">
            <a:avLst/>
          </a:prstGeom>
          <a:noFill/>
          <a:extLst>
            <a:ext uri="{909E8E84-426E-40DD-AFC4-6F175D3DCCD1}">
              <a14:hiddenFill xmlns:a14="http://schemas.microsoft.com/office/drawing/2010/main">
                <a:solidFill>
                  <a:srgbClr val="FFFFFF"/>
                </a:solidFill>
              </a14:hiddenFill>
            </a:ext>
          </a:extLst>
        </p:spPr>
      </p:pic>
      <p:sp>
        <p:nvSpPr>
          <p:cNvPr id="15" name="コンテンツ プレースホルダー 4"/>
          <p:cNvSpPr txBox="1">
            <a:spLocks/>
          </p:cNvSpPr>
          <p:nvPr/>
        </p:nvSpPr>
        <p:spPr>
          <a:xfrm>
            <a:off x="1566243" y="2852936"/>
            <a:ext cx="9784832"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smtClean="0">
                <a:latin typeface="HG丸ｺﾞｼｯｸM-PRO" panose="020F0600000000000000" pitchFamily="50" charset="-128"/>
                <a:ea typeface="HG丸ｺﾞｼｯｸM-PRO" panose="020F0600000000000000" pitchFamily="50" charset="-128"/>
              </a:rPr>
              <a:t>関係機関が一体となり、地域が抱える課題の解決に向け、高齢者を活用</a:t>
            </a:r>
            <a:endParaRPr lang="ja-JP" altLang="en-US" sz="1800"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39242"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a:t>２</a:t>
            </a:r>
            <a:r>
              <a:rPr lang="ja-JP" altLang="en-US" sz="2800" dirty="0" smtClean="0"/>
              <a:t>　生涯現役促進地域</a:t>
            </a:r>
            <a:r>
              <a:rPr lang="ja-JP" altLang="en-US" sz="2800" dirty="0"/>
              <a:t>連携事業とは？</a:t>
            </a:r>
            <a:r>
              <a:rPr lang="ja-JP" altLang="en-US" sz="2800" dirty="0" smtClean="0"/>
              <a:t>？？</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4" name="雲 3"/>
          <p:cNvSpPr/>
          <p:nvPr/>
        </p:nvSpPr>
        <p:spPr>
          <a:xfrm>
            <a:off x="3222427" y="4929128"/>
            <a:ext cx="3898559" cy="1856864"/>
          </a:xfrm>
          <a:prstGeom prst="cloud">
            <a:avLst/>
          </a:prstGeom>
          <a:solidFill>
            <a:srgbClr val="FF9900">
              <a:alpha val="50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438451" y="5478323"/>
            <a:ext cx="3383478" cy="830997"/>
          </a:xfrm>
          <a:prstGeom prst="rect">
            <a:avLst/>
          </a:prstGeom>
          <a:noFill/>
        </p:spPr>
        <p:txBody>
          <a:bodyPr wrap="square" rtlCol="0">
            <a:spAutoFit/>
          </a:bodyPr>
          <a:lstStyle/>
          <a:p>
            <a:pPr algn="ctr"/>
            <a:r>
              <a:rPr kumimoji="1" lang="ja-JP" altLang="en-US" sz="2400" dirty="0" smtClean="0">
                <a:latin typeface="ＤＨＰ平成ゴシックW5" panose="020B0500000000000000" pitchFamily="50" charset="-128"/>
                <a:ea typeface="ＤＨＰ平成ゴシックW5" panose="020B0500000000000000" pitchFamily="50" charset="-128"/>
              </a:rPr>
              <a:t>先駆的なモデル地域の普及促進を目指す</a:t>
            </a:r>
            <a:endParaRPr kumimoji="1" lang="en-US" altLang="ja-JP" sz="2400" dirty="0" smtClean="0">
              <a:latin typeface="ＤＨＰ平成ゴシックW5" panose="020B0500000000000000" pitchFamily="50" charset="-128"/>
              <a:ea typeface="ＤＨＰ平成ゴシックW5" panose="020B0500000000000000" pitchFamily="50" charset="-128"/>
            </a:endParaRPr>
          </a:p>
        </p:txBody>
      </p:sp>
      <p:sp>
        <p:nvSpPr>
          <p:cNvPr id="3" name="テキスト ボックス 2"/>
          <p:cNvSpPr txBox="1"/>
          <p:nvPr/>
        </p:nvSpPr>
        <p:spPr>
          <a:xfrm>
            <a:off x="9472947" y="5085184"/>
            <a:ext cx="341242" cy="369332"/>
          </a:xfrm>
          <a:prstGeom prst="rect">
            <a:avLst/>
          </a:prstGeom>
          <a:noFill/>
        </p:spPr>
        <p:txBody>
          <a:bodyPr wrap="square" rtlCol="0">
            <a:spAutoFit/>
          </a:bodyPr>
          <a:lstStyle/>
          <a:p>
            <a:endParaRPr kumimoji="1" lang="ja-JP" altLang="en-US" dirty="0"/>
          </a:p>
        </p:txBody>
      </p:sp>
      <p:sp>
        <p:nvSpPr>
          <p:cNvPr id="8" name="スライド番号プレースホルダー 7"/>
          <p:cNvSpPr>
            <a:spLocks noGrp="1"/>
          </p:cNvSpPr>
          <p:nvPr>
            <p:ph type="sldNum" sz="quarter" idx="12"/>
          </p:nvPr>
        </p:nvSpPr>
        <p:spPr>
          <a:xfrm>
            <a:off x="7503900" y="6383937"/>
            <a:ext cx="2310289" cy="365125"/>
          </a:xfrm>
        </p:spPr>
        <p:txBody>
          <a:bodyPr/>
          <a:lstStyle/>
          <a:p>
            <a:pPr>
              <a:defRPr/>
            </a:pPr>
            <a:r>
              <a:rPr lang="ja-JP" altLang="en-US" sz="1600" dirty="0">
                <a:solidFill>
                  <a:schemeClr val="tx1"/>
                </a:solidFill>
              </a:rPr>
              <a:t>４</a:t>
            </a:r>
            <a:endParaRPr lang="en-US" altLang="ja-JP" sz="1600" dirty="0">
              <a:solidFill>
                <a:schemeClr val="tx1"/>
              </a:solidFill>
            </a:endParaRPr>
          </a:p>
        </p:txBody>
      </p:sp>
      <p:cxnSp>
        <p:nvCxnSpPr>
          <p:cNvPr id="7" name="直線コネクタ 6"/>
          <p:cNvCxnSpPr/>
          <p:nvPr/>
        </p:nvCxnSpPr>
        <p:spPr>
          <a:xfrm>
            <a:off x="-233957" y="481048"/>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86123" y="692696"/>
            <a:ext cx="9155694" cy="1200329"/>
          </a:xfrm>
          <a:prstGeom prst="rect">
            <a:avLst/>
          </a:prstGeom>
          <a:noFill/>
        </p:spPr>
        <p:txBody>
          <a:bodyPr wrap="square" rtlCol="0">
            <a:spAutoFit/>
          </a:bodyPr>
          <a:lstStyle/>
          <a:p>
            <a:pPr marL="342900" indent="-342900">
              <a:buFont typeface="Wingdings" panose="05000000000000000000" pitchFamily="2" charset="2"/>
              <a:buChar char="ü"/>
            </a:pPr>
            <a:r>
              <a:rPr lang="ja-JP" altLang="ja-JP" sz="2400" dirty="0" smtClean="0"/>
              <a:t>高齢者</a:t>
            </a:r>
            <a:r>
              <a:rPr lang="ja-JP" altLang="ja-JP" sz="2400" dirty="0"/>
              <a:t>の雇用・就業という社会的課題に対し</a:t>
            </a:r>
            <a:r>
              <a:rPr lang="ja-JP" altLang="ja-JP" sz="2400" dirty="0" smtClean="0"/>
              <a:t>、</a:t>
            </a:r>
            <a:endParaRPr lang="en-US" altLang="ja-JP" sz="2400" dirty="0" smtClean="0"/>
          </a:p>
          <a:p>
            <a:pPr marL="342900" indent="-342900">
              <a:buFont typeface="Wingdings" panose="05000000000000000000" pitchFamily="2" charset="2"/>
              <a:buChar char="ü"/>
            </a:pPr>
            <a:r>
              <a:rPr lang="ja-JP" altLang="en-US" sz="2400" dirty="0" smtClean="0"/>
              <a:t>地方</a:t>
            </a:r>
            <a:r>
              <a:rPr lang="ja-JP" altLang="en-US" sz="2400" dirty="0"/>
              <a:t>自治</a:t>
            </a:r>
            <a:r>
              <a:rPr lang="ja-JP" altLang="ja-JP" sz="2400" dirty="0"/>
              <a:t>体が</a:t>
            </a:r>
            <a:r>
              <a:rPr lang="ja-JP" altLang="en-US" sz="2400" dirty="0"/>
              <a:t>中心</a:t>
            </a:r>
            <a:r>
              <a:rPr lang="ja-JP" altLang="ja-JP" sz="2400" dirty="0"/>
              <a:t>となって</a:t>
            </a:r>
            <a:r>
              <a:rPr lang="ja-JP" altLang="ja-JP" sz="2400" dirty="0" smtClean="0"/>
              <a:t>、</a:t>
            </a:r>
            <a:endParaRPr lang="en-US" altLang="ja-JP" sz="2400" dirty="0" smtClean="0"/>
          </a:p>
          <a:p>
            <a:pPr marL="342900" indent="-342900">
              <a:buFont typeface="Wingdings" panose="05000000000000000000" pitchFamily="2" charset="2"/>
              <a:buChar char="ü"/>
            </a:pPr>
            <a:r>
              <a:rPr lang="ja-JP" altLang="ja-JP" sz="2400" dirty="0" smtClean="0"/>
              <a:t>地域</a:t>
            </a:r>
            <a:r>
              <a:rPr lang="ja-JP" altLang="ja-JP" sz="2400" dirty="0"/>
              <a:t>の多様な関係者との</a:t>
            </a:r>
            <a:r>
              <a:rPr lang="ja-JP" altLang="ja-JP" sz="2400" u="heavy" dirty="0">
                <a:uFill>
                  <a:solidFill>
                    <a:srgbClr val="002060"/>
                  </a:solidFill>
                </a:uFill>
              </a:rPr>
              <a:t>協働体制の「仕組み」を</a:t>
            </a:r>
            <a:r>
              <a:rPr lang="ja-JP" altLang="en-US" sz="2400" u="heavy" dirty="0" smtClean="0">
                <a:uFill>
                  <a:solidFill>
                    <a:srgbClr val="002060"/>
                  </a:solidFill>
                </a:uFill>
              </a:rPr>
              <a:t>創り出す</a:t>
            </a:r>
            <a:r>
              <a:rPr lang="ja-JP" altLang="en-US" sz="2400" dirty="0"/>
              <a:t>もの</a:t>
            </a:r>
            <a:endParaRPr kumimoji="1" lang="ja-JP" altLang="en-US" sz="2400" dirty="0"/>
          </a:p>
        </p:txBody>
      </p:sp>
      <p:grpSp>
        <p:nvGrpSpPr>
          <p:cNvPr id="30" name="グループ化 29"/>
          <p:cNvGrpSpPr/>
          <p:nvPr/>
        </p:nvGrpSpPr>
        <p:grpSpPr>
          <a:xfrm>
            <a:off x="-17933" y="2043471"/>
            <a:ext cx="10009110" cy="521433"/>
            <a:chOff x="107504" y="5427847"/>
            <a:chExt cx="8856982" cy="521433"/>
          </a:xfrm>
        </p:grpSpPr>
        <p:sp>
          <p:nvSpPr>
            <p:cNvPr id="31" name="タイトル 1"/>
            <p:cNvSpPr txBox="1">
              <a:spLocks/>
            </p:cNvSpPr>
            <p:nvPr/>
          </p:nvSpPr>
          <p:spPr>
            <a:xfrm>
              <a:off x="107504" y="5427847"/>
              <a:ext cx="1083228" cy="521433"/>
            </a:xfrm>
            <a:prstGeom prst="rect">
              <a:avLst/>
            </a:prstGeom>
            <a:solidFill>
              <a:schemeClr val="accent6"/>
            </a:solid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メリット</a:t>
              </a:r>
              <a:r>
                <a:rPr lang="ja-JP" altLang="en-US" sz="1600"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a:t>
              </a:r>
              <a:endParaRPr lang="ja-JP" altLang="en-US" sz="16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3" name="直角三角形 32"/>
            <p:cNvSpPr/>
            <p:nvPr/>
          </p:nvSpPr>
          <p:spPr>
            <a:xfrm>
              <a:off x="1190732" y="5427847"/>
              <a:ext cx="238348" cy="5214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107504" y="5949280"/>
              <a:ext cx="885698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p:cNvGrpSpPr/>
          <p:nvPr/>
        </p:nvGrpSpPr>
        <p:grpSpPr>
          <a:xfrm>
            <a:off x="-17933" y="2763551"/>
            <a:ext cx="10009110" cy="521433"/>
            <a:chOff x="107504" y="5427847"/>
            <a:chExt cx="8856982" cy="521433"/>
          </a:xfrm>
        </p:grpSpPr>
        <p:sp>
          <p:nvSpPr>
            <p:cNvPr id="35" name="タイトル 1"/>
            <p:cNvSpPr txBox="1">
              <a:spLocks/>
            </p:cNvSpPr>
            <p:nvPr/>
          </p:nvSpPr>
          <p:spPr>
            <a:xfrm>
              <a:off x="107504" y="5427847"/>
              <a:ext cx="1083228" cy="521433"/>
            </a:xfrm>
            <a:prstGeom prst="rect">
              <a:avLst/>
            </a:prstGeom>
            <a:solidFill>
              <a:schemeClr val="accent6"/>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メリット２</a:t>
              </a:r>
              <a:endParaRPr lang="ja-JP" altLang="en-US" sz="16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7" name="直角三角形 36"/>
            <p:cNvSpPr/>
            <p:nvPr/>
          </p:nvSpPr>
          <p:spPr>
            <a:xfrm>
              <a:off x="1190732" y="5427847"/>
              <a:ext cx="238348" cy="5214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p:nvPr/>
          </p:nvCxnSpPr>
          <p:spPr>
            <a:xfrm>
              <a:off x="107504" y="5949280"/>
              <a:ext cx="885698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17933" y="3483631"/>
            <a:ext cx="10009110" cy="521433"/>
            <a:chOff x="107504" y="5427847"/>
            <a:chExt cx="8856982" cy="521433"/>
          </a:xfrm>
        </p:grpSpPr>
        <p:sp>
          <p:nvSpPr>
            <p:cNvPr id="39" name="タイトル 1"/>
            <p:cNvSpPr txBox="1">
              <a:spLocks/>
            </p:cNvSpPr>
            <p:nvPr/>
          </p:nvSpPr>
          <p:spPr>
            <a:xfrm>
              <a:off x="107504" y="5427847"/>
              <a:ext cx="1083228" cy="521433"/>
            </a:xfrm>
            <a:prstGeom prst="rect">
              <a:avLst/>
            </a:prstGeom>
            <a:solidFill>
              <a:schemeClr val="accent6"/>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メリット</a:t>
              </a:r>
              <a:r>
                <a:rPr lang="en-US" altLang="ja-JP" sz="1600"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3</a:t>
              </a:r>
            </a:p>
          </p:txBody>
        </p:sp>
        <p:sp>
          <p:nvSpPr>
            <p:cNvPr id="41" name="直角三角形 40"/>
            <p:cNvSpPr/>
            <p:nvPr/>
          </p:nvSpPr>
          <p:spPr>
            <a:xfrm>
              <a:off x="1190732" y="5427847"/>
              <a:ext cx="238348" cy="5214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107504" y="5949280"/>
              <a:ext cx="885698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17933" y="4203711"/>
            <a:ext cx="10009110" cy="521433"/>
            <a:chOff x="107504" y="5427847"/>
            <a:chExt cx="8856982" cy="521433"/>
          </a:xfrm>
        </p:grpSpPr>
        <p:sp>
          <p:nvSpPr>
            <p:cNvPr id="43" name="タイトル 1"/>
            <p:cNvSpPr txBox="1">
              <a:spLocks/>
            </p:cNvSpPr>
            <p:nvPr/>
          </p:nvSpPr>
          <p:spPr>
            <a:xfrm>
              <a:off x="107504" y="5427847"/>
              <a:ext cx="1083228" cy="521433"/>
            </a:xfrm>
            <a:prstGeom prst="rect">
              <a:avLst/>
            </a:prstGeom>
            <a:solidFill>
              <a:schemeClr val="accent6"/>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メリット</a:t>
              </a:r>
              <a:r>
                <a:rPr lang="en-US" altLang="ja-JP" sz="1600"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4</a:t>
              </a:r>
            </a:p>
          </p:txBody>
        </p:sp>
        <p:sp>
          <p:nvSpPr>
            <p:cNvPr id="45" name="直角三角形 44"/>
            <p:cNvSpPr/>
            <p:nvPr/>
          </p:nvSpPr>
          <p:spPr>
            <a:xfrm>
              <a:off x="1190732" y="5427847"/>
              <a:ext cx="238348" cy="5214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a:off x="107504" y="5949280"/>
              <a:ext cx="885698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2428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56431" y="2348880"/>
            <a:ext cx="9772838" cy="457224"/>
          </a:xfrm>
          <a:prstGeom prst="rect">
            <a:avLst/>
          </a:prstGeom>
          <a:ln w="6350">
            <a:noFill/>
          </a:ln>
        </p:spPr>
        <p:style>
          <a:lnRef idx="2">
            <a:schemeClr val="accent2"/>
          </a:lnRef>
          <a:fillRef idx="1">
            <a:schemeClr val="lt1"/>
          </a:fillRef>
          <a:effectRef idx="0">
            <a:schemeClr val="accent2"/>
          </a:effectRef>
          <a:fontRef idx="minor">
            <a:schemeClr val="dk1"/>
          </a:fontRef>
        </p:style>
        <p:txBody>
          <a:bodyPr wrap="square" lIns="36000" rIns="0" rtlCol="0" anchor="ctr">
            <a:noAutofit/>
          </a:bodyPr>
          <a:lstStyle/>
          <a:p>
            <a:pPr lvl="0"/>
            <a:r>
              <a:rPr lang="ja-JP" altLang="en-US" sz="1200" dirty="0">
                <a:latin typeface="HG丸ｺﾞｼｯｸM-PRO" panose="020F0600000000000000" pitchFamily="50" charset="-128"/>
                <a:ea typeface="HG丸ｺﾞｼｯｸM-PRO" panose="020F0600000000000000" pitchFamily="50" charset="-128"/>
              </a:rPr>
              <a:t> </a:t>
            </a:r>
            <a:r>
              <a:rPr lang="ja-JP" altLang="en-US" sz="1200" b="0" dirty="0" smtClean="0">
                <a:latin typeface="HG丸ｺﾞｼｯｸM-PRO" panose="020F0600000000000000" pitchFamily="50" charset="-128"/>
                <a:ea typeface="HG丸ｺﾞｼｯｸM-PRO" panose="020F0600000000000000" pitchFamily="50" charset="-128"/>
              </a:rPr>
              <a:t>○　</a:t>
            </a:r>
            <a:r>
              <a:rPr lang="ja-JP" altLang="en-US" sz="1200" b="0" dirty="0" smtClean="0">
                <a:solidFill>
                  <a:schemeClr val="tx1"/>
                </a:solidFill>
                <a:latin typeface="HG丸ｺﾞｼｯｸM-PRO" panose="020F0600000000000000" pitchFamily="50" charset="-128"/>
                <a:ea typeface="HG丸ｺﾞｼｯｸM-PRO" panose="020F0600000000000000" pitchFamily="50" charset="-128"/>
              </a:rPr>
              <a:t>地方自治体が中心となって構成される「協議会」等からの提案に基づき、</a:t>
            </a:r>
            <a:r>
              <a:rPr lang="ja-JP" altLang="en-US" sz="1200" b="0" dirty="0">
                <a:solidFill>
                  <a:schemeClr val="tx1"/>
                </a:solidFill>
                <a:latin typeface="HG丸ｺﾞｼｯｸM-PRO" panose="020F0600000000000000" pitchFamily="50" charset="-128"/>
                <a:ea typeface="HG丸ｺﾞｼｯｸM-PRO" panose="020F0600000000000000" pitchFamily="50" charset="-128"/>
              </a:rPr>
              <a:t>地域における</a:t>
            </a:r>
            <a:r>
              <a:rPr lang="ja-JP" altLang="en-US" sz="1200" b="0" dirty="0" smtClean="0">
                <a:latin typeface="HG丸ｺﾞｼｯｸM-PRO" panose="020F0600000000000000" pitchFamily="50" charset="-128"/>
                <a:ea typeface="HG丸ｺﾞｼｯｸM-PRO" panose="020F0600000000000000" pitchFamily="50" charset="-128"/>
              </a:rPr>
              <a:t>高齢者の就労促進に資する事業を幅広く実施。</a:t>
            </a:r>
            <a:r>
              <a:rPr lang="ja-JP" altLang="en-US" sz="1200" dirty="0" smtClean="0">
                <a:latin typeface="HG丸ｺﾞｼｯｸM-PRO" panose="020F0600000000000000" pitchFamily="50" charset="-128"/>
                <a:ea typeface="HG丸ｺﾞｼｯｸM-PRO" panose="020F0600000000000000" pitchFamily="50" charset="-128"/>
              </a:rPr>
              <a:t>　　</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112" name="テキスト ボックス 111"/>
          <p:cNvSpPr txBox="1"/>
          <p:nvPr/>
        </p:nvSpPr>
        <p:spPr>
          <a:xfrm>
            <a:off x="5238513" y="5182368"/>
            <a:ext cx="4534324" cy="43204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36000" rIns="0" rtlCol="0" anchor="ctr">
            <a:noAutofit/>
          </a:bodyPr>
          <a:lstStyle/>
          <a:p>
            <a:pPr fontAlgn="auto">
              <a:spcBef>
                <a:spcPts val="0"/>
              </a:spcBef>
              <a:spcAft>
                <a:spcPts val="0"/>
              </a:spcAft>
            </a:pPr>
            <a:endParaRPr lang="ja-JP" altLang="en-US" sz="1200" dirty="0">
              <a:solidFill>
                <a:prstClr val="black"/>
              </a:solidFill>
              <a:latin typeface="HGPｺﾞｼｯｸM" pitchFamily="50" charset="-128"/>
              <a:ea typeface="HGPｺﾞｼｯｸM" pitchFamily="50" charset="-128"/>
            </a:endParaRPr>
          </a:p>
        </p:txBody>
      </p:sp>
      <p:sp>
        <p:nvSpPr>
          <p:cNvPr id="111" name="テキスト ボックス 110"/>
          <p:cNvSpPr txBox="1"/>
          <p:nvPr/>
        </p:nvSpPr>
        <p:spPr>
          <a:xfrm>
            <a:off x="5238515" y="6201773"/>
            <a:ext cx="4462349" cy="5395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36000" rIns="0" rtlCol="0" anchor="ctr">
            <a:noAutofit/>
          </a:bodyPr>
          <a:lstStyle/>
          <a:p>
            <a:pPr fontAlgn="auto">
              <a:spcBef>
                <a:spcPts val="0"/>
              </a:spcBef>
              <a:spcAft>
                <a:spcPts val="0"/>
              </a:spcAft>
            </a:pPr>
            <a:endParaRPr lang="ja-JP" altLang="en-US" sz="1200" dirty="0">
              <a:solidFill>
                <a:prstClr val="black"/>
              </a:solidFill>
              <a:latin typeface="HGPｺﾞｼｯｸM" pitchFamily="50" charset="-128"/>
              <a:ea typeface="HGPｺﾞｼｯｸM" pitchFamily="50" charset="-128"/>
            </a:endParaRPr>
          </a:p>
        </p:txBody>
      </p:sp>
      <p:sp>
        <p:nvSpPr>
          <p:cNvPr id="489506" name="AutoShape 34"/>
          <p:cNvSpPr>
            <a:spLocks noChangeArrowheads="1"/>
          </p:cNvSpPr>
          <p:nvPr/>
        </p:nvSpPr>
        <p:spPr bwMode="auto">
          <a:xfrm>
            <a:off x="56430" y="815226"/>
            <a:ext cx="9760018" cy="1389638"/>
          </a:xfrm>
          <a:prstGeom prst="roundRect">
            <a:avLst>
              <a:gd name="adj" fmla="val 0"/>
            </a:avLst>
          </a:prstGeom>
          <a:solidFill>
            <a:schemeClr val="bg1"/>
          </a:solidFill>
          <a:ln w="9525">
            <a:noFill/>
            <a:round/>
            <a:headEnd/>
            <a:tailEnd/>
          </a:ln>
          <a:effectLst/>
        </p:spPr>
        <p:txBody>
          <a:bodyPr lIns="91428" tIns="45714" rIns="91428" bIns="45714" anchor="ctr"/>
          <a:lstStyle/>
          <a:p>
            <a:pPr indent="-457200">
              <a:lnSpc>
                <a:spcPct val="105000"/>
              </a:lnSpc>
              <a:defRPr/>
            </a:pPr>
            <a:r>
              <a:rPr lang="en-US" altLang="ja-JP" sz="1200" b="0" dirty="0">
                <a:solidFill>
                  <a:srgbClr val="000000"/>
                </a:solidFill>
                <a:latin typeface="HG丸ｺﾞｼｯｸM-PRO" panose="020F0600000000000000" pitchFamily="50" charset="-128"/>
                <a:ea typeface="HG丸ｺﾞｼｯｸM-PRO" panose="020F0600000000000000" pitchFamily="50" charset="-128"/>
              </a:rPr>
              <a:t>○</a:t>
            </a:r>
            <a:r>
              <a:rPr lang="ja-JP" altLang="en-US" sz="1200" b="0" dirty="0">
                <a:solidFill>
                  <a:srgbClr val="000000"/>
                </a:solidFill>
                <a:latin typeface="HG丸ｺﾞｼｯｸM-PRO" panose="020F0600000000000000" pitchFamily="50" charset="-128"/>
                <a:ea typeface="HG丸ｺﾞｼｯｸM-PRO" panose="020F0600000000000000" pitchFamily="50" charset="-128"/>
              </a:rPr>
              <a:t>　</a:t>
            </a:r>
            <a:r>
              <a:rPr lang="ja-JP" altLang="en-US" sz="1200" b="0" dirty="0" smtClean="0">
                <a:solidFill>
                  <a:srgbClr val="000000"/>
                </a:solidFill>
                <a:latin typeface="HG丸ｺﾞｼｯｸM-PRO" panose="020F0600000000000000" pitchFamily="50" charset="-128"/>
                <a:ea typeface="HG丸ｺﾞｼｯｸM-PRO" panose="020F0600000000000000" pitchFamily="50" charset="-128"/>
              </a:rPr>
              <a:t>少子高齢化が進展し、労働力不足が課題となっている中で、</a:t>
            </a:r>
            <a:r>
              <a:rPr lang="ja-JP" altLang="ja-JP" sz="1200" b="0" dirty="0">
                <a:latin typeface="HG丸ｺﾞｼｯｸM-PRO" panose="020F0600000000000000" pitchFamily="50" charset="-128"/>
                <a:ea typeface="HG丸ｺﾞｼｯｸM-PRO" panose="020F0600000000000000" pitchFamily="50" charset="-128"/>
              </a:rPr>
              <a:t>働く意欲の</a:t>
            </a:r>
            <a:r>
              <a:rPr lang="ja-JP" altLang="ja-JP" sz="1200" b="0" dirty="0" smtClean="0">
                <a:latin typeface="HG丸ｺﾞｼｯｸM-PRO" panose="020F0600000000000000" pitchFamily="50" charset="-128"/>
                <a:ea typeface="HG丸ｺﾞｼｯｸM-PRO" panose="020F0600000000000000" pitchFamily="50" charset="-128"/>
              </a:rPr>
              <a:t>ある高齢者が能力</a:t>
            </a:r>
            <a:r>
              <a:rPr lang="ja-JP" altLang="ja-JP" sz="1200" b="0" dirty="0">
                <a:latin typeface="HG丸ｺﾞｼｯｸM-PRO" panose="020F0600000000000000" pitchFamily="50" charset="-128"/>
                <a:ea typeface="HG丸ｺﾞｼｯｸM-PRO" panose="020F0600000000000000" pitchFamily="50" charset="-128"/>
              </a:rPr>
              <a:t>や経験を生かし、年齢に</a:t>
            </a:r>
            <a:r>
              <a:rPr lang="ja-JP" altLang="ja-JP" sz="1200" b="0" dirty="0" smtClean="0">
                <a:latin typeface="HG丸ｺﾞｼｯｸM-PRO" panose="020F0600000000000000" pitchFamily="50" charset="-128"/>
                <a:ea typeface="HG丸ｺﾞｼｯｸM-PRO" panose="020F0600000000000000" pitchFamily="50" charset="-128"/>
              </a:rPr>
              <a:t>関わりなく</a:t>
            </a:r>
            <a:r>
              <a:rPr lang="ja-JP" altLang="ja-JP" sz="1200" b="0" dirty="0">
                <a:latin typeface="HG丸ｺﾞｼｯｸM-PRO" panose="020F0600000000000000" pitchFamily="50" charset="-128"/>
                <a:ea typeface="HG丸ｺﾞｼｯｸM-PRO" panose="020F0600000000000000" pitchFamily="50" charset="-128"/>
              </a:rPr>
              <a:t>働く</a:t>
            </a:r>
            <a:r>
              <a:rPr lang="ja-JP" altLang="ja-JP" sz="1200" b="0" dirty="0" smtClean="0">
                <a:latin typeface="HG丸ｺﾞｼｯｸM-PRO" panose="020F0600000000000000" pitchFamily="50" charset="-128"/>
                <a:ea typeface="HG丸ｺﾞｼｯｸM-PRO" panose="020F0600000000000000" pitchFamily="50" charset="-128"/>
              </a:rPr>
              <a:t>こと</a:t>
            </a:r>
            <a:r>
              <a:rPr lang="en-US" altLang="ja-JP" sz="1200" b="0" dirty="0" smtClean="0">
                <a:latin typeface="HG丸ｺﾞｼｯｸM-PRO" panose="020F0600000000000000" pitchFamily="50" charset="-128"/>
                <a:ea typeface="HG丸ｺﾞｼｯｸM-PRO" panose="020F0600000000000000" pitchFamily="50" charset="-128"/>
              </a:rPr>
              <a:t/>
            </a:r>
            <a:br>
              <a:rPr lang="en-US" altLang="ja-JP" sz="1200" b="0" dirty="0" smtClean="0">
                <a:latin typeface="HG丸ｺﾞｼｯｸM-PRO" panose="020F0600000000000000" pitchFamily="50" charset="-128"/>
                <a:ea typeface="HG丸ｺﾞｼｯｸM-PRO" panose="020F0600000000000000" pitchFamily="50" charset="-128"/>
              </a:rPr>
            </a:br>
            <a:r>
              <a:rPr lang="ja-JP" altLang="en-US" sz="1200" b="0" dirty="0" smtClean="0">
                <a:latin typeface="HG丸ｺﾞｼｯｸM-PRO" panose="020F0600000000000000" pitchFamily="50" charset="-128"/>
                <a:ea typeface="HG丸ｺﾞｼｯｸM-PRO" panose="020F0600000000000000" pitchFamily="50" charset="-128"/>
              </a:rPr>
              <a:t>　</a:t>
            </a:r>
            <a:r>
              <a:rPr lang="ja-JP" altLang="ja-JP" sz="1200" b="0" dirty="0" smtClean="0">
                <a:latin typeface="HG丸ｺﾞｼｯｸM-PRO" panose="020F0600000000000000" pitchFamily="50" charset="-128"/>
                <a:ea typeface="HG丸ｺﾞｼｯｸM-PRO" panose="020F0600000000000000" pitchFamily="50" charset="-128"/>
              </a:rPr>
              <a:t>ができる</a:t>
            </a:r>
            <a:r>
              <a:rPr lang="ja-JP" altLang="ja-JP" sz="1200" b="0" dirty="0">
                <a:latin typeface="HG丸ｺﾞｼｯｸM-PRO" panose="020F0600000000000000" pitchFamily="50" charset="-128"/>
                <a:ea typeface="HG丸ｺﾞｼｯｸM-PRO" panose="020F0600000000000000" pitchFamily="50" charset="-128"/>
              </a:rPr>
              <a:t>生涯現役社会を目指すこと</a:t>
            </a:r>
            <a:r>
              <a:rPr lang="ja-JP" altLang="ja-JP" sz="1200" b="0" dirty="0" smtClean="0">
                <a:latin typeface="HG丸ｺﾞｼｯｸM-PRO" panose="020F0600000000000000" pitchFamily="50" charset="-128"/>
                <a:ea typeface="HG丸ｺﾞｼｯｸM-PRO" panose="020F0600000000000000" pitchFamily="50" charset="-128"/>
              </a:rPr>
              <a:t>が重要</a:t>
            </a:r>
            <a:r>
              <a:rPr lang="ja-JP" altLang="en-US" sz="1200" b="0" dirty="0" smtClean="0">
                <a:latin typeface="HG丸ｺﾞｼｯｸM-PRO" panose="020F0600000000000000" pitchFamily="50" charset="-128"/>
                <a:ea typeface="HG丸ｺﾞｼｯｸM-PRO" panose="020F0600000000000000" pitchFamily="50" charset="-128"/>
              </a:rPr>
              <a:t>。</a:t>
            </a:r>
            <a:endParaRPr lang="en-US" altLang="ja-JP" sz="1200" b="0" dirty="0" smtClean="0">
              <a:latin typeface="HG丸ｺﾞｼｯｸM-PRO" panose="020F0600000000000000" pitchFamily="50" charset="-128"/>
              <a:ea typeface="HG丸ｺﾞｼｯｸM-PRO" panose="020F0600000000000000" pitchFamily="50" charset="-128"/>
            </a:endParaRPr>
          </a:p>
          <a:p>
            <a:pPr indent="-457200">
              <a:lnSpc>
                <a:spcPct val="105000"/>
              </a:lnSpc>
              <a:defRPr/>
            </a:pPr>
            <a:r>
              <a:rPr lang="ja-JP" altLang="en-US" sz="1200" b="0" dirty="0" smtClean="0">
                <a:solidFill>
                  <a:srgbClr val="000000"/>
                </a:solidFill>
                <a:latin typeface="HG丸ｺﾞｼｯｸM-PRO" panose="020F0600000000000000" pitchFamily="50" charset="-128"/>
                <a:ea typeface="HG丸ｺﾞｼｯｸM-PRO" panose="020F0600000000000000" pitchFamily="50" charset="-128"/>
              </a:rPr>
              <a:t>○　特に、平成</a:t>
            </a:r>
            <a:r>
              <a:rPr lang="en-US" altLang="ja-JP" sz="1200" b="0" dirty="0" smtClean="0">
                <a:solidFill>
                  <a:srgbClr val="000000"/>
                </a:solidFill>
                <a:latin typeface="HG丸ｺﾞｼｯｸM-PRO" panose="020F0600000000000000" pitchFamily="50" charset="-128"/>
                <a:ea typeface="HG丸ｺﾞｼｯｸM-PRO" panose="020F0600000000000000" pitchFamily="50" charset="-128"/>
              </a:rPr>
              <a:t>26</a:t>
            </a:r>
            <a:r>
              <a:rPr lang="ja-JP" altLang="en-US" sz="1200" b="0" dirty="0" smtClean="0">
                <a:solidFill>
                  <a:srgbClr val="000000"/>
                </a:solidFill>
                <a:latin typeface="HG丸ｺﾞｼｯｸM-PRO" panose="020F0600000000000000" pitchFamily="50" charset="-128"/>
                <a:ea typeface="HG丸ｺﾞｼｯｸM-PRO" panose="020F0600000000000000" pitchFamily="50" charset="-128"/>
              </a:rPr>
              <a:t>年に団塊世代（約</a:t>
            </a:r>
            <a:r>
              <a:rPr lang="en-US" altLang="ja-JP" sz="1200" b="0" dirty="0" smtClean="0">
                <a:solidFill>
                  <a:srgbClr val="000000"/>
                </a:solidFill>
                <a:latin typeface="HG丸ｺﾞｼｯｸM-PRO" panose="020F0600000000000000" pitchFamily="50" charset="-128"/>
                <a:ea typeface="HG丸ｺﾞｼｯｸM-PRO" panose="020F0600000000000000" pitchFamily="50" charset="-128"/>
              </a:rPr>
              <a:t>660</a:t>
            </a:r>
            <a:r>
              <a:rPr lang="ja-JP" altLang="en-US" sz="1200" b="0" dirty="0" smtClean="0">
                <a:solidFill>
                  <a:srgbClr val="000000"/>
                </a:solidFill>
                <a:latin typeface="HG丸ｺﾞｼｯｸM-PRO" panose="020F0600000000000000" pitchFamily="50" charset="-128"/>
                <a:ea typeface="HG丸ｺﾞｼｯｸM-PRO" panose="020F0600000000000000" pitchFamily="50" charset="-128"/>
              </a:rPr>
              <a:t>万人）が</a:t>
            </a:r>
            <a:r>
              <a:rPr lang="en-US" altLang="ja-JP" sz="1200" b="0" dirty="0" smtClean="0">
                <a:solidFill>
                  <a:srgbClr val="000000"/>
                </a:solidFill>
                <a:latin typeface="HG丸ｺﾞｼｯｸM-PRO" panose="020F0600000000000000" pitchFamily="50" charset="-128"/>
                <a:ea typeface="HG丸ｺﾞｼｯｸM-PRO" panose="020F0600000000000000" pitchFamily="50" charset="-128"/>
              </a:rPr>
              <a:t>65</a:t>
            </a:r>
            <a:r>
              <a:rPr lang="ja-JP" altLang="en-US" sz="1200" b="0" dirty="0" smtClean="0">
                <a:solidFill>
                  <a:srgbClr val="000000"/>
                </a:solidFill>
                <a:latin typeface="HG丸ｺﾞｼｯｸM-PRO" panose="020F0600000000000000" pitchFamily="50" charset="-128"/>
                <a:ea typeface="HG丸ｺﾞｼｯｸM-PRO" panose="020F0600000000000000" pitchFamily="50" charset="-128"/>
              </a:rPr>
              <a:t>歳に到達し、多くの人が企業</a:t>
            </a:r>
            <a:r>
              <a:rPr lang="ja-JP" altLang="en-US" sz="1200" b="0" dirty="0" smtClean="0">
                <a:latin typeface="HG丸ｺﾞｼｯｸM-PRO" panose="020F0600000000000000" pitchFamily="50" charset="-128"/>
                <a:ea typeface="HG丸ｺﾞｼｯｸM-PRO" panose="020F0600000000000000" pitchFamily="50" charset="-128"/>
              </a:rPr>
              <a:t>を退職していると考えられ、地域社会におけるこれらの</a:t>
            </a:r>
            <a:r>
              <a:rPr lang="en-US" altLang="ja-JP" sz="1200" b="0" dirty="0" smtClean="0">
                <a:latin typeface="HG丸ｺﾞｼｯｸM-PRO" panose="020F0600000000000000" pitchFamily="50" charset="-128"/>
                <a:ea typeface="HG丸ｺﾞｼｯｸM-PRO" panose="020F0600000000000000" pitchFamily="50" charset="-128"/>
              </a:rPr>
              <a:t/>
            </a:r>
            <a:br>
              <a:rPr lang="en-US" altLang="ja-JP" sz="1200" b="0" dirty="0" smtClean="0">
                <a:latin typeface="HG丸ｺﾞｼｯｸM-PRO" panose="020F0600000000000000" pitchFamily="50" charset="-128"/>
                <a:ea typeface="HG丸ｺﾞｼｯｸM-PRO" panose="020F0600000000000000" pitchFamily="50" charset="-128"/>
              </a:rPr>
            </a:br>
            <a:r>
              <a:rPr lang="ja-JP" altLang="en-US" sz="1200" b="0" dirty="0" smtClean="0">
                <a:latin typeface="HG丸ｺﾞｼｯｸM-PRO" panose="020F0600000000000000" pitchFamily="50" charset="-128"/>
                <a:ea typeface="HG丸ｺﾞｼｯｸM-PRO" panose="020F0600000000000000" pitchFamily="50" charset="-128"/>
              </a:rPr>
              <a:t>　層の活躍の場を早期に整備することが必要。</a:t>
            </a:r>
            <a:endParaRPr lang="en-US" altLang="ja-JP" sz="1200" b="0" dirty="0" smtClean="0">
              <a:latin typeface="HG丸ｺﾞｼｯｸM-PRO" panose="020F0600000000000000" pitchFamily="50" charset="-128"/>
              <a:ea typeface="HG丸ｺﾞｼｯｸM-PRO" panose="020F0600000000000000" pitchFamily="50" charset="-128"/>
            </a:endParaRPr>
          </a:p>
          <a:p>
            <a:pPr indent="-457200">
              <a:lnSpc>
                <a:spcPct val="105000"/>
              </a:lnSpc>
              <a:defRPr/>
            </a:pPr>
            <a:r>
              <a:rPr lang="ja-JP" altLang="en-US" sz="1200" b="0" dirty="0" smtClean="0">
                <a:latin typeface="HG丸ｺﾞｼｯｸM-PRO" panose="020F0600000000000000" pitchFamily="50" charset="-128"/>
                <a:ea typeface="HG丸ｺﾞｼｯｸM-PRO" panose="020F0600000000000000" pitchFamily="50" charset="-128"/>
              </a:rPr>
              <a:t>○　平成</a:t>
            </a:r>
            <a:r>
              <a:rPr lang="en-US" altLang="ja-JP" sz="1200" b="0" dirty="0" smtClean="0">
                <a:latin typeface="HG丸ｺﾞｼｯｸM-PRO" panose="020F0600000000000000" pitchFamily="50" charset="-128"/>
                <a:ea typeface="HG丸ｺﾞｼｯｸM-PRO" panose="020F0600000000000000" pitchFamily="50" charset="-128"/>
              </a:rPr>
              <a:t>30</a:t>
            </a:r>
            <a:r>
              <a:rPr lang="ja-JP" altLang="en-US" sz="1200" b="0" dirty="0" smtClean="0">
                <a:latin typeface="HG丸ｺﾞｼｯｸM-PRO" panose="020F0600000000000000" pitchFamily="50" charset="-128"/>
                <a:ea typeface="HG丸ｺﾞｼｯｸM-PRO" panose="020F0600000000000000" pitchFamily="50" charset="-128"/>
              </a:rPr>
              <a:t>年度は、「働き方改革実行計画」及び「ニッポン一億総活躍プラン」に基づき、地域の実情に応じた高年齢者の多様な就業機会</a:t>
            </a:r>
            <a:r>
              <a:rPr lang="en-US" altLang="ja-JP" sz="1200" b="0" dirty="0" smtClean="0">
                <a:latin typeface="HG丸ｺﾞｼｯｸM-PRO" panose="020F0600000000000000" pitchFamily="50" charset="-128"/>
                <a:ea typeface="HG丸ｺﾞｼｯｸM-PRO" panose="020F0600000000000000" pitchFamily="50" charset="-128"/>
              </a:rPr>
              <a:t/>
            </a:r>
            <a:br>
              <a:rPr lang="en-US" altLang="ja-JP" sz="1200" b="0" dirty="0" smtClean="0">
                <a:latin typeface="HG丸ｺﾞｼｯｸM-PRO" panose="020F0600000000000000" pitchFamily="50" charset="-128"/>
                <a:ea typeface="HG丸ｺﾞｼｯｸM-PRO" panose="020F0600000000000000" pitchFamily="50" charset="-128"/>
              </a:rPr>
            </a:br>
            <a:r>
              <a:rPr lang="ja-JP" altLang="en-US" sz="1200" b="0" dirty="0" smtClean="0">
                <a:latin typeface="HG丸ｺﾞｼｯｸM-PRO" panose="020F0600000000000000" pitchFamily="50" charset="-128"/>
                <a:ea typeface="HG丸ｺﾞｼｯｸM-PRO" panose="020F0600000000000000" pitchFamily="50" charset="-128"/>
              </a:rPr>
              <a:t>　を確保するための協議会の設置を促進し、当該事業の実施</a:t>
            </a:r>
            <a:r>
              <a:rPr lang="ja-JP" altLang="en-US" sz="1200" b="0" dirty="0">
                <a:latin typeface="HG丸ｺﾞｼｯｸM-PRO" panose="020F0600000000000000" pitchFamily="50" charset="-128"/>
                <a:ea typeface="HG丸ｺﾞｼｯｸM-PRO" panose="020F0600000000000000" pitchFamily="50" charset="-128"/>
              </a:rPr>
              <a:t>箇所</a:t>
            </a:r>
            <a:r>
              <a:rPr lang="ja-JP" altLang="en-US" sz="1200" b="0" dirty="0" smtClean="0">
                <a:latin typeface="HG丸ｺﾞｼｯｸM-PRO" panose="020F0600000000000000" pitchFamily="50" charset="-128"/>
                <a:ea typeface="HG丸ｺﾞｼｯｸM-PRO" panose="020F0600000000000000" pitchFamily="50" charset="-128"/>
              </a:rPr>
              <a:t>を拡充（</a:t>
            </a:r>
            <a:r>
              <a:rPr lang="en-US" altLang="ja-JP" sz="1200" b="0" dirty="0" smtClean="0">
                <a:latin typeface="HG丸ｺﾞｼｯｸM-PRO" panose="020F0600000000000000" pitchFamily="50" charset="-128"/>
                <a:ea typeface="HG丸ｺﾞｼｯｸM-PRO" panose="020F0600000000000000" pitchFamily="50" charset="-128"/>
              </a:rPr>
              <a:t>20</a:t>
            </a:r>
            <a:r>
              <a:rPr lang="ja-JP" altLang="en-US" sz="1200" b="0" dirty="0" smtClean="0">
                <a:latin typeface="HG丸ｺﾞｼｯｸM-PRO" panose="020F0600000000000000" pitchFamily="50" charset="-128"/>
                <a:ea typeface="HG丸ｺﾞｼｯｸM-PRO" panose="020F0600000000000000" pitchFamily="50" charset="-128"/>
              </a:rPr>
              <a:t>カ所）する。</a:t>
            </a:r>
            <a:endParaRPr lang="en-US" altLang="ja-JP" sz="1200" b="0" dirty="0" smtClean="0">
              <a:latin typeface="HG丸ｺﾞｼｯｸM-PRO" panose="020F0600000000000000" pitchFamily="50" charset="-128"/>
              <a:ea typeface="HG丸ｺﾞｼｯｸM-PRO" panose="020F0600000000000000" pitchFamily="50" charset="-128"/>
            </a:endParaRPr>
          </a:p>
        </p:txBody>
      </p:sp>
      <p:sp>
        <p:nvSpPr>
          <p:cNvPr id="60" name="AutoShape 53"/>
          <p:cNvSpPr>
            <a:spLocks noChangeArrowheads="1"/>
          </p:cNvSpPr>
          <p:nvPr/>
        </p:nvSpPr>
        <p:spPr bwMode="auto">
          <a:xfrm>
            <a:off x="54075" y="596656"/>
            <a:ext cx="1215979" cy="240056"/>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400" b="0" dirty="0" smtClean="0">
                <a:solidFill>
                  <a:srgbClr val="000000"/>
                </a:solidFill>
                <a:latin typeface="HG丸ｺﾞｼｯｸM-PRO" panose="020F0600000000000000" pitchFamily="50" charset="-128"/>
                <a:ea typeface="HG丸ｺﾞｼｯｸM-PRO" panose="020F0600000000000000" pitchFamily="50" charset="-128"/>
              </a:rPr>
              <a:t>背　景</a:t>
            </a:r>
            <a:endParaRPr lang="ja-JP" altLang="en-US" sz="1400" b="0" dirty="0">
              <a:solidFill>
                <a:srgbClr val="000000"/>
              </a:solidFill>
              <a:latin typeface="HG丸ｺﾞｼｯｸM-PRO" panose="020F0600000000000000" pitchFamily="50" charset="-128"/>
              <a:ea typeface="HG丸ｺﾞｼｯｸM-PRO" panose="020F0600000000000000" pitchFamily="50" charset="-128"/>
            </a:endParaRPr>
          </a:p>
        </p:txBody>
      </p:sp>
      <p:sp>
        <p:nvSpPr>
          <p:cNvPr id="98" name="正方形/長方形 97"/>
          <p:cNvSpPr/>
          <p:nvPr/>
        </p:nvSpPr>
        <p:spPr bwMode="auto">
          <a:xfrm>
            <a:off x="5334924" y="5104234"/>
            <a:ext cx="4150020" cy="806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fontAlgn="auto">
              <a:spcBef>
                <a:spcPts val="0"/>
              </a:spcBef>
              <a:spcAft>
                <a:spcPts val="0"/>
              </a:spcAft>
              <a:defRPr/>
            </a:pPr>
            <a:r>
              <a:rPr lang="ja-JP" altLang="en-US" sz="1200" b="0" dirty="0" smtClean="0">
                <a:solidFill>
                  <a:schemeClr val="tx1"/>
                </a:solidFill>
                <a:latin typeface="HG丸ｺﾞｼｯｸM-PRO" pitchFamily="50" charset="-128"/>
                <a:ea typeface="HG丸ｺﾞｼｯｸM-PRO" pitchFamily="50" charset="-128"/>
              </a:rPr>
              <a:t>○都道府県：各年度４</a:t>
            </a:r>
            <a:r>
              <a:rPr lang="en-US" altLang="ja-JP" sz="1200" b="0" dirty="0" smtClean="0">
                <a:solidFill>
                  <a:schemeClr val="tx1"/>
                </a:solidFill>
                <a:latin typeface="HG丸ｺﾞｼｯｸM-PRO" pitchFamily="50" charset="-128"/>
                <a:ea typeface="HG丸ｺﾞｼｯｸM-PRO" pitchFamily="50" charset="-128"/>
              </a:rPr>
              <a:t>,000</a:t>
            </a:r>
            <a:r>
              <a:rPr lang="ja-JP" altLang="en-US" sz="1200" b="0" dirty="0" smtClean="0">
                <a:solidFill>
                  <a:schemeClr val="tx1"/>
                </a:solidFill>
                <a:latin typeface="HG丸ｺﾞｼｯｸM-PRO" pitchFamily="50" charset="-128"/>
                <a:ea typeface="HG丸ｺﾞｼｯｸM-PRO" pitchFamily="50" charset="-128"/>
              </a:rPr>
              <a:t>万円</a:t>
            </a:r>
            <a:endParaRPr lang="en-US" altLang="ja-JP" sz="1200" b="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b="0" dirty="0">
                <a:solidFill>
                  <a:schemeClr val="tx1"/>
                </a:solidFill>
                <a:latin typeface="HG丸ｺﾞｼｯｸM-PRO" pitchFamily="50" charset="-128"/>
                <a:ea typeface="HG丸ｺﾞｼｯｸM-PRO" pitchFamily="50" charset="-128"/>
              </a:rPr>
              <a:t>　</a:t>
            </a:r>
            <a:r>
              <a:rPr lang="ja-JP" altLang="en-US" sz="1200" b="0" dirty="0" smtClean="0">
                <a:solidFill>
                  <a:schemeClr val="tx1"/>
                </a:solidFill>
                <a:latin typeface="HG丸ｺﾞｼｯｸM-PRO" pitchFamily="50" charset="-128"/>
                <a:ea typeface="HG丸ｺﾞｼｯｸM-PRO" pitchFamily="50" charset="-128"/>
              </a:rPr>
              <a:t>政令指定都市及び特別区：各年度</a:t>
            </a:r>
            <a:r>
              <a:rPr lang="en-US" altLang="ja-JP" sz="1200" b="0" dirty="0" smtClean="0">
                <a:solidFill>
                  <a:schemeClr val="tx1"/>
                </a:solidFill>
                <a:latin typeface="HG丸ｺﾞｼｯｸM-PRO" pitchFamily="50" charset="-128"/>
                <a:ea typeface="HG丸ｺﾞｼｯｸM-PRO" pitchFamily="50" charset="-128"/>
              </a:rPr>
              <a:t>3,000</a:t>
            </a:r>
            <a:r>
              <a:rPr lang="ja-JP" altLang="en-US" sz="1200" b="0" dirty="0" smtClean="0">
                <a:solidFill>
                  <a:schemeClr val="tx1"/>
                </a:solidFill>
                <a:latin typeface="HG丸ｺﾞｼｯｸM-PRO" pitchFamily="50" charset="-128"/>
                <a:ea typeface="HG丸ｺﾞｼｯｸM-PRO" pitchFamily="50" charset="-128"/>
              </a:rPr>
              <a:t>万円</a:t>
            </a:r>
            <a:endParaRPr lang="en-US" altLang="ja-JP" sz="1200" b="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b="0" dirty="0">
                <a:solidFill>
                  <a:schemeClr val="tx1"/>
                </a:solidFill>
                <a:latin typeface="HG丸ｺﾞｼｯｸM-PRO" pitchFamily="50" charset="-128"/>
                <a:ea typeface="HG丸ｺﾞｼｯｸM-PRO" pitchFamily="50" charset="-128"/>
              </a:rPr>
              <a:t>　</a:t>
            </a:r>
            <a:r>
              <a:rPr lang="ja-JP" altLang="en-US" sz="1200" b="0" dirty="0" smtClean="0">
                <a:solidFill>
                  <a:schemeClr val="tx1"/>
                </a:solidFill>
                <a:latin typeface="HG丸ｺﾞｼｯｸM-PRO" pitchFamily="50" charset="-128"/>
                <a:ea typeface="HG丸ｺﾞｼｯｸM-PRO" pitchFamily="50" charset="-128"/>
              </a:rPr>
              <a:t>その他市町村：各年度</a:t>
            </a:r>
            <a:r>
              <a:rPr lang="en-US" altLang="ja-JP" sz="1200" b="0" dirty="0" smtClean="0">
                <a:solidFill>
                  <a:schemeClr val="tx1"/>
                </a:solidFill>
                <a:latin typeface="HG丸ｺﾞｼｯｸM-PRO" pitchFamily="50" charset="-128"/>
                <a:ea typeface="HG丸ｺﾞｼｯｸM-PRO" pitchFamily="50" charset="-128"/>
              </a:rPr>
              <a:t>2,000</a:t>
            </a:r>
            <a:r>
              <a:rPr lang="ja-JP" altLang="en-US" sz="1200" b="0" dirty="0" smtClean="0">
                <a:solidFill>
                  <a:schemeClr val="tx1"/>
                </a:solidFill>
                <a:latin typeface="HG丸ｺﾞｼｯｸM-PRO" pitchFamily="50" charset="-128"/>
                <a:ea typeface="HG丸ｺﾞｼｯｸM-PRO" pitchFamily="50" charset="-128"/>
              </a:rPr>
              <a:t>万円</a:t>
            </a:r>
            <a:endParaRPr lang="en-US" altLang="ja-JP" sz="1200" b="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b="0" dirty="0" smtClean="0">
                <a:solidFill>
                  <a:schemeClr val="tx1"/>
                </a:solidFill>
                <a:latin typeface="HG丸ｺﾞｼｯｸM-PRO" pitchFamily="50" charset="-128"/>
                <a:ea typeface="HG丸ｺﾞｼｯｸM-PRO" pitchFamily="50" charset="-128"/>
              </a:rPr>
              <a:t>○事業実施</a:t>
            </a:r>
            <a:r>
              <a:rPr lang="ja-JP" altLang="en-US" sz="1200" b="0" dirty="0">
                <a:solidFill>
                  <a:schemeClr val="tx1"/>
                </a:solidFill>
                <a:latin typeface="HG丸ｺﾞｼｯｸM-PRO" pitchFamily="50" charset="-128"/>
                <a:ea typeface="HG丸ｺﾞｼｯｸM-PRO" pitchFamily="50" charset="-128"/>
              </a:rPr>
              <a:t>箇所</a:t>
            </a:r>
            <a:r>
              <a:rPr lang="ja-JP" altLang="en-US" sz="1200" b="0" dirty="0" smtClean="0">
                <a:solidFill>
                  <a:schemeClr val="tx1"/>
                </a:solidFill>
                <a:latin typeface="HG丸ｺﾞｼｯｸM-PRO" pitchFamily="50" charset="-128"/>
                <a:ea typeface="HG丸ｺﾞｼｯｸM-PRO" pitchFamily="50" charset="-128"/>
              </a:rPr>
              <a:t>数：平成</a:t>
            </a:r>
            <a:r>
              <a:rPr lang="en-US" altLang="ja-JP" sz="1200" b="0" dirty="0" smtClean="0">
                <a:solidFill>
                  <a:schemeClr val="tx1"/>
                </a:solidFill>
                <a:latin typeface="HG丸ｺﾞｼｯｸM-PRO" pitchFamily="50" charset="-128"/>
                <a:ea typeface="HG丸ｺﾞｼｯｸM-PRO" pitchFamily="50" charset="-128"/>
              </a:rPr>
              <a:t>30</a:t>
            </a:r>
            <a:r>
              <a:rPr lang="ja-JP" altLang="en-US" sz="1200" b="0" dirty="0" smtClean="0">
                <a:solidFill>
                  <a:schemeClr val="tx1"/>
                </a:solidFill>
                <a:latin typeface="HG丸ｺﾞｼｯｸM-PRO" pitchFamily="50" charset="-128"/>
                <a:ea typeface="HG丸ｺﾞｼｯｸM-PRO" pitchFamily="50" charset="-128"/>
              </a:rPr>
              <a:t>年度開始分 </a:t>
            </a:r>
            <a:r>
              <a:rPr lang="en-US" altLang="ja-JP" sz="1200" b="0" dirty="0" smtClean="0">
                <a:solidFill>
                  <a:schemeClr val="tx1"/>
                </a:solidFill>
                <a:latin typeface="HG丸ｺﾞｼｯｸM-PRO" pitchFamily="50" charset="-128"/>
                <a:ea typeface="HG丸ｺﾞｼｯｸM-PRO" pitchFamily="50" charset="-128"/>
              </a:rPr>
              <a:t>20</a:t>
            </a:r>
            <a:r>
              <a:rPr lang="ja-JP" altLang="en-US" sz="1200" b="0" dirty="0" smtClean="0">
                <a:solidFill>
                  <a:schemeClr val="tx1"/>
                </a:solidFill>
                <a:latin typeface="HG丸ｺﾞｼｯｸM-PRO" pitchFamily="50" charset="-128"/>
                <a:ea typeface="HG丸ｺﾞｼｯｸM-PRO" pitchFamily="50" charset="-128"/>
              </a:rPr>
              <a:t>カ所</a:t>
            </a:r>
            <a:r>
              <a:rPr lang="ja-JP" altLang="en-US" sz="1200" b="0" dirty="0">
                <a:solidFill>
                  <a:schemeClr val="tx1"/>
                </a:solidFill>
                <a:latin typeface="HG丸ｺﾞｼｯｸM-PRO" pitchFamily="50" charset="-128"/>
                <a:ea typeface="HG丸ｺﾞｼｯｸM-PRO" pitchFamily="50" charset="-128"/>
              </a:rPr>
              <a:t>程度</a:t>
            </a:r>
            <a:endParaRPr lang="en-US" altLang="ja-JP" sz="1200" b="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ja-JP" altLang="en-US" sz="1200" b="0" dirty="0" smtClean="0">
              <a:solidFill>
                <a:schemeClr val="tx1"/>
              </a:solidFill>
              <a:latin typeface="HG丸ｺﾞｼｯｸM-PRO" pitchFamily="50" charset="-128"/>
              <a:ea typeface="HG丸ｺﾞｼｯｸM-PRO" pitchFamily="50" charset="-128"/>
            </a:endParaRPr>
          </a:p>
        </p:txBody>
      </p:sp>
      <p:sp>
        <p:nvSpPr>
          <p:cNvPr id="102" name="正方形/長方形 101"/>
          <p:cNvSpPr/>
          <p:nvPr/>
        </p:nvSpPr>
        <p:spPr bwMode="auto">
          <a:xfrm>
            <a:off x="5329529" y="6304316"/>
            <a:ext cx="4822218" cy="437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fontAlgn="auto">
              <a:spcBef>
                <a:spcPts val="0"/>
              </a:spcBef>
              <a:spcAft>
                <a:spcPts val="0"/>
              </a:spcAft>
              <a:defRPr/>
            </a:pPr>
            <a:r>
              <a:rPr lang="ja-JP" altLang="en-US" sz="1200" b="0" dirty="0" smtClean="0">
                <a:solidFill>
                  <a:schemeClr val="tx1"/>
                </a:solidFill>
                <a:latin typeface="HG丸ｺﾞｼｯｸM-PRO" pitchFamily="50" charset="-128"/>
                <a:ea typeface="HG丸ｺﾞｼｯｸM-PRO" pitchFamily="50" charset="-128"/>
              </a:rPr>
              <a:t>○実施主体：</a:t>
            </a:r>
            <a:r>
              <a:rPr lang="ja-JP" altLang="en-US" sz="1200" b="0" u="sng" dirty="0" smtClean="0">
                <a:solidFill>
                  <a:schemeClr val="tx1"/>
                </a:solidFill>
                <a:latin typeface="HG丸ｺﾞｼｯｸM-PRO" pitchFamily="50" charset="-128"/>
                <a:ea typeface="HG丸ｺﾞｼｯｸM-PRO" pitchFamily="50" charset="-128"/>
              </a:rPr>
              <a:t>協</a:t>
            </a:r>
            <a:r>
              <a:rPr lang="ja-JP" altLang="en-US" sz="1200" b="0" u="sng" dirty="0">
                <a:solidFill>
                  <a:schemeClr val="tx1"/>
                </a:solidFill>
                <a:latin typeface="HG丸ｺﾞｼｯｸM-PRO" pitchFamily="50" charset="-128"/>
                <a:ea typeface="HG丸ｺﾞｼｯｸM-PRO" pitchFamily="50" charset="-128"/>
              </a:rPr>
              <a:t>議会（地方自治体が中心となった合議体）等</a:t>
            </a:r>
            <a:r>
              <a:rPr lang="ja-JP" altLang="en-US" sz="1200" b="0" dirty="0" smtClean="0">
                <a:solidFill>
                  <a:prstClr val="black"/>
                </a:solidFill>
                <a:latin typeface="HG丸ｺﾞｼｯｸM-PRO" pitchFamily="50" charset="-128"/>
                <a:ea typeface="HG丸ｺﾞｼｯｸM-PRO" pitchFamily="50" charset="-128"/>
              </a:rPr>
              <a:t>　　</a:t>
            </a:r>
            <a:endParaRPr lang="en-US" altLang="ja-JP" sz="1200" b="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b="0" dirty="0" smtClean="0">
                <a:solidFill>
                  <a:prstClr val="black"/>
                </a:solidFill>
                <a:latin typeface="HG丸ｺﾞｼｯｸM-PRO" pitchFamily="50" charset="-128"/>
                <a:ea typeface="HG丸ｺﾞｼｯｸM-PRO" pitchFamily="50" charset="-128"/>
              </a:rPr>
              <a:t>○事業実施期間：最大３年度間（平成</a:t>
            </a:r>
            <a:r>
              <a:rPr lang="en-US" altLang="ja-JP" sz="1200" b="0" dirty="0" smtClean="0">
                <a:solidFill>
                  <a:prstClr val="black"/>
                </a:solidFill>
                <a:latin typeface="HG丸ｺﾞｼｯｸM-PRO" pitchFamily="50" charset="-128"/>
                <a:ea typeface="HG丸ｺﾞｼｯｸM-PRO" pitchFamily="50" charset="-128"/>
              </a:rPr>
              <a:t>30</a:t>
            </a:r>
            <a:r>
              <a:rPr lang="ja-JP" altLang="en-US" sz="1200" b="0" dirty="0" smtClean="0">
                <a:solidFill>
                  <a:prstClr val="black"/>
                </a:solidFill>
                <a:latin typeface="HG丸ｺﾞｼｯｸM-PRO" pitchFamily="50" charset="-128"/>
                <a:ea typeface="HG丸ｺﾞｼｯｸM-PRO" pitchFamily="50" charset="-128"/>
              </a:rPr>
              <a:t>～</a:t>
            </a:r>
            <a:r>
              <a:rPr lang="en-US" altLang="ja-JP" sz="1200" b="0" dirty="0" smtClean="0">
                <a:solidFill>
                  <a:prstClr val="black"/>
                </a:solidFill>
                <a:latin typeface="HG丸ｺﾞｼｯｸM-PRO" pitchFamily="50" charset="-128"/>
                <a:ea typeface="HG丸ｺﾞｼｯｸM-PRO" pitchFamily="50" charset="-128"/>
              </a:rPr>
              <a:t>32</a:t>
            </a:r>
            <a:r>
              <a:rPr lang="ja-JP" altLang="en-US" sz="1200" b="0" dirty="0" smtClean="0">
                <a:solidFill>
                  <a:prstClr val="black"/>
                </a:solidFill>
                <a:latin typeface="HG丸ｺﾞｼｯｸM-PRO" pitchFamily="50" charset="-128"/>
                <a:ea typeface="HG丸ｺﾞｼｯｸM-PRO" pitchFamily="50" charset="-128"/>
              </a:rPr>
              <a:t>年度）</a:t>
            </a:r>
            <a:endParaRPr lang="en-US" altLang="ja-JP" sz="1200" b="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ja-JP" altLang="en-US" sz="1300" dirty="0">
              <a:solidFill>
                <a:prstClr val="black"/>
              </a:solidFill>
              <a:latin typeface="HG丸ｺﾞｼｯｸM-PRO" pitchFamily="50" charset="-128"/>
              <a:ea typeface="HG丸ｺﾞｼｯｸM-PRO" pitchFamily="50" charset="-128"/>
            </a:endParaRPr>
          </a:p>
        </p:txBody>
      </p:sp>
      <p:sp>
        <p:nvSpPr>
          <p:cNvPr id="38" name="AutoShape 62"/>
          <p:cNvSpPr>
            <a:spLocks noChangeArrowheads="1"/>
          </p:cNvSpPr>
          <p:nvPr/>
        </p:nvSpPr>
        <p:spPr bwMode="auto">
          <a:xfrm>
            <a:off x="762754" y="4848543"/>
            <a:ext cx="3876033" cy="1748813"/>
          </a:xfrm>
          <a:prstGeom prst="roundRect">
            <a:avLst>
              <a:gd name="adj" fmla="val 16667"/>
            </a:avLst>
          </a:prstGeom>
          <a:noFill/>
          <a:ln w="50800" cmpd="dbl">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ja-JP" altLang="en-US">
              <a:solidFill>
                <a:prstClr val="black"/>
              </a:solidFill>
              <a:latin typeface="HG丸ｺﾞｼｯｸM-PRO" panose="020F0600000000000000" pitchFamily="50" charset="-128"/>
              <a:ea typeface="HG丸ｺﾞｼｯｸM-PRO" panose="020F0600000000000000" pitchFamily="50" charset="-128"/>
            </a:endParaRPr>
          </a:p>
        </p:txBody>
      </p:sp>
      <p:sp>
        <p:nvSpPr>
          <p:cNvPr id="39" name="AutoShape 46"/>
          <p:cNvSpPr>
            <a:spLocks noChangeArrowheads="1"/>
          </p:cNvSpPr>
          <p:nvPr/>
        </p:nvSpPr>
        <p:spPr bwMode="auto">
          <a:xfrm>
            <a:off x="194430" y="4717699"/>
            <a:ext cx="467775" cy="1879657"/>
          </a:xfrm>
          <a:prstGeom prst="roundRect">
            <a:avLst>
              <a:gd name="adj" fmla="val 16667"/>
            </a:avLst>
          </a:prstGeom>
          <a:solidFill>
            <a:srgbClr val="99FF66"/>
          </a:solidFill>
          <a:ln w="19050">
            <a:solidFill>
              <a:srgbClr val="00B050"/>
            </a:solidFill>
            <a:round/>
            <a:headEnd/>
            <a:tailEnd/>
          </a:ln>
        </p:spPr>
        <p:txBody>
          <a:bodyPr vert="wordArtVertRtl" wrap="none" anchor="ctr"/>
          <a:lstStyle/>
          <a:p>
            <a:pPr algn="ctr" fontAlgn="auto">
              <a:spcBef>
                <a:spcPts val="0"/>
              </a:spcBef>
              <a:spcAft>
                <a:spcPts val="0"/>
              </a:spcAft>
              <a:defRPr/>
            </a:pPr>
            <a:r>
              <a:rPr lang="ja-JP" altLang="en-US" sz="1400" dirty="0" smtClean="0">
                <a:solidFill>
                  <a:srgbClr val="EEECE1">
                    <a:lumMod val="10000"/>
                  </a:srgbClr>
                </a:solidFill>
                <a:latin typeface="HG丸ｺﾞｼｯｸM-PRO" panose="020F0600000000000000" pitchFamily="50" charset="-128"/>
                <a:ea typeface="HG丸ｺﾞｼｯｸM-PRO" panose="020F0600000000000000" pitchFamily="50" charset="-128"/>
              </a:rPr>
              <a:t>高齢者ニーズ</a:t>
            </a:r>
            <a:endParaRPr lang="ja-JP" altLang="en-US" sz="1400" dirty="0">
              <a:solidFill>
                <a:srgbClr val="EEECE1">
                  <a:lumMod val="10000"/>
                </a:srgbClr>
              </a:solidFill>
              <a:latin typeface="HG丸ｺﾞｼｯｸM-PRO" panose="020F0600000000000000" pitchFamily="50" charset="-128"/>
              <a:ea typeface="HG丸ｺﾞｼｯｸM-PRO" panose="020F0600000000000000" pitchFamily="50" charset="-128"/>
            </a:endParaRPr>
          </a:p>
        </p:txBody>
      </p:sp>
      <p:sp>
        <p:nvSpPr>
          <p:cNvPr id="41" name="AutoShape 46"/>
          <p:cNvSpPr>
            <a:spLocks noChangeArrowheads="1"/>
          </p:cNvSpPr>
          <p:nvPr/>
        </p:nvSpPr>
        <p:spPr bwMode="auto">
          <a:xfrm>
            <a:off x="4716757" y="4717699"/>
            <a:ext cx="467775" cy="1879657"/>
          </a:xfrm>
          <a:prstGeom prst="roundRect">
            <a:avLst>
              <a:gd name="adj" fmla="val 16667"/>
            </a:avLst>
          </a:prstGeom>
          <a:solidFill>
            <a:schemeClr val="accent6">
              <a:lumMod val="40000"/>
              <a:lumOff val="60000"/>
            </a:schemeClr>
          </a:solidFill>
          <a:ln w="19050">
            <a:solidFill>
              <a:schemeClr val="accent2">
                <a:lumMod val="60000"/>
                <a:lumOff val="40000"/>
              </a:schemeClr>
            </a:solidFill>
            <a:round/>
            <a:headEnd/>
            <a:tailEnd/>
          </a:ln>
        </p:spPr>
        <p:txBody>
          <a:bodyPr vert="wordArtVertRtl" wrap="none" anchor="ctr"/>
          <a:lstStyle/>
          <a:p>
            <a:pPr algn="ctr" fontAlgn="auto">
              <a:spcBef>
                <a:spcPts val="0"/>
              </a:spcBef>
              <a:spcAft>
                <a:spcPts val="0"/>
              </a:spcAft>
              <a:defRPr/>
            </a:pPr>
            <a:r>
              <a:rPr lang="ja-JP" altLang="en-US" sz="1400" dirty="0">
                <a:solidFill>
                  <a:srgbClr val="EEECE1">
                    <a:lumMod val="10000"/>
                  </a:srgbClr>
                </a:solidFill>
                <a:latin typeface="HG丸ｺﾞｼｯｸM-PRO" panose="020F0600000000000000" pitchFamily="50" charset="-128"/>
                <a:ea typeface="HG丸ｺﾞｼｯｸM-PRO" panose="020F0600000000000000" pitchFamily="50" charset="-128"/>
              </a:rPr>
              <a:t>地域</a:t>
            </a:r>
            <a:r>
              <a:rPr lang="ja-JP" altLang="en-US" sz="1400" dirty="0" smtClean="0">
                <a:solidFill>
                  <a:srgbClr val="EEECE1">
                    <a:lumMod val="10000"/>
                  </a:srgbClr>
                </a:solidFill>
                <a:latin typeface="HG丸ｺﾞｼｯｸM-PRO" panose="020F0600000000000000" pitchFamily="50" charset="-128"/>
                <a:ea typeface="HG丸ｺﾞｼｯｸM-PRO" panose="020F0600000000000000" pitchFamily="50" charset="-128"/>
              </a:rPr>
              <a:t>ニーズ</a:t>
            </a:r>
            <a:endParaRPr lang="ja-JP" altLang="en-US" sz="1400" dirty="0">
              <a:solidFill>
                <a:srgbClr val="EEECE1">
                  <a:lumMod val="10000"/>
                </a:srgbClr>
              </a:solidFill>
              <a:latin typeface="HG丸ｺﾞｼｯｸM-PRO" panose="020F0600000000000000" pitchFamily="50" charset="-128"/>
              <a:ea typeface="HG丸ｺﾞｼｯｸM-PRO" panose="020F0600000000000000" pitchFamily="50" charset="-128"/>
            </a:endParaRPr>
          </a:p>
        </p:txBody>
      </p:sp>
      <p:sp>
        <p:nvSpPr>
          <p:cNvPr id="42" name="角丸四角形 41"/>
          <p:cNvSpPr/>
          <p:nvPr/>
        </p:nvSpPr>
        <p:spPr>
          <a:xfrm>
            <a:off x="1958430" y="5445227"/>
            <a:ext cx="1574332" cy="576065"/>
          </a:xfrm>
          <a:prstGeom prst="roundRect">
            <a:avLst/>
          </a:prstGeom>
          <a:solidFill>
            <a:schemeClr val="accent1">
              <a:lumMod val="20000"/>
              <a:lumOff val="80000"/>
            </a:schemeClr>
          </a:solidFill>
          <a:ln w="127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情報提供・</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関係事業紹介</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4" name="AutoShape 50"/>
          <p:cNvSpPr>
            <a:spLocks noChangeArrowheads="1"/>
          </p:cNvSpPr>
          <p:nvPr/>
        </p:nvSpPr>
        <p:spPr bwMode="auto">
          <a:xfrm>
            <a:off x="1184793" y="4992554"/>
            <a:ext cx="1244167" cy="380662"/>
          </a:xfrm>
          <a:prstGeom prst="roundRect">
            <a:avLst>
              <a:gd name="adj" fmla="val 7775"/>
            </a:avLst>
          </a:prstGeom>
          <a:solidFill>
            <a:srgbClr val="CCFFCC"/>
          </a:solidFill>
          <a:ln w="6350">
            <a:solidFill>
              <a:schemeClr val="tx2">
                <a:lumMod val="60000"/>
                <a:lumOff val="40000"/>
              </a:schemeClr>
            </a:solidFill>
            <a:prstDash val="sysDot"/>
            <a:round/>
            <a:headEnd/>
            <a:tailEnd/>
          </a:ln>
        </p:spPr>
        <p:txBody>
          <a:bodyPr wrap="none" anchor="ctr"/>
          <a:lstStyle/>
          <a:p>
            <a:pPr algn="ctr" fontAlgn="auto">
              <a:spcBef>
                <a:spcPts val="0"/>
              </a:spcBef>
              <a:spcAft>
                <a:spcPts val="0"/>
              </a:spcAft>
              <a:defRPr/>
            </a:pPr>
            <a:r>
              <a:rPr lang="ja-JP" altLang="en-US" sz="1400" dirty="0" smtClean="0">
                <a:solidFill>
                  <a:srgbClr val="EEECE1">
                    <a:lumMod val="10000"/>
                  </a:srgbClr>
                </a:solidFill>
                <a:latin typeface="HG丸ｺﾞｼｯｸM-PRO" panose="020F0600000000000000" pitchFamily="50" charset="-128"/>
                <a:ea typeface="HG丸ｺﾞｼｯｸM-PRO" panose="020F0600000000000000" pitchFamily="50" charset="-128"/>
              </a:rPr>
              <a:t>合同説明会</a:t>
            </a:r>
            <a:endParaRPr lang="en-US" altLang="ja-JP" sz="1400" dirty="0" smtClean="0">
              <a:solidFill>
                <a:srgbClr val="EEECE1">
                  <a:lumMod val="10000"/>
                </a:srgbClr>
              </a:solidFill>
              <a:latin typeface="HG丸ｺﾞｼｯｸM-PRO" panose="020F0600000000000000" pitchFamily="50" charset="-128"/>
              <a:ea typeface="HG丸ｺﾞｼｯｸM-PRO" panose="020F0600000000000000" pitchFamily="50" charset="-128"/>
            </a:endParaRPr>
          </a:p>
        </p:txBody>
      </p:sp>
      <p:sp>
        <p:nvSpPr>
          <p:cNvPr id="47" name="AutoShape 50"/>
          <p:cNvSpPr>
            <a:spLocks noChangeArrowheads="1"/>
          </p:cNvSpPr>
          <p:nvPr/>
        </p:nvSpPr>
        <p:spPr bwMode="auto">
          <a:xfrm>
            <a:off x="2696235" y="4992554"/>
            <a:ext cx="1257742" cy="380662"/>
          </a:xfrm>
          <a:prstGeom prst="roundRect">
            <a:avLst>
              <a:gd name="adj" fmla="val 16667"/>
            </a:avLst>
          </a:prstGeom>
          <a:solidFill>
            <a:srgbClr val="CCFFCC"/>
          </a:solidFill>
          <a:ln w="6350">
            <a:solidFill>
              <a:schemeClr val="tx2">
                <a:lumMod val="60000"/>
                <a:lumOff val="40000"/>
              </a:schemeClr>
            </a:solidFill>
            <a:prstDash val="sysDot"/>
            <a:round/>
            <a:headEnd/>
            <a:tailEnd/>
          </a:ln>
        </p:spPr>
        <p:txBody>
          <a:bodyPr wrap="none" anchor="ctr"/>
          <a:lstStyle/>
          <a:p>
            <a:pPr algn="ctr" fontAlgn="auto">
              <a:spcBef>
                <a:spcPts val="0"/>
              </a:spcBef>
              <a:spcAft>
                <a:spcPts val="0"/>
              </a:spcAft>
              <a:defRPr/>
            </a:pPr>
            <a:r>
              <a:rPr lang="ja-JP" altLang="en-US" sz="1400" dirty="0" smtClean="0">
                <a:solidFill>
                  <a:srgbClr val="EEECE1">
                    <a:lumMod val="10000"/>
                  </a:srgbClr>
                </a:solidFill>
                <a:latin typeface="HG丸ｺﾞｼｯｸM-PRO" panose="020F0600000000000000" pitchFamily="50" charset="-128"/>
                <a:ea typeface="HG丸ｺﾞｼｯｸM-PRO" panose="020F0600000000000000" pitchFamily="50" charset="-128"/>
              </a:rPr>
              <a:t>情報誌作成</a:t>
            </a:r>
            <a:endParaRPr lang="en-US" altLang="ja-JP" sz="1400" dirty="0" smtClean="0">
              <a:solidFill>
                <a:srgbClr val="EEECE1">
                  <a:lumMod val="10000"/>
                </a:srgbClr>
              </a:solidFill>
              <a:latin typeface="HG丸ｺﾞｼｯｸM-PRO" panose="020F0600000000000000" pitchFamily="50" charset="-128"/>
              <a:ea typeface="HG丸ｺﾞｼｯｸM-PRO" panose="020F0600000000000000" pitchFamily="50" charset="-128"/>
            </a:endParaRPr>
          </a:p>
        </p:txBody>
      </p:sp>
      <p:sp>
        <p:nvSpPr>
          <p:cNvPr id="49" name="AutoShape 50"/>
          <p:cNvSpPr>
            <a:spLocks noChangeArrowheads="1"/>
          </p:cNvSpPr>
          <p:nvPr/>
        </p:nvSpPr>
        <p:spPr bwMode="auto">
          <a:xfrm>
            <a:off x="872482" y="5445228"/>
            <a:ext cx="1032045" cy="576065"/>
          </a:xfrm>
          <a:prstGeom prst="roundRect">
            <a:avLst>
              <a:gd name="adj" fmla="val 16667"/>
            </a:avLst>
          </a:prstGeom>
          <a:solidFill>
            <a:srgbClr val="CCFFCC"/>
          </a:solidFill>
          <a:ln w="6350">
            <a:solidFill>
              <a:schemeClr val="tx2">
                <a:lumMod val="60000"/>
                <a:lumOff val="40000"/>
              </a:schemeClr>
            </a:solidFill>
            <a:prstDash val="sysDot"/>
            <a:round/>
            <a:headEnd/>
            <a:tailEnd/>
          </a:ln>
        </p:spPr>
        <p:txBody>
          <a:bodyPr wrap="none" anchor="ctr"/>
          <a:lstStyle/>
          <a:p>
            <a:pPr algn="ctr" fontAlgn="auto">
              <a:spcBef>
                <a:spcPts val="0"/>
              </a:spcBef>
              <a:spcAft>
                <a:spcPts val="0"/>
              </a:spcAft>
              <a:defRPr/>
            </a:pPr>
            <a:r>
              <a:rPr lang="ja-JP" altLang="en-US" sz="1400" dirty="0">
                <a:solidFill>
                  <a:srgbClr val="EEECE1">
                    <a:lumMod val="10000"/>
                  </a:srgbClr>
                </a:solidFill>
                <a:latin typeface="HG丸ｺﾞｼｯｸM-PRO" panose="020F0600000000000000" pitchFamily="50" charset="-128"/>
                <a:ea typeface="HG丸ｺﾞｼｯｸM-PRO" panose="020F0600000000000000" pitchFamily="50" charset="-128"/>
              </a:rPr>
              <a:t>ニーズ調査</a:t>
            </a:r>
            <a:endParaRPr lang="en-US" altLang="ja-JP" sz="1400" dirty="0" smtClean="0">
              <a:solidFill>
                <a:srgbClr val="EEECE1">
                  <a:lumMod val="10000"/>
                </a:srgbClr>
              </a:solidFill>
              <a:latin typeface="HG丸ｺﾞｼｯｸM-PRO" panose="020F0600000000000000" pitchFamily="50" charset="-128"/>
              <a:ea typeface="HG丸ｺﾞｼｯｸM-PRO" panose="020F0600000000000000" pitchFamily="50" charset="-128"/>
            </a:endParaRPr>
          </a:p>
        </p:txBody>
      </p:sp>
      <p:sp>
        <p:nvSpPr>
          <p:cNvPr id="53" name="AutoShape 50"/>
          <p:cNvSpPr>
            <a:spLocks noChangeArrowheads="1"/>
          </p:cNvSpPr>
          <p:nvPr/>
        </p:nvSpPr>
        <p:spPr bwMode="auto">
          <a:xfrm>
            <a:off x="3610733" y="5445228"/>
            <a:ext cx="950031" cy="576065"/>
          </a:xfrm>
          <a:prstGeom prst="roundRect">
            <a:avLst>
              <a:gd name="adj" fmla="val 16667"/>
            </a:avLst>
          </a:prstGeom>
          <a:solidFill>
            <a:srgbClr val="CCFFCC"/>
          </a:solidFill>
          <a:ln w="6350">
            <a:solidFill>
              <a:schemeClr val="tx2">
                <a:lumMod val="60000"/>
                <a:lumOff val="40000"/>
              </a:schemeClr>
            </a:solidFill>
            <a:prstDash val="sysDot"/>
            <a:round/>
            <a:headEnd/>
            <a:tailEnd/>
          </a:ln>
        </p:spPr>
        <p:txBody>
          <a:bodyPr wrap="none" anchor="ctr"/>
          <a:lstStyle/>
          <a:p>
            <a:pPr algn="ctr" fontAlgn="auto">
              <a:spcBef>
                <a:spcPts val="0"/>
              </a:spcBef>
              <a:spcAft>
                <a:spcPts val="0"/>
              </a:spcAft>
              <a:defRPr/>
            </a:pPr>
            <a:r>
              <a:rPr lang="ja-JP" altLang="en-US" sz="1400" dirty="0" smtClean="0">
                <a:solidFill>
                  <a:srgbClr val="EEECE1">
                    <a:lumMod val="10000"/>
                  </a:srgbClr>
                </a:solidFill>
                <a:latin typeface="HG丸ｺﾞｼｯｸM-PRO" panose="020F0600000000000000" pitchFamily="50" charset="-128"/>
                <a:ea typeface="HG丸ｺﾞｼｯｸM-PRO" panose="020F0600000000000000" pitchFamily="50" charset="-128"/>
              </a:rPr>
              <a:t>事業</a:t>
            </a:r>
            <a:endParaRPr lang="en-US" altLang="ja-JP" sz="1400" dirty="0" smtClean="0">
              <a:solidFill>
                <a:srgbClr val="EEECE1">
                  <a:lumMod val="10000"/>
                </a:srgbClr>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smtClean="0">
                <a:solidFill>
                  <a:srgbClr val="EEECE1">
                    <a:lumMod val="10000"/>
                  </a:srgbClr>
                </a:solidFill>
                <a:latin typeface="HG丸ｺﾞｼｯｸM-PRO" panose="020F0600000000000000" pitchFamily="50" charset="-128"/>
                <a:ea typeface="HG丸ｺﾞｼｯｸM-PRO" panose="020F0600000000000000" pitchFamily="50" charset="-128"/>
              </a:rPr>
              <a:t>掘り起こし</a:t>
            </a:r>
            <a:endParaRPr lang="en-US" altLang="ja-JP" sz="1400" dirty="0" smtClean="0">
              <a:solidFill>
                <a:srgbClr val="EEECE1">
                  <a:lumMod val="10000"/>
                </a:srgbClr>
              </a:solidFill>
              <a:latin typeface="HG丸ｺﾞｼｯｸM-PRO" panose="020F0600000000000000" pitchFamily="50" charset="-128"/>
              <a:ea typeface="HG丸ｺﾞｼｯｸM-PRO" panose="020F0600000000000000" pitchFamily="50" charset="-128"/>
            </a:endParaRPr>
          </a:p>
        </p:txBody>
      </p:sp>
      <p:sp>
        <p:nvSpPr>
          <p:cNvPr id="54" name="AutoShape 45"/>
          <p:cNvSpPr>
            <a:spLocks noChangeArrowheads="1"/>
          </p:cNvSpPr>
          <p:nvPr/>
        </p:nvSpPr>
        <p:spPr bwMode="auto">
          <a:xfrm>
            <a:off x="1476070" y="3393160"/>
            <a:ext cx="2160868" cy="539896"/>
          </a:xfrm>
          <a:prstGeom prst="roundRect">
            <a:avLst>
              <a:gd name="adj" fmla="val 16667"/>
            </a:avLst>
          </a:prstGeom>
          <a:solidFill>
            <a:srgbClr val="FFFF66"/>
          </a:solidFill>
          <a:ln w="6350">
            <a:solidFill>
              <a:schemeClr val="accent6">
                <a:lumMod val="75000"/>
              </a:schemeClr>
            </a:solidFill>
            <a:round/>
            <a:headEnd/>
            <a:tailEnd/>
          </a:ln>
        </p:spPr>
        <p:txBody>
          <a:bodyPr wrap="none" anchor="ctr"/>
          <a:lstStyle/>
          <a:p>
            <a:pPr algn="ctr" fontAlgn="auto">
              <a:spcBef>
                <a:spcPts val="0"/>
              </a:spcBef>
              <a:spcAft>
                <a:spcPts val="0"/>
              </a:spcAft>
              <a:defRPr/>
            </a:pPr>
            <a:r>
              <a:rPr lang="ja-JP" altLang="en-US" sz="1400" dirty="0">
                <a:solidFill>
                  <a:srgbClr val="EEECE1">
                    <a:lumMod val="10000"/>
                  </a:srgbClr>
                </a:solidFill>
                <a:latin typeface="HG丸ｺﾞｼｯｸM-PRO" panose="020F0600000000000000" pitchFamily="50" charset="-128"/>
                <a:ea typeface="HG丸ｺﾞｼｯｸM-PRO" panose="020F0600000000000000" pitchFamily="50" charset="-128"/>
              </a:rPr>
              <a:t>厚生</a:t>
            </a:r>
            <a:r>
              <a:rPr lang="ja-JP" altLang="en-US" sz="1400" dirty="0" smtClean="0">
                <a:solidFill>
                  <a:srgbClr val="EEECE1">
                    <a:lumMod val="10000"/>
                  </a:srgbClr>
                </a:solidFill>
                <a:latin typeface="HG丸ｺﾞｼｯｸM-PRO" panose="020F0600000000000000" pitchFamily="50" charset="-128"/>
                <a:ea typeface="HG丸ｺﾞｼｯｸM-PRO" panose="020F0600000000000000" pitchFamily="50" charset="-128"/>
              </a:rPr>
              <a:t>労働省</a:t>
            </a:r>
            <a:endParaRPr lang="en-US" altLang="ja-JP" sz="1400" dirty="0" smtClean="0">
              <a:solidFill>
                <a:srgbClr val="EEECE1">
                  <a:lumMod val="10000"/>
                </a:srgbClr>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smtClean="0">
                <a:solidFill>
                  <a:srgbClr val="EEECE1">
                    <a:lumMod val="10000"/>
                  </a:srgbClr>
                </a:solidFill>
                <a:latin typeface="HG丸ｺﾞｼｯｸM-PRO" panose="020F0600000000000000" pitchFamily="50" charset="-128"/>
                <a:ea typeface="HG丸ｺﾞｼｯｸM-PRO" panose="020F0600000000000000" pitchFamily="50" charset="-128"/>
              </a:rPr>
              <a:t>（労働局・ハローワーク）</a:t>
            </a:r>
            <a:endParaRPr lang="ja-JP" altLang="en-US" sz="1400" dirty="0">
              <a:solidFill>
                <a:srgbClr val="EEECE1">
                  <a:lumMod val="10000"/>
                </a:srgbClr>
              </a:solidFill>
              <a:latin typeface="HG丸ｺﾞｼｯｸM-PRO" panose="020F0600000000000000" pitchFamily="50" charset="-128"/>
              <a:ea typeface="HG丸ｺﾞｼｯｸM-PRO" panose="020F0600000000000000" pitchFamily="50" charset="-128"/>
            </a:endParaRPr>
          </a:p>
        </p:txBody>
      </p:sp>
      <p:sp>
        <p:nvSpPr>
          <p:cNvPr id="55" name="AutoShape 46"/>
          <p:cNvSpPr>
            <a:spLocks noChangeArrowheads="1"/>
          </p:cNvSpPr>
          <p:nvPr/>
        </p:nvSpPr>
        <p:spPr bwMode="auto">
          <a:xfrm>
            <a:off x="1476070" y="4529742"/>
            <a:ext cx="2087230" cy="411426"/>
          </a:xfrm>
          <a:prstGeom prst="roundRect">
            <a:avLst>
              <a:gd name="adj" fmla="val 16667"/>
            </a:avLst>
          </a:prstGeom>
          <a:solidFill>
            <a:srgbClr val="FFFF66"/>
          </a:solidFill>
          <a:ln w="6350">
            <a:solidFill>
              <a:schemeClr val="accent6">
                <a:lumMod val="75000"/>
              </a:schemeClr>
            </a:solidFill>
            <a:round/>
            <a:headEnd/>
            <a:tailEnd/>
          </a:ln>
        </p:spPr>
        <p:txBody>
          <a:bodyPr wrap="none" anchor="ctr"/>
          <a:lstStyle/>
          <a:p>
            <a:pPr algn="ctr" fontAlgn="auto">
              <a:spcBef>
                <a:spcPts val="0"/>
              </a:spcBef>
              <a:spcAft>
                <a:spcPts val="0"/>
              </a:spcAft>
              <a:defRPr/>
            </a:pPr>
            <a:r>
              <a:rPr lang="ja-JP" altLang="en-US" sz="1400" u="sng" dirty="0">
                <a:latin typeface="HG丸ｺﾞｼｯｸM-PRO" panose="020F0600000000000000" pitchFamily="50" charset="-128"/>
                <a:ea typeface="HG丸ｺﾞｼｯｸM-PRO" panose="020F0600000000000000" pitchFamily="50" charset="-128"/>
              </a:rPr>
              <a:t>協議会</a:t>
            </a:r>
          </a:p>
        </p:txBody>
      </p:sp>
      <p:sp>
        <p:nvSpPr>
          <p:cNvPr id="58" name="Line 51" descr="20%"/>
          <p:cNvSpPr>
            <a:spLocks noChangeShapeType="1"/>
          </p:cNvSpPr>
          <p:nvPr/>
        </p:nvSpPr>
        <p:spPr bwMode="auto">
          <a:xfrm flipH="1">
            <a:off x="2685905" y="3933060"/>
            <a:ext cx="0" cy="578643"/>
          </a:xfrm>
          <a:prstGeom prst="line">
            <a:avLst/>
          </a:prstGeom>
          <a:noFill/>
          <a:ln w="31750">
            <a:solidFill>
              <a:schemeClr val="tx2">
                <a:lumMod val="50000"/>
              </a:schemeClr>
            </a:solidFill>
            <a:round/>
            <a:headEnd/>
            <a:tailEnd type="triangle" w="med" len="med"/>
          </a:ln>
        </p:spPr>
        <p:txBody>
          <a:bodyPr/>
          <a:lstStyle/>
          <a:p>
            <a:pPr fontAlgn="auto">
              <a:spcBef>
                <a:spcPts val="0"/>
              </a:spcBef>
              <a:spcAft>
                <a:spcPts val="0"/>
              </a:spcAft>
              <a:defRPr/>
            </a:pPr>
            <a:endParaRPr lang="ja-JP" altLang="en-US">
              <a:solidFill>
                <a:prstClr val="black"/>
              </a:solidFill>
              <a:latin typeface="HG丸ｺﾞｼｯｸM-PRO" panose="020F0600000000000000" pitchFamily="50" charset="-128"/>
              <a:ea typeface="HG丸ｺﾞｼｯｸM-PRO" panose="020F0600000000000000" pitchFamily="50" charset="-128"/>
            </a:endParaRPr>
          </a:p>
        </p:txBody>
      </p:sp>
      <p:sp>
        <p:nvSpPr>
          <p:cNvPr id="59" name="Line 52" descr="20%"/>
          <p:cNvSpPr>
            <a:spLocks noChangeShapeType="1"/>
          </p:cNvSpPr>
          <p:nvPr/>
        </p:nvSpPr>
        <p:spPr bwMode="auto">
          <a:xfrm flipV="1">
            <a:off x="2398013" y="3933056"/>
            <a:ext cx="0" cy="57864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ja-JP" altLang="en-US">
              <a:solidFill>
                <a:prstClr val="black"/>
              </a:solidFill>
              <a:latin typeface="HG丸ｺﾞｼｯｸM-PRO" panose="020F0600000000000000" pitchFamily="50" charset="-128"/>
              <a:ea typeface="HG丸ｺﾞｼｯｸM-PRO" panose="020F0600000000000000" pitchFamily="50" charset="-128"/>
            </a:endParaRPr>
          </a:p>
        </p:txBody>
      </p:sp>
      <p:sp>
        <p:nvSpPr>
          <p:cNvPr id="63" name="Text Box 54"/>
          <p:cNvSpPr txBox="1">
            <a:spLocks noChangeArrowheads="1"/>
          </p:cNvSpPr>
          <p:nvPr/>
        </p:nvSpPr>
        <p:spPr bwMode="auto">
          <a:xfrm>
            <a:off x="2666059" y="4223671"/>
            <a:ext cx="7395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ct val="50000"/>
              </a:spcBef>
              <a:spcAft>
                <a:spcPts val="0"/>
              </a:spcAft>
            </a:pPr>
            <a:r>
              <a:rPr lang="en-US" altLang="ja-JP" sz="1200" dirty="0">
                <a:solidFill>
                  <a:prstClr val="black"/>
                </a:solidFill>
                <a:latin typeface="HG丸ｺﾞｼｯｸM-PRO" panose="020F0600000000000000" pitchFamily="50" charset="-128"/>
                <a:ea typeface="HG丸ｺﾞｼｯｸM-PRO" panose="020F0600000000000000" pitchFamily="50" charset="-128"/>
              </a:rPr>
              <a:t>③</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6" name="Text Box 55"/>
          <p:cNvSpPr txBox="1">
            <a:spLocks noChangeArrowheads="1"/>
          </p:cNvSpPr>
          <p:nvPr/>
        </p:nvSpPr>
        <p:spPr bwMode="auto">
          <a:xfrm>
            <a:off x="1260149" y="4272979"/>
            <a:ext cx="1156500" cy="30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fontAlgn="auto" hangingPunct="1">
              <a:spcBef>
                <a:spcPct val="50000"/>
              </a:spcBef>
              <a:spcAft>
                <a:spcPts val="0"/>
              </a:spcAft>
            </a:pP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①</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企画提案</a:t>
            </a: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7" name="Text Box 59"/>
          <p:cNvSpPr txBox="1">
            <a:spLocks noChangeArrowheads="1"/>
          </p:cNvSpPr>
          <p:nvPr/>
        </p:nvSpPr>
        <p:spPr bwMode="auto">
          <a:xfrm>
            <a:off x="2655681" y="4030223"/>
            <a:ext cx="793374" cy="28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ct val="50000"/>
              </a:spcBef>
              <a:spcAft>
                <a:spcPts val="0"/>
              </a:spcAft>
            </a:pPr>
            <a:r>
              <a:rPr lang="en-US" altLang="ja-JP" sz="1200" dirty="0">
                <a:solidFill>
                  <a:prstClr val="black"/>
                </a:solidFill>
                <a:latin typeface="HG丸ｺﾞｼｯｸM-PRO" panose="020F0600000000000000" pitchFamily="50" charset="-128"/>
                <a:ea typeface="HG丸ｺﾞｼｯｸM-PRO" panose="020F0600000000000000" pitchFamily="50" charset="-128"/>
              </a:rPr>
              <a:t>②</a:t>
            </a:r>
            <a:r>
              <a:rPr lang="ja-JP" altLang="en-US" sz="1200" dirty="0">
                <a:solidFill>
                  <a:prstClr val="black"/>
                </a:solidFill>
                <a:latin typeface="HG丸ｺﾞｼｯｸM-PRO" panose="020F0600000000000000" pitchFamily="50" charset="-128"/>
                <a:ea typeface="HG丸ｺﾞｼｯｸM-PRO" panose="020F0600000000000000" pitchFamily="50" charset="-128"/>
              </a:rPr>
              <a:t>選抜　</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8" name="Text Box 200"/>
          <p:cNvSpPr txBox="1">
            <a:spLocks noChangeArrowheads="1"/>
          </p:cNvSpPr>
          <p:nvPr/>
        </p:nvSpPr>
        <p:spPr bwMode="auto">
          <a:xfrm>
            <a:off x="3635271" y="4529241"/>
            <a:ext cx="739582" cy="28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ct val="50000"/>
              </a:spcBef>
              <a:spcAft>
                <a:spcPts val="0"/>
              </a:spcAft>
            </a:pPr>
            <a:r>
              <a:rPr lang="en-US" altLang="ja-JP" sz="1200" dirty="0">
                <a:solidFill>
                  <a:prstClr val="black"/>
                </a:solidFill>
                <a:latin typeface="HG丸ｺﾞｼｯｸM-PRO" panose="020F0600000000000000" pitchFamily="50" charset="-128"/>
                <a:ea typeface="HG丸ｺﾞｼｯｸM-PRO" panose="020F0600000000000000" pitchFamily="50" charset="-128"/>
              </a:rPr>
              <a:t>④</a:t>
            </a:r>
            <a:r>
              <a:rPr lang="ja-JP" altLang="en-US" sz="1200" dirty="0">
                <a:solidFill>
                  <a:prstClr val="black"/>
                </a:solidFill>
                <a:latin typeface="HG丸ｺﾞｼｯｸM-PRO" panose="020F0600000000000000" pitchFamily="50" charset="-128"/>
                <a:ea typeface="HG丸ｺﾞｼｯｸM-PRO" panose="020F0600000000000000" pitchFamily="50" charset="-128"/>
              </a:rPr>
              <a:t>実施</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9" name="AutoShape 50"/>
          <p:cNvSpPr>
            <a:spLocks noChangeArrowheads="1"/>
          </p:cNvSpPr>
          <p:nvPr/>
        </p:nvSpPr>
        <p:spPr bwMode="auto">
          <a:xfrm>
            <a:off x="1328740" y="6028827"/>
            <a:ext cx="1187716" cy="496518"/>
          </a:xfrm>
          <a:prstGeom prst="roundRect">
            <a:avLst>
              <a:gd name="adj" fmla="val 16667"/>
            </a:avLst>
          </a:prstGeom>
          <a:solidFill>
            <a:srgbClr val="CCFFCC"/>
          </a:solidFill>
          <a:ln w="6350">
            <a:solidFill>
              <a:schemeClr val="tx2">
                <a:lumMod val="60000"/>
                <a:lumOff val="40000"/>
              </a:schemeClr>
            </a:solidFill>
            <a:prstDash val="sysDot"/>
            <a:round/>
            <a:headEnd/>
            <a:tailEnd/>
          </a:ln>
        </p:spPr>
        <p:txBody>
          <a:bodyPr wrap="none" anchor="ctr"/>
          <a:lstStyle/>
          <a:p>
            <a:pPr algn="ctr" fontAlgn="auto">
              <a:spcBef>
                <a:spcPts val="0"/>
              </a:spcBef>
              <a:spcAft>
                <a:spcPts val="0"/>
              </a:spcAft>
              <a:defRPr/>
            </a:pPr>
            <a:r>
              <a:rPr lang="ja-JP" altLang="en-US" sz="1400" dirty="0">
                <a:solidFill>
                  <a:srgbClr val="EEECE1">
                    <a:lumMod val="10000"/>
                  </a:srgbClr>
                </a:solidFill>
                <a:latin typeface="HG丸ｺﾞｼｯｸM-PRO" panose="020F0600000000000000" pitchFamily="50" charset="-128"/>
                <a:ea typeface="HG丸ｺﾞｼｯｸM-PRO" panose="020F0600000000000000" pitchFamily="50" charset="-128"/>
              </a:rPr>
              <a:t>生活</a:t>
            </a:r>
            <a:r>
              <a:rPr lang="ja-JP" altLang="en-US" sz="1400" dirty="0" smtClean="0">
                <a:solidFill>
                  <a:srgbClr val="EEECE1">
                    <a:lumMod val="10000"/>
                  </a:srgbClr>
                </a:solidFill>
                <a:latin typeface="HG丸ｺﾞｼｯｸM-PRO" panose="020F0600000000000000" pitchFamily="50" charset="-128"/>
                <a:ea typeface="HG丸ｺﾞｼｯｸM-PRO" panose="020F0600000000000000" pitchFamily="50" charset="-128"/>
              </a:rPr>
              <a:t>設計</a:t>
            </a:r>
            <a:endParaRPr lang="en-US" altLang="ja-JP" sz="1400" dirty="0" smtClean="0">
              <a:solidFill>
                <a:srgbClr val="EEECE1">
                  <a:lumMod val="10000"/>
                </a:srgbClr>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a:solidFill>
                  <a:srgbClr val="EEECE1">
                    <a:lumMod val="10000"/>
                  </a:srgbClr>
                </a:solidFill>
                <a:latin typeface="HG丸ｺﾞｼｯｸM-PRO" panose="020F0600000000000000" pitchFamily="50" charset="-128"/>
                <a:ea typeface="HG丸ｺﾞｼｯｸM-PRO" panose="020F0600000000000000" pitchFamily="50" charset="-128"/>
              </a:rPr>
              <a:t>セミナー</a:t>
            </a:r>
            <a:endParaRPr lang="en-US" altLang="ja-JP" sz="1400" dirty="0" smtClean="0">
              <a:solidFill>
                <a:srgbClr val="EEECE1">
                  <a:lumMod val="10000"/>
                </a:srgbClr>
              </a:solidFill>
              <a:latin typeface="HG丸ｺﾞｼｯｸM-PRO" panose="020F0600000000000000" pitchFamily="50" charset="-128"/>
              <a:ea typeface="HG丸ｺﾞｼｯｸM-PRO" panose="020F0600000000000000" pitchFamily="50" charset="-128"/>
            </a:endParaRPr>
          </a:p>
        </p:txBody>
      </p:sp>
      <p:sp>
        <p:nvSpPr>
          <p:cNvPr id="70" name="AutoShape 50"/>
          <p:cNvSpPr>
            <a:spLocks noChangeArrowheads="1"/>
          </p:cNvSpPr>
          <p:nvPr/>
        </p:nvSpPr>
        <p:spPr bwMode="auto">
          <a:xfrm>
            <a:off x="2696235" y="6028827"/>
            <a:ext cx="1187716" cy="496518"/>
          </a:xfrm>
          <a:prstGeom prst="roundRect">
            <a:avLst>
              <a:gd name="adj" fmla="val 16667"/>
            </a:avLst>
          </a:prstGeom>
          <a:solidFill>
            <a:srgbClr val="CCFFCC"/>
          </a:solidFill>
          <a:ln w="6350">
            <a:solidFill>
              <a:schemeClr val="tx2">
                <a:lumMod val="60000"/>
                <a:lumOff val="40000"/>
              </a:schemeClr>
            </a:solidFill>
            <a:prstDash val="sysDot"/>
            <a:round/>
            <a:headEnd/>
            <a:tailEnd/>
          </a:ln>
        </p:spPr>
        <p:txBody>
          <a:bodyPr wrap="none" anchor="ctr"/>
          <a:lstStyle/>
          <a:p>
            <a:pPr algn="ctr" fontAlgn="auto">
              <a:spcBef>
                <a:spcPts val="0"/>
              </a:spcBef>
              <a:spcAft>
                <a:spcPts val="0"/>
              </a:spcAft>
              <a:defRPr/>
            </a:pPr>
            <a:r>
              <a:rPr lang="ja-JP" altLang="en-US" sz="1400" dirty="0" smtClean="0">
                <a:solidFill>
                  <a:srgbClr val="EEECE1">
                    <a:lumMod val="10000"/>
                  </a:srgbClr>
                </a:solidFill>
                <a:latin typeface="HG丸ｺﾞｼｯｸM-PRO" panose="020F0600000000000000" pitchFamily="50" charset="-128"/>
                <a:ea typeface="HG丸ｺﾞｼｯｸM-PRO" panose="020F0600000000000000" pitchFamily="50" charset="-128"/>
              </a:rPr>
              <a:t>企業啓発</a:t>
            </a:r>
            <a:endParaRPr lang="en-US" altLang="ja-JP" sz="1400" dirty="0" smtClean="0">
              <a:solidFill>
                <a:srgbClr val="EEECE1">
                  <a:lumMod val="10000"/>
                </a:srgbClr>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smtClean="0">
                <a:solidFill>
                  <a:srgbClr val="EEECE1">
                    <a:lumMod val="10000"/>
                  </a:srgbClr>
                </a:solidFill>
                <a:latin typeface="HG丸ｺﾞｼｯｸM-PRO" panose="020F0600000000000000" pitchFamily="50" charset="-128"/>
                <a:ea typeface="HG丸ｺﾞｼｯｸM-PRO" panose="020F0600000000000000" pitchFamily="50" charset="-128"/>
              </a:rPr>
              <a:t>セミナー</a:t>
            </a:r>
            <a:endParaRPr lang="en-US" altLang="ja-JP" sz="1400" dirty="0" smtClean="0">
              <a:solidFill>
                <a:srgbClr val="EEECE1">
                  <a:lumMod val="10000"/>
                </a:srgbClr>
              </a:solidFill>
              <a:latin typeface="HG丸ｺﾞｼｯｸM-PRO" panose="020F0600000000000000" pitchFamily="50" charset="-128"/>
              <a:ea typeface="HG丸ｺﾞｼｯｸM-PRO" panose="020F0600000000000000" pitchFamily="50" charset="-128"/>
            </a:endParaRPr>
          </a:p>
        </p:txBody>
      </p:sp>
      <p:sp>
        <p:nvSpPr>
          <p:cNvPr id="71" name="Text Box 59"/>
          <p:cNvSpPr txBox="1">
            <a:spLocks noChangeArrowheads="1"/>
          </p:cNvSpPr>
          <p:nvPr/>
        </p:nvSpPr>
        <p:spPr bwMode="auto">
          <a:xfrm>
            <a:off x="3304772" y="4131104"/>
            <a:ext cx="14253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ct val="50000"/>
              </a:spcBef>
              <a:spcAft>
                <a:spcPts val="0"/>
              </a:spcAft>
            </a:pP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➄連携・誘導</a:t>
            </a: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72" name="直線矢印コネクタ 71"/>
          <p:cNvCxnSpPr/>
          <p:nvPr/>
        </p:nvCxnSpPr>
        <p:spPr bwMode="auto">
          <a:xfrm>
            <a:off x="3374353" y="3945415"/>
            <a:ext cx="0" cy="574305"/>
          </a:xfrm>
          <a:prstGeom prst="straightConnector1">
            <a:avLst/>
          </a:prstGeom>
          <a:noFill/>
          <a:ln w="22225" cap="flat" cmpd="sng" algn="ctr">
            <a:solidFill>
              <a:schemeClr val="tx1"/>
            </a:solidFill>
            <a:prstDash val="solid"/>
            <a:round/>
            <a:headEnd type="arrow"/>
            <a:tailEnd type="arrow"/>
          </a:ln>
          <a:effectLst/>
        </p:spPr>
      </p:cxnSp>
      <p:sp>
        <p:nvSpPr>
          <p:cNvPr id="76" name="AutoShape 53"/>
          <p:cNvSpPr>
            <a:spLocks noChangeArrowheads="1"/>
          </p:cNvSpPr>
          <p:nvPr/>
        </p:nvSpPr>
        <p:spPr bwMode="auto">
          <a:xfrm>
            <a:off x="54075" y="2204864"/>
            <a:ext cx="1215979" cy="241200"/>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400" b="0" dirty="0" smtClean="0">
                <a:solidFill>
                  <a:srgbClr val="000000"/>
                </a:solidFill>
                <a:latin typeface="HG丸ｺﾞｼｯｸM-PRO" panose="020F0600000000000000" pitchFamily="50" charset="-128"/>
                <a:ea typeface="HG丸ｺﾞｼｯｸM-PRO" panose="020F0600000000000000" pitchFamily="50" charset="-128"/>
              </a:rPr>
              <a:t>事業内容</a:t>
            </a:r>
            <a:endParaRPr lang="ja-JP" altLang="en-US" sz="1400" b="0" dirty="0">
              <a:solidFill>
                <a:srgbClr val="000000"/>
              </a:solidFill>
              <a:latin typeface="HG丸ｺﾞｼｯｸM-PRO" panose="020F0600000000000000" pitchFamily="50" charset="-128"/>
              <a:ea typeface="HG丸ｺﾞｼｯｸM-PRO" panose="020F0600000000000000" pitchFamily="50" charset="-128"/>
            </a:endParaRPr>
          </a:p>
        </p:txBody>
      </p:sp>
      <p:sp>
        <p:nvSpPr>
          <p:cNvPr id="77" name="テキスト ボックス 76"/>
          <p:cNvSpPr txBox="1"/>
          <p:nvPr/>
        </p:nvSpPr>
        <p:spPr>
          <a:xfrm>
            <a:off x="5137408" y="3078485"/>
            <a:ext cx="5139244" cy="17584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36000" rIns="0" rtlCol="0" anchor="ctr">
            <a:noAutofit/>
          </a:bodyPr>
          <a:lstStyle/>
          <a:p>
            <a:pPr lvl="0"/>
            <a:r>
              <a:rPr lang="ja-JP" altLang="en-US" sz="1200" b="0" dirty="0" smtClean="0">
                <a:latin typeface="HG丸ｺﾞｼｯｸM-PRO" panose="020F0600000000000000" pitchFamily="50" charset="-128"/>
                <a:ea typeface="HG丸ｺﾞｼｯｸM-PRO" panose="020F0600000000000000" pitchFamily="50" charset="-128"/>
              </a:rPr>
              <a:t>　　①</a:t>
            </a:r>
            <a:r>
              <a:rPr lang="ja-JP" altLang="ja-JP" sz="1200" b="0" dirty="0" smtClean="0">
                <a:latin typeface="HG丸ｺﾞｼｯｸM-PRO" panose="020F0600000000000000" pitchFamily="50" charset="-128"/>
                <a:ea typeface="HG丸ｺﾞｼｯｸM-PRO" panose="020F0600000000000000" pitchFamily="50" charset="-128"/>
              </a:rPr>
              <a:t>高年齢者</a:t>
            </a:r>
            <a:r>
              <a:rPr lang="ja-JP" altLang="ja-JP" sz="1200" b="0" dirty="0">
                <a:latin typeface="HG丸ｺﾞｼｯｸM-PRO" panose="020F0600000000000000" pitchFamily="50" charset="-128"/>
                <a:ea typeface="HG丸ｺﾞｼｯｸM-PRO" panose="020F0600000000000000" pitchFamily="50" charset="-128"/>
              </a:rPr>
              <a:t>に対する情報提供、関係機関、関連事業の紹介</a:t>
            </a:r>
          </a:p>
          <a:p>
            <a:pPr lvl="0"/>
            <a:r>
              <a:rPr lang="ja-JP" altLang="en-US" sz="1200" b="0" dirty="0" smtClean="0">
                <a:latin typeface="HG丸ｺﾞｼｯｸM-PRO" panose="020F0600000000000000" pitchFamily="50" charset="-128"/>
                <a:ea typeface="HG丸ｺﾞｼｯｸM-PRO" panose="020F0600000000000000" pitchFamily="50" charset="-128"/>
              </a:rPr>
              <a:t>　　②</a:t>
            </a:r>
            <a:r>
              <a:rPr lang="ja-JP" altLang="ja-JP" sz="1200" b="0" dirty="0" smtClean="0">
                <a:latin typeface="HG丸ｺﾞｼｯｸM-PRO" panose="020F0600000000000000" pitchFamily="50" charset="-128"/>
                <a:ea typeface="HG丸ｺﾞｼｯｸM-PRO" panose="020F0600000000000000" pitchFamily="50" charset="-128"/>
              </a:rPr>
              <a:t>高年齢者</a:t>
            </a:r>
            <a:r>
              <a:rPr lang="ja-JP" altLang="ja-JP" sz="1200" b="0" dirty="0">
                <a:latin typeface="HG丸ｺﾞｼｯｸM-PRO" panose="020F0600000000000000" pitchFamily="50" charset="-128"/>
                <a:ea typeface="HG丸ｺﾞｼｯｸM-PRO" panose="020F0600000000000000" pitchFamily="50" charset="-128"/>
              </a:rPr>
              <a:t>に対する職業生活設計等に関するセミナー開催</a:t>
            </a:r>
          </a:p>
          <a:p>
            <a:pPr lvl="0"/>
            <a:r>
              <a:rPr lang="ja-JP" altLang="en-US" sz="1200" b="0" dirty="0" smtClean="0">
                <a:latin typeface="HG丸ｺﾞｼｯｸM-PRO" panose="020F0600000000000000" pitchFamily="50" charset="-128"/>
                <a:ea typeface="HG丸ｺﾞｼｯｸM-PRO" panose="020F0600000000000000" pitchFamily="50" charset="-128"/>
              </a:rPr>
              <a:t>　　</a:t>
            </a:r>
            <a:r>
              <a:rPr lang="ja-JP" altLang="en-US" sz="1200" b="0" dirty="0">
                <a:latin typeface="HG丸ｺﾞｼｯｸM-PRO" panose="020F0600000000000000" pitchFamily="50" charset="-128"/>
                <a:ea typeface="HG丸ｺﾞｼｯｸM-PRO" panose="020F0600000000000000" pitchFamily="50" charset="-128"/>
              </a:rPr>
              <a:t>③</a:t>
            </a:r>
            <a:r>
              <a:rPr lang="ja-JP" altLang="ja-JP" sz="1200" b="0" dirty="0" smtClean="0">
                <a:latin typeface="HG丸ｺﾞｼｯｸM-PRO" panose="020F0600000000000000" pitchFamily="50" charset="-128"/>
                <a:ea typeface="HG丸ｺﾞｼｯｸM-PRO" panose="020F0600000000000000" pitchFamily="50" charset="-128"/>
              </a:rPr>
              <a:t>企業</a:t>
            </a:r>
            <a:r>
              <a:rPr lang="ja-JP" altLang="ja-JP" sz="1200" b="0" dirty="0">
                <a:latin typeface="HG丸ｺﾞｼｯｸM-PRO" panose="020F0600000000000000" pitchFamily="50" charset="-128"/>
                <a:ea typeface="HG丸ｺﾞｼｯｸM-PRO" panose="020F0600000000000000" pitchFamily="50" charset="-128"/>
              </a:rPr>
              <a:t>に対する生涯現役促進セミナー</a:t>
            </a:r>
            <a:r>
              <a:rPr lang="ja-JP" altLang="ja-JP" sz="1200" b="0" dirty="0" smtClean="0">
                <a:latin typeface="HG丸ｺﾞｼｯｸM-PRO" panose="020F0600000000000000" pitchFamily="50" charset="-128"/>
                <a:ea typeface="HG丸ｺﾞｼｯｸM-PRO" panose="020F0600000000000000" pitchFamily="50" charset="-128"/>
              </a:rPr>
              <a:t>開催</a:t>
            </a:r>
            <a:endParaRPr lang="en-US" altLang="ja-JP" sz="1200" b="0" dirty="0" smtClean="0">
              <a:latin typeface="HG丸ｺﾞｼｯｸM-PRO" panose="020F0600000000000000" pitchFamily="50" charset="-128"/>
              <a:ea typeface="HG丸ｺﾞｼｯｸM-PRO" panose="020F0600000000000000" pitchFamily="50" charset="-128"/>
            </a:endParaRPr>
          </a:p>
          <a:p>
            <a:pPr lvl="0"/>
            <a:r>
              <a:rPr lang="ja-JP" altLang="en-US" sz="1200" b="0" dirty="0">
                <a:latin typeface="HG丸ｺﾞｼｯｸM-PRO" panose="020F0600000000000000" pitchFamily="50" charset="-128"/>
                <a:ea typeface="HG丸ｺﾞｼｯｸM-PRO" panose="020F0600000000000000" pitchFamily="50" charset="-128"/>
              </a:rPr>
              <a:t>　</a:t>
            </a:r>
            <a:r>
              <a:rPr lang="ja-JP" altLang="en-US" sz="1200" b="0" dirty="0" smtClean="0">
                <a:latin typeface="HG丸ｺﾞｼｯｸM-PRO" panose="020F0600000000000000" pitchFamily="50" charset="-128"/>
                <a:ea typeface="HG丸ｺﾞｼｯｸM-PRO" panose="020F0600000000000000" pitchFamily="50" charset="-128"/>
              </a:rPr>
              <a:t>　④</a:t>
            </a:r>
            <a:r>
              <a:rPr lang="ja-JP" altLang="ja-JP" sz="1200" b="0" dirty="0" smtClean="0">
                <a:latin typeface="HG丸ｺﾞｼｯｸM-PRO" panose="020F0600000000000000" pitchFamily="50" charset="-128"/>
                <a:ea typeface="HG丸ｺﾞｼｯｸM-PRO" panose="020F0600000000000000" pitchFamily="50" charset="-128"/>
              </a:rPr>
              <a:t>高年齢者</a:t>
            </a:r>
            <a:r>
              <a:rPr lang="ja-JP" altLang="ja-JP" sz="1200" b="0" dirty="0">
                <a:latin typeface="HG丸ｺﾞｼｯｸM-PRO" panose="020F0600000000000000" pitchFamily="50" charset="-128"/>
                <a:ea typeface="HG丸ｺﾞｼｯｸM-PRO" panose="020F0600000000000000" pitchFamily="50" charset="-128"/>
              </a:rPr>
              <a:t>の雇用・</a:t>
            </a:r>
            <a:r>
              <a:rPr lang="ja-JP" altLang="ja-JP" sz="1200" b="0" dirty="0" smtClean="0">
                <a:latin typeface="HG丸ｺﾞｼｯｸM-PRO" panose="020F0600000000000000" pitchFamily="50" charset="-128"/>
                <a:ea typeface="HG丸ｺﾞｼｯｸM-PRO" panose="020F0600000000000000" pitchFamily="50" charset="-128"/>
              </a:rPr>
              <a:t>就業に</a:t>
            </a:r>
            <a:r>
              <a:rPr lang="ja-JP" altLang="ja-JP" sz="1200" b="0" dirty="0">
                <a:latin typeface="HG丸ｺﾞｼｯｸM-PRO" panose="020F0600000000000000" pitchFamily="50" charset="-128"/>
                <a:ea typeface="HG丸ｺﾞｼｯｸM-PRO" panose="020F0600000000000000" pitchFamily="50" charset="-128"/>
              </a:rPr>
              <a:t>係る合同</a:t>
            </a:r>
            <a:r>
              <a:rPr lang="ja-JP" altLang="ja-JP" sz="1200" b="0" dirty="0" smtClean="0">
                <a:latin typeface="HG丸ｺﾞｼｯｸM-PRO" panose="020F0600000000000000" pitchFamily="50" charset="-128"/>
                <a:ea typeface="HG丸ｺﾞｼｯｸM-PRO" panose="020F0600000000000000" pitchFamily="50" charset="-128"/>
              </a:rPr>
              <a:t>説明会の</a:t>
            </a:r>
            <a:r>
              <a:rPr lang="ja-JP" altLang="ja-JP" sz="1200" b="0" dirty="0">
                <a:latin typeface="HG丸ｺﾞｼｯｸM-PRO" panose="020F0600000000000000" pitchFamily="50" charset="-128"/>
                <a:ea typeface="HG丸ｺﾞｼｯｸM-PRO" panose="020F0600000000000000" pitchFamily="50" charset="-128"/>
              </a:rPr>
              <a:t>開催</a:t>
            </a:r>
          </a:p>
          <a:p>
            <a:pPr lvl="0"/>
            <a:r>
              <a:rPr lang="ja-JP" altLang="en-US" sz="1200" b="0" dirty="0" smtClean="0">
                <a:latin typeface="HG丸ｺﾞｼｯｸM-PRO" panose="020F0600000000000000" pitchFamily="50" charset="-128"/>
                <a:ea typeface="HG丸ｺﾞｼｯｸM-PRO" panose="020F0600000000000000" pitchFamily="50" charset="-128"/>
              </a:rPr>
              <a:t>　　</a:t>
            </a:r>
            <a:r>
              <a:rPr lang="ja-JP" altLang="en-US" sz="1200" b="0" dirty="0">
                <a:latin typeface="HG丸ｺﾞｼｯｸM-PRO" panose="020F0600000000000000" pitchFamily="50" charset="-128"/>
                <a:ea typeface="HG丸ｺﾞｼｯｸM-PRO" panose="020F0600000000000000" pitchFamily="50" charset="-128"/>
              </a:rPr>
              <a:t>⑤</a:t>
            </a:r>
            <a:r>
              <a:rPr lang="ja-JP" altLang="ja-JP" sz="1200" b="0" dirty="0" smtClean="0">
                <a:latin typeface="HG丸ｺﾞｼｯｸM-PRO" panose="020F0600000000000000" pitchFamily="50" charset="-128"/>
                <a:ea typeface="HG丸ｺﾞｼｯｸM-PRO" panose="020F0600000000000000" pitchFamily="50" charset="-128"/>
              </a:rPr>
              <a:t>高齢者</a:t>
            </a:r>
            <a:r>
              <a:rPr lang="ja-JP" altLang="ja-JP" sz="1200" b="0" dirty="0">
                <a:latin typeface="HG丸ｺﾞｼｯｸM-PRO" panose="020F0600000000000000" pitchFamily="50" charset="-128"/>
                <a:ea typeface="HG丸ｺﾞｼｯｸM-PRO" panose="020F0600000000000000" pitchFamily="50" charset="-128"/>
              </a:rPr>
              <a:t>活躍のためのガイドブック・情報誌の作成・</a:t>
            </a:r>
            <a:r>
              <a:rPr lang="ja-JP" altLang="ja-JP" sz="1200" b="0" dirty="0" smtClean="0">
                <a:latin typeface="HG丸ｺﾞｼｯｸM-PRO" panose="020F0600000000000000" pitchFamily="50" charset="-128"/>
                <a:ea typeface="HG丸ｺﾞｼｯｸM-PRO" panose="020F0600000000000000" pitchFamily="50" charset="-128"/>
              </a:rPr>
              <a:t>普及</a:t>
            </a:r>
            <a:endParaRPr lang="en-US" altLang="ja-JP" sz="1200" b="0" dirty="0" smtClean="0">
              <a:latin typeface="HG丸ｺﾞｼｯｸM-PRO" panose="020F0600000000000000" pitchFamily="50" charset="-128"/>
              <a:ea typeface="HG丸ｺﾞｼｯｸM-PRO" panose="020F0600000000000000" pitchFamily="50" charset="-128"/>
            </a:endParaRPr>
          </a:p>
          <a:p>
            <a:pPr lvl="0"/>
            <a:r>
              <a:rPr lang="en-US" altLang="ja-JP" sz="1200" b="0" dirty="0">
                <a:latin typeface="HG丸ｺﾞｼｯｸM-PRO" panose="020F0600000000000000" pitchFamily="50" charset="-128"/>
                <a:ea typeface="HG丸ｺﾞｼｯｸM-PRO" panose="020F0600000000000000" pitchFamily="50" charset="-128"/>
              </a:rPr>
              <a:t> </a:t>
            </a:r>
            <a:r>
              <a:rPr lang="en-US" altLang="ja-JP" sz="1200" b="0" dirty="0" smtClean="0">
                <a:latin typeface="HG丸ｺﾞｼｯｸM-PRO" panose="020F0600000000000000" pitchFamily="50" charset="-128"/>
                <a:ea typeface="HG丸ｺﾞｼｯｸM-PRO" panose="020F0600000000000000" pitchFamily="50" charset="-128"/>
              </a:rPr>
              <a:t>       </a:t>
            </a:r>
            <a:r>
              <a:rPr lang="ja-JP" altLang="ja-JP" sz="1200" b="0" dirty="0" smtClean="0">
                <a:latin typeface="HG丸ｺﾞｼｯｸM-PRO" panose="020F0600000000000000" pitchFamily="50" charset="-128"/>
                <a:ea typeface="HG丸ｺﾞｼｯｸM-PRO" panose="020F0600000000000000" pitchFamily="50" charset="-128"/>
              </a:rPr>
              <a:t>（</a:t>
            </a:r>
            <a:r>
              <a:rPr lang="ja-JP" altLang="ja-JP" sz="1200" b="0" dirty="0">
                <a:latin typeface="HG丸ｺﾞｼｯｸM-PRO" panose="020F0600000000000000" pitchFamily="50" charset="-128"/>
                <a:ea typeface="HG丸ｺﾞｼｯｸM-PRO" panose="020F0600000000000000" pitchFamily="50" charset="-128"/>
              </a:rPr>
              <a:t>相談機関一覧の掲載等）</a:t>
            </a:r>
          </a:p>
          <a:p>
            <a:pPr lvl="0"/>
            <a:r>
              <a:rPr lang="ja-JP" altLang="en-US" sz="1200" b="0" dirty="0" smtClean="0">
                <a:latin typeface="HG丸ｺﾞｼｯｸM-PRO" panose="020F0600000000000000" pitchFamily="50" charset="-128"/>
                <a:ea typeface="HG丸ｺﾞｼｯｸM-PRO" panose="020F0600000000000000" pitchFamily="50" charset="-128"/>
              </a:rPr>
              <a:t>　　</a:t>
            </a:r>
            <a:r>
              <a:rPr lang="ja-JP" altLang="en-US" sz="1200" b="0" dirty="0">
                <a:latin typeface="HG丸ｺﾞｼｯｸM-PRO" panose="020F0600000000000000" pitchFamily="50" charset="-128"/>
                <a:ea typeface="HG丸ｺﾞｼｯｸM-PRO" panose="020F0600000000000000" pitchFamily="50" charset="-128"/>
              </a:rPr>
              <a:t>⑥</a:t>
            </a:r>
            <a:r>
              <a:rPr lang="ja-JP" altLang="ja-JP" sz="1200" b="0" dirty="0" smtClean="0">
                <a:latin typeface="HG丸ｺﾞｼｯｸM-PRO" panose="020F0600000000000000" pitchFamily="50" charset="-128"/>
                <a:ea typeface="HG丸ｺﾞｼｯｸM-PRO" panose="020F0600000000000000" pitchFamily="50" charset="-128"/>
              </a:rPr>
              <a:t>高年齢者</a:t>
            </a:r>
            <a:r>
              <a:rPr lang="ja-JP" altLang="ja-JP" sz="1200" b="0" dirty="0">
                <a:latin typeface="HG丸ｺﾞｼｯｸM-PRO" panose="020F0600000000000000" pitchFamily="50" charset="-128"/>
                <a:ea typeface="HG丸ｺﾞｼｯｸM-PRO" panose="020F0600000000000000" pitchFamily="50" charset="-128"/>
              </a:rPr>
              <a:t>の雇用・</a:t>
            </a:r>
            <a:r>
              <a:rPr lang="ja-JP" altLang="ja-JP" sz="1200" b="0" dirty="0" smtClean="0">
                <a:latin typeface="HG丸ｺﾞｼｯｸM-PRO" panose="020F0600000000000000" pitchFamily="50" charset="-128"/>
                <a:ea typeface="HG丸ｺﾞｼｯｸM-PRO" panose="020F0600000000000000" pitchFamily="50" charset="-128"/>
              </a:rPr>
              <a:t>就業に係るニーズ調査</a:t>
            </a:r>
            <a:r>
              <a:rPr lang="ja-JP" altLang="en-US" sz="1200" b="0" dirty="0" smtClean="0">
                <a:latin typeface="HG丸ｺﾞｼｯｸM-PRO" panose="020F0600000000000000" pitchFamily="50" charset="-128"/>
                <a:ea typeface="HG丸ｺﾞｼｯｸM-PRO" panose="020F0600000000000000" pitchFamily="50" charset="-128"/>
              </a:rPr>
              <a:t>・</a:t>
            </a:r>
            <a:r>
              <a:rPr lang="ja-JP" altLang="ja-JP" sz="1200" b="0" dirty="0" smtClean="0">
                <a:latin typeface="HG丸ｺﾞｼｯｸM-PRO" panose="020F0600000000000000" pitchFamily="50" charset="-128"/>
                <a:ea typeface="HG丸ｺﾞｼｯｸM-PRO" panose="020F0600000000000000" pitchFamily="50" charset="-128"/>
              </a:rPr>
              <a:t>分析</a:t>
            </a:r>
            <a:endParaRPr lang="ja-JP" altLang="ja-JP" sz="1200" b="0" dirty="0">
              <a:latin typeface="HG丸ｺﾞｼｯｸM-PRO" panose="020F0600000000000000" pitchFamily="50" charset="-128"/>
              <a:ea typeface="HG丸ｺﾞｼｯｸM-PRO" panose="020F0600000000000000" pitchFamily="50" charset="-128"/>
            </a:endParaRPr>
          </a:p>
          <a:p>
            <a:pPr lvl="0"/>
            <a:r>
              <a:rPr lang="ja-JP" altLang="en-US" sz="1200" b="0" dirty="0" smtClean="0">
                <a:latin typeface="HG丸ｺﾞｼｯｸM-PRO" panose="020F0600000000000000" pitchFamily="50" charset="-128"/>
                <a:ea typeface="HG丸ｺﾞｼｯｸM-PRO" panose="020F0600000000000000" pitchFamily="50" charset="-128"/>
              </a:rPr>
              <a:t>　　</a:t>
            </a:r>
            <a:r>
              <a:rPr lang="ja-JP" altLang="en-US" sz="1200" b="0" dirty="0">
                <a:latin typeface="HG丸ｺﾞｼｯｸM-PRO" panose="020F0600000000000000" pitchFamily="50" charset="-128"/>
                <a:ea typeface="HG丸ｺﾞｼｯｸM-PRO" panose="020F0600000000000000" pitchFamily="50" charset="-128"/>
              </a:rPr>
              <a:t>⑦</a:t>
            </a:r>
            <a:r>
              <a:rPr lang="ja-JP" altLang="en-US" sz="1200" b="0" dirty="0" smtClean="0">
                <a:latin typeface="HG丸ｺﾞｼｯｸM-PRO" panose="020F0600000000000000" pitchFamily="50" charset="-128"/>
                <a:ea typeface="HG丸ｺﾞｼｯｸM-PRO" panose="020F0600000000000000" pitchFamily="50" charset="-128"/>
              </a:rPr>
              <a:t>高齢者向けの雇用・就業の場の創出</a:t>
            </a:r>
            <a:r>
              <a:rPr lang="en-US" altLang="ja-JP" sz="1200" b="0" dirty="0" smtClean="0">
                <a:latin typeface="HG丸ｺﾞｼｯｸM-PRO" panose="020F0600000000000000" pitchFamily="50" charset="-128"/>
                <a:ea typeface="HG丸ｺﾞｼｯｸM-PRO" panose="020F0600000000000000" pitchFamily="50" charset="-128"/>
              </a:rPr>
              <a:t>        </a:t>
            </a:r>
            <a:endParaRPr lang="en-US" altLang="ja-JP" sz="1200" b="0" u="sng" dirty="0" smtClean="0">
              <a:latin typeface="HG丸ｺﾞｼｯｸM-PRO" panose="020F0600000000000000" pitchFamily="50" charset="-128"/>
              <a:ea typeface="HG丸ｺﾞｼｯｸM-PRO" panose="020F0600000000000000" pitchFamily="50" charset="-128"/>
            </a:endParaRPr>
          </a:p>
        </p:txBody>
      </p:sp>
      <p:sp>
        <p:nvSpPr>
          <p:cNvPr id="79" name="AutoShape 53"/>
          <p:cNvSpPr>
            <a:spLocks noChangeArrowheads="1"/>
          </p:cNvSpPr>
          <p:nvPr/>
        </p:nvSpPr>
        <p:spPr bwMode="auto">
          <a:xfrm>
            <a:off x="5238651" y="2899768"/>
            <a:ext cx="1655203" cy="241200"/>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400" b="0" dirty="0" smtClean="0">
                <a:solidFill>
                  <a:srgbClr val="000000"/>
                </a:solidFill>
                <a:latin typeface="HG丸ｺﾞｼｯｸM-PRO" panose="020F0600000000000000" pitchFamily="50" charset="-128"/>
                <a:ea typeface="HG丸ｺﾞｼｯｸM-PRO" panose="020F0600000000000000" pitchFamily="50" charset="-128"/>
              </a:rPr>
              <a:t>支援メニュー例</a:t>
            </a:r>
            <a:endParaRPr lang="en-US" altLang="ja-JP" sz="1400" b="0"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80" name="AutoShape 53"/>
          <p:cNvSpPr>
            <a:spLocks noChangeArrowheads="1"/>
          </p:cNvSpPr>
          <p:nvPr/>
        </p:nvSpPr>
        <p:spPr bwMode="auto">
          <a:xfrm>
            <a:off x="5238651" y="4843984"/>
            <a:ext cx="1655203" cy="241200"/>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400" b="0" dirty="0" smtClean="0">
                <a:solidFill>
                  <a:srgbClr val="000000"/>
                </a:solidFill>
                <a:latin typeface="HG丸ｺﾞｼｯｸM-PRO" panose="020F0600000000000000" pitchFamily="50" charset="-128"/>
                <a:ea typeface="HG丸ｺﾞｼｯｸM-PRO" panose="020F0600000000000000" pitchFamily="50" charset="-128"/>
              </a:rPr>
              <a:t>事業規模</a:t>
            </a:r>
            <a:endParaRPr lang="en-US" altLang="ja-JP" sz="1400" b="0"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82" name="AutoShape 53"/>
          <p:cNvSpPr>
            <a:spLocks noChangeArrowheads="1"/>
          </p:cNvSpPr>
          <p:nvPr/>
        </p:nvSpPr>
        <p:spPr bwMode="auto">
          <a:xfrm>
            <a:off x="5310659" y="5996112"/>
            <a:ext cx="2447094" cy="241200"/>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400" b="0" dirty="0">
                <a:solidFill>
                  <a:srgbClr val="000000"/>
                </a:solidFill>
                <a:latin typeface="HG丸ｺﾞｼｯｸM-PRO" panose="020F0600000000000000" pitchFamily="50" charset="-128"/>
                <a:ea typeface="HG丸ｺﾞｼｯｸM-PRO" panose="020F0600000000000000" pitchFamily="50" charset="-128"/>
              </a:rPr>
              <a:t>事業実施主体及び</a:t>
            </a:r>
            <a:r>
              <a:rPr lang="ja-JP" altLang="en-US" sz="1400" b="0" dirty="0" smtClean="0">
                <a:solidFill>
                  <a:srgbClr val="000000"/>
                </a:solidFill>
                <a:latin typeface="HG丸ｺﾞｼｯｸM-PRO" panose="020F0600000000000000" pitchFamily="50" charset="-128"/>
                <a:ea typeface="HG丸ｺﾞｼｯｸM-PRO" panose="020F0600000000000000" pitchFamily="50" charset="-128"/>
              </a:rPr>
              <a:t>期間</a:t>
            </a:r>
            <a:endParaRPr lang="en-US" altLang="ja-JP" sz="1400" b="0"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74" name="AutoShape 53"/>
          <p:cNvSpPr>
            <a:spLocks noChangeArrowheads="1"/>
          </p:cNvSpPr>
          <p:nvPr/>
        </p:nvSpPr>
        <p:spPr bwMode="auto">
          <a:xfrm>
            <a:off x="54975" y="2924944"/>
            <a:ext cx="1871308" cy="241200"/>
          </a:xfrm>
          <a:prstGeom prst="roundRect">
            <a:avLst>
              <a:gd name="adj" fmla="val 16667"/>
            </a:avLst>
          </a:prstGeom>
          <a:solidFill>
            <a:schemeClr val="accent6"/>
          </a:solidFill>
          <a:ln w="9525" algn="ctr">
            <a:solidFill>
              <a:schemeClr val="accent6"/>
            </a:solidFill>
            <a:round/>
            <a:headEnd/>
            <a:tailEnd/>
          </a:ln>
          <a:effectLst>
            <a:outerShdw dist="35921" dir="2700000" algn="ctr" rotWithShape="0">
              <a:schemeClr val="bg2"/>
            </a:outerShdw>
          </a:effectLst>
        </p:spPr>
        <p:txBody>
          <a:bodyPr vert="horz" lIns="88697" tIns="44348" rIns="88697" bIns="44348" anchor="ctr"/>
          <a:lstStyle/>
          <a:p>
            <a:pPr marL="176213" indent="-176213" algn="ctr" defTabSz="887413">
              <a:lnSpc>
                <a:spcPct val="80000"/>
              </a:lnSpc>
              <a:spcBef>
                <a:spcPct val="20000"/>
              </a:spcBef>
              <a:defRPr/>
            </a:pPr>
            <a:r>
              <a:rPr lang="ja-JP" altLang="en-US" sz="1400" b="0" dirty="0" smtClean="0">
                <a:solidFill>
                  <a:srgbClr val="000000"/>
                </a:solidFill>
                <a:latin typeface="HG丸ｺﾞｼｯｸM-PRO" panose="020F0600000000000000" pitchFamily="50" charset="-128"/>
                <a:ea typeface="HG丸ｺﾞｼｯｸM-PRO" panose="020F0600000000000000" pitchFamily="50" charset="-128"/>
              </a:rPr>
              <a:t>事業実施スキーム</a:t>
            </a:r>
            <a:endParaRPr lang="ja-JP" altLang="en-US" sz="1400" b="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0" name="スライド番号プレースホルダー 7"/>
          <p:cNvSpPr>
            <a:spLocks noGrp="1"/>
          </p:cNvSpPr>
          <p:nvPr>
            <p:ph type="sldNum" sz="quarter" idx="12"/>
          </p:nvPr>
        </p:nvSpPr>
        <p:spPr>
          <a:xfrm>
            <a:off x="7608882" y="6520259"/>
            <a:ext cx="2310289" cy="365125"/>
          </a:xfrm>
        </p:spPr>
        <p:txBody>
          <a:bodyPr/>
          <a:lstStyle/>
          <a:p>
            <a:pPr>
              <a:defRPr/>
            </a:pPr>
            <a:r>
              <a:rPr lang="ja-JP" altLang="en-US" sz="1600" dirty="0" smtClean="0">
                <a:solidFill>
                  <a:schemeClr val="tx1"/>
                </a:solidFill>
              </a:rPr>
              <a:t>５</a:t>
            </a:r>
            <a:endParaRPr lang="en-US" altLang="ja-JP" sz="1600" dirty="0">
              <a:solidFill>
                <a:schemeClr val="tx1"/>
              </a:solidFill>
            </a:endParaRPr>
          </a:p>
        </p:txBody>
      </p:sp>
      <p:grpSp>
        <p:nvGrpSpPr>
          <p:cNvPr id="2" name="グループ化 1"/>
          <p:cNvGrpSpPr/>
          <p:nvPr/>
        </p:nvGrpSpPr>
        <p:grpSpPr>
          <a:xfrm>
            <a:off x="-233957" y="3"/>
            <a:ext cx="10585176" cy="481045"/>
            <a:chOff x="-233957" y="3"/>
            <a:chExt cx="10585176" cy="481045"/>
          </a:xfrm>
        </p:grpSpPr>
        <p:cxnSp>
          <p:nvCxnSpPr>
            <p:cNvPr id="45" name="直線コネクタ 44"/>
            <p:cNvCxnSpPr/>
            <p:nvPr/>
          </p:nvCxnSpPr>
          <p:spPr>
            <a:xfrm>
              <a:off x="-233957" y="481048"/>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39242"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a:t>３</a:t>
              </a:r>
              <a:r>
                <a:rPr lang="ja-JP" altLang="en-US" sz="2800" dirty="0" smtClean="0"/>
                <a:t>　生涯現役促進地域</a:t>
              </a:r>
              <a:r>
                <a:rPr lang="ja-JP" altLang="en-US" sz="2800" dirty="0"/>
                <a:t>連携</a:t>
              </a:r>
              <a:r>
                <a:rPr lang="ja-JP" altLang="en-US" sz="2800" dirty="0" smtClean="0"/>
                <a:t>事業の概要</a:t>
              </a:r>
              <a:endParaRPr kumimoji="1" lang="ja-JP" altLang="en-US" sz="2800" b="1"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3584013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247"/>
          <p:cNvGrpSpPr>
            <a:grpSpLocks/>
          </p:cNvGrpSpPr>
          <p:nvPr/>
        </p:nvGrpSpPr>
        <p:grpSpPr bwMode="auto">
          <a:xfrm>
            <a:off x="813997" y="1844679"/>
            <a:ext cx="7844827" cy="4824413"/>
            <a:chOff x="444" y="1117"/>
            <a:chExt cx="4944" cy="3039"/>
          </a:xfrm>
        </p:grpSpPr>
        <p:sp>
          <p:nvSpPr>
            <p:cNvPr id="4166" name="Rectangle 146"/>
            <p:cNvSpPr>
              <a:spLocks noChangeArrowheads="1"/>
            </p:cNvSpPr>
            <p:nvPr/>
          </p:nvSpPr>
          <p:spPr bwMode="auto">
            <a:xfrm>
              <a:off x="444" y="3475"/>
              <a:ext cx="317" cy="681"/>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67" name="Rectangle 148"/>
            <p:cNvSpPr>
              <a:spLocks noChangeArrowheads="1"/>
            </p:cNvSpPr>
            <p:nvPr/>
          </p:nvSpPr>
          <p:spPr bwMode="auto">
            <a:xfrm>
              <a:off x="4299" y="1117"/>
              <a:ext cx="1089" cy="317"/>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solidFill>
                  <a:schemeClr val="bg1"/>
                </a:solidFill>
              </a:endParaRPr>
            </a:p>
          </p:txBody>
        </p:sp>
        <p:sp>
          <p:nvSpPr>
            <p:cNvPr id="4168" name="Rectangle 149"/>
            <p:cNvSpPr>
              <a:spLocks noChangeArrowheads="1"/>
            </p:cNvSpPr>
            <p:nvPr/>
          </p:nvSpPr>
          <p:spPr bwMode="auto">
            <a:xfrm>
              <a:off x="4299" y="1434"/>
              <a:ext cx="545" cy="317"/>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69" name="Rectangle 150"/>
            <p:cNvSpPr>
              <a:spLocks noChangeArrowheads="1"/>
            </p:cNvSpPr>
            <p:nvPr/>
          </p:nvSpPr>
          <p:spPr bwMode="auto">
            <a:xfrm>
              <a:off x="4844" y="1434"/>
              <a:ext cx="544" cy="317"/>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70" name="Rectangle 151"/>
            <p:cNvSpPr>
              <a:spLocks noChangeArrowheads="1"/>
            </p:cNvSpPr>
            <p:nvPr/>
          </p:nvSpPr>
          <p:spPr bwMode="auto">
            <a:xfrm>
              <a:off x="4299" y="1752"/>
              <a:ext cx="545" cy="317"/>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71" name="Rectangle 152"/>
            <p:cNvSpPr>
              <a:spLocks noChangeArrowheads="1"/>
            </p:cNvSpPr>
            <p:nvPr/>
          </p:nvSpPr>
          <p:spPr bwMode="auto">
            <a:xfrm>
              <a:off x="4844" y="1752"/>
              <a:ext cx="544" cy="317"/>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72" name="Rectangle 153"/>
            <p:cNvSpPr>
              <a:spLocks noChangeArrowheads="1"/>
            </p:cNvSpPr>
            <p:nvPr/>
          </p:nvSpPr>
          <p:spPr bwMode="auto">
            <a:xfrm>
              <a:off x="4299" y="2069"/>
              <a:ext cx="1089" cy="317"/>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73" name="Rectangle 155"/>
            <p:cNvSpPr>
              <a:spLocks noChangeArrowheads="1"/>
            </p:cNvSpPr>
            <p:nvPr/>
          </p:nvSpPr>
          <p:spPr bwMode="auto">
            <a:xfrm>
              <a:off x="4299" y="2387"/>
              <a:ext cx="454" cy="408"/>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74" name="Rectangle 156"/>
            <p:cNvSpPr>
              <a:spLocks noChangeArrowheads="1"/>
            </p:cNvSpPr>
            <p:nvPr/>
          </p:nvSpPr>
          <p:spPr bwMode="auto">
            <a:xfrm>
              <a:off x="4753" y="2387"/>
              <a:ext cx="363" cy="408"/>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75" name="Rectangle 157"/>
            <p:cNvSpPr>
              <a:spLocks noChangeArrowheads="1"/>
            </p:cNvSpPr>
            <p:nvPr/>
          </p:nvSpPr>
          <p:spPr bwMode="auto">
            <a:xfrm>
              <a:off x="5116" y="2387"/>
              <a:ext cx="272" cy="408"/>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76" name="Rectangle 158"/>
            <p:cNvSpPr>
              <a:spLocks noChangeArrowheads="1"/>
            </p:cNvSpPr>
            <p:nvPr/>
          </p:nvSpPr>
          <p:spPr bwMode="auto">
            <a:xfrm>
              <a:off x="852" y="2432"/>
              <a:ext cx="227" cy="499"/>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77" name="Rectangle 159"/>
            <p:cNvSpPr>
              <a:spLocks noChangeArrowheads="1"/>
            </p:cNvSpPr>
            <p:nvPr/>
          </p:nvSpPr>
          <p:spPr bwMode="auto">
            <a:xfrm>
              <a:off x="1079" y="2432"/>
              <a:ext cx="227" cy="499"/>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78" name="Rectangle 160"/>
            <p:cNvSpPr>
              <a:spLocks noChangeArrowheads="1"/>
            </p:cNvSpPr>
            <p:nvPr/>
          </p:nvSpPr>
          <p:spPr bwMode="auto">
            <a:xfrm>
              <a:off x="1306" y="2432"/>
              <a:ext cx="317" cy="499"/>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79" name="Rectangle 161"/>
            <p:cNvSpPr>
              <a:spLocks noChangeArrowheads="1"/>
            </p:cNvSpPr>
            <p:nvPr/>
          </p:nvSpPr>
          <p:spPr bwMode="auto">
            <a:xfrm>
              <a:off x="852" y="2931"/>
              <a:ext cx="408" cy="635"/>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80" name="Rectangle 162"/>
            <p:cNvSpPr>
              <a:spLocks noChangeArrowheads="1"/>
            </p:cNvSpPr>
            <p:nvPr/>
          </p:nvSpPr>
          <p:spPr bwMode="auto">
            <a:xfrm>
              <a:off x="1260" y="2931"/>
              <a:ext cx="363" cy="318"/>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81" name="Rectangle 163"/>
            <p:cNvSpPr>
              <a:spLocks noChangeArrowheads="1"/>
            </p:cNvSpPr>
            <p:nvPr/>
          </p:nvSpPr>
          <p:spPr bwMode="auto">
            <a:xfrm>
              <a:off x="1260" y="3249"/>
              <a:ext cx="363" cy="318"/>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82" name="Rectangle 164"/>
            <p:cNvSpPr>
              <a:spLocks noChangeArrowheads="1"/>
            </p:cNvSpPr>
            <p:nvPr/>
          </p:nvSpPr>
          <p:spPr bwMode="auto">
            <a:xfrm>
              <a:off x="852" y="3566"/>
              <a:ext cx="771" cy="227"/>
            </a:xfrm>
            <a:prstGeom prst="rect">
              <a:avLst/>
            </a:prstGeom>
            <a:solidFill>
              <a:schemeClr val="bg1"/>
            </a:solidFill>
            <a:ln w="381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83" name="Rectangle 165"/>
            <p:cNvSpPr>
              <a:spLocks noChangeArrowheads="1"/>
            </p:cNvSpPr>
            <p:nvPr/>
          </p:nvSpPr>
          <p:spPr bwMode="auto">
            <a:xfrm>
              <a:off x="1805" y="3385"/>
              <a:ext cx="907" cy="227"/>
            </a:xfrm>
            <a:prstGeom prst="rect">
              <a:avLst/>
            </a:prstGeom>
            <a:solidFill>
              <a:schemeClr val="bg1"/>
            </a:solidFill>
            <a:ln w="381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84" name="Rectangle 166"/>
            <p:cNvSpPr>
              <a:spLocks noChangeArrowheads="1"/>
            </p:cNvSpPr>
            <p:nvPr/>
          </p:nvSpPr>
          <p:spPr bwMode="auto">
            <a:xfrm>
              <a:off x="1805" y="3022"/>
              <a:ext cx="453" cy="363"/>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85" name="Rectangle 167"/>
            <p:cNvSpPr>
              <a:spLocks noChangeArrowheads="1"/>
            </p:cNvSpPr>
            <p:nvPr/>
          </p:nvSpPr>
          <p:spPr bwMode="auto">
            <a:xfrm>
              <a:off x="2258" y="3203"/>
              <a:ext cx="453" cy="182"/>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86" name="Rectangle 168"/>
            <p:cNvSpPr>
              <a:spLocks noChangeArrowheads="1"/>
            </p:cNvSpPr>
            <p:nvPr/>
          </p:nvSpPr>
          <p:spPr bwMode="auto">
            <a:xfrm>
              <a:off x="2258" y="3022"/>
              <a:ext cx="453" cy="182"/>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87" name="Rectangle 169"/>
            <p:cNvSpPr>
              <a:spLocks noChangeArrowheads="1"/>
            </p:cNvSpPr>
            <p:nvPr/>
          </p:nvSpPr>
          <p:spPr bwMode="auto">
            <a:xfrm>
              <a:off x="5116" y="2795"/>
              <a:ext cx="272" cy="590"/>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88" name="Rectangle 170"/>
            <p:cNvSpPr>
              <a:spLocks noChangeArrowheads="1"/>
            </p:cNvSpPr>
            <p:nvPr/>
          </p:nvSpPr>
          <p:spPr bwMode="auto">
            <a:xfrm>
              <a:off x="4299" y="2795"/>
              <a:ext cx="817" cy="181"/>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89" name="Rectangle 171"/>
            <p:cNvSpPr>
              <a:spLocks noChangeArrowheads="1"/>
            </p:cNvSpPr>
            <p:nvPr/>
          </p:nvSpPr>
          <p:spPr bwMode="auto">
            <a:xfrm>
              <a:off x="4299" y="2976"/>
              <a:ext cx="817" cy="227"/>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90" name="Rectangle 172"/>
            <p:cNvSpPr>
              <a:spLocks noChangeArrowheads="1"/>
            </p:cNvSpPr>
            <p:nvPr/>
          </p:nvSpPr>
          <p:spPr bwMode="auto">
            <a:xfrm>
              <a:off x="4299" y="3203"/>
              <a:ext cx="817" cy="182"/>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91" name="Rectangle 173"/>
            <p:cNvSpPr>
              <a:spLocks noChangeArrowheads="1"/>
            </p:cNvSpPr>
            <p:nvPr/>
          </p:nvSpPr>
          <p:spPr bwMode="auto">
            <a:xfrm>
              <a:off x="1669" y="2432"/>
              <a:ext cx="272" cy="499"/>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92" name="Rectangle 178"/>
            <p:cNvSpPr>
              <a:spLocks noChangeArrowheads="1"/>
            </p:cNvSpPr>
            <p:nvPr/>
          </p:nvSpPr>
          <p:spPr bwMode="auto">
            <a:xfrm>
              <a:off x="2893" y="3339"/>
              <a:ext cx="771" cy="318"/>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93" name="Rectangle 179"/>
            <p:cNvSpPr>
              <a:spLocks noChangeArrowheads="1"/>
            </p:cNvSpPr>
            <p:nvPr/>
          </p:nvSpPr>
          <p:spPr bwMode="auto">
            <a:xfrm>
              <a:off x="2893" y="2795"/>
              <a:ext cx="272" cy="544"/>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94" name="Rectangle 180"/>
            <p:cNvSpPr>
              <a:spLocks noChangeArrowheads="1"/>
            </p:cNvSpPr>
            <p:nvPr/>
          </p:nvSpPr>
          <p:spPr bwMode="auto">
            <a:xfrm>
              <a:off x="3165" y="2795"/>
              <a:ext cx="272" cy="544"/>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95" name="Rectangle 181"/>
            <p:cNvSpPr>
              <a:spLocks noChangeArrowheads="1"/>
            </p:cNvSpPr>
            <p:nvPr/>
          </p:nvSpPr>
          <p:spPr bwMode="auto">
            <a:xfrm>
              <a:off x="3438" y="2795"/>
              <a:ext cx="226" cy="544"/>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96" name="Rectangle 182"/>
            <p:cNvSpPr>
              <a:spLocks noChangeArrowheads="1"/>
            </p:cNvSpPr>
            <p:nvPr/>
          </p:nvSpPr>
          <p:spPr bwMode="auto">
            <a:xfrm>
              <a:off x="2893" y="2296"/>
              <a:ext cx="272" cy="499"/>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97" name="Rectangle 183"/>
            <p:cNvSpPr>
              <a:spLocks noChangeArrowheads="1"/>
            </p:cNvSpPr>
            <p:nvPr/>
          </p:nvSpPr>
          <p:spPr bwMode="auto">
            <a:xfrm>
              <a:off x="3165" y="2296"/>
              <a:ext cx="272" cy="499"/>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98" name="Rectangle 184"/>
            <p:cNvSpPr>
              <a:spLocks noChangeArrowheads="1"/>
            </p:cNvSpPr>
            <p:nvPr/>
          </p:nvSpPr>
          <p:spPr bwMode="auto">
            <a:xfrm>
              <a:off x="3438" y="2296"/>
              <a:ext cx="226" cy="499"/>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99" name="Rectangle 185"/>
            <p:cNvSpPr>
              <a:spLocks noChangeArrowheads="1"/>
            </p:cNvSpPr>
            <p:nvPr/>
          </p:nvSpPr>
          <p:spPr bwMode="auto">
            <a:xfrm>
              <a:off x="3664" y="2886"/>
              <a:ext cx="363" cy="317"/>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200" name="Rectangle 186"/>
            <p:cNvSpPr>
              <a:spLocks noChangeArrowheads="1"/>
            </p:cNvSpPr>
            <p:nvPr/>
          </p:nvSpPr>
          <p:spPr bwMode="auto">
            <a:xfrm>
              <a:off x="4027" y="2886"/>
              <a:ext cx="272" cy="317"/>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201" name="Rectangle 187"/>
            <p:cNvSpPr>
              <a:spLocks noChangeArrowheads="1"/>
            </p:cNvSpPr>
            <p:nvPr/>
          </p:nvSpPr>
          <p:spPr bwMode="auto">
            <a:xfrm>
              <a:off x="4027" y="2568"/>
              <a:ext cx="272" cy="317"/>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solidFill>
                  <a:srgbClr val="FF0000"/>
                </a:solidFill>
              </a:endParaRPr>
            </a:p>
          </p:txBody>
        </p:sp>
        <p:sp>
          <p:nvSpPr>
            <p:cNvPr id="4202" name="Rectangle 188"/>
            <p:cNvSpPr>
              <a:spLocks noChangeArrowheads="1"/>
            </p:cNvSpPr>
            <p:nvPr/>
          </p:nvSpPr>
          <p:spPr bwMode="auto">
            <a:xfrm>
              <a:off x="3664" y="2568"/>
              <a:ext cx="363" cy="317"/>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203" name="Rectangle 189"/>
            <p:cNvSpPr>
              <a:spLocks noChangeArrowheads="1"/>
            </p:cNvSpPr>
            <p:nvPr/>
          </p:nvSpPr>
          <p:spPr bwMode="auto">
            <a:xfrm>
              <a:off x="4027" y="2296"/>
              <a:ext cx="272" cy="272"/>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204" name="Rectangle 190"/>
            <p:cNvSpPr>
              <a:spLocks noChangeArrowheads="1"/>
            </p:cNvSpPr>
            <p:nvPr/>
          </p:nvSpPr>
          <p:spPr bwMode="auto">
            <a:xfrm>
              <a:off x="3664" y="2296"/>
              <a:ext cx="363" cy="272"/>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205" name="Rectangle 191"/>
            <p:cNvSpPr>
              <a:spLocks noChangeArrowheads="1"/>
            </p:cNvSpPr>
            <p:nvPr/>
          </p:nvSpPr>
          <p:spPr bwMode="auto">
            <a:xfrm>
              <a:off x="4118" y="1842"/>
              <a:ext cx="181" cy="454"/>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206" name="Rectangle 192"/>
            <p:cNvSpPr>
              <a:spLocks noChangeArrowheads="1"/>
            </p:cNvSpPr>
            <p:nvPr/>
          </p:nvSpPr>
          <p:spPr bwMode="auto">
            <a:xfrm>
              <a:off x="3891" y="1842"/>
              <a:ext cx="226" cy="454"/>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207" name="Rectangle 193"/>
            <p:cNvSpPr>
              <a:spLocks noChangeArrowheads="1"/>
            </p:cNvSpPr>
            <p:nvPr/>
          </p:nvSpPr>
          <p:spPr bwMode="auto">
            <a:xfrm>
              <a:off x="3664" y="1842"/>
              <a:ext cx="226" cy="454"/>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208" name="Rectangle 195"/>
            <p:cNvSpPr>
              <a:spLocks noChangeArrowheads="1"/>
            </p:cNvSpPr>
            <p:nvPr/>
          </p:nvSpPr>
          <p:spPr bwMode="auto">
            <a:xfrm>
              <a:off x="1941" y="2432"/>
              <a:ext cx="499" cy="272"/>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209" name="Rectangle 196"/>
            <p:cNvSpPr>
              <a:spLocks noChangeArrowheads="1"/>
            </p:cNvSpPr>
            <p:nvPr/>
          </p:nvSpPr>
          <p:spPr bwMode="auto">
            <a:xfrm>
              <a:off x="1941" y="2704"/>
              <a:ext cx="499" cy="227"/>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210" name="Rectangle 197"/>
            <p:cNvSpPr>
              <a:spLocks noChangeArrowheads="1"/>
            </p:cNvSpPr>
            <p:nvPr/>
          </p:nvSpPr>
          <p:spPr bwMode="auto">
            <a:xfrm>
              <a:off x="2440" y="2704"/>
              <a:ext cx="453" cy="227"/>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211" name="Rectangle 198"/>
            <p:cNvSpPr>
              <a:spLocks noChangeArrowheads="1"/>
            </p:cNvSpPr>
            <p:nvPr/>
          </p:nvSpPr>
          <p:spPr bwMode="auto">
            <a:xfrm>
              <a:off x="2440" y="2432"/>
              <a:ext cx="453" cy="273"/>
            </a:xfrm>
            <a:prstGeom prst="rect">
              <a:avLst/>
            </a:prstGeom>
            <a:solidFill>
              <a:srgbClr val="FFCC66"/>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grpSp>
      <p:sp>
        <p:nvSpPr>
          <p:cNvPr id="4102" name="テキスト ボックス 3"/>
          <p:cNvSpPr txBox="1">
            <a:spLocks noChangeArrowheads="1"/>
          </p:cNvSpPr>
          <p:nvPr/>
        </p:nvSpPr>
        <p:spPr bwMode="auto">
          <a:xfrm>
            <a:off x="7053997" y="2608266"/>
            <a:ext cx="6838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FF0000"/>
                </a:solidFill>
              </a:rPr>
              <a:t>大館市</a:t>
            </a:r>
          </a:p>
        </p:txBody>
      </p:sp>
      <p:sp>
        <p:nvSpPr>
          <p:cNvPr id="4103" name="テキスト ボックス 104"/>
          <p:cNvSpPr txBox="1">
            <a:spLocks noChangeArrowheads="1"/>
          </p:cNvSpPr>
          <p:nvPr/>
        </p:nvSpPr>
        <p:spPr bwMode="auto">
          <a:xfrm>
            <a:off x="6896579" y="3110930"/>
            <a:ext cx="11503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FF0000"/>
                </a:solidFill>
              </a:rPr>
              <a:t>山形市</a:t>
            </a:r>
            <a:r>
              <a:rPr lang="en-US" altLang="ja-JP" sz="1000" dirty="0" smtClean="0">
                <a:solidFill>
                  <a:srgbClr val="FF0000"/>
                </a:solidFill>
              </a:rPr>
              <a:t>,</a:t>
            </a:r>
            <a:r>
              <a:rPr lang="ja-JP" altLang="en-US" sz="1000" dirty="0" smtClean="0">
                <a:solidFill>
                  <a:srgbClr val="FF0000"/>
                </a:solidFill>
              </a:rPr>
              <a:t>酒田市</a:t>
            </a:r>
            <a:endParaRPr lang="ja-JP" altLang="en-US" sz="1000" dirty="0">
              <a:solidFill>
                <a:srgbClr val="FF0000"/>
              </a:solidFill>
            </a:endParaRPr>
          </a:p>
        </p:txBody>
      </p:sp>
      <p:sp>
        <p:nvSpPr>
          <p:cNvPr id="4104" name="テキスト ボックス 105"/>
          <p:cNvSpPr txBox="1">
            <a:spLocks noChangeArrowheads="1"/>
          </p:cNvSpPr>
          <p:nvPr/>
        </p:nvSpPr>
        <p:spPr bwMode="auto">
          <a:xfrm>
            <a:off x="7645533" y="4256091"/>
            <a:ext cx="7346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FF0000"/>
                </a:solidFill>
              </a:rPr>
              <a:t>栃木市</a:t>
            </a:r>
          </a:p>
        </p:txBody>
      </p:sp>
      <p:sp>
        <p:nvSpPr>
          <p:cNvPr id="4105" name="テキスト ボックス 106"/>
          <p:cNvSpPr txBox="1">
            <a:spLocks noChangeArrowheads="1"/>
          </p:cNvSpPr>
          <p:nvPr/>
        </p:nvSpPr>
        <p:spPr bwMode="auto">
          <a:xfrm>
            <a:off x="8208828" y="5084763"/>
            <a:ext cx="56805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FF0000"/>
                </a:solidFill>
              </a:rPr>
              <a:t>柏市</a:t>
            </a:r>
          </a:p>
        </p:txBody>
      </p:sp>
      <p:sp>
        <p:nvSpPr>
          <p:cNvPr id="4106" name="テキスト ボックス 107"/>
          <p:cNvSpPr txBox="1">
            <a:spLocks noChangeArrowheads="1"/>
          </p:cNvSpPr>
          <p:nvPr/>
        </p:nvSpPr>
        <p:spPr bwMode="auto">
          <a:xfrm>
            <a:off x="3933583" y="4509123"/>
            <a:ext cx="1017037" cy="21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800" dirty="0" smtClean="0">
                <a:solidFill>
                  <a:srgbClr val="FF0000"/>
                </a:solidFill>
              </a:rPr>
              <a:t>総社市、津山市</a:t>
            </a:r>
            <a:endParaRPr lang="ja-JP" altLang="en-US" sz="800" dirty="0">
              <a:solidFill>
                <a:srgbClr val="FF0000"/>
              </a:solidFill>
            </a:endParaRPr>
          </a:p>
        </p:txBody>
      </p:sp>
      <p:sp>
        <p:nvSpPr>
          <p:cNvPr id="4107" name="テキスト ボックス 108"/>
          <p:cNvSpPr txBox="1">
            <a:spLocks noChangeArrowheads="1"/>
          </p:cNvSpPr>
          <p:nvPr/>
        </p:nvSpPr>
        <p:spPr bwMode="auto">
          <a:xfrm>
            <a:off x="4612961" y="4981581"/>
            <a:ext cx="6489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FF0000"/>
                </a:solidFill>
              </a:rPr>
              <a:t>豊中市</a:t>
            </a:r>
          </a:p>
        </p:txBody>
      </p:sp>
      <p:sp>
        <p:nvSpPr>
          <p:cNvPr id="4108" name="テキスト ボックス 109"/>
          <p:cNvSpPr txBox="1">
            <a:spLocks noChangeArrowheads="1"/>
          </p:cNvSpPr>
          <p:nvPr/>
        </p:nvSpPr>
        <p:spPr bwMode="auto">
          <a:xfrm>
            <a:off x="7586189" y="5231134"/>
            <a:ext cx="7917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FF0000"/>
                </a:solidFill>
              </a:rPr>
              <a:t>鎌倉市</a:t>
            </a:r>
          </a:p>
        </p:txBody>
      </p:sp>
      <p:sp>
        <p:nvSpPr>
          <p:cNvPr id="4109" name="テキスト ボックス 110"/>
          <p:cNvSpPr txBox="1">
            <a:spLocks noChangeArrowheads="1"/>
          </p:cNvSpPr>
          <p:nvPr/>
        </p:nvSpPr>
        <p:spPr bwMode="auto">
          <a:xfrm>
            <a:off x="3033841" y="5141913"/>
            <a:ext cx="67436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FF0000"/>
                </a:solidFill>
              </a:rPr>
              <a:t>松山市</a:t>
            </a:r>
          </a:p>
        </p:txBody>
      </p:sp>
      <p:sp>
        <p:nvSpPr>
          <p:cNvPr id="4110" name="テキスト ボックス 111"/>
          <p:cNvSpPr txBox="1">
            <a:spLocks noChangeArrowheads="1"/>
          </p:cNvSpPr>
          <p:nvPr/>
        </p:nvSpPr>
        <p:spPr bwMode="auto">
          <a:xfrm>
            <a:off x="4035707" y="4138616"/>
            <a:ext cx="8377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FF0000"/>
                </a:solidFill>
              </a:rPr>
              <a:t>米子市</a:t>
            </a:r>
          </a:p>
        </p:txBody>
      </p:sp>
      <p:sp>
        <p:nvSpPr>
          <p:cNvPr id="4111" name="テキスト ボックス 2"/>
          <p:cNvSpPr txBox="1">
            <a:spLocks noChangeArrowheads="1"/>
          </p:cNvSpPr>
          <p:nvPr/>
        </p:nvSpPr>
        <p:spPr bwMode="auto">
          <a:xfrm>
            <a:off x="7291057" y="26368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113" name="Rectangle 173"/>
          <p:cNvSpPr>
            <a:spLocks noChangeArrowheads="1"/>
          </p:cNvSpPr>
          <p:nvPr/>
        </p:nvSpPr>
        <p:spPr bwMode="auto">
          <a:xfrm>
            <a:off x="2962107" y="2060848"/>
            <a:ext cx="1428063" cy="827522"/>
          </a:xfrm>
          <a:prstGeom prst="rect">
            <a:avLst/>
          </a:prstGeom>
          <a:solidFill>
            <a:schemeClr val="bg1"/>
          </a:solidFill>
          <a:ln w="38100">
            <a:solidFill>
              <a:srgbClr val="FF6600"/>
            </a:solidFill>
          </a:ln>
          <a:effectLs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b="1" dirty="0" smtClean="0"/>
              <a:t>未実施地域</a:t>
            </a:r>
            <a:endParaRPr lang="en-US" altLang="ja-JP" sz="1800" b="1" dirty="0" smtClean="0"/>
          </a:p>
          <a:p>
            <a:pPr algn="ctr" eaLnBrk="1" hangingPunct="1">
              <a:spcBef>
                <a:spcPct val="0"/>
              </a:spcBef>
              <a:buFontTx/>
              <a:buNone/>
            </a:pPr>
            <a:r>
              <a:rPr lang="en-US" altLang="ja-JP" sz="1800" b="1" dirty="0" smtClean="0"/>
              <a:t>22</a:t>
            </a:r>
            <a:r>
              <a:rPr lang="ja-JP" altLang="en-US" sz="1800" b="1" dirty="0" smtClean="0"/>
              <a:t>都県</a:t>
            </a:r>
            <a:endParaRPr lang="ja-JP" altLang="en-US" sz="1800" b="1" dirty="0"/>
          </a:p>
        </p:txBody>
      </p:sp>
      <p:sp>
        <p:nvSpPr>
          <p:cNvPr id="4117" name="テキスト ボックス 9"/>
          <p:cNvSpPr txBox="1">
            <a:spLocks noChangeArrowheads="1"/>
          </p:cNvSpPr>
          <p:nvPr/>
        </p:nvSpPr>
        <p:spPr bwMode="auto">
          <a:xfrm>
            <a:off x="270099" y="908720"/>
            <a:ext cx="6050135" cy="569387"/>
          </a:xfrm>
          <a:prstGeom prst="rect">
            <a:avLst/>
          </a:prstGeom>
          <a:solidFill>
            <a:srgbClr val="FFFF99"/>
          </a:solidFill>
          <a:ln w="38100">
            <a:solidFill>
              <a:srgbClr val="FFCC00"/>
            </a:solidFill>
            <a:prstDash val="sysDot"/>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b="1" dirty="0" smtClean="0">
                <a:solidFill>
                  <a:srgbClr val="FF0000"/>
                </a:solidFill>
              </a:rPr>
              <a:t>29</a:t>
            </a:r>
            <a:r>
              <a:rPr lang="ja-JP" altLang="en-US" sz="2000" b="1" dirty="0" smtClean="0">
                <a:solidFill>
                  <a:srgbClr val="FF0000"/>
                </a:solidFill>
              </a:rPr>
              <a:t>地域</a:t>
            </a:r>
            <a:r>
              <a:rPr lang="ja-JP" altLang="en-US" sz="2000" b="1" dirty="0">
                <a:solidFill>
                  <a:srgbClr val="FF0000"/>
                </a:solidFill>
              </a:rPr>
              <a:t>（</a:t>
            </a:r>
            <a:r>
              <a:rPr lang="en-US" altLang="ja-JP" sz="2000" b="1" dirty="0" smtClean="0">
                <a:solidFill>
                  <a:srgbClr val="FF0000"/>
                </a:solidFill>
              </a:rPr>
              <a:t>13</a:t>
            </a:r>
            <a:r>
              <a:rPr lang="ja-JP" altLang="en-US" sz="2000" b="1" dirty="0" smtClean="0">
                <a:solidFill>
                  <a:srgbClr val="FF0000"/>
                </a:solidFill>
              </a:rPr>
              <a:t>道</a:t>
            </a:r>
            <a:r>
              <a:rPr lang="ja-JP" altLang="en-US" sz="2000" b="1" dirty="0">
                <a:solidFill>
                  <a:srgbClr val="FF0000"/>
                </a:solidFill>
              </a:rPr>
              <a:t>府県、</a:t>
            </a:r>
            <a:r>
              <a:rPr lang="en-US" altLang="ja-JP" sz="2000" b="1" dirty="0" smtClean="0">
                <a:solidFill>
                  <a:srgbClr val="FF0000"/>
                </a:solidFill>
              </a:rPr>
              <a:t>1</a:t>
            </a:r>
            <a:r>
              <a:rPr lang="en-US" altLang="ja-JP" sz="2000" b="1" dirty="0">
                <a:solidFill>
                  <a:srgbClr val="FF0000"/>
                </a:solidFill>
              </a:rPr>
              <a:t>6</a:t>
            </a:r>
            <a:r>
              <a:rPr lang="ja-JP" altLang="en-US" sz="2000" b="1" dirty="0" smtClean="0">
                <a:solidFill>
                  <a:srgbClr val="FF0000"/>
                </a:solidFill>
              </a:rPr>
              <a:t>市町）</a:t>
            </a:r>
            <a:r>
              <a:rPr lang="ja-JP" altLang="en-US" sz="1800" dirty="0"/>
              <a:t>で事業を</a:t>
            </a:r>
            <a:r>
              <a:rPr lang="ja-JP" altLang="en-US" sz="1800" dirty="0" smtClean="0"/>
              <a:t>実施</a:t>
            </a:r>
            <a:endParaRPr lang="en-US" altLang="ja-JP" sz="1800" dirty="0"/>
          </a:p>
          <a:p>
            <a:pPr algn="ctr" eaLnBrk="1" hangingPunct="1">
              <a:spcBef>
                <a:spcPct val="0"/>
              </a:spcBef>
              <a:buFontTx/>
              <a:buNone/>
            </a:pPr>
            <a:r>
              <a:rPr lang="en-US" altLang="ja-JP" sz="1100" dirty="0" smtClean="0"/>
              <a:t>※</a:t>
            </a:r>
            <a:r>
              <a:rPr lang="ja-JP" altLang="en-US" sz="1100" dirty="0" smtClean="0"/>
              <a:t>平成</a:t>
            </a:r>
            <a:r>
              <a:rPr lang="en-US" altLang="ja-JP" sz="1100" dirty="0" smtClean="0"/>
              <a:t>29</a:t>
            </a:r>
            <a:r>
              <a:rPr lang="ja-JP" altLang="en-US" sz="1100" dirty="0" smtClean="0"/>
              <a:t>年度時点</a:t>
            </a:r>
            <a:endParaRPr lang="ja-JP" altLang="en-US" sz="1100" dirty="0"/>
          </a:p>
        </p:txBody>
      </p:sp>
      <p:sp>
        <p:nvSpPr>
          <p:cNvPr id="116" name="Rectangle 173"/>
          <p:cNvSpPr>
            <a:spLocks noChangeArrowheads="1"/>
          </p:cNvSpPr>
          <p:nvPr/>
        </p:nvSpPr>
        <p:spPr bwMode="auto">
          <a:xfrm>
            <a:off x="1130032" y="2081052"/>
            <a:ext cx="1499466" cy="807321"/>
          </a:xfrm>
          <a:prstGeom prst="rect">
            <a:avLst/>
          </a:prstGeom>
          <a:solidFill>
            <a:srgbClr val="FFCC66"/>
          </a:solidFill>
          <a:ln w="38100">
            <a:solidFill>
              <a:srgbClr val="FF6600"/>
            </a:solidFill>
          </a:ln>
          <a:effectLs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b="1" dirty="0" smtClean="0">
                <a:solidFill>
                  <a:srgbClr val="FF0000"/>
                </a:solidFill>
              </a:rPr>
              <a:t>実施地域</a:t>
            </a:r>
            <a:endParaRPr lang="en-US" altLang="ja-JP" sz="1800" b="1" dirty="0" smtClean="0">
              <a:solidFill>
                <a:srgbClr val="FF0000"/>
              </a:solidFill>
            </a:endParaRPr>
          </a:p>
          <a:p>
            <a:pPr algn="ctr" eaLnBrk="1" hangingPunct="1">
              <a:spcBef>
                <a:spcPct val="0"/>
              </a:spcBef>
              <a:buFontTx/>
              <a:buNone/>
            </a:pPr>
            <a:r>
              <a:rPr lang="en-US" altLang="ja-JP" sz="1800" b="1" dirty="0" smtClean="0">
                <a:solidFill>
                  <a:srgbClr val="FF0000"/>
                </a:solidFill>
              </a:rPr>
              <a:t>25</a:t>
            </a:r>
            <a:r>
              <a:rPr lang="ja-JP" altLang="en-US" sz="1800" b="1" dirty="0" smtClean="0">
                <a:solidFill>
                  <a:srgbClr val="FF0000"/>
                </a:solidFill>
              </a:rPr>
              <a:t>道府県</a:t>
            </a:r>
            <a:endParaRPr lang="ja-JP" altLang="en-US" sz="1800" b="1" dirty="0">
              <a:solidFill>
                <a:srgbClr val="FF0000"/>
              </a:solidFill>
            </a:endParaRPr>
          </a:p>
        </p:txBody>
      </p:sp>
      <p:sp>
        <p:nvSpPr>
          <p:cNvPr id="115" name="テキスト ボックス 105"/>
          <p:cNvSpPr txBox="1">
            <a:spLocks noChangeArrowheads="1"/>
          </p:cNvSpPr>
          <p:nvPr/>
        </p:nvSpPr>
        <p:spPr bwMode="auto">
          <a:xfrm>
            <a:off x="6432072" y="4941171"/>
            <a:ext cx="7346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FF0000"/>
                </a:solidFill>
              </a:rPr>
              <a:t>袋井市</a:t>
            </a:r>
            <a:endParaRPr lang="ja-JP" altLang="en-US" sz="1000" dirty="0">
              <a:solidFill>
                <a:srgbClr val="FF0000"/>
              </a:solidFill>
            </a:endParaRPr>
          </a:p>
        </p:txBody>
      </p:sp>
      <p:sp>
        <p:nvSpPr>
          <p:cNvPr id="114" name="スライド番号プレースホルダー 7"/>
          <p:cNvSpPr>
            <a:spLocks noGrp="1"/>
          </p:cNvSpPr>
          <p:nvPr>
            <p:ph type="sldNum" sz="quarter" idx="12"/>
          </p:nvPr>
        </p:nvSpPr>
        <p:spPr>
          <a:xfrm>
            <a:off x="7503900" y="6383937"/>
            <a:ext cx="2310289" cy="365125"/>
          </a:xfrm>
        </p:spPr>
        <p:txBody>
          <a:bodyPr/>
          <a:lstStyle/>
          <a:p>
            <a:pPr>
              <a:defRPr/>
            </a:pPr>
            <a:r>
              <a:rPr lang="ja-JP" altLang="en-US" sz="1600" dirty="0" smtClean="0">
                <a:solidFill>
                  <a:schemeClr val="tx1"/>
                </a:solidFill>
              </a:rPr>
              <a:t>６</a:t>
            </a:r>
            <a:endParaRPr lang="en-US" altLang="ja-JP" sz="1600" dirty="0">
              <a:solidFill>
                <a:schemeClr val="tx1"/>
              </a:solidFill>
            </a:endParaRPr>
          </a:p>
        </p:txBody>
      </p:sp>
      <p:sp>
        <p:nvSpPr>
          <p:cNvPr id="117" name="テキスト ボックス 3"/>
          <p:cNvSpPr txBox="1">
            <a:spLocks noChangeArrowheads="1"/>
          </p:cNvSpPr>
          <p:nvPr/>
        </p:nvSpPr>
        <p:spPr bwMode="auto">
          <a:xfrm>
            <a:off x="5056093" y="5108023"/>
            <a:ext cx="6838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FF0000"/>
                </a:solidFill>
              </a:rPr>
              <a:t>三郷町</a:t>
            </a:r>
            <a:endParaRPr lang="ja-JP" altLang="en-US" sz="1000" dirty="0">
              <a:solidFill>
                <a:srgbClr val="FF0000"/>
              </a:solidFill>
            </a:endParaRPr>
          </a:p>
        </p:txBody>
      </p:sp>
      <p:sp>
        <p:nvSpPr>
          <p:cNvPr id="118" name="テキスト ボックス 3"/>
          <p:cNvSpPr txBox="1">
            <a:spLocks noChangeArrowheads="1"/>
          </p:cNvSpPr>
          <p:nvPr/>
        </p:nvSpPr>
        <p:spPr bwMode="auto">
          <a:xfrm>
            <a:off x="5907423" y="3933057"/>
            <a:ext cx="6838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FF0000"/>
                </a:solidFill>
              </a:rPr>
              <a:t>若狭町</a:t>
            </a:r>
            <a:endParaRPr lang="ja-JP" altLang="en-US" sz="1000" dirty="0">
              <a:solidFill>
                <a:srgbClr val="FF0000"/>
              </a:solidFill>
            </a:endParaRPr>
          </a:p>
        </p:txBody>
      </p:sp>
      <p:sp>
        <p:nvSpPr>
          <p:cNvPr id="119" name="テキスト ボックス 3"/>
          <p:cNvSpPr txBox="1">
            <a:spLocks noChangeArrowheads="1"/>
          </p:cNvSpPr>
          <p:nvPr/>
        </p:nvSpPr>
        <p:spPr bwMode="auto">
          <a:xfrm>
            <a:off x="7931379" y="2636842"/>
            <a:ext cx="6838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FF0000"/>
                </a:solidFill>
              </a:rPr>
              <a:t>遠野市</a:t>
            </a:r>
            <a:endParaRPr lang="ja-JP" altLang="en-US" sz="1000" dirty="0">
              <a:solidFill>
                <a:srgbClr val="FF0000"/>
              </a:solidFill>
            </a:endParaRPr>
          </a:p>
        </p:txBody>
      </p:sp>
      <p:sp>
        <p:nvSpPr>
          <p:cNvPr id="120" name="テキスト ボックス 3"/>
          <p:cNvSpPr txBox="1">
            <a:spLocks noChangeArrowheads="1"/>
          </p:cNvSpPr>
          <p:nvPr/>
        </p:nvSpPr>
        <p:spPr bwMode="auto">
          <a:xfrm>
            <a:off x="7877356" y="3110774"/>
            <a:ext cx="10497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FF0000"/>
                </a:solidFill>
              </a:rPr>
              <a:t>東松島市</a:t>
            </a:r>
            <a:endParaRPr lang="ja-JP" altLang="en-US" sz="1000" dirty="0">
              <a:solidFill>
                <a:srgbClr val="FF0000"/>
              </a:solidFill>
            </a:endParaRPr>
          </a:p>
        </p:txBody>
      </p:sp>
      <p:grpSp>
        <p:nvGrpSpPr>
          <p:cNvPr id="4" name="グループ化 3"/>
          <p:cNvGrpSpPr/>
          <p:nvPr/>
        </p:nvGrpSpPr>
        <p:grpSpPr>
          <a:xfrm>
            <a:off x="-233957" y="3"/>
            <a:ext cx="10528001" cy="481045"/>
            <a:chOff x="-233957" y="3"/>
            <a:chExt cx="10528001" cy="481045"/>
          </a:xfrm>
        </p:grpSpPr>
        <p:cxnSp>
          <p:nvCxnSpPr>
            <p:cNvPr id="122" name="直線コネクタ 121"/>
            <p:cNvCxnSpPr/>
            <p:nvPr/>
          </p:nvCxnSpPr>
          <p:spPr>
            <a:xfrm>
              <a:off x="-233957" y="481048"/>
              <a:ext cx="10297144"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smtClean="0"/>
                <a:t>４－１</a:t>
              </a:r>
              <a:r>
                <a:rPr lang="ja-JP" altLang="en-US" sz="2800" smtClean="0"/>
                <a:t>　生涯現役促進地域連携事業実施地域</a:t>
              </a:r>
              <a:endParaRPr kumimoji="1" lang="ja-JP" altLang="en-US" sz="2800" b="1" dirty="0">
                <a:latin typeface="HG丸ｺﾞｼｯｸM-PRO" panose="020F0600000000000000" pitchFamily="50" charset="-128"/>
                <a:ea typeface="HG丸ｺﾞｼｯｸM-PRO" panose="020F0600000000000000" pitchFamily="50" charset="-128"/>
              </a:endParaRPr>
            </a:p>
          </p:txBody>
        </p:sp>
      </p:grpSp>
      <p:sp>
        <p:nvSpPr>
          <p:cNvPr id="4098" name="Rectangle 194"/>
          <p:cNvSpPr>
            <a:spLocks noChangeArrowheads="1"/>
          </p:cNvSpPr>
          <p:nvPr/>
        </p:nvSpPr>
        <p:spPr bwMode="auto">
          <a:xfrm>
            <a:off x="7257152" y="260351"/>
            <a:ext cx="2157963" cy="1439863"/>
          </a:xfrm>
          <a:prstGeom prst="rect">
            <a:avLst/>
          </a:prstGeom>
          <a:solidFill>
            <a:srgbClr val="FFCC66"/>
          </a:solidFill>
          <a:ln w="38100">
            <a:solidFill>
              <a:srgbClr val="FF660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grpSp>
        <p:nvGrpSpPr>
          <p:cNvPr id="4100" name="Group 248"/>
          <p:cNvGrpSpPr>
            <a:grpSpLocks/>
          </p:cNvGrpSpPr>
          <p:nvPr/>
        </p:nvGrpSpPr>
        <p:grpSpPr bwMode="auto">
          <a:xfrm>
            <a:off x="863187" y="860431"/>
            <a:ext cx="7903536" cy="5476878"/>
            <a:chOff x="485" y="497"/>
            <a:chExt cx="4981" cy="3450"/>
          </a:xfrm>
        </p:grpSpPr>
        <p:sp>
          <p:nvSpPr>
            <p:cNvPr id="4119" name="Text Box 249"/>
            <p:cNvSpPr txBox="1">
              <a:spLocks noChangeArrowheads="1"/>
            </p:cNvSpPr>
            <p:nvPr/>
          </p:nvSpPr>
          <p:spPr bwMode="auto">
            <a:xfrm>
              <a:off x="485" y="3695"/>
              <a:ext cx="23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沖縄</a:t>
              </a:r>
            </a:p>
          </p:txBody>
        </p:sp>
        <p:sp>
          <p:nvSpPr>
            <p:cNvPr id="4120" name="Text Box 250"/>
            <p:cNvSpPr txBox="1">
              <a:spLocks noChangeArrowheads="1"/>
            </p:cNvSpPr>
            <p:nvPr/>
          </p:nvSpPr>
          <p:spPr bwMode="auto">
            <a:xfrm>
              <a:off x="4966" y="497"/>
              <a:ext cx="5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smtClean="0">
                  <a:solidFill>
                    <a:srgbClr val="FF0000"/>
                  </a:solidFill>
                  <a:ea typeface="メイリオ" pitchFamily="50" charset="-128"/>
                  <a:cs typeface="メイリオ" pitchFamily="50" charset="-128"/>
                </a:rPr>
                <a:t>北海道</a:t>
              </a:r>
              <a:endParaRPr lang="ja-JP" altLang="en-US" sz="1200" b="1" dirty="0">
                <a:solidFill>
                  <a:srgbClr val="FF0000"/>
                </a:solidFill>
                <a:ea typeface="メイリオ" pitchFamily="50" charset="-128"/>
                <a:cs typeface="メイリオ" pitchFamily="50" charset="-128"/>
              </a:endParaRPr>
            </a:p>
          </p:txBody>
        </p:sp>
        <p:sp>
          <p:nvSpPr>
            <p:cNvPr id="4121" name="Text Box 251"/>
            <p:cNvSpPr txBox="1">
              <a:spLocks noChangeArrowheads="1"/>
            </p:cNvSpPr>
            <p:nvPr/>
          </p:nvSpPr>
          <p:spPr bwMode="auto">
            <a:xfrm>
              <a:off x="1321" y="2528"/>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福岡</a:t>
              </a:r>
            </a:p>
          </p:txBody>
        </p:sp>
        <p:sp>
          <p:nvSpPr>
            <p:cNvPr id="4122" name="Text Box 252"/>
            <p:cNvSpPr txBox="1">
              <a:spLocks noChangeArrowheads="1"/>
            </p:cNvSpPr>
            <p:nvPr/>
          </p:nvSpPr>
          <p:spPr bwMode="auto">
            <a:xfrm>
              <a:off x="1048" y="2528"/>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佐賀</a:t>
              </a:r>
            </a:p>
          </p:txBody>
        </p:sp>
        <p:sp>
          <p:nvSpPr>
            <p:cNvPr id="4123" name="Text Box 253"/>
            <p:cNvSpPr txBox="1">
              <a:spLocks noChangeArrowheads="1"/>
            </p:cNvSpPr>
            <p:nvPr/>
          </p:nvSpPr>
          <p:spPr bwMode="auto">
            <a:xfrm>
              <a:off x="832" y="2528"/>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長崎</a:t>
              </a:r>
            </a:p>
          </p:txBody>
        </p:sp>
        <p:sp>
          <p:nvSpPr>
            <p:cNvPr id="4124" name="Text Box 254"/>
            <p:cNvSpPr txBox="1">
              <a:spLocks noChangeArrowheads="1"/>
            </p:cNvSpPr>
            <p:nvPr/>
          </p:nvSpPr>
          <p:spPr bwMode="auto">
            <a:xfrm>
              <a:off x="1818" y="3400"/>
              <a:ext cx="903" cy="212"/>
            </a:xfrm>
            <a:prstGeom prst="rect">
              <a:avLst/>
            </a:prstGeom>
            <a:no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高知</a:t>
              </a:r>
            </a:p>
          </p:txBody>
        </p:sp>
        <p:sp>
          <p:nvSpPr>
            <p:cNvPr id="4125" name="Text Box 255"/>
            <p:cNvSpPr txBox="1">
              <a:spLocks noChangeArrowheads="1"/>
            </p:cNvSpPr>
            <p:nvPr/>
          </p:nvSpPr>
          <p:spPr bwMode="auto">
            <a:xfrm>
              <a:off x="1674" y="2523"/>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山口</a:t>
              </a:r>
            </a:p>
          </p:txBody>
        </p:sp>
        <p:sp>
          <p:nvSpPr>
            <p:cNvPr id="4126" name="Text Box 256"/>
            <p:cNvSpPr txBox="1">
              <a:spLocks noChangeArrowheads="1"/>
            </p:cNvSpPr>
            <p:nvPr/>
          </p:nvSpPr>
          <p:spPr bwMode="auto">
            <a:xfrm>
              <a:off x="2491" y="2674"/>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岡山</a:t>
              </a:r>
            </a:p>
          </p:txBody>
        </p:sp>
        <p:sp>
          <p:nvSpPr>
            <p:cNvPr id="4127" name="Text Box 257"/>
            <p:cNvSpPr txBox="1">
              <a:spLocks noChangeArrowheads="1"/>
            </p:cNvSpPr>
            <p:nvPr/>
          </p:nvSpPr>
          <p:spPr bwMode="auto">
            <a:xfrm>
              <a:off x="1963" y="2717"/>
              <a:ext cx="484" cy="21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広島</a:t>
              </a:r>
            </a:p>
          </p:txBody>
        </p:sp>
        <p:sp>
          <p:nvSpPr>
            <p:cNvPr id="4128" name="Text Box 258"/>
            <p:cNvSpPr txBox="1">
              <a:spLocks noChangeArrowheads="1"/>
            </p:cNvSpPr>
            <p:nvPr/>
          </p:nvSpPr>
          <p:spPr bwMode="auto">
            <a:xfrm>
              <a:off x="862" y="3566"/>
              <a:ext cx="771" cy="233"/>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鹿児島</a:t>
              </a:r>
            </a:p>
          </p:txBody>
        </p:sp>
        <p:sp>
          <p:nvSpPr>
            <p:cNvPr id="4129" name="Text Box 259"/>
            <p:cNvSpPr txBox="1">
              <a:spLocks noChangeArrowheads="1"/>
            </p:cNvSpPr>
            <p:nvPr/>
          </p:nvSpPr>
          <p:spPr bwMode="auto">
            <a:xfrm>
              <a:off x="3044" y="3422"/>
              <a:ext cx="5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ea typeface="メイリオ" pitchFamily="50" charset="-128"/>
                  <a:cs typeface="メイリオ" pitchFamily="50" charset="-128"/>
                </a:rPr>
                <a:t>和歌山</a:t>
              </a:r>
            </a:p>
          </p:txBody>
        </p:sp>
        <p:sp>
          <p:nvSpPr>
            <p:cNvPr id="4130" name="Text Box 260"/>
            <p:cNvSpPr txBox="1">
              <a:spLocks noChangeArrowheads="1"/>
            </p:cNvSpPr>
            <p:nvPr/>
          </p:nvSpPr>
          <p:spPr bwMode="auto">
            <a:xfrm>
              <a:off x="4647" y="1167"/>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青森</a:t>
              </a:r>
            </a:p>
          </p:txBody>
        </p:sp>
        <p:sp>
          <p:nvSpPr>
            <p:cNvPr id="4131" name="Text Box 261"/>
            <p:cNvSpPr txBox="1">
              <a:spLocks noChangeArrowheads="1"/>
            </p:cNvSpPr>
            <p:nvPr/>
          </p:nvSpPr>
          <p:spPr bwMode="auto">
            <a:xfrm>
              <a:off x="1266" y="3309"/>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宮崎</a:t>
              </a:r>
            </a:p>
          </p:txBody>
        </p:sp>
        <p:sp>
          <p:nvSpPr>
            <p:cNvPr id="4132" name="Text Box 262"/>
            <p:cNvSpPr txBox="1">
              <a:spLocks noChangeArrowheads="1"/>
            </p:cNvSpPr>
            <p:nvPr/>
          </p:nvSpPr>
          <p:spPr bwMode="auto">
            <a:xfrm>
              <a:off x="1851" y="3022"/>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ea typeface="メイリオ" pitchFamily="50" charset="-128"/>
                  <a:cs typeface="メイリオ" pitchFamily="50" charset="-128"/>
                </a:rPr>
                <a:t>愛媛</a:t>
              </a:r>
            </a:p>
          </p:txBody>
        </p:sp>
        <p:sp>
          <p:nvSpPr>
            <p:cNvPr id="4133" name="Text Box 263"/>
            <p:cNvSpPr txBox="1">
              <a:spLocks noChangeArrowheads="1"/>
            </p:cNvSpPr>
            <p:nvPr/>
          </p:nvSpPr>
          <p:spPr bwMode="auto">
            <a:xfrm>
              <a:off x="1271" y="2991"/>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大分</a:t>
              </a:r>
            </a:p>
          </p:txBody>
        </p:sp>
        <p:sp>
          <p:nvSpPr>
            <p:cNvPr id="4134" name="Text Box 264"/>
            <p:cNvSpPr txBox="1">
              <a:spLocks noChangeArrowheads="1"/>
            </p:cNvSpPr>
            <p:nvPr/>
          </p:nvSpPr>
          <p:spPr bwMode="auto">
            <a:xfrm>
              <a:off x="867" y="3163"/>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ea typeface="メイリオ" pitchFamily="50" charset="-128"/>
                  <a:cs typeface="メイリオ" pitchFamily="50" charset="-128"/>
                </a:rPr>
                <a:t>熊本</a:t>
              </a:r>
            </a:p>
          </p:txBody>
        </p:sp>
        <p:sp>
          <p:nvSpPr>
            <p:cNvPr id="4135" name="Text Box 265"/>
            <p:cNvSpPr txBox="1">
              <a:spLocks noChangeArrowheads="1"/>
            </p:cNvSpPr>
            <p:nvPr/>
          </p:nvSpPr>
          <p:spPr bwMode="auto">
            <a:xfrm>
              <a:off x="2893" y="2783"/>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大阪</a:t>
              </a:r>
            </a:p>
          </p:txBody>
        </p:sp>
        <p:sp>
          <p:nvSpPr>
            <p:cNvPr id="4136" name="Text Box 266"/>
            <p:cNvSpPr txBox="1">
              <a:spLocks noChangeArrowheads="1"/>
            </p:cNvSpPr>
            <p:nvPr/>
          </p:nvSpPr>
          <p:spPr bwMode="auto">
            <a:xfrm>
              <a:off x="3146" y="2891"/>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ea typeface="メイリオ" pitchFamily="50" charset="-128"/>
                  <a:cs typeface="メイリオ" pitchFamily="50" charset="-128"/>
                </a:rPr>
                <a:t>奈良</a:t>
              </a:r>
            </a:p>
          </p:txBody>
        </p:sp>
        <p:sp>
          <p:nvSpPr>
            <p:cNvPr id="4137" name="Text Box 267"/>
            <p:cNvSpPr txBox="1">
              <a:spLocks noChangeArrowheads="1"/>
            </p:cNvSpPr>
            <p:nvPr/>
          </p:nvSpPr>
          <p:spPr bwMode="auto">
            <a:xfrm>
              <a:off x="3408" y="2891"/>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三重</a:t>
              </a:r>
            </a:p>
          </p:txBody>
        </p:sp>
        <p:sp>
          <p:nvSpPr>
            <p:cNvPr id="4138" name="Text Box 268"/>
            <p:cNvSpPr txBox="1">
              <a:spLocks noChangeArrowheads="1"/>
            </p:cNvSpPr>
            <p:nvPr/>
          </p:nvSpPr>
          <p:spPr bwMode="auto">
            <a:xfrm>
              <a:off x="3158" y="2399"/>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京都</a:t>
              </a:r>
            </a:p>
          </p:txBody>
        </p:sp>
        <p:sp>
          <p:nvSpPr>
            <p:cNvPr id="4139" name="Text Box 269"/>
            <p:cNvSpPr txBox="1">
              <a:spLocks noChangeArrowheads="1"/>
            </p:cNvSpPr>
            <p:nvPr/>
          </p:nvSpPr>
          <p:spPr bwMode="auto">
            <a:xfrm>
              <a:off x="2895" y="2392"/>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ea typeface="メイリオ" pitchFamily="50" charset="-128"/>
                  <a:cs typeface="メイリオ" pitchFamily="50" charset="-128"/>
                </a:rPr>
                <a:t>兵庫</a:t>
              </a:r>
            </a:p>
          </p:txBody>
        </p:sp>
        <p:sp>
          <p:nvSpPr>
            <p:cNvPr id="4140" name="Text Box 270"/>
            <p:cNvSpPr txBox="1">
              <a:spLocks noChangeArrowheads="1"/>
            </p:cNvSpPr>
            <p:nvPr/>
          </p:nvSpPr>
          <p:spPr bwMode="auto">
            <a:xfrm>
              <a:off x="3408" y="2392"/>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ea typeface="メイリオ" pitchFamily="50" charset="-128"/>
                  <a:cs typeface="メイリオ" pitchFamily="50" charset="-128"/>
                </a:rPr>
                <a:t>滋賀</a:t>
              </a:r>
            </a:p>
          </p:txBody>
        </p:sp>
        <p:sp>
          <p:nvSpPr>
            <p:cNvPr id="4141" name="Text Box 271"/>
            <p:cNvSpPr txBox="1">
              <a:spLocks noChangeArrowheads="1"/>
            </p:cNvSpPr>
            <p:nvPr/>
          </p:nvSpPr>
          <p:spPr bwMode="auto">
            <a:xfrm>
              <a:off x="4390" y="1735"/>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ea typeface="メイリオ" pitchFamily="50" charset="-128"/>
                  <a:cs typeface="メイリオ" pitchFamily="50" charset="-128"/>
                </a:rPr>
                <a:t>山形</a:t>
              </a:r>
            </a:p>
          </p:txBody>
        </p:sp>
        <p:sp>
          <p:nvSpPr>
            <p:cNvPr id="4142" name="Text Box 272"/>
            <p:cNvSpPr txBox="1">
              <a:spLocks noChangeArrowheads="1"/>
            </p:cNvSpPr>
            <p:nvPr/>
          </p:nvSpPr>
          <p:spPr bwMode="auto">
            <a:xfrm>
              <a:off x="4390" y="1424"/>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秋田</a:t>
              </a:r>
            </a:p>
          </p:txBody>
        </p:sp>
        <p:sp>
          <p:nvSpPr>
            <p:cNvPr id="4143" name="Text Box 273"/>
            <p:cNvSpPr txBox="1">
              <a:spLocks noChangeArrowheads="1"/>
            </p:cNvSpPr>
            <p:nvPr/>
          </p:nvSpPr>
          <p:spPr bwMode="auto">
            <a:xfrm>
              <a:off x="3669" y="2936"/>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愛知</a:t>
              </a:r>
            </a:p>
          </p:txBody>
        </p:sp>
        <p:sp>
          <p:nvSpPr>
            <p:cNvPr id="4144" name="Text Box 274"/>
            <p:cNvSpPr txBox="1">
              <a:spLocks noChangeArrowheads="1"/>
            </p:cNvSpPr>
            <p:nvPr/>
          </p:nvSpPr>
          <p:spPr bwMode="auto">
            <a:xfrm>
              <a:off x="3987" y="2936"/>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静岡</a:t>
              </a:r>
            </a:p>
          </p:txBody>
        </p:sp>
        <p:sp>
          <p:nvSpPr>
            <p:cNvPr id="4145" name="Text Box 275"/>
            <p:cNvSpPr txBox="1">
              <a:spLocks noChangeArrowheads="1"/>
            </p:cNvSpPr>
            <p:nvPr/>
          </p:nvSpPr>
          <p:spPr bwMode="auto">
            <a:xfrm>
              <a:off x="2491" y="2409"/>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鳥取</a:t>
              </a:r>
            </a:p>
          </p:txBody>
        </p:sp>
        <p:sp>
          <p:nvSpPr>
            <p:cNvPr id="4146" name="Text Box 276"/>
            <p:cNvSpPr txBox="1">
              <a:spLocks noChangeArrowheads="1"/>
            </p:cNvSpPr>
            <p:nvPr/>
          </p:nvSpPr>
          <p:spPr bwMode="auto">
            <a:xfrm>
              <a:off x="1956" y="2468"/>
              <a:ext cx="4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島根</a:t>
              </a:r>
            </a:p>
          </p:txBody>
        </p:sp>
        <p:sp>
          <p:nvSpPr>
            <p:cNvPr id="4147" name="Text Box 277"/>
            <p:cNvSpPr txBox="1">
              <a:spLocks noChangeArrowheads="1"/>
            </p:cNvSpPr>
            <p:nvPr/>
          </p:nvSpPr>
          <p:spPr bwMode="auto">
            <a:xfrm>
              <a:off x="4308" y="3208"/>
              <a:ext cx="5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神奈川</a:t>
              </a:r>
            </a:p>
          </p:txBody>
        </p:sp>
        <p:sp>
          <p:nvSpPr>
            <p:cNvPr id="4148" name="Text Box 278"/>
            <p:cNvSpPr txBox="1">
              <a:spLocks noChangeArrowheads="1"/>
            </p:cNvSpPr>
            <p:nvPr/>
          </p:nvSpPr>
          <p:spPr bwMode="auto">
            <a:xfrm>
              <a:off x="4562" y="3007"/>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ea typeface="メイリオ" pitchFamily="50" charset="-128"/>
                  <a:cs typeface="メイリオ" pitchFamily="50" charset="-128"/>
                </a:rPr>
                <a:t>東京</a:t>
              </a:r>
            </a:p>
          </p:txBody>
        </p:sp>
        <p:sp>
          <p:nvSpPr>
            <p:cNvPr id="4149" name="Text Box 279"/>
            <p:cNvSpPr txBox="1">
              <a:spLocks noChangeArrowheads="1"/>
            </p:cNvSpPr>
            <p:nvPr/>
          </p:nvSpPr>
          <p:spPr bwMode="auto">
            <a:xfrm>
              <a:off x="5118" y="2825"/>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千葉</a:t>
              </a:r>
            </a:p>
          </p:txBody>
        </p:sp>
        <p:sp>
          <p:nvSpPr>
            <p:cNvPr id="4150" name="Text Box 280"/>
            <p:cNvSpPr txBox="1">
              <a:spLocks noChangeArrowheads="1"/>
            </p:cNvSpPr>
            <p:nvPr/>
          </p:nvSpPr>
          <p:spPr bwMode="auto">
            <a:xfrm>
              <a:off x="2314" y="3020"/>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香川</a:t>
              </a:r>
            </a:p>
          </p:txBody>
        </p:sp>
        <p:sp>
          <p:nvSpPr>
            <p:cNvPr id="4151" name="Text Box 281"/>
            <p:cNvSpPr txBox="1">
              <a:spLocks noChangeArrowheads="1"/>
            </p:cNvSpPr>
            <p:nvPr/>
          </p:nvSpPr>
          <p:spPr bwMode="auto">
            <a:xfrm>
              <a:off x="2309" y="3211"/>
              <a:ext cx="372" cy="21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徳島</a:t>
              </a:r>
            </a:p>
          </p:txBody>
        </p:sp>
        <p:sp>
          <p:nvSpPr>
            <p:cNvPr id="4152" name="Text Box 282"/>
            <p:cNvSpPr txBox="1">
              <a:spLocks noChangeArrowheads="1"/>
            </p:cNvSpPr>
            <p:nvPr/>
          </p:nvSpPr>
          <p:spPr bwMode="auto">
            <a:xfrm>
              <a:off x="4940" y="1739"/>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宮城</a:t>
              </a:r>
            </a:p>
          </p:txBody>
        </p:sp>
        <p:sp>
          <p:nvSpPr>
            <p:cNvPr id="4153" name="Text Box 283"/>
            <p:cNvSpPr txBox="1">
              <a:spLocks noChangeArrowheads="1"/>
            </p:cNvSpPr>
            <p:nvPr/>
          </p:nvSpPr>
          <p:spPr bwMode="auto">
            <a:xfrm>
              <a:off x="3669" y="2619"/>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岐阜</a:t>
              </a:r>
            </a:p>
          </p:txBody>
        </p:sp>
        <p:sp>
          <p:nvSpPr>
            <p:cNvPr id="4154" name="Text Box 284"/>
            <p:cNvSpPr txBox="1">
              <a:spLocks noChangeArrowheads="1"/>
            </p:cNvSpPr>
            <p:nvPr/>
          </p:nvSpPr>
          <p:spPr bwMode="auto">
            <a:xfrm>
              <a:off x="3664" y="2296"/>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福井</a:t>
              </a:r>
            </a:p>
          </p:txBody>
        </p:sp>
        <p:sp>
          <p:nvSpPr>
            <p:cNvPr id="4155" name="Text Box 285"/>
            <p:cNvSpPr txBox="1">
              <a:spLocks noChangeArrowheads="1"/>
            </p:cNvSpPr>
            <p:nvPr/>
          </p:nvSpPr>
          <p:spPr bwMode="auto">
            <a:xfrm>
              <a:off x="3982" y="2361"/>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長野</a:t>
              </a:r>
            </a:p>
          </p:txBody>
        </p:sp>
        <p:sp>
          <p:nvSpPr>
            <p:cNvPr id="4156" name="Text Box 286"/>
            <p:cNvSpPr txBox="1">
              <a:spLocks noChangeArrowheads="1"/>
            </p:cNvSpPr>
            <p:nvPr/>
          </p:nvSpPr>
          <p:spPr bwMode="auto">
            <a:xfrm>
              <a:off x="3992" y="2619"/>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山梨</a:t>
              </a:r>
            </a:p>
          </p:txBody>
        </p:sp>
        <p:sp>
          <p:nvSpPr>
            <p:cNvPr id="4157" name="Text Box 287"/>
            <p:cNvSpPr txBox="1">
              <a:spLocks noChangeArrowheads="1"/>
            </p:cNvSpPr>
            <p:nvPr/>
          </p:nvSpPr>
          <p:spPr bwMode="auto">
            <a:xfrm>
              <a:off x="3863" y="1900"/>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富山</a:t>
              </a:r>
            </a:p>
          </p:txBody>
        </p:sp>
        <p:sp>
          <p:nvSpPr>
            <p:cNvPr id="4158" name="Text Box 288"/>
            <p:cNvSpPr txBox="1">
              <a:spLocks noChangeArrowheads="1"/>
            </p:cNvSpPr>
            <p:nvPr/>
          </p:nvSpPr>
          <p:spPr bwMode="auto">
            <a:xfrm>
              <a:off x="3634" y="1900"/>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rgbClr val="FF0000"/>
                  </a:solidFill>
                  <a:ea typeface="メイリオ" pitchFamily="50" charset="-128"/>
                  <a:cs typeface="メイリオ" pitchFamily="50" charset="-128"/>
                </a:rPr>
                <a:t>石川</a:t>
              </a:r>
            </a:p>
          </p:txBody>
        </p:sp>
        <p:sp>
          <p:nvSpPr>
            <p:cNvPr id="4159" name="Text Box 289"/>
            <p:cNvSpPr txBox="1">
              <a:spLocks noChangeArrowheads="1"/>
            </p:cNvSpPr>
            <p:nvPr/>
          </p:nvSpPr>
          <p:spPr bwMode="auto">
            <a:xfrm>
              <a:off x="4073" y="1900"/>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ea typeface="メイリオ" pitchFamily="50" charset="-128"/>
                  <a:cs typeface="メイリオ" pitchFamily="50" charset="-128"/>
                </a:rPr>
                <a:t>新潟</a:t>
              </a:r>
            </a:p>
          </p:txBody>
        </p:sp>
        <p:sp>
          <p:nvSpPr>
            <p:cNvPr id="4160" name="Text Box 290"/>
            <p:cNvSpPr txBox="1">
              <a:spLocks noChangeArrowheads="1"/>
            </p:cNvSpPr>
            <p:nvPr/>
          </p:nvSpPr>
          <p:spPr bwMode="auto">
            <a:xfrm>
              <a:off x="4562" y="2795"/>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ea typeface="メイリオ" pitchFamily="50" charset="-128"/>
                  <a:cs typeface="メイリオ" pitchFamily="50" charset="-128"/>
                </a:rPr>
                <a:t>埼玉</a:t>
              </a:r>
            </a:p>
          </p:txBody>
        </p:sp>
        <p:sp>
          <p:nvSpPr>
            <p:cNvPr id="4161" name="Text Box 291"/>
            <p:cNvSpPr txBox="1">
              <a:spLocks noChangeArrowheads="1"/>
            </p:cNvSpPr>
            <p:nvPr/>
          </p:nvSpPr>
          <p:spPr bwMode="auto">
            <a:xfrm>
              <a:off x="5121" y="2437"/>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茨城</a:t>
              </a:r>
            </a:p>
          </p:txBody>
        </p:sp>
        <p:sp>
          <p:nvSpPr>
            <p:cNvPr id="4162" name="Text Box 292"/>
            <p:cNvSpPr txBox="1">
              <a:spLocks noChangeArrowheads="1"/>
            </p:cNvSpPr>
            <p:nvPr/>
          </p:nvSpPr>
          <p:spPr bwMode="auto">
            <a:xfrm>
              <a:off x="4632" y="2120"/>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福島</a:t>
              </a:r>
            </a:p>
          </p:txBody>
        </p:sp>
        <p:sp>
          <p:nvSpPr>
            <p:cNvPr id="4163" name="Text Box 293"/>
            <p:cNvSpPr txBox="1">
              <a:spLocks noChangeArrowheads="1"/>
            </p:cNvSpPr>
            <p:nvPr/>
          </p:nvSpPr>
          <p:spPr bwMode="auto">
            <a:xfrm>
              <a:off x="4408" y="2437"/>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群馬</a:t>
              </a:r>
            </a:p>
          </p:txBody>
        </p:sp>
        <p:sp>
          <p:nvSpPr>
            <p:cNvPr id="4164" name="Text Box 294"/>
            <p:cNvSpPr txBox="1">
              <a:spLocks noChangeArrowheads="1"/>
            </p:cNvSpPr>
            <p:nvPr/>
          </p:nvSpPr>
          <p:spPr bwMode="auto">
            <a:xfrm>
              <a:off x="4804" y="2376"/>
              <a:ext cx="27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ea typeface="メイリオ" pitchFamily="50" charset="-128"/>
                  <a:cs typeface="メイリオ" pitchFamily="50" charset="-128"/>
                </a:rPr>
                <a:t>栃木</a:t>
              </a:r>
            </a:p>
          </p:txBody>
        </p:sp>
        <p:sp>
          <p:nvSpPr>
            <p:cNvPr id="4165" name="Text Box 295"/>
            <p:cNvSpPr txBox="1">
              <a:spLocks noChangeArrowheads="1"/>
            </p:cNvSpPr>
            <p:nvPr/>
          </p:nvSpPr>
          <p:spPr bwMode="auto">
            <a:xfrm>
              <a:off x="4929" y="1429"/>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ea typeface="メイリオ" pitchFamily="50" charset="-128"/>
                  <a:cs typeface="メイリオ" pitchFamily="50" charset="-128"/>
                </a:rPr>
                <a:t>岩手</a:t>
              </a:r>
            </a:p>
          </p:txBody>
        </p:sp>
      </p:grpSp>
    </p:spTree>
    <p:extLst>
      <p:ext uri="{BB962C8B-B14F-4D97-AF65-F5344CB8AC3E}">
        <p14:creationId xmlns:p14="http://schemas.microsoft.com/office/powerpoint/2010/main" val="4104747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742451160"/>
              </p:ext>
            </p:extLst>
          </p:nvPr>
        </p:nvGraphicFramePr>
        <p:xfrm>
          <a:off x="54075" y="548680"/>
          <a:ext cx="9721080" cy="6101080"/>
        </p:xfrm>
        <a:graphic>
          <a:graphicData uri="http://schemas.openxmlformats.org/drawingml/2006/table">
            <a:tbl>
              <a:tblPr firstRow="1" bandRow="1">
                <a:tableStyleId>{93296810-A885-4BE3-A3E7-6D5BEEA58F35}</a:tableStyleId>
              </a:tblPr>
              <a:tblGrid>
                <a:gridCol w="432048"/>
                <a:gridCol w="1080119"/>
                <a:gridCol w="2304256"/>
                <a:gridCol w="4824537"/>
                <a:gridCol w="1080120"/>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smtClean="0">
                          <a:solidFill>
                            <a:schemeClr val="bg1"/>
                          </a:solidFill>
                          <a:effectLst/>
                          <a:latin typeface="+mj-ea"/>
                          <a:ea typeface="+mn-ea"/>
                          <a:cs typeface="+mn-cs"/>
                        </a:rPr>
                        <a:t>事業対象地域及び実施団体</a:t>
                      </a:r>
                      <a:endParaRPr kumimoji="1" lang="ja-JP" altLang="en-US" sz="16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p>
                  </a:txBody>
                  <a:tcPr/>
                </a:tc>
                <a:tc h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smtClean="0">
                          <a:solidFill>
                            <a:schemeClr val="lt1"/>
                          </a:solidFill>
                          <a:effectLst/>
                          <a:latin typeface="+mj-ea"/>
                          <a:ea typeface="+mn-ea"/>
                          <a:cs typeface="+mn-cs"/>
                        </a:rPr>
                        <a:t>事業タイトル</a:t>
                      </a:r>
                      <a:endParaRPr kumimoji="1" lang="ja-JP" altLang="en-US" sz="1600" dirty="0"/>
                    </a:p>
                  </a:txBody>
                  <a:tcPr/>
                </a:tc>
                <a:tc>
                  <a:txBody>
                    <a:bodyPr/>
                    <a:lstStyle/>
                    <a:p>
                      <a:pPr algn="ctr"/>
                      <a:r>
                        <a:rPr kumimoji="1" lang="ja-JP" altLang="en-US" sz="1600" dirty="0" smtClean="0"/>
                        <a:t>実施期間</a:t>
                      </a:r>
                      <a:endParaRPr kumimoji="1" lang="ja-JP" altLang="en-US" sz="1600" dirty="0"/>
                    </a:p>
                  </a:txBody>
                  <a:tcPr/>
                </a:tc>
              </a:tr>
              <a:tr h="370840">
                <a:tc>
                  <a:txBody>
                    <a:bodyPr/>
                    <a:lstStyle/>
                    <a:p>
                      <a:pPr algn="r"/>
                      <a:r>
                        <a:rPr kumimoji="1" lang="en-US" altLang="ja-JP" sz="1000" dirty="0" smtClean="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n-ea"/>
                          <a:ea typeface="+mn-ea"/>
                        </a:rPr>
                        <a:t>北海道</a:t>
                      </a:r>
                    </a:p>
                    <a:p>
                      <a:endParaRPr kumimoji="1" lang="ja-JP" altLang="en-US" sz="1000" dirty="0"/>
                    </a:p>
                  </a:txBody>
                  <a:tcPr/>
                </a:tc>
                <a:tc>
                  <a:txBody>
                    <a:bodyPr/>
                    <a:lstStyle/>
                    <a:p>
                      <a:pPr algn="l" fontAlgn="ctr"/>
                      <a:r>
                        <a:rPr lang="ja-JP" altLang="en-US" sz="1000" u="none" strike="noStrike" dirty="0" smtClean="0">
                          <a:effectLst/>
                          <a:latin typeface="ＭＳ Ｐゴシック" panose="020B0600070205080204" pitchFamily="50" charset="-128"/>
                          <a:ea typeface="ＭＳ Ｐゴシック" panose="020B0600070205080204" pitchFamily="50" charset="-128"/>
                        </a:rPr>
                        <a:t>（</a:t>
                      </a:r>
                      <a:r>
                        <a:rPr lang="zh-CN" altLang="en-US" sz="1000" u="none" strike="noStrike" dirty="0" smtClean="0">
                          <a:effectLst/>
                          <a:latin typeface="ＭＳ Ｐゴシック" panose="020B0600070205080204" pitchFamily="50" charset="-128"/>
                          <a:ea typeface="ＭＳ Ｐゴシック" panose="020B0600070205080204" pitchFamily="50" charset="-128"/>
                        </a:rPr>
                        <a:t>社福</a:t>
                      </a:r>
                      <a:r>
                        <a:rPr lang="ja-JP" altLang="en-US" sz="1000" u="none" strike="noStrike" dirty="0" smtClean="0">
                          <a:effectLst/>
                          <a:latin typeface="ＭＳ Ｐゴシック" panose="020B0600070205080204" pitchFamily="50" charset="-128"/>
                          <a:ea typeface="ＭＳ Ｐゴシック" panose="020B0600070205080204" pitchFamily="50" charset="-128"/>
                        </a:rPr>
                        <a:t>）</a:t>
                      </a:r>
                      <a:r>
                        <a:rPr lang="zh-CN" altLang="en-US" sz="1000" u="none" strike="noStrike" dirty="0" smtClean="0">
                          <a:effectLst/>
                          <a:latin typeface="ＭＳ Ｐゴシック" panose="020B0600070205080204" pitchFamily="50" charset="-128"/>
                          <a:ea typeface="ＭＳ Ｐゴシック" panose="020B0600070205080204" pitchFamily="50" charset="-128"/>
                        </a:rPr>
                        <a:t>北海道社会福祉協議会</a:t>
                      </a:r>
                      <a:endParaRPr kumimoji="1" lang="ja-JP" altLang="en-US" sz="1000" dirty="0"/>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北海道アクティブシニア就労・社会参加応援事業</a:t>
                      </a:r>
                      <a:endParaRPr kumimoji="1" lang="ja-JP" altLang="en-US" sz="10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2</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秋田県大館市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u="none" strike="noStrike" dirty="0" smtClean="0">
                          <a:effectLst/>
                          <a:latin typeface="ＭＳ Ｐゴシック" panose="020B0600070205080204" pitchFamily="50" charset="-128"/>
                          <a:ea typeface="ＭＳ Ｐゴシック" panose="020B0600070205080204" pitchFamily="50" charset="-128"/>
                        </a:rPr>
                        <a:t>大館市高齢者活躍支援協議会</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秋田犬と暮らし生涯現役社会を目指すハチ公のふるさと大館</a:t>
                      </a:r>
                      <a:endParaRPr kumimoji="1" lang="ja-JP" altLang="en-US" sz="1000" b="0" i="0" u="none" strike="noStrike" kern="1200" dirty="0" smtClean="0">
                        <a:solidFill>
                          <a:srgbClr val="000000"/>
                        </a:solidFill>
                        <a:effectLst/>
                        <a:latin typeface="+mj-ea"/>
                        <a:ea typeface="+mn-ea"/>
                        <a:cs typeface="+mn-cs"/>
                      </a:endParaRPr>
                    </a:p>
                    <a:p>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3</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山形県山形市</a:t>
                      </a:r>
                      <a:endParaRPr kumimoji="1" lang="ja-JP" altLang="en-US" sz="1000" dirty="0"/>
                    </a:p>
                  </a:txBody>
                  <a:tcPr/>
                </a:tc>
                <a:tc>
                  <a:txBody>
                    <a:bodyPr/>
                    <a:lstStyle/>
                    <a:p>
                      <a:r>
                        <a:rPr lang="ja-JP" altLang="en-US" sz="1000" u="none" strike="noStrike" dirty="0" smtClean="0">
                          <a:effectLst/>
                          <a:latin typeface="ＭＳ Ｐゴシック" panose="020B0600070205080204" pitchFamily="50" charset="-128"/>
                          <a:ea typeface="ＭＳ Ｐゴシック" panose="020B0600070205080204" pitchFamily="50" charset="-128"/>
                        </a:rPr>
                        <a:t>やまがた生涯現役促進</a:t>
                      </a:r>
                      <a:br>
                        <a:rPr lang="ja-JP" altLang="en-US" sz="1000" u="none" strike="noStrike" dirty="0" smtClean="0">
                          <a:effectLst/>
                          <a:latin typeface="ＭＳ Ｐゴシック" panose="020B0600070205080204" pitchFamily="50" charset="-128"/>
                          <a:ea typeface="ＭＳ Ｐゴシック" panose="020B0600070205080204" pitchFamily="50" charset="-128"/>
                        </a:rPr>
                      </a:br>
                      <a:r>
                        <a:rPr lang="ja-JP" altLang="en-US" sz="1000" u="none" strike="noStrike" dirty="0" smtClean="0">
                          <a:effectLst/>
                          <a:latin typeface="ＭＳ Ｐゴシック" panose="020B0600070205080204" pitchFamily="50" charset="-128"/>
                          <a:ea typeface="ＭＳ Ｐゴシック" panose="020B0600070205080204" pitchFamily="50" charset="-128"/>
                        </a:rPr>
                        <a:t>地域連携事業協議会</a:t>
                      </a:r>
                      <a:endParaRPr kumimoji="1" lang="ja-JP" altLang="en-US" sz="1000" dirty="0"/>
                    </a:p>
                  </a:txBody>
                  <a:tcPr/>
                </a:tc>
                <a:tc>
                  <a:txBody>
                    <a:bodyPr/>
                    <a:lstStyle/>
                    <a:p>
                      <a:pPr algn="l" fontAlgn="ctr"/>
                      <a:r>
                        <a:rPr kumimoji="1" lang="ja-JP" altLang="en-US" sz="1000" u="none" strike="noStrike" kern="1200" dirty="0" smtClean="0">
                          <a:solidFill>
                            <a:schemeClr val="dk1"/>
                          </a:solidFill>
                          <a:effectLst/>
                          <a:latin typeface="+mj-ea"/>
                          <a:ea typeface="+mn-ea"/>
                          <a:cs typeface="+mn-cs"/>
                        </a:rPr>
                        <a:t>中核市へ移行とともに進む、生涯現役で活躍できるまちづくり事業</a:t>
                      </a:r>
                      <a:br>
                        <a:rPr kumimoji="1" lang="ja-JP" altLang="en-US" sz="1000" u="none" strike="noStrike" kern="1200" dirty="0" smtClean="0">
                          <a:solidFill>
                            <a:schemeClr val="dk1"/>
                          </a:solidFill>
                          <a:effectLst/>
                          <a:latin typeface="+mj-ea"/>
                          <a:ea typeface="+mn-ea"/>
                          <a:cs typeface="+mn-cs"/>
                        </a:rPr>
                      </a:br>
                      <a:r>
                        <a:rPr kumimoji="1" lang="ja-JP" altLang="en-US" sz="1000" u="none" strike="noStrike" kern="1200" dirty="0" smtClean="0">
                          <a:solidFill>
                            <a:schemeClr val="dk1"/>
                          </a:solidFill>
                          <a:effectLst/>
                          <a:latin typeface="+mj-ea"/>
                          <a:ea typeface="+mn-ea"/>
                          <a:cs typeface="+mn-cs"/>
                        </a:rPr>
                        <a:t>～「よりあい茶屋」と山形の「人情」「歴史」「文化」「農産物」を活かした、</a:t>
                      </a:r>
                      <a:endParaRPr kumimoji="1" lang="en-US" altLang="ja-JP" sz="1000" u="none" strike="noStrike" kern="1200" dirty="0" smtClean="0">
                        <a:solidFill>
                          <a:schemeClr val="dk1"/>
                        </a:solidFill>
                        <a:effectLst/>
                        <a:latin typeface="+mj-ea"/>
                        <a:ea typeface="+mn-ea"/>
                        <a:cs typeface="+mn-cs"/>
                      </a:endParaRPr>
                    </a:p>
                    <a:p>
                      <a:pPr algn="l" fontAlgn="ctr"/>
                      <a:r>
                        <a:rPr kumimoji="1" lang="ja-JP" altLang="en-US" sz="1000" u="none" strike="noStrike" kern="1200" dirty="0" smtClean="0">
                          <a:solidFill>
                            <a:schemeClr val="dk1"/>
                          </a:solidFill>
                          <a:effectLst/>
                          <a:latin typeface="+mj-ea"/>
                          <a:ea typeface="+mn-ea"/>
                          <a:cs typeface="+mn-cs"/>
                        </a:rPr>
                        <a:t>誰もが暮らしやすく、働きやすく、活躍できるまちづくり事業～</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41600">
                <a:tc>
                  <a:txBody>
                    <a:bodyPr/>
                    <a:lstStyle/>
                    <a:p>
                      <a:pPr algn="r"/>
                      <a:r>
                        <a:rPr kumimoji="1" lang="en-US" altLang="ja-JP" sz="1000" dirty="0" smtClean="0"/>
                        <a:t>4</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山形県酒田市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u="none" strike="noStrike" dirty="0" smtClean="0">
                          <a:effectLst/>
                          <a:latin typeface="ＭＳ Ｐゴシック" panose="020B0600070205080204" pitchFamily="50" charset="-128"/>
                          <a:ea typeface="ＭＳ Ｐゴシック" panose="020B0600070205080204" pitchFamily="50" charset="-128"/>
                        </a:rPr>
                        <a:t>酒田市シニア雇用創造協議会</a:t>
                      </a:r>
                      <a:endPar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生涯いきいき　健康増進拠点を活用した酒田市シニア雇用創造プラン</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5</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栃木県栃木市</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u="none" strike="noStrike" dirty="0" smtClean="0">
                          <a:effectLst/>
                          <a:latin typeface="ＭＳ Ｐゴシック" panose="020B0600070205080204" pitchFamily="50" charset="-128"/>
                          <a:ea typeface="ＭＳ Ｐゴシック" panose="020B0600070205080204" pitchFamily="50" charset="-128"/>
                        </a:rPr>
                        <a:t>栃木市生涯現役促進協議会</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高年齢者と介護事業所を結び地域の介護を支える取組</a:t>
                      </a:r>
                      <a:endParaRPr kumimoji="1" lang="ja-JP" altLang="en-US" sz="1000" b="0" i="0" u="none" strike="noStrike" kern="1200" dirty="0" smtClean="0">
                        <a:solidFill>
                          <a:srgbClr val="000000"/>
                        </a:solidFill>
                        <a:effectLst/>
                        <a:latin typeface="+mj-ea"/>
                        <a:ea typeface="+mn-ea"/>
                        <a:cs typeface="+mn-cs"/>
                      </a:endParaRPr>
                    </a:p>
                    <a:p>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年７月～平成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6</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千葉県柏市</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u="none" strike="noStrike" dirty="0" smtClean="0">
                          <a:effectLst/>
                          <a:latin typeface="ＭＳ Ｐゴシック" panose="020B0600070205080204" pitchFamily="50" charset="-128"/>
                          <a:ea typeface="ＭＳ Ｐゴシック" panose="020B0600070205080204" pitchFamily="50" charset="-128"/>
                        </a:rPr>
                        <a:t>柏市生涯現役促進協議会</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algn="l" fontAlgn="ctr"/>
                      <a:r>
                        <a:rPr kumimoji="1" lang="ja-JP" altLang="en-US" sz="1000" u="none" strike="noStrike" kern="1200" dirty="0" smtClean="0">
                          <a:solidFill>
                            <a:schemeClr val="dk1"/>
                          </a:solidFill>
                          <a:effectLst/>
                          <a:latin typeface="+mj-ea"/>
                          <a:ea typeface="+mn-ea"/>
                          <a:cs typeface="+mn-cs"/>
                        </a:rPr>
                        <a:t>事業者・求職者双方への啓発による高年齢求職者の就業機会の掘り起こしと</a:t>
                      </a:r>
                      <a:endParaRPr kumimoji="1" lang="en-US" altLang="ja-JP" sz="1000" u="none" strike="noStrike" kern="1200" dirty="0" smtClean="0">
                        <a:solidFill>
                          <a:schemeClr val="dk1"/>
                        </a:solidFill>
                        <a:effectLst/>
                        <a:latin typeface="+mj-ea"/>
                        <a:ea typeface="+mn-ea"/>
                        <a:cs typeface="+mn-cs"/>
                      </a:endParaRPr>
                    </a:p>
                    <a:p>
                      <a:pPr algn="l" fontAlgn="ctr"/>
                      <a:r>
                        <a:rPr kumimoji="1" lang="ja-JP" altLang="en-US" sz="1000" u="none" strike="noStrike" kern="1200" dirty="0" smtClean="0">
                          <a:solidFill>
                            <a:schemeClr val="dk1"/>
                          </a:solidFill>
                          <a:effectLst/>
                          <a:latin typeface="+mj-ea"/>
                          <a:ea typeface="+mn-ea"/>
                          <a:cs typeface="+mn-cs"/>
                        </a:rPr>
                        <a:t>地域の課題解決を図る就業支援事業</a:t>
                      </a:r>
                      <a:endParaRPr kumimoji="1" lang="ja-JP" altLang="en-US" sz="1000" b="0" i="0" u="none" strike="noStrike" kern="1200" dirty="0" smtClean="0">
                        <a:solidFill>
                          <a:srgbClr val="000000"/>
                        </a:solidFill>
                        <a:effectLst/>
                        <a:latin typeface="+mj-ea"/>
                        <a:ea typeface="+mn-ea"/>
                        <a:cs typeface="+mn-cs"/>
                      </a:endParaRPr>
                    </a:p>
                  </a:txBody>
                  <a:tcPr/>
                </a:tc>
                <a:tc>
                  <a:txBody>
                    <a:bodyPr/>
                    <a:lstStyle/>
                    <a:p>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endParaRPr kumimoji="1" lang="ja-JP" altLang="en-US" sz="1000" dirty="0"/>
                    </a:p>
                  </a:txBody>
                  <a:tcPr/>
                </a:tc>
              </a:tr>
              <a:tr h="370840">
                <a:tc>
                  <a:txBody>
                    <a:bodyPr/>
                    <a:lstStyle/>
                    <a:p>
                      <a:pPr algn="r"/>
                      <a:r>
                        <a:rPr kumimoji="1" lang="en-US" altLang="ja-JP" sz="1000" dirty="0" smtClean="0"/>
                        <a:t>7</a:t>
                      </a:r>
                      <a:endParaRPr kumimoji="1" lang="ja-JP" altLang="en-US" sz="1000" dirty="0"/>
                    </a:p>
                  </a:txBody>
                  <a:tcPr/>
                </a:tc>
                <a:tc>
                  <a:txBody>
                    <a:bodyPr/>
                    <a:lstStyle/>
                    <a:p>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神奈川県</a:t>
                      </a:r>
                      <a:endParaRPr kumimoji="1" lang="ja-JP" altLang="en-US" sz="1000" dirty="0"/>
                    </a:p>
                  </a:txBody>
                  <a:tcPr/>
                </a:tc>
                <a:tc>
                  <a:txBody>
                    <a:bodyPr/>
                    <a:lstStyle/>
                    <a:p>
                      <a:r>
                        <a:rPr lang="zh-TW" altLang="en-US" sz="1000" u="none" strike="noStrike" dirty="0" smtClean="0">
                          <a:effectLst/>
                          <a:latin typeface="ＭＳ Ｐゴシック" panose="020B0600070205080204" pitchFamily="50" charset="-128"/>
                          <a:ea typeface="ＭＳ Ｐゴシック" panose="020B0600070205080204" pitchFamily="50" charset="-128"/>
                        </a:rPr>
                        <a:t>神奈川県生涯現役促進協議会</a:t>
                      </a:r>
                      <a:endParaRPr kumimoji="1" lang="ja-JP" altLang="en-US" sz="1000" dirty="0"/>
                    </a:p>
                  </a:txBody>
                  <a:tcPr/>
                </a:tc>
                <a:tc>
                  <a:txBody>
                    <a:bodyPr/>
                    <a:lstStyle/>
                    <a:p>
                      <a:r>
                        <a:rPr kumimoji="1" lang="ja-JP" altLang="en-US" sz="1000" u="none" strike="noStrike" kern="1200" dirty="0" smtClean="0">
                          <a:solidFill>
                            <a:schemeClr val="dk1"/>
                          </a:solidFill>
                          <a:effectLst/>
                          <a:latin typeface="+mj-ea"/>
                          <a:ea typeface="+mn-ea"/>
                          <a:cs typeface="+mn-cs"/>
                        </a:rPr>
                        <a:t>人生</a:t>
                      </a:r>
                      <a:r>
                        <a:rPr kumimoji="1" lang="en-US" altLang="ja-JP" sz="1000" u="none" strike="noStrike" kern="1200" dirty="0" smtClean="0">
                          <a:solidFill>
                            <a:schemeClr val="dk1"/>
                          </a:solidFill>
                          <a:effectLst/>
                          <a:latin typeface="+mj-ea"/>
                          <a:ea typeface="+mn-ea"/>
                          <a:cs typeface="+mn-cs"/>
                        </a:rPr>
                        <a:t>100</a:t>
                      </a:r>
                      <a:r>
                        <a:rPr kumimoji="1" lang="ja-JP" altLang="en-US" sz="1000" u="none" strike="noStrike" kern="1200" dirty="0" smtClean="0">
                          <a:solidFill>
                            <a:schemeClr val="dk1"/>
                          </a:solidFill>
                          <a:effectLst/>
                          <a:latin typeface="+mj-ea"/>
                          <a:ea typeface="+mn-ea"/>
                          <a:cs typeface="+mn-cs"/>
                        </a:rPr>
                        <a:t>歳時代に向けた高年齢者や事業主の意識改革と生涯現役のための</a:t>
                      </a:r>
                      <a:endParaRPr kumimoji="1" lang="en-US" altLang="ja-JP" sz="1000" u="none" strike="noStrike" kern="1200" dirty="0" smtClean="0">
                        <a:solidFill>
                          <a:schemeClr val="dk1"/>
                        </a:solidFill>
                        <a:effectLst/>
                        <a:latin typeface="+mj-ea"/>
                        <a:ea typeface="+mn-ea"/>
                        <a:cs typeface="+mn-cs"/>
                      </a:endParaRPr>
                    </a:p>
                    <a:p>
                      <a:r>
                        <a:rPr kumimoji="1" lang="ja-JP" altLang="en-US" sz="1000" u="none" strike="noStrike" kern="1200" dirty="0" smtClean="0">
                          <a:solidFill>
                            <a:schemeClr val="dk1"/>
                          </a:solidFill>
                          <a:effectLst/>
                          <a:latin typeface="+mj-ea"/>
                          <a:ea typeface="+mn-ea"/>
                          <a:cs typeface="+mn-cs"/>
                        </a:rPr>
                        <a:t>生活設計</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神奈川県</a:t>
                      </a:r>
                      <a:endParaRPr lang="en-US" altLang="zh-TW"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鎌倉市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u="none" strike="noStrike" dirty="0" smtClean="0">
                          <a:effectLst/>
                          <a:latin typeface="ＭＳ Ｐゴシック" panose="020B0600070205080204" pitchFamily="50" charset="-128"/>
                          <a:ea typeface="ＭＳ Ｐゴシック" panose="020B0600070205080204" pitchFamily="50" charset="-128"/>
                        </a:rPr>
                        <a:t>生涯現役促進地域連携鎌倉協議会</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鎌倉の地域課題解決につながるシニア雇用促進事業</a:t>
                      </a:r>
                      <a:endParaRPr kumimoji="1" lang="ja-JP" altLang="en-US" sz="1000" b="0" i="0" u="none" strike="noStrike" kern="1200" dirty="0" smtClean="0">
                        <a:solidFill>
                          <a:srgbClr val="000000"/>
                        </a:solidFill>
                        <a:effectLst/>
                        <a:latin typeface="+mj-ea"/>
                        <a:ea typeface="+mn-ea"/>
                        <a:cs typeface="+mn-cs"/>
                      </a:endParaRPr>
                    </a:p>
                    <a:p>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9</a:t>
                      </a:r>
                      <a:endParaRPr kumimoji="1" lang="ja-JP" altLang="en-US" sz="1000" dirty="0"/>
                    </a:p>
                  </a:txBody>
                  <a:tcPr/>
                </a:tc>
                <a:tc>
                  <a:txBody>
                    <a:bodyPr/>
                    <a:lstStyle/>
                    <a:p>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石川県</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u="none" strike="noStrike" dirty="0" smtClean="0">
                          <a:effectLst/>
                          <a:latin typeface="ＭＳ Ｐゴシック" panose="020B0600070205080204" pitchFamily="50" charset="-128"/>
                          <a:ea typeface="ＭＳ Ｐゴシック" panose="020B0600070205080204" pitchFamily="50" charset="-128"/>
                        </a:rPr>
                        <a:t>石川県人材確保・定住推進機構</a:t>
                      </a:r>
                      <a:endPar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高齢者の多様な就業ニーズを活かした就業・人材確保支援事業</a:t>
                      </a:r>
                      <a:br>
                        <a:rPr kumimoji="1" lang="ja-JP" altLang="en-US" sz="1000" u="none" strike="noStrike" kern="1200" dirty="0" smtClean="0">
                          <a:solidFill>
                            <a:schemeClr val="dk1"/>
                          </a:solidFill>
                          <a:effectLst/>
                          <a:latin typeface="+mj-ea"/>
                          <a:ea typeface="+mn-ea"/>
                          <a:cs typeface="+mn-cs"/>
                        </a:rPr>
                      </a:br>
                      <a:r>
                        <a:rPr kumimoji="1" lang="ja-JP" altLang="en-US" sz="1000" u="none" strike="noStrike" kern="1200" dirty="0" smtClean="0">
                          <a:solidFill>
                            <a:schemeClr val="dk1"/>
                          </a:solidFill>
                          <a:effectLst/>
                          <a:latin typeface="+mj-ea"/>
                          <a:ea typeface="+mn-ea"/>
                          <a:cs typeface="+mn-cs"/>
                        </a:rPr>
                        <a:t> ～</a:t>
                      </a:r>
                      <a:r>
                        <a:rPr kumimoji="1" lang="en-US" altLang="ja-JP" sz="1000" u="none" strike="noStrike" kern="1200" dirty="0" smtClean="0">
                          <a:solidFill>
                            <a:schemeClr val="dk1"/>
                          </a:solidFill>
                          <a:effectLst/>
                          <a:latin typeface="+mj-ea"/>
                          <a:ea typeface="+mn-ea"/>
                          <a:cs typeface="+mn-cs"/>
                        </a:rPr>
                        <a:t>『</a:t>
                      </a:r>
                      <a:r>
                        <a:rPr kumimoji="1" lang="ja-JP" altLang="en-US" sz="1000" u="none" strike="noStrike" kern="1200" dirty="0" smtClean="0">
                          <a:solidFill>
                            <a:schemeClr val="dk1"/>
                          </a:solidFill>
                          <a:effectLst/>
                          <a:latin typeface="+mj-ea"/>
                          <a:ea typeface="+mn-ea"/>
                          <a:cs typeface="+mn-cs"/>
                        </a:rPr>
                        <a:t>キラッと☆ワーク</a:t>
                      </a:r>
                      <a:r>
                        <a:rPr kumimoji="1" lang="en-US" altLang="ja-JP" sz="1000" u="none" strike="noStrike" kern="1200" dirty="0" smtClean="0">
                          <a:solidFill>
                            <a:schemeClr val="dk1"/>
                          </a:solidFill>
                          <a:effectLst/>
                          <a:latin typeface="+mj-ea"/>
                          <a:ea typeface="+mn-ea"/>
                          <a:cs typeface="+mn-cs"/>
                        </a:rPr>
                        <a:t>』</a:t>
                      </a:r>
                      <a:r>
                        <a:rPr kumimoji="1" lang="ja-JP" altLang="en-US" sz="1000" u="none" strike="noStrike" kern="1200" dirty="0" smtClean="0">
                          <a:solidFill>
                            <a:schemeClr val="dk1"/>
                          </a:solidFill>
                          <a:effectLst/>
                          <a:latin typeface="+mj-ea"/>
                          <a:ea typeface="+mn-ea"/>
                          <a:cs typeface="+mn-cs"/>
                        </a:rPr>
                        <a:t>でマッチング促進～</a:t>
                      </a:r>
                      <a:endParaRPr kumimoji="1" lang="ja-JP" altLang="en-US" sz="10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10</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愛知県</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u="none" strike="noStrike" dirty="0" smtClean="0">
                          <a:effectLst/>
                          <a:latin typeface="ＭＳ Ｐゴシック" panose="020B0600070205080204" pitchFamily="50" charset="-128"/>
                          <a:ea typeface="ＭＳ Ｐゴシック" panose="020B0600070205080204" pitchFamily="50" charset="-128"/>
                        </a:rPr>
                        <a:t>（</a:t>
                      </a:r>
                      <a:r>
                        <a:rPr lang="zh-TW" altLang="en-US" sz="1000" u="none" strike="noStrike" dirty="0" smtClean="0">
                          <a:effectLst/>
                          <a:latin typeface="ＭＳ Ｐゴシック" panose="020B0600070205080204" pitchFamily="50" charset="-128"/>
                          <a:ea typeface="ＭＳ Ｐゴシック" panose="020B0600070205080204" pitchFamily="50" charset="-128"/>
                        </a:rPr>
                        <a:t>公財</a:t>
                      </a:r>
                      <a:r>
                        <a:rPr lang="ja-JP" altLang="en-US" sz="1000" u="none" strike="noStrike" dirty="0" smtClean="0">
                          <a:effectLst/>
                          <a:latin typeface="ＭＳ Ｐゴシック" panose="020B0600070205080204" pitchFamily="50" charset="-128"/>
                          <a:ea typeface="ＭＳ Ｐゴシック" panose="020B0600070205080204" pitchFamily="50" charset="-128"/>
                        </a:rPr>
                        <a:t>）</a:t>
                      </a:r>
                      <a:r>
                        <a:rPr lang="ja-JP" altLang="en-US" sz="1000" u="none" strike="noStrike" baseline="0" dirty="0" smtClean="0">
                          <a:effectLst/>
                          <a:latin typeface="ＭＳ Ｐゴシック" panose="020B0600070205080204" pitchFamily="50" charset="-128"/>
                          <a:ea typeface="ＭＳ Ｐゴシック" panose="020B0600070205080204" pitchFamily="50" charset="-128"/>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愛知県労働協会</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“ものづくり王国愛知“を支える製造業を主とした地場産業における</a:t>
                      </a:r>
                      <a:br>
                        <a:rPr kumimoji="1" lang="ja-JP" altLang="en-US" sz="1000" u="none" strike="noStrike" kern="1200" dirty="0" smtClean="0">
                          <a:solidFill>
                            <a:schemeClr val="dk1"/>
                          </a:solidFill>
                          <a:effectLst/>
                          <a:latin typeface="+mj-ea"/>
                          <a:ea typeface="+mn-ea"/>
                          <a:cs typeface="+mn-cs"/>
                        </a:rPr>
                      </a:br>
                      <a:r>
                        <a:rPr kumimoji="1" lang="ja-JP" altLang="en-US" sz="1000" u="none" strike="noStrike" kern="1200" dirty="0" smtClean="0">
                          <a:solidFill>
                            <a:schemeClr val="dk1"/>
                          </a:solidFill>
                          <a:effectLst/>
                          <a:latin typeface="+mj-ea"/>
                          <a:ea typeface="+mn-ea"/>
                          <a:cs typeface="+mn-cs"/>
                        </a:rPr>
                        <a:t>高年齢求職者と事業所とのマッチングに向けた取組</a:t>
                      </a:r>
                      <a:endParaRPr kumimoji="1" lang="ja-JP" altLang="en-US" sz="10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11</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京都府</a:t>
                      </a:r>
                    </a:p>
                  </a:txBody>
                  <a:tcPr/>
                </a:tc>
                <a:tc>
                  <a:txBody>
                    <a:bodyPr/>
                    <a:lstStyle/>
                    <a:p>
                      <a:r>
                        <a:rPr lang="ja-JP" altLang="en-US" sz="1000" u="none" strike="noStrike" dirty="0" smtClean="0">
                          <a:effectLst/>
                          <a:latin typeface="ＭＳ Ｐゴシック" panose="020B0600070205080204" pitchFamily="50" charset="-128"/>
                          <a:ea typeface="ＭＳ Ｐゴシック" panose="020B0600070205080204" pitchFamily="50" charset="-128"/>
                        </a:rPr>
                        <a:t>京都府元気シニア活躍協議会</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京都府における高年齢者いきいき活躍事業</a:t>
                      </a:r>
                      <a:br>
                        <a:rPr kumimoji="1" lang="ja-JP" altLang="en-US" sz="1000" u="none" strike="noStrike" kern="1200" dirty="0" smtClean="0">
                          <a:solidFill>
                            <a:schemeClr val="dk1"/>
                          </a:solidFill>
                          <a:effectLst/>
                          <a:latin typeface="+mj-ea"/>
                          <a:ea typeface="+mn-ea"/>
                          <a:cs typeface="+mn-cs"/>
                        </a:rPr>
                      </a:br>
                      <a:r>
                        <a:rPr kumimoji="1" lang="ja-JP" altLang="en-US" sz="1000" u="none" strike="noStrike" kern="1200" dirty="0" smtClean="0">
                          <a:solidFill>
                            <a:schemeClr val="dk1"/>
                          </a:solidFill>
                          <a:effectLst/>
                          <a:latin typeface="+mj-ea"/>
                          <a:ea typeface="+mn-ea"/>
                          <a:cs typeface="+mn-cs"/>
                        </a:rPr>
                        <a:t>～”生涯現役社会”の着実な前進に向けて～</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12</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大阪府</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u="none" strike="noStrike" dirty="0" smtClean="0">
                          <a:effectLst/>
                          <a:latin typeface="ＭＳ Ｐゴシック" panose="020B0600070205080204" pitchFamily="50" charset="-128"/>
                          <a:ea typeface="ＭＳ Ｐゴシック" panose="020B0600070205080204" pitchFamily="50" charset="-128"/>
                        </a:rPr>
                        <a:t>大阪府高年齢者就業機会確保</a:t>
                      </a:r>
                      <a:br>
                        <a:rPr lang="zh-TW" altLang="en-US" sz="1000" u="none" strike="noStrike" dirty="0" smtClean="0">
                          <a:effectLst/>
                          <a:latin typeface="ＭＳ Ｐゴシック" panose="020B0600070205080204" pitchFamily="50" charset="-128"/>
                          <a:ea typeface="ＭＳ Ｐゴシック" panose="020B0600070205080204" pitchFamily="50" charset="-128"/>
                        </a:rPr>
                      </a:br>
                      <a:r>
                        <a:rPr lang="zh-TW" altLang="en-US" sz="1000" u="none" strike="noStrike" dirty="0" smtClean="0">
                          <a:effectLst/>
                          <a:latin typeface="ＭＳ Ｐゴシック" panose="020B0600070205080204" pitchFamily="50" charset="-128"/>
                          <a:ea typeface="ＭＳ Ｐゴシック" panose="020B0600070205080204" pitchFamily="50" charset="-128"/>
                        </a:rPr>
                        <a:t>地域連携協議会</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高年齢者の新たな職域拡大の実践</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～わしらまだまだ現役や！おおさかシニアの働きたい促進プロジェクト～</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13</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大阪府豊中市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u="none" strike="noStrike" dirty="0" smtClean="0">
                          <a:effectLst/>
                          <a:latin typeface="ＭＳ Ｐゴシック" panose="020B0600070205080204" pitchFamily="50" charset="-128"/>
                          <a:ea typeface="ＭＳ Ｐゴシック" panose="020B0600070205080204" pitchFamily="50" charset="-128"/>
                        </a:rPr>
                        <a:t>豊中市生涯現役促進</a:t>
                      </a:r>
                      <a:br>
                        <a:rPr lang="zh-TW" altLang="en-US" sz="1000" u="none" strike="noStrike" dirty="0" smtClean="0">
                          <a:effectLst/>
                          <a:latin typeface="ＭＳ Ｐゴシック" panose="020B0600070205080204" pitchFamily="50" charset="-128"/>
                          <a:ea typeface="ＭＳ Ｐゴシック" panose="020B0600070205080204" pitchFamily="50" charset="-128"/>
                        </a:rPr>
                      </a:br>
                      <a:r>
                        <a:rPr lang="zh-TW" altLang="en-US" sz="1000" u="none" strike="noStrike" dirty="0" smtClean="0">
                          <a:effectLst/>
                          <a:latin typeface="ＭＳ Ｐゴシック" panose="020B0600070205080204" pitchFamily="50" charset="-128"/>
                          <a:ea typeface="ＭＳ Ｐゴシック" panose="020B0600070205080204" pitchFamily="50" charset="-128"/>
                        </a:rPr>
                        <a:t>地域連携事業推進協議会</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住宅都市の強みを活かした高年齢者の雇用及び就労・社会参加の場創出事業</a:t>
                      </a:r>
                      <a:endParaRPr kumimoji="1" lang="ja-JP" altLang="en-US" sz="10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100" dirty="0" smtClean="0"/>
                        <a:t>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鳥取県米子市</a:t>
                      </a:r>
                    </a:p>
                  </a:txBody>
                  <a:tcPr/>
                </a:tc>
                <a:tc>
                  <a:txBody>
                    <a:bodyPr/>
                    <a:lstStyle/>
                    <a:p>
                      <a:pPr algn="l" fontAlgn="ctr"/>
                      <a:r>
                        <a:rPr lang="zh-TW" altLang="en-US" sz="1100" u="none" strike="noStrike" dirty="0" smtClean="0">
                          <a:effectLst/>
                          <a:latin typeface="ＭＳ Ｐゴシック" panose="020B0600070205080204" pitchFamily="50" charset="-128"/>
                          <a:ea typeface="ＭＳ Ｐゴシック" panose="020B0600070205080204" pitchFamily="50" charset="-128"/>
                        </a:rPr>
                        <a:t>米子市生涯現役促進協議会</a:t>
                      </a:r>
                      <a:endParaRPr kumimoji="1" lang="ja-JP" altLang="en-US" sz="1100" dirty="0"/>
                    </a:p>
                  </a:txBody>
                  <a:tcPr/>
                </a:tc>
                <a:tc>
                  <a:txBody>
                    <a:bodyPr/>
                    <a:lstStyle/>
                    <a:p>
                      <a:pPr algn="l" fontAlgn="ctr"/>
                      <a:r>
                        <a:rPr kumimoji="1" lang="ja-JP" altLang="en-US" sz="1100" u="none" strike="noStrike" kern="1200" dirty="0" smtClean="0">
                          <a:solidFill>
                            <a:schemeClr val="dk1"/>
                          </a:solidFill>
                          <a:effectLst/>
                          <a:latin typeface="+mj-ea"/>
                          <a:ea typeface="+mn-ea"/>
                          <a:cs typeface="+mn-cs"/>
                        </a:rPr>
                        <a:t>「宿泊拠点都市・米子」ワークシェアによるシニア（高年齢者）の雇用・就業機会の開拓とマッチング</a:t>
                      </a:r>
                      <a:r>
                        <a:rPr kumimoji="1" lang="en-US" altLang="ja-JP" sz="1100" u="none" strike="noStrike" kern="1200" dirty="0" smtClean="0">
                          <a:solidFill>
                            <a:schemeClr val="dk1"/>
                          </a:solidFill>
                          <a:effectLst/>
                          <a:latin typeface="+mj-ea"/>
                          <a:ea typeface="+mn-ea"/>
                          <a:cs typeface="+mn-cs"/>
                        </a:rPr>
                        <a:t>〝</a:t>
                      </a:r>
                      <a:r>
                        <a:rPr kumimoji="1" lang="ja-JP" altLang="en-US" sz="1100" u="none" strike="noStrike" kern="1200" dirty="0" smtClean="0">
                          <a:solidFill>
                            <a:schemeClr val="dk1"/>
                          </a:solidFill>
                          <a:effectLst/>
                          <a:latin typeface="+mj-ea"/>
                          <a:ea typeface="+mn-ea"/>
                          <a:cs typeface="+mn-cs"/>
                        </a:rPr>
                        <a:t>ハツラツ 米子市、だんだんワーク支援事業</a:t>
                      </a:r>
                      <a:r>
                        <a:rPr kumimoji="1" lang="en-US" altLang="ja-JP" sz="1100" u="none" strike="noStrike" kern="1200" dirty="0" smtClean="0">
                          <a:solidFill>
                            <a:schemeClr val="dk1"/>
                          </a:solidFill>
                          <a:effectLst/>
                          <a:latin typeface="+mj-ea"/>
                          <a:ea typeface="+mn-ea"/>
                          <a:cs typeface="+mn-cs"/>
                        </a:rPr>
                        <a:t>〟</a:t>
                      </a:r>
                      <a:endParaRPr kumimoji="1" lang="en-US" altLang="ja-JP" sz="11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bl>
          </a:graphicData>
        </a:graphic>
      </p:graphicFrame>
      <p:sp>
        <p:nvSpPr>
          <p:cNvPr id="4" name="スライド番号プレースホルダー 7"/>
          <p:cNvSpPr>
            <a:spLocks noGrp="1"/>
          </p:cNvSpPr>
          <p:nvPr>
            <p:ph type="sldNum" sz="quarter" idx="12"/>
          </p:nvPr>
        </p:nvSpPr>
        <p:spPr>
          <a:xfrm>
            <a:off x="7503900" y="6520262"/>
            <a:ext cx="2310289" cy="365125"/>
          </a:xfrm>
        </p:spPr>
        <p:txBody>
          <a:bodyPr/>
          <a:lstStyle/>
          <a:p>
            <a:pPr>
              <a:defRPr/>
            </a:pPr>
            <a:r>
              <a:rPr lang="ja-JP" altLang="en-US" sz="1600" dirty="0">
                <a:solidFill>
                  <a:schemeClr val="tx1"/>
                </a:solidFill>
              </a:rPr>
              <a:t>７</a:t>
            </a:r>
            <a:endParaRPr lang="en-US" altLang="ja-JP" sz="1600" dirty="0">
              <a:solidFill>
                <a:schemeClr val="tx1"/>
              </a:solidFill>
            </a:endParaRPr>
          </a:p>
        </p:txBody>
      </p:sp>
      <p:sp>
        <p:nvSpPr>
          <p:cNvPr id="6" name="正方形/長方形 5"/>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smtClean="0"/>
              <a:t>４－２　生涯現役促進地域連携事業実施団体①</a:t>
            </a:r>
            <a:endParaRPr kumimoji="1" lang="ja-JP" altLang="en-US" sz="2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7584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424188841"/>
              </p:ext>
            </p:extLst>
          </p:nvPr>
        </p:nvGraphicFramePr>
        <p:xfrm>
          <a:off x="54075" y="498936"/>
          <a:ext cx="9721080" cy="6314440"/>
        </p:xfrm>
        <a:graphic>
          <a:graphicData uri="http://schemas.openxmlformats.org/drawingml/2006/table">
            <a:tbl>
              <a:tblPr firstRow="1" bandRow="1">
                <a:tableStyleId>{93296810-A885-4BE3-A3E7-6D5BEEA58F35}</a:tableStyleId>
              </a:tblPr>
              <a:tblGrid>
                <a:gridCol w="432048"/>
                <a:gridCol w="1080119"/>
                <a:gridCol w="2304256"/>
                <a:gridCol w="4824537"/>
                <a:gridCol w="1080120"/>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smtClean="0">
                          <a:solidFill>
                            <a:schemeClr val="bg1"/>
                          </a:solidFill>
                          <a:effectLst/>
                          <a:latin typeface="+mj-ea"/>
                          <a:ea typeface="+mn-ea"/>
                          <a:cs typeface="+mn-cs"/>
                        </a:rPr>
                        <a:t>事業対象地域及び実施団体</a:t>
                      </a:r>
                      <a:endParaRPr kumimoji="1" lang="ja-JP" altLang="en-US" sz="16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p>
                  </a:txBody>
                  <a:tcPr/>
                </a:tc>
                <a:tc h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smtClean="0">
                          <a:solidFill>
                            <a:schemeClr val="lt1"/>
                          </a:solidFill>
                          <a:effectLst/>
                          <a:latin typeface="+mj-ea"/>
                          <a:ea typeface="+mn-ea"/>
                          <a:cs typeface="+mn-cs"/>
                        </a:rPr>
                        <a:t>事業タイトル</a:t>
                      </a:r>
                      <a:endParaRPr kumimoji="1" lang="ja-JP" altLang="en-US" sz="1600" dirty="0"/>
                    </a:p>
                  </a:txBody>
                  <a:tcPr/>
                </a:tc>
                <a:tc>
                  <a:txBody>
                    <a:bodyPr/>
                    <a:lstStyle/>
                    <a:p>
                      <a:pPr algn="ctr"/>
                      <a:r>
                        <a:rPr kumimoji="1" lang="ja-JP" altLang="en-US" sz="1600" dirty="0" smtClean="0"/>
                        <a:t>実施期間</a:t>
                      </a:r>
                      <a:endParaRPr kumimoji="1" lang="ja-JP" altLang="en-US" sz="1600" dirty="0"/>
                    </a:p>
                  </a:txBody>
                  <a:tcPr/>
                </a:tc>
              </a:tr>
              <a:tr h="370840">
                <a:tc>
                  <a:txBody>
                    <a:bodyPr/>
                    <a:lstStyle/>
                    <a:p>
                      <a:pPr algn="r"/>
                      <a:r>
                        <a:rPr kumimoji="1" lang="en-US" altLang="ja-JP" sz="1000" dirty="0" smtClean="0"/>
                        <a:t>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岡山県総社市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u="none" strike="noStrike" dirty="0" smtClean="0">
                          <a:effectLst/>
                          <a:latin typeface="ＭＳ Ｐゴシック" panose="020B0600070205080204" pitchFamily="50" charset="-128"/>
                          <a:ea typeface="ＭＳ Ｐゴシック" panose="020B0600070205080204" pitchFamily="50" charset="-128"/>
                        </a:rPr>
                        <a:t>総社市生涯現役促進協議会</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いつまでも働けるそうじゃ！人生の匠が産業と観光のマンパワーを担う</a:t>
                      </a:r>
                      <a:endParaRPr kumimoji="1" lang="ja-JP" altLang="en-US" sz="10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16</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徳島県</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u="none" strike="noStrike" dirty="0" smtClean="0">
                          <a:effectLst/>
                          <a:latin typeface="ＭＳ Ｐゴシック" panose="020B0600070205080204" pitchFamily="50" charset="-128"/>
                          <a:ea typeface="ＭＳ Ｐゴシック" panose="020B0600070205080204" pitchFamily="50" charset="-128"/>
                        </a:rPr>
                        <a:t>徳島県生涯現役促進</a:t>
                      </a:r>
                      <a:br>
                        <a:rPr lang="zh-TW" altLang="en-US" sz="1000" u="none" strike="noStrike" dirty="0" smtClean="0">
                          <a:effectLst/>
                          <a:latin typeface="ＭＳ Ｐゴシック" panose="020B0600070205080204" pitchFamily="50" charset="-128"/>
                          <a:ea typeface="ＭＳ Ｐゴシック" panose="020B0600070205080204" pitchFamily="50" charset="-128"/>
                        </a:rPr>
                      </a:br>
                      <a:r>
                        <a:rPr lang="zh-TW" altLang="en-US" sz="1000" u="none" strike="noStrike" dirty="0" smtClean="0">
                          <a:effectLst/>
                          <a:latin typeface="ＭＳ Ｐゴシック" panose="020B0600070205080204" pitchFamily="50" charset="-128"/>
                          <a:ea typeface="ＭＳ Ｐゴシック" panose="020B0600070205080204" pitchFamily="50" charset="-128"/>
                        </a:rPr>
                        <a:t>地域連携事業推進協議会</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algn="l" fontAlgn="ctr"/>
                      <a:r>
                        <a:rPr kumimoji="1" lang="ja-JP" altLang="en-US" sz="1000" u="none" strike="noStrike" kern="1200" dirty="0" smtClean="0">
                          <a:solidFill>
                            <a:schemeClr val="dk1"/>
                          </a:solidFill>
                          <a:effectLst/>
                          <a:latin typeface="+mj-ea"/>
                          <a:ea typeface="+mn-ea"/>
                          <a:cs typeface="+mn-cs"/>
                        </a:rPr>
                        <a:t>高年齢者と事業所、地域がひとつとなって「しごと（高年齢者が活躍する場）」を創り、マッチングさせる事業</a:t>
                      </a:r>
                      <a:endParaRPr kumimoji="1" lang="ja-JP" altLang="en-US" sz="10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17</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愛媛県松山市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u="none" strike="noStrike" dirty="0" smtClean="0">
                          <a:effectLst/>
                          <a:latin typeface="ＭＳ Ｐゴシック" panose="020B0600070205080204" pitchFamily="50" charset="-128"/>
                          <a:ea typeface="ＭＳ Ｐゴシック" panose="020B0600070205080204" pitchFamily="50" charset="-128"/>
                        </a:rPr>
                        <a:t>（公社）松山市シルバー人材センター</a:t>
                      </a:r>
                      <a:endPar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地方創生に係る高齢者の就労機会拡充連携支援事業</a:t>
                      </a:r>
                      <a:endParaRPr kumimoji="1" lang="ja-JP" altLang="en-US" sz="10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18</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福岡県</a:t>
                      </a:r>
                    </a:p>
                  </a:txBody>
                  <a:tcPr/>
                </a:tc>
                <a:tc>
                  <a:txBody>
                    <a:bodyPr/>
                    <a:lstStyle/>
                    <a:p>
                      <a:pPr algn="l" fontAlgn="ctr"/>
                      <a:r>
                        <a:rPr lang="ja-JP" altLang="en-US" sz="1000" u="none" strike="noStrike" dirty="0" smtClean="0">
                          <a:effectLst/>
                          <a:latin typeface="ＭＳ Ｐゴシック" panose="020B0600070205080204" pitchFamily="50" charset="-128"/>
                          <a:ea typeface="ＭＳ Ｐゴシック" panose="020B0600070205080204" pitchFamily="50" charset="-128"/>
                        </a:rPr>
                        <a:t>（</a:t>
                      </a:r>
                      <a:r>
                        <a:rPr lang="zh-TW" altLang="en-US" sz="1000" u="none" strike="noStrike" dirty="0" smtClean="0">
                          <a:effectLst/>
                          <a:latin typeface="ＭＳ Ｐゴシック" panose="020B0600070205080204" pitchFamily="50" charset="-128"/>
                          <a:ea typeface="ＭＳ Ｐゴシック" panose="020B0600070205080204" pitchFamily="50" charset="-128"/>
                        </a:rPr>
                        <a:t>公社</a:t>
                      </a:r>
                      <a:r>
                        <a:rPr lang="ja-JP" altLang="en-US" sz="1000" u="none" strike="noStrike" dirty="0" smtClean="0">
                          <a:effectLst/>
                          <a:latin typeface="ＭＳ Ｐゴシック" panose="020B0600070205080204" pitchFamily="50" charset="-128"/>
                          <a:ea typeface="ＭＳ Ｐゴシック" panose="020B0600070205080204" pitchFamily="50" charset="-128"/>
                        </a:rPr>
                        <a:t>）</a:t>
                      </a:r>
                      <a:r>
                        <a:rPr lang="zh-TW" altLang="en-US" sz="1000" u="none" strike="noStrike" dirty="0" smtClean="0">
                          <a:effectLst/>
                          <a:latin typeface="ＭＳ Ｐゴシック" panose="020B0600070205080204" pitchFamily="50" charset="-128"/>
                          <a:ea typeface="ＭＳ Ｐゴシック" panose="020B0600070205080204" pitchFamily="50" charset="-128"/>
                        </a:rPr>
                        <a:t>福岡県雇用対策協会</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福岡県における”</a:t>
                      </a:r>
                      <a:r>
                        <a:rPr kumimoji="1" lang="en-US" altLang="ja-JP" sz="1000" u="none" strike="noStrike" kern="1200" dirty="0" smtClean="0">
                          <a:solidFill>
                            <a:schemeClr val="dk1"/>
                          </a:solidFill>
                          <a:effectLst/>
                          <a:latin typeface="+mj-ea"/>
                          <a:ea typeface="+mn-ea"/>
                          <a:cs typeface="+mn-cs"/>
                        </a:rPr>
                        <a:t>70</a:t>
                      </a:r>
                      <a:r>
                        <a:rPr kumimoji="1" lang="ja-JP" altLang="en-US" sz="1000" u="none" strike="noStrike" kern="1200" dirty="0" smtClean="0">
                          <a:solidFill>
                            <a:schemeClr val="dk1"/>
                          </a:solidFill>
                          <a:effectLst/>
                          <a:latin typeface="+mj-ea"/>
                          <a:ea typeface="+mn-ea"/>
                          <a:cs typeface="+mn-cs"/>
                        </a:rPr>
                        <a:t>歳現役”のための高齢者雇用・就業拡大プロジェクト</a:t>
                      </a:r>
                      <a:endParaRPr kumimoji="1" lang="ja-JP" altLang="en-US" sz="10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19</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長崎県</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u="none" strike="noStrike" dirty="0" smtClean="0">
                          <a:effectLst/>
                          <a:latin typeface="ＭＳ Ｐゴシック" panose="020B0600070205080204" pitchFamily="50" charset="-128"/>
                          <a:ea typeface="ＭＳ Ｐゴシック" panose="020B0600070205080204" pitchFamily="50" charset="-128"/>
                        </a:rPr>
                        <a:t>長崎県生涯現役促進</a:t>
                      </a:r>
                      <a:br>
                        <a:rPr lang="zh-TW" altLang="en-US" sz="1000" u="none" strike="noStrike" dirty="0" smtClean="0">
                          <a:effectLst/>
                          <a:latin typeface="ＭＳ Ｐゴシック" panose="020B0600070205080204" pitchFamily="50" charset="-128"/>
                          <a:ea typeface="ＭＳ Ｐゴシック" panose="020B0600070205080204" pitchFamily="50" charset="-128"/>
                        </a:rPr>
                      </a:br>
                      <a:r>
                        <a:rPr lang="zh-TW" altLang="en-US" sz="1000" u="none" strike="noStrike" dirty="0" smtClean="0">
                          <a:effectLst/>
                          <a:latin typeface="ＭＳ Ｐゴシック" panose="020B0600070205080204" pitchFamily="50" charset="-128"/>
                          <a:ea typeface="ＭＳ Ｐゴシック" panose="020B0600070205080204" pitchFamily="50" charset="-128"/>
                        </a:rPr>
                        <a:t>地域連携協議会</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ながさき生涯現役応援センターの設置による就業・社会参加機会の拡大事業</a:t>
                      </a:r>
                      <a:endParaRPr kumimoji="1" lang="ja-JP" altLang="en-US" sz="1000" b="0" i="0" u="none" strike="noStrike" kern="1200" dirty="0" smtClean="0">
                        <a:solidFill>
                          <a:srgbClr val="000000"/>
                        </a:solidFill>
                        <a:effectLst/>
                        <a:latin typeface="+mj-ea"/>
                        <a:ea typeface="+mn-ea"/>
                        <a:cs typeface="+mn-cs"/>
                      </a:endParaRPr>
                    </a:p>
                    <a:p>
                      <a:pPr algn="l" fontAlgn="ctr"/>
                      <a:endParaRPr kumimoji="1" lang="ja-JP" altLang="en-US" sz="10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20</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大分県</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u="none" strike="noStrike" dirty="0" smtClean="0">
                          <a:effectLst/>
                          <a:latin typeface="ＭＳ Ｐゴシック" panose="020B0600070205080204" pitchFamily="50" charset="-128"/>
                          <a:ea typeface="ＭＳ Ｐゴシック" panose="020B0600070205080204" pitchFamily="50" charset="-128"/>
                        </a:rPr>
                        <a:t>大分県シニア雇用推進協議会</a:t>
                      </a:r>
                      <a:endPar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dirty="0" smtClean="0">
                          <a:solidFill>
                            <a:schemeClr val="dk1"/>
                          </a:solidFill>
                          <a:effectLst/>
                          <a:latin typeface="+mj-ea"/>
                          <a:ea typeface="+mn-ea"/>
                          <a:cs typeface="+mn-cs"/>
                        </a:rPr>
                        <a:t>大分県での生涯現役社会の実現に向けたシニア雇用推進事業</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年４月～平成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21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n-ea"/>
                          <a:ea typeface="+mn-ea"/>
                        </a:rPr>
                        <a:t>富山県</a:t>
                      </a:r>
                    </a:p>
                  </a:txBody>
                  <a:tcPr/>
                </a:tc>
                <a:tc>
                  <a:txBody>
                    <a:bodyPr/>
                    <a:lstStyle/>
                    <a:p>
                      <a:pPr algn="l" fontAlgn="ctr"/>
                      <a:r>
                        <a:rPr lang="ja-JP" altLang="en-US" sz="1000" u="none" strike="noStrike" dirty="0" smtClean="0">
                          <a:effectLst/>
                          <a:latin typeface="ＭＳ Ｐゴシック" panose="020B0600070205080204" pitchFamily="50" charset="-128"/>
                          <a:ea typeface="ＭＳ Ｐゴシック" panose="020B0600070205080204" pitchFamily="50" charset="-128"/>
                        </a:rPr>
                        <a:t>（一財）富山勤労総合福祉センター</a:t>
                      </a:r>
                      <a:endParaRPr lang="zh-CN"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algn="l" fontAlgn="ctr"/>
                      <a:r>
                        <a:rPr kumimoji="1" lang="ja-JP" altLang="en-US" sz="1000" b="0" i="0" u="none" strike="noStrike" kern="1200" dirty="0" smtClean="0">
                          <a:solidFill>
                            <a:srgbClr val="000000"/>
                          </a:solidFill>
                          <a:effectLst/>
                          <a:latin typeface="+mj-ea"/>
                          <a:ea typeface="+mn-ea"/>
                          <a:cs typeface="+mn-cs"/>
                        </a:rPr>
                        <a:t>かがやき現役率向上促進事業</a:t>
                      </a:r>
                    </a:p>
                    <a:p>
                      <a:pPr algn="l" fontAlgn="ctr"/>
                      <a:r>
                        <a:rPr kumimoji="1" lang="ja-JP" altLang="en-US" sz="1000" b="0" i="0" u="none" strike="noStrike" kern="1200" dirty="0" smtClean="0">
                          <a:solidFill>
                            <a:srgbClr val="000000"/>
                          </a:solidFill>
                          <a:effectLst/>
                          <a:latin typeface="+mj-ea"/>
                          <a:ea typeface="+mn-ea"/>
                          <a:cs typeface="+mn-cs"/>
                        </a:rPr>
                        <a:t>～働きたい人が、働き方を踏まえ、働き続けられる環境を目指して～</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年８月～平成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22</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静岡県袋井市</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ふくろい生涯現役促進</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地域連携協議会</a:t>
                      </a:r>
                      <a:endPar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dirty="0" smtClean="0">
                          <a:solidFill>
                            <a:srgbClr val="000000"/>
                          </a:solidFill>
                          <a:effectLst/>
                          <a:latin typeface="+mj-ea"/>
                          <a:ea typeface="+mn-ea"/>
                          <a:cs typeface="+mn-cs"/>
                        </a:rPr>
                        <a:t>ふくろい</a:t>
                      </a:r>
                      <a:r>
                        <a:rPr kumimoji="1" lang="en-US" altLang="ja-JP" sz="1000" b="0" i="0" u="none" strike="noStrike" kern="1200" dirty="0" err="1" smtClean="0">
                          <a:solidFill>
                            <a:srgbClr val="000000"/>
                          </a:solidFill>
                          <a:effectLst/>
                          <a:latin typeface="+mj-ea"/>
                          <a:ea typeface="+mn-ea"/>
                          <a:cs typeface="+mn-cs"/>
                        </a:rPr>
                        <a:t>TaskAru</a:t>
                      </a:r>
                      <a:r>
                        <a:rPr kumimoji="1" lang="ja-JP" altLang="en-US" sz="1000" b="0" i="0" u="none" strike="noStrike" kern="1200" dirty="0" smtClean="0">
                          <a:solidFill>
                            <a:srgbClr val="000000"/>
                          </a:solidFill>
                          <a:effectLst/>
                          <a:latin typeface="+mj-ea"/>
                          <a:ea typeface="+mn-ea"/>
                          <a:cs typeface="+mn-cs"/>
                        </a:rPr>
                        <a:t>ネットワーク（３</a:t>
                      </a:r>
                      <a:r>
                        <a:rPr kumimoji="1" lang="en-US" altLang="ja-JP" sz="1000" b="0" i="0" u="none" strike="noStrike" kern="1200" dirty="0" smtClean="0">
                          <a:solidFill>
                            <a:srgbClr val="000000"/>
                          </a:solidFill>
                          <a:effectLst/>
                          <a:latin typeface="+mj-ea"/>
                          <a:ea typeface="+mn-ea"/>
                          <a:cs typeface="+mn-cs"/>
                        </a:rPr>
                        <a:t>Days Worker’s Office</a:t>
                      </a:r>
                      <a:r>
                        <a:rPr kumimoji="1" lang="ja-JP" altLang="en-US" sz="1000" b="0" i="0" u="none" strike="noStrike" kern="1200" dirty="0" smtClean="0">
                          <a:solidFill>
                            <a:srgbClr val="000000"/>
                          </a:solidFill>
                          <a:effectLst/>
                          <a:latin typeface="+mj-ea"/>
                          <a:ea typeface="+mn-ea"/>
                          <a:cs typeface="+mn-cs"/>
                        </a:rPr>
                        <a:t>構想推進）事業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年８月～平成</a:t>
                      </a:r>
                      <a:r>
                        <a:rPr kumimoji="1" lang="en-US" altLang="ja-JP" sz="1000" dirty="0" smtClean="0"/>
                        <a:t>32</a:t>
                      </a:r>
                      <a:r>
                        <a:rPr kumimoji="1" lang="ja-JP" altLang="en-US" sz="1000" dirty="0" smtClean="0"/>
                        <a:t>年３月</a:t>
                      </a:r>
                      <a:endParaRPr kumimoji="1" lang="ja-JP" altLang="en-US" sz="1000" dirty="0"/>
                    </a:p>
                  </a:txBody>
                  <a:tcPr/>
                </a:tc>
              </a:tr>
              <a:tr h="370840">
                <a:tc>
                  <a:txBody>
                    <a:bodyPr/>
                    <a:lstStyle/>
                    <a:p>
                      <a:pPr algn="r"/>
                      <a:r>
                        <a:rPr kumimoji="1" lang="en-US" altLang="ja-JP" sz="1000" dirty="0" smtClean="0"/>
                        <a:t>23</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宮崎県</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みやざきシニア活躍推進協議会</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dirty="0" smtClean="0">
                          <a:solidFill>
                            <a:srgbClr val="000000"/>
                          </a:solidFill>
                          <a:effectLst/>
                          <a:latin typeface="+mj-ea"/>
                          <a:ea typeface="+mn-ea"/>
                          <a:cs typeface="+mn-cs"/>
                        </a:rPr>
                        <a:t>日本のひなた宮崎県 エイジレスに活躍するための多様な働き方促進事業</a:t>
                      </a:r>
                      <a:endParaRPr kumimoji="1" lang="en-US" altLang="ja-JP" sz="10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年８月～平成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24</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岩手県遠野市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遠野市生涯現役いきいき促進</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協議会</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「永遠の日本のふるさと遠野市」における「生涯現役社会」を目指して</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p>
                  </a:txBody>
                  <a:tcPr/>
                </a:tc>
                <a:tc>
                  <a:txBody>
                    <a:bodyPr/>
                    <a:lstStyle/>
                    <a:p>
                      <a:r>
                        <a:rPr kumimoji="1" lang="ja-JP" altLang="en-US" sz="1000" dirty="0" smtClean="0"/>
                        <a:t>平成</a:t>
                      </a:r>
                      <a:r>
                        <a:rPr kumimoji="1" lang="en-US" altLang="ja-JP" sz="1000" dirty="0" smtClean="0"/>
                        <a:t>29</a:t>
                      </a:r>
                      <a:r>
                        <a:rPr kumimoji="1" lang="ja-JP" altLang="en-US" sz="1000" dirty="0" smtClean="0"/>
                        <a:t>年</a:t>
                      </a:r>
                      <a:r>
                        <a:rPr kumimoji="1" lang="en-US" altLang="ja-JP" sz="1000" dirty="0" smtClean="0"/>
                        <a:t>11</a:t>
                      </a:r>
                      <a:r>
                        <a:rPr kumimoji="1" lang="ja-JP" altLang="en-US" sz="1000" dirty="0" smtClean="0"/>
                        <a:t>月～平成</a:t>
                      </a:r>
                      <a:r>
                        <a:rPr kumimoji="1" lang="en-US" altLang="ja-JP" sz="1000" dirty="0" smtClean="0"/>
                        <a:t>32</a:t>
                      </a:r>
                      <a:r>
                        <a:rPr kumimoji="1" lang="ja-JP" altLang="en-US" sz="1000" dirty="0" smtClean="0"/>
                        <a:t>年３月</a:t>
                      </a:r>
                      <a:endParaRPr kumimoji="1" lang="ja-JP" altLang="en-US" sz="1000" dirty="0"/>
                    </a:p>
                  </a:txBody>
                  <a:tcPr/>
                </a:tc>
              </a:tr>
              <a:tr h="370840">
                <a:tc>
                  <a:txBody>
                    <a:bodyPr/>
                    <a:lstStyle/>
                    <a:p>
                      <a:pPr algn="r"/>
                      <a:r>
                        <a:rPr kumimoji="1" lang="en-US" altLang="ja-JP" sz="1000" dirty="0" smtClean="0"/>
                        <a:t>25</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宮城県</a:t>
                      </a:r>
                      <a:endParaRPr lang="en-US" altLang="zh-TW"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東松島市</a:t>
                      </a:r>
                      <a:endPar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東松島市生涯現役促進</a:t>
                      </a:r>
                      <a:b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地域連携事業推進協議会</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遊休農地の活用等を通じた高年齢求職者の雇用機会の掘り起こし・マッチング事業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a:t>
                      </a:r>
                      <a:r>
                        <a:rPr kumimoji="1" lang="en-US" altLang="ja-JP" sz="1000" dirty="0" smtClean="0"/>
                        <a:t>11</a:t>
                      </a:r>
                      <a:r>
                        <a:rPr kumimoji="1" lang="ja-JP" altLang="en-US" sz="1000" dirty="0" smtClean="0"/>
                        <a:t>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26</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福井県若狭町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若狭町生涯現役促進</a:t>
                      </a:r>
                      <a:b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地域連携協議会</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若狭の風土・伝統文化を活かした新たな高齢者の就労機会創出事業　～経験豊かな高齢者が地域振興の力となり担い手を育てる好循環モデルの構築～</a:t>
                      </a:r>
                      <a:endParaRPr kumimoji="1" lang="ja-JP" altLang="en-US" sz="1000" b="0" i="0" u="none" strike="noStrike" kern="1200" dirty="0" smtClean="0">
                        <a:solidFill>
                          <a:srgbClr val="000000"/>
                        </a:solidFill>
                        <a:effectLst/>
                        <a:latin typeface="+mj-e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a:t>
                      </a:r>
                      <a:r>
                        <a:rPr kumimoji="1" lang="en-US" altLang="ja-JP" sz="1000" dirty="0" smtClean="0"/>
                        <a:t>11</a:t>
                      </a:r>
                      <a:r>
                        <a:rPr kumimoji="1" lang="ja-JP" altLang="en-US" sz="1000" dirty="0" smtClean="0"/>
                        <a:t>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27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山梨県</a:t>
                      </a: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やまなしシニア世代就労推進</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協議会</a:t>
                      </a: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健康長寿“やまなし”のシニアパワーを活かした就業の推進</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a:t>
                      </a:r>
                      <a:r>
                        <a:rPr kumimoji="1" lang="en-US" altLang="ja-JP" sz="1000" dirty="0" smtClean="0"/>
                        <a:t>11</a:t>
                      </a:r>
                      <a:r>
                        <a:rPr kumimoji="1" lang="ja-JP" altLang="en-US" sz="1000" dirty="0" smtClean="0"/>
                        <a:t>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28</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奈良県三郷町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三郷町生涯現役促進協議会</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生涯現役応援プロジェクト ～いきいきわくワーク～</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a:t>
                      </a:r>
                      <a:r>
                        <a:rPr kumimoji="1" lang="en-US" altLang="ja-JP" sz="1000" dirty="0" smtClean="0"/>
                        <a:t>11</a:t>
                      </a:r>
                      <a:r>
                        <a:rPr kumimoji="1" lang="ja-JP" altLang="en-US" sz="1000" dirty="0" smtClean="0"/>
                        <a:t>月～平成</a:t>
                      </a:r>
                      <a:r>
                        <a:rPr kumimoji="1" lang="en-US" altLang="ja-JP" sz="1000" dirty="0" smtClean="0"/>
                        <a:t>32</a:t>
                      </a:r>
                      <a:r>
                        <a:rPr kumimoji="1" lang="ja-JP" altLang="en-US" sz="1000" dirty="0" smtClean="0"/>
                        <a:t>年３月</a:t>
                      </a:r>
                    </a:p>
                  </a:txBody>
                  <a:tcPr/>
                </a:tc>
              </a:tr>
              <a:tr h="370840">
                <a:tc>
                  <a:txBody>
                    <a:bodyPr/>
                    <a:lstStyle/>
                    <a:p>
                      <a:pPr algn="r"/>
                      <a:r>
                        <a:rPr kumimoji="1" lang="en-US" altLang="ja-JP" sz="1000" dirty="0" smtClean="0"/>
                        <a:t>29</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岡山県津山市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津山市生涯現役促進協議会</a:t>
                      </a: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高年齢者の経験・技術・伝統を未来へつなぐ雇用の創出</a:t>
                      </a:r>
                      <a:b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～つやま・セカンドライフ充実プロジェクト～</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平成</a:t>
                      </a:r>
                      <a:r>
                        <a:rPr kumimoji="1" lang="en-US" altLang="ja-JP" sz="1000" dirty="0" smtClean="0"/>
                        <a:t>29</a:t>
                      </a:r>
                      <a:r>
                        <a:rPr kumimoji="1" lang="ja-JP" altLang="en-US" sz="1000" dirty="0" smtClean="0"/>
                        <a:t>年</a:t>
                      </a:r>
                      <a:r>
                        <a:rPr kumimoji="1" lang="en-US" altLang="ja-JP" sz="1000" dirty="0" smtClean="0"/>
                        <a:t>11</a:t>
                      </a:r>
                      <a:r>
                        <a:rPr kumimoji="1" lang="ja-JP" altLang="en-US" sz="1000" dirty="0" smtClean="0"/>
                        <a:t>月～平成</a:t>
                      </a:r>
                      <a:r>
                        <a:rPr kumimoji="1" lang="en-US" altLang="ja-JP" sz="1000" dirty="0" smtClean="0"/>
                        <a:t>32</a:t>
                      </a:r>
                      <a:r>
                        <a:rPr kumimoji="1" lang="ja-JP" altLang="en-US" sz="1000" dirty="0" smtClean="0"/>
                        <a:t>年３月</a:t>
                      </a:r>
                    </a:p>
                  </a:txBody>
                  <a:tcPr/>
                </a:tc>
              </a:tr>
            </a:tbl>
          </a:graphicData>
        </a:graphic>
      </p:graphicFrame>
      <p:sp>
        <p:nvSpPr>
          <p:cNvPr id="6" name="正方形/長方形 5"/>
          <p:cNvSpPr/>
          <p:nvPr/>
        </p:nvSpPr>
        <p:spPr>
          <a:xfrm>
            <a:off x="-17933" y="3"/>
            <a:ext cx="10311977" cy="4134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smtClean="0"/>
              <a:t>４－３　生涯現役促進地域連携事業実施団体②</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7"/>
          <p:cNvSpPr txBox="1">
            <a:spLocks/>
          </p:cNvSpPr>
          <p:nvPr/>
        </p:nvSpPr>
        <p:spPr>
          <a:xfrm>
            <a:off x="7614915" y="6525344"/>
            <a:ext cx="23102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600" dirty="0" smtClean="0">
                <a:solidFill>
                  <a:schemeClr val="tx1"/>
                </a:solidFill>
              </a:rPr>
              <a:t>８</a:t>
            </a:r>
            <a:endParaRPr lang="en-US" altLang="ja-JP" sz="1600" dirty="0">
              <a:solidFill>
                <a:schemeClr val="tx1"/>
              </a:solidFill>
            </a:endParaRPr>
          </a:p>
        </p:txBody>
      </p:sp>
    </p:spTree>
    <p:extLst>
      <p:ext uri="{BB962C8B-B14F-4D97-AF65-F5344CB8AC3E}">
        <p14:creationId xmlns:p14="http://schemas.microsoft.com/office/powerpoint/2010/main" val="1811627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20000"/>
            <a:lumOff val="80000"/>
          </a:schemeClr>
        </a:solidFill>
        <a:ln w="9525" algn="ctr">
          <a:solidFill>
            <a:schemeClr val="tx1"/>
          </a:solidFill>
          <a:round/>
          <a:headEnd/>
          <a:tailEnd/>
        </a:ln>
        <a:effectLst>
          <a:outerShdw dist="35921" dir="2700000" algn="ctr" rotWithShape="0">
            <a:schemeClr val="bg2"/>
          </a:outerShdw>
        </a:effectLst>
      </a:spPr>
      <a:bodyPr vert="horz" lIns="88697" tIns="44348" rIns="88697" bIns="44348" anchor="ctr"/>
      <a:lstStyle>
        <a:defPPr marL="176213" indent="-176213" algn="ctr" defTabSz="887413">
          <a:lnSpc>
            <a:spcPct val="80000"/>
          </a:lnSpc>
          <a:spcBef>
            <a:spcPct val="20000"/>
          </a:spcBef>
          <a:defRPr sz="1600" dirty="0">
            <a:solidFill>
              <a:srgbClr val="000000"/>
            </a:solidFill>
            <a:latin typeface="Arial" charset="0"/>
            <a:ea typeface="ＭＳ ゴシック" pitchFamily="49"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5163</TotalTime>
  <Words>3018</Words>
  <Application>Microsoft Office PowerPoint</Application>
  <PresentationFormat>ユーザー設定</PresentationFormat>
  <Paragraphs>723</Paragraphs>
  <Slides>18</Slides>
  <Notes>8</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生涯現役促進地域連携事業のご案内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実践型地域雇用創造事業</dc:title>
  <dc:creator>厚生労働省ネットワークシステム</dc:creator>
  <cp:lastModifiedBy>厚生労働省ネットワークシステム</cp:lastModifiedBy>
  <cp:revision>346</cp:revision>
  <cp:lastPrinted>2018-05-14T01:50:22Z</cp:lastPrinted>
  <dcterms:created xsi:type="dcterms:W3CDTF">2016-09-13T09:47:33Z</dcterms:created>
  <dcterms:modified xsi:type="dcterms:W3CDTF">2018-05-14T01:53:27Z</dcterms:modified>
</cp:coreProperties>
</file>