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4" r:id="rId6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8F92"/>
    <a:srgbClr val="FFFF75"/>
    <a:srgbClr val="FFE7F8"/>
    <a:srgbClr val="FFD9F3"/>
    <a:srgbClr val="FFE1FF"/>
    <a:srgbClr val="DB5793"/>
    <a:srgbClr val="B7375F"/>
    <a:srgbClr val="FFFF66"/>
    <a:srgbClr val="D34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18" autoAdjust="0"/>
    <p:restoredTop sz="95144" autoAdjust="0"/>
  </p:normalViewPr>
  <p:slideViewPr>
    <p:cSldViewPr>
      <p:cViewPr>
        <p:scale>
          <a:sx n="66" d="100"/>
          <a:sy n="66" d="100"/>
        </p:scale>
        <p:origin x="-3948" y="-336"/>
      </p:cViewPr>
      <p:guideLst>
        <p:guide orient="horz" pos="3120"/>
        <p:guide pos="119"/>
        <p:guide pos="42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DD667-C0D1-4F24-A2BA-DA4A0D61B7FB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D50DAE-D9FA-4C1D-B58E-9A59EEBF9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29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D674DB-2ECF-4187-8F88-3714EFB9FD35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A0BF-F221-406E-8C0E-D0650D407ED5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26F9-2C6A-4331-B992-B6E40FCE32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1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E934-8F7B-4AE2-AF13-E74F6183C52F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45CB-C5D8-4477-8682-279BE0C9A3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637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FCD0-5141-4D26-A439-159612EA459E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C2CAD-A1C6-4958-845E-FD17EA5CFD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27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647E-E2D7-4832-80E0-FFC7E3D0001E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02F9-28E9-40D7-BBD1-CA731C4105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633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229F-5D2A-4EF2-921A-32DBADF134F9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FBAB-2A3C-4A05-93B1-11BBA69871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1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A6E2-FFB7-4C05-9E6F-109A352803F2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B6D6-5490-40CA-BB94-10EEBF2B7C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720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9B51-AE2D-435C-8811-E26BE1F9F8F5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051D-D6B5-498F-B70E-C3831900C1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196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B80C-D5E7-47ED-A6B9-319277D4D001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746A-6175-4340-9671-03748A1EC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061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56DD-3C67-4327-84D0-7C8687925C6D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E683-0143-4163-B84A-612A1B11F0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353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0157-4D54-43CA-ABD6-3E84D1268F98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730B-CE9F-4FAD-84CC-FC42756193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32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7154-033C-4CD4-AB8E-6EF113F28092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D0A9-C2F8-42E1-BF62-61F0689275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91AC04-087E-4977-B007-88F4290C528C}" type="datetimeFigureOut">
              <a:rPr lang="ja-JP" altLang="en-US"/>
              <a:pPr>
                <a:defRPr/>
              </a:pPr>
              <a:t>2017/7/4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3825403" y="8170167"/>
            <a:ext cx="1086619" cy="527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00411" y="8328917"/>
            <a:ext cx="2924993" cy="368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 flipH="1">
            <a:off x="900412" y="8321921"/>
            <a:ext cx="292499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テキスト ボックス 31"/>
          <p:cNvSpPr txBox="1">
            <a:spLocks noChangeArrowheads="1"/>
          </p:cNvSpPr>
          <p:nvPr/>
        </p:nvSpPr>
        <p:spPr bwMode="auto">
          <a:xfrm>
            <a:off x="-26988" y="396875"/>
            <a:ext cx="208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事業主のみなさまへ</a:t>
            </a:r>
          </a:p>
        </p:txBody>
      </p:sp>
      <p:sp>
        <p:nvSpPr>
          <p:cNvPr id="2051" name="正方形/長方形 38"/>
          <p:cNvSpPr>
            <a:spLocks noChangeArrowheads="1"/>
          </p:cNvSpPr>
          <p:nvPr/>
        </p:nvSpPr>
        <p:spPr bwMode="auto">
          <a:xfrm>
            <a:off x="216000" y="1766888"/>
            <a:ext cx="64087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障害者がごく普通に地域で暮らし、地域の一員として共に生活できる「共生社会」実現の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理念の下、すべての事業主には、法定雇用率以上の割合で障害者を雇用する義務があります（障害者雇用率制度）。この法定雇用率が、</a:t>
            </a:r>
            <a:r>
              <a:rPr lang="ja-JP" altLang="en-US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年４月１日から以下のように変わります</a:t>
            </a:r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</p:txBody>
      </p:sp>
      <p:sp>
        <p:nvSpPr>
          <p:cNvPr id="59" name="Text Box 42"/>
          <p:cNvSpPr txBox="1">
            <a:spLocks noChangeArrowheads="1"/>
          </p:cNvSpPr>
          <p:nvPr/>
        </p:nvSpPr>
        <p:spPr bwMode="auto">
          <a:xfrm>
            <a:off x="674688" y="9259888"/>
            <a:ext cx="5689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>
                <a:latin typeface="HG丸ｺﾞｼｯｸM-PRO" pitchFamily="50" charset="-128"/>
                <a:ea typeface="HG丸ｺﾞｼｯｸM-PRO" pitchFamily="50" charset="-128"/>
              </a:rPr>
              <a:t>厚生労働省・都道府県労働局・ハローワーク</a:t>
            </a:r>
          </a:p>
        </p:txBody>
      </p:sp>
      <p:pic>
        <p:nvPicPr>
          <p:cNvPr id="2056" name="図 30" descr="マーク最小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9201150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正方形/長方形 36"/>
          <p:cNvSpPr/>
          <p:nvPr/>
        </p:nvSpPr>
        <p:spPr>
          <a:xfrm>
            <a:off x="219075" y="646113"/>
            <a:ext cx="6407150" cy="1008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平成</a:t>
            </a:r>
            <a:r>
              <a:rPr lang="en-US" altLang="ja-JP" sz="2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24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年４月１日</a:t>
            </a:r>
            <a:r>
              <a:rPr lang="ja-JP" altLang="en-US" sz="22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から</a:t>
            </a:r>
            <a:endParaRPr lang="en-US" altLang="ja-JP" sz="2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defRPr/>
            </a:pPr>
            <a:r>
              <a:rPr lang="ja-JP" altLang="en-US" sz="2800" b="1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障害者</a:t>
            </a:r>
            <a:r>
              <a:rPr lang="ja-JP" altLang="en-US" sz="2200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2800" b="1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法定雇用率</a:t>
            </a:r>
            <a:r>
              <a:rPr lang="ja-JP" altLang="en-US" sz="2200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が</a:t>
            </a:r>
            <a:r>
              <a:rPr lang="ja-JP" altLang="en-US" sz="2800" b="1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引き上げ</a:t>
            </a:r>
            <a:r>
              <a:rPr lang="ja-JP" altLang="en-US" sz="2200" spc="-3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になります</a:t>
            </a: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765175" y="2576513"/>
          <a:ext cx="5327651" cy="1370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733"/>
                <a:gridCol w="1158185"/>
                <a:gridCol w="308849"/>
                <a:gridCol w="1775884"/>
              </a:tblGrid>
              <a:tr h="21606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事業主区分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法定雇用率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0000" marR="90000" marT="72000" marB="36000" anchor="b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u="none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0000" marR="90000" marT="72000" marB="36000" anchor="b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927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現行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0" marR="0" marT="36011" marB="0" anchor="ctr">
                    <a:lnR w="12700" cmpd="sng">
                      <a:noFill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0" marR="0" marT="36011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200" b="1" u="none" dirty="0" smtClean="0">
                          <a:latin typeface="メイリオ" pitchFamily="50" charset="-128"/>
                          <a:ea typeface="メイリオ" pitchFamily="50" charset="-128"/>
                        </a:rPr>
                        <a:t>平成</a:t>
                      </a:r>
                      <a:r>
                        <a:rPr kumimoji="1" lang="en-US" altLang="ja-JP" sz="1200" b="1" u="none" dirty="0" smtClean="0">
                          <a:latin typeface="メイリオ" pitchFamily="50" charset="-128"/>
                          <a:ea typeface="メイリオ" pitchFamily="50" charset="-128"/>
                        </a:rPr>
                        <a:t>30</a:t>
                      </a:r>
                      <a:r>
                        <a:rPr kumimoji="1" lang="ja-JP" altLang="en-US" sz="1200" b="1" u="none" dirty="0" smtClean="0">
                          <a:latin typeface="メイリオ" pitchFamily="50" charset="-128"/>
                          <a:ea typeface="メイリオ" pitchFamily="50" charset="-128"/>
                        </a:rPr>
                        <a:t>年４月１日以降</a:t>
                      </a:r>
                      <a:endParaRPr kumimoji="1" lang="ja-JP" altLang="en-US" sz="1200" b="1" u="none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0" marR="0" marT="36011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48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民間企業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2.0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％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⇒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2.</a:t>
                      </a:r>
                      <a:r>
                        <a:rPr kumimoji="1" lang="ja-JP" altLang="en-US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２％</a:t>
                      </a:r>
                      <a:endParaRPr kumimoji="1" lang="ja-JP" altLang="en-US" sz="1400" b="1" u="sng" dirty="0">
                        <a:solidFill>
                          <a:srgbClr val="FF0000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国、地方公共団体等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2.3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％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⇒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2.</a:t>
                      </a:r>
                      <a:r>
                        <a:rPr kumimoji="1" lang="ja-JP" altLang="en-US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５％</a:t>
                      </a:r>
                      <a:endParaRPr kumimoji="1" lang="ja-JP" altLang="en-US" sz="1400" b="1" u="sng" dirty="0">
                        <a:solidFill>
                          <a:srgbClr val="FF0000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都道府県等の教育委員会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2.2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％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⇒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2.</a:t>
                      </a:r>
                      <a:r>
                        <a:rPr kumimoji="1" lang="ja-JP" altLang="en-US" sz="1400" b="1" u="sng" dirty="0" smtClean="0">
                          <a:solidFill>
                            <a:srgbClr val="FF0000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４％</a:t>
                      </a:r>
                      <a:endParaRPr kumimoji="1" lang="ja-JP" altLang="en-US" sz="1400" b="1" u="sng" dirty="0">
                        <a:solidFill>
                          <a:srgbClr val="FF0000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1432" marR="91432" marT="45734" marB="45734" anchor="b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539750" y="4572000"/>
            <a:ext cx="6034088" cy="395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>
              <a:defRPr/>
            </a:pPr>
            <a:r>
              <a:rPr lang="ja-JP" altLang="en-US" sz="13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 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対象となる事業主の範囲が、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45.5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に広がります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sp>
        <p:nvSpPr>
          <p:cNvPr id="2087" name="正方形/長方形 38"/>
          <p:cNvSpPr>
            <a:spLocks noChangeArrowheads="1"/>
          </p:cNvSpPr>
          <p:nvPr/>
        </p:nvSpPr>
        <p:spPr bwMode="auto">
          <a:xfrm>
            <a:off x="431800" y="5326063"/>
            <a:ext cx="62753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今回の法定雇用率の変更に伴い、障害者を雇用しなければならない民間企業の事業主の範囲が、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従業員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０人以上から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45.5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人以上に変わります。また、その事業主には、以下の義務があります。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ts val="1500"/>
              </a:lnSpc>
              <a:spcBef>
                <a:spcPts val="200"/>
              </a:spcBef>
              <a:buFontTx/>
              <a:buNone/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 毎年６月１日時点の障害者雇用状況をハローワークに報告しなければなりません。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24000" indent="-324000" eaLnBrk="1" hangingPunct="1">
              <a:lnSpc>
                <a:spcPts val="1500"/>
              </a:lnSpc>
              <a:spcBef>
                <a:spcPts val="0"/>
              </a:spcBef>
              <a:buFontTx/>
              <a:buNone/>
              <a:tabLst>
                <a:tab pos="361950" algn="l"/>
              </a:tabLst>
              <a:defRPr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 障害者の雇用の促進と継続を図るための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障害者雇用推進者」を選任するよう努めなければなりません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91" name="図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-220663"/>
            <a:ext cx="576262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2" name="AutoShape 7"/>
          <p:cNvSpPr>
            <a:spLocks noChangeArrowheads="1"/>
          </p:cNvSpPr>
          <p:nvPr/>
        </p:nvSpPr>
        <p:spPr bwMode="auto">
          <a:xfrm>
            <a:off x="-271463" y="-309563"/>
            <a:ext cx="650876" cy="644526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2093" name="AutoShape 9"/>
          <p:cNvSpPr>
            <a:spLocks noChangeArrowheads="1"/>
          </p:cNvSpPr>
          <p:nvPr/>
        </p:nvSpPr>
        <p:spPr bwMode="auto">
          <a:xfrm>
            <a:off x="908050" y="-309563"/>
            <a:ext cx="6953250" cy="644526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2094" name="AutoShape 12"/>
          <p:cNvSpPr>
            <a:spLocks noChangeArrowheads="1"/>
          </p:cNvSpPr>
          <p:nvPr/>
        </p:nvSpPr>
        <p:spPr bwMode="auto">
          <a:xfrm>
            <a:off x="-903288" y="9628188"/>
            <a:ext cx="6911976" cy="546100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2095" name="AutoShape 14"/>
          <p:cNvSpPr>
            <a:spLocks noChangeArrowheads="1"/>
          </p:cNvSpPr>
          <p:nvPr/>
        </p:nvSpPr>
        <p:spPr bwMode="auto">
          <a:xfrm>
            <a:off x="6554788" y="9607550"/>
            <a:ext cx="647700" cy="546100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295" tIns="8890" rIns="74295" bIns="889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charset="0"/>
            </a:endParaRPr>
          </a:p>
        </p:txBody>
      </p:sp>
      <p:pic>
        <p:nvPicPr>
          <p:cNvPr id="2096" name="図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97575" y="9550400"/>
            <a:ext cx="57626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539750" y="6486525"/>
            <a:ext cx="6057900" cy="395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平成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年４月までには、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更に</a:t>
            </a:r>
            <a:r>
              <a:rPr lang="en-US" altLang="ja-JP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0.1</a:t>
            </a:r>
            <a:r>
              <a:rPr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％引き上げ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なります。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134938" y="4484688"/>
            <a:ext cx="801687" cy="5397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anchor="ctr"/>
          <a:lstStyle/>
          <a:p>
            <a:pPr algn="ctr"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留意点 ①</a:t>
            </a:r>
          </a:p>
        </p:txBody>
      </p:sp>
      <p:sp>
        <p:nvSpPr>
          <p:cNvPr id="2099" name="正方形/長方形 38"/>
          <p:cNvSpPr>
            <a:spLocks noChangeArrowheads="1"/>
          </p:cNvSpPr>
          <p:nvPr/>
        </p:nvSpPr>
        <p:spPr bwMode="auto">
          <a:xfrm>
            <a:off x="476250" y="7319963"/>
            <a:ext cx="48969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具体的な次回の引き上げ時期は、今後、労働政策審議会において議論が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なされます。</a:t>
            </a:r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※2.3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％となった際には、対象となる事業主の範囲は、従業員</a:t>
            </a:r>
            <a:r>
              <a:rPr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43.5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人以上に広がります。</a:t>
            </a:r>
            <a:endParaRPr lang="en-US" altLang="ja-JP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0648" y="7779642"/>
            <a:ext cx="1004888" cy="3762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（障害者雇用率）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四角形吹き出し 41"/>
          <p:cNvSpPr/>
          <p:nvPr/>
        </p:nvSpPr>
        <p:spPr>
          <a:xfrm>
            <a:off x="2159993" y="7968555"/>
            <a:ext cx="576262" cy="252412"/>
          </a:xfrm>
          <a:prstGeom prst="wedgeRectCallout">
            <a:avLst>
              <a:gd name="adj1" fmla="val -20442"/>
              <a:gd name="adj2" fmla="val 8284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2.0</a:t>
            </a:r>
            <a:r>
              <a:rPr lang="ja-JP" altLang="en-US" sz="11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1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761" y="8227317"/>
            <a:ext cx="39846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2.0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5773" y="8587680"/>
            <a:ext cx="31908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41623" y="9019480"/>
            <a:ext cx="102393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17639" y="9019480"/>
            <a:ext cx="1039813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568182" y="9019480"/>
            <a:ext cx="10255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4114825" y="8338442"/>
            <a:ext cx="574675" cy="252413"/>
          </a:xfrm>
          <a:prstGeom prst="wedgeRectCallout">
            <a:avLst>
              <a:gd name="adj1" fmla="val -22399"/>
              <a:gd name="adj2" fmla="val -108070"/>
            </a:avLst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/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2.2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0188" y="5110163"/>
            <a:ext cx="6121400" cy="268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150" b="1" dirty="0">
                <a:latin typeface="メイリオ" pitchFamily="50" charset="-128"/>
                <a:ea typeface="メイリオ" pitchFamily="50" charset="-128"/>
              </a:rPr>
              <a:t>▶ 従業員</a:t>
            </a:r>
            <a:r>
              <a:rPr lang="en-US" altLang="ja-JP" sz="1150" b="1" dirty="0">
                <a:latin typeface="メイリオ" pitchFamily="50" charset="-128"/>
                <a:ea typeface="メイリオ" pitchFamily="50" charset="-128"/>
              </a:rPr>
              <a:t>45.5</a:t>
            </a:r>
            <a:r>
              <a:rPr lang="ja-JP" altLang="en-US" sz="1150" b="1" dirty="0">
                <a:latin typeface="メイリオ" pitchFamily="50" charset="-128"/>
                <a:ea typeface="メイリオ" pitchFamily="50" charset="-128"/>
              </a:rPr>
              <a:t>人以上</a:t>
            </a:r>
            <a:r>
              <a:rPr lang="en-US" altLang="ja-JP" sz="1150" b="1" dirty="0">
                <a:latin typeface="メイリオ" pitchFamily="50" charset="-128"/>
                <a:ea typeface="メイリオ" pitchFamily="50" charset="-128"/>
              </a:rPr>
              <a:t>50</a:t>
            </a:r>
            <a:r>
              <a:rPr lang="ja-JP" altLang="en-US" sz="1150" b="1" dirty="0">
                <a:latin typeface="メイリオ" pitchFamily="50" charset="-128"/>
                <a:ea typeface="メイリオ" pitchFamily="50" charset="-128"/>
              </a:rPr>
              <a:t>人未満の事業主</a:t>
            </a:r>
            <a:r>
              <a:rPr lang="ja-JP" altLang="en-US" sz="1150" b="1" dirty="0" smtClean="0">
                <a:latin typeface="メイリオ" pitchFamily="50" charset="-128"/>
                <a:ea typeface="メイリオ" pitchFamily="50" charset="-128"/>
              </a:rPr>
              <a:t>の皆さま</a:t>
            </a:r>
            <a:r>
              <a:rPr lang="ja-JP" altLang="en-US" sz="1150" b="1" dirty="0">
                <a:latin typeface="メイリオ" pitchFamily="50" charset="-128"/>
                <a:ea typeface="メイリオ" pitchFamily="50" charset="-128"/>
              </a:rPr>
              <a:t>は特にご注意ください。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075" y="7002463"/>
            <a:ext cx="68961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ja-JP"/>
            </a:defPPr>
            <a:lvl1pPr>
              <a:defRPr sz="12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pPr>
              <a:defRPr/>
            </a:pPr>
            <a:r>
              <a:rPr lang="ja-JP" altLang="en-US" sz="1150" dirty="0" smtClean="0"/>
              <a:t>▶ 平成</a:t>
            </a:r>
            <a:r>
              <a:rPr lang="en-US" altLang="ja-JP" sz="1150" dirty="0" smtClean="0"/>
              <a:t>30</a:t>
            </a:r>
            <a:r>
              <a:rPr lang="ja-JP" altLang="en-US" sz="1150" dirty="0" smtClean="0"/>
              <a:t>年４月から３年を経過する日より前</a:t>
            </a:r>
            <a:r>
              <a:rPr lang="en-US" altLang="ja-JP" sz="1150" baseline="30000" dirty="0" smtClean="0"/>
              <a:t>※</a:t>
            </a:r>
            <a:r>
              <a:rPr lang="ja-JP" altLang="en-US" sz="1150" dirty="0" smtClean="0"/>
              <a:t>に、民間企業の法定雇用率は</a:t>
            </a:r>
            <a:r>
              <a:rPr lang="en-US" altLang="ja-JP" sz="1150" dirty="0" smtClean="0"/>
              <a:t>2.3</a:t>
            </a:r>
            <a:r>
              <a:rPr lang="ja-JP" altLang="en-US" sz="1150" dirty="0" smtClean="0"/>
              <a:t>％になります。 </a:t>
            </a:r>
            <a:endParaRPr lang="en-US" altLang="ja-JP" sz="1150" dirty="0" smtClean="0"/>
          </a:p>
          <a:p>
            <a:pPr>
              <a:defRPr/>
            </a:pPr>
            <a:r>
              <a:rPr lang="en-US" altLang="ja-JP" sz="1150" dirty="0" smtClean="0"/>
              <a:t>   </a:t>
            </a:r>
            <a:r>
              <a:rPr lang="ja-JP" altLang="en-US" sz="1150" dirty="0" smtClean="0"/>
              <a:t>（国等の機関も同様に</a:t>
            </a:r>
            <a:r>
              <a:rPr lang="en-US" altLang="ja-JP" sz="1150" dirty="0" smtClean="0"/>
              <a:t>0.1</a:t>
            </a:r>
            <a:r>
              <a:rPr lang="ja-JP" altLang="en-US" sz="1150" dirty="0" smtClean="0"/>
              <a:t>％引上げになります。）</a:t>
            </a:r>
          </a:p>
        </p:txBody>
      </p:sp>
      <p:sp>
        <p:nvSpPr>
          <p:cNvPr id="34" name="円/楕円 33"/>
          <p:cNvSpPr/>
          <p:nvPr/>
        </p:nvSpPr>
        <p:spPr>
          <a:xfrm>
            <a:off x="150813" y="6419850"/>
            <a:ext cx="800100" cy="5397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anchor="ctr"/>
          <a:lstStyle/>
          <a:p>
            <a:pPr algn="ctr"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留意点 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920530" y="8043167"/>
            <a:ext cx="1512763" cy="654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909141" y="8697217"/>
            <a:ext cx="5524152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3825404" y="8043167"/>
            <a:ext cx="260788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3825404" y="8170167"/>
            <a:ext cx="1080000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四角形吹き出し 39"/>
          <p:cNvSpPr/>
          <p:nvPr/>
        </p:nvSpPr>
        <p:spPr>
          <a:xfrm>
            <a:off x="5265366" y="8222555"/>
            <a:ext cx="576262" cy="250825"/>
          </a:xfrm>
          <a:prstGeom prst="wedgeRectCallout">
            <a:avLst>
              <a:gd name="adj1" fmla="val -23611"/>
              <a:gd name="adj2" fmla="val -115644"/>
            </a:avLst>
          </a:pr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2.3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900411" y="7939980"/>
            <a:ext cx="0" cy="107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4143450" y="8819405"/>
            <a:ext cx="1554162" cy="215900"/>
          </a:xfrm>
          <a:prstGeom prst="roundRect">
            <a:avLst>
              <a:gd name="adj" fmla="val 35301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>
              <a:defRPr/>
            </a:pP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３年を経過する日より前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>
            <a:off x="4803850" y="8732092"/>
            <a:ext cx="228600" cy="9048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>
              <a:defRPr/>
            </a:pPr>
            <a:endParaRPr lang="ja-JP" altLang="en-US" sz="10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56322" y="8416230"/>
            <a:ext cx="588962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0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　行</a:t>
            </a:r>
            <a:endParaRPr lang="en-US" altLang="ja-JP" sz="100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23" name="正方形/長方形 38"/>
          <p:cNvSpPr>
            <a:spLocks noChangeArrowheads="1"/>
          </p:cNvSpPr>
          <p:nvPr/>
        </p:nvSpPr>
        <p:spPr bwMode="auto">
          <a:xfrm>
            <a:off x="216000" y="4089400"/>
            <a:ext cx="64087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また併せて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、下記の２点についてもご注意くださいますよう、お願いいたします。</a:t>
            </a:r>
          </a:p>
        </p:txBody>
      </p:sp>
      <p:cxnSp>
        <p:nvCxnSpPr>
          <p:cNvPr id="50" name="直線コネクタ 49"/>
          <p:cNvCxnSpPr/>
          <p:nvPr/>
        </p:nvCxnSpPr>
        <p:spPr>
          <a:xfrm>
            <a:off x="6088882" y="7939980"/>
            <a:ext cx="0" cy="107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825404" y="7939980"/>
            <a:ext cx="0" cy="1079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908625" y="7940004"/>
            <a:ext cx="0" cy="76383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5676911" y="9417496"/>
            <a:ext cx="1102803" cy="25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7652" tIns="47819" rIns="37652" bIns="47819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spc="-2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LL290630</a:t>
            </a:r>
            <a:r>
              <a:rPr lang="ja-JP" altLang="en-US" sz="1000" spc="-2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雇障</a:t>
            </a:r>
            <a:r>
              <a:rPr lang="en-US" altLang="ja-JP" sz="1000" spc="-2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en-US" altLang="ja-JP" sz="1000" spc="-2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000" spc="-2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763588" y="9518928"/>
            <a:ext cx="568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spc="-20" dirty="0">
                <a:latin typeface="HG丸ｺﾞｼｯｸM-PRO" pitchFamily="50" charset="-128"/>
                <a:ea typeface="HG丸ｺﾞｼｯｸM-PRO" pitchFamily="50" charset="-128"/>
              </a:rPr>
              <a:t>厚生労働省・都道府県労働局・ハローワーク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8913" y="252000"/>
            <a:ext cx="6480175" cy="4050000"/>
          </a:xfrm>
          <a:prstGeom prst="roundRect">
            <a:avLst>
              <a:gd name="adj" fmla="val 4858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0" tIns="288000" rIns="180000" bIns="72000" anchor="ctr"/>
          <a:lstStyle>
            <a:defPPr>
              <a:defRPr lang="ja-JP"/>
            </a:defPPr>
            <a:lvl1pPr algn="just" eaLnBrk="0">
              <a:lnSpc>
                <a:spcPts val="1800"/>
              </a:lnSpc>
              <a:defRPr sz="1400">
                <a:solidFill>
                  <a:schemeClr val="dk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altLang="ja-JP" dirty="0"/>
          </a:p>
        </p:txBody>
      </p:sp>
      <p:sp>
        <p:nvSpPr>
          <p:cNvPr id="16" name="角丸四角形 15"/>
          <p:cNvSpPr/>
          <p:nvPr/>
        </p:nvSpPr>
        <p:spPr>
          <a:xfrm>
            <a:off x="2492375" y="90000"/>
            <a:ext cx="1814513" cy="3238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dirty="0">
                <a:latin typeface="HGP創英角ﾎﾟｯﾌﾟ体" pitchFamily="50" charset="-128"/>
                <a:ea typeface="ＤＨＰ特太ゴシック体" pitchFamily="2" charset="-128"/>
              </a:rPr>
              <a:t>Ｑ ＆ Ａ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95288" y="504000"/>
            <a:ext cx="6084887" cy="102814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tIns="126000" rIns="144000" bIns="54000">
            <a:spAutoFit/>
          </a:bodyPr>
          <a:lstStyle/>
          <a:p>
            <a:pPr>
              <a:lnSpc>
                <a:spcPts val="1600"/>
              </a:lnSpc>
              <a:spcAft>
                <a:spcPts val="200"/>
              </a:spcAft>
              <a:defRPr/>
            </a:pPr>
            <a:r>
              <a:rPr lang="ja-JP" altLang="en-US" sz="1400" dirty="0">
                <a:solidFill>
                  <a:schemeClr val="bg2"/>
                </a:solidFill>
                <a:latin typeface="HGP創英角ﾎﾟｯﾌﾟ体" pitchFamily="50" charset="-128"/>
                <a:ea typeface="HGP創英角ﾎﾟｯﾌﾟ体" pitchFamily="50" charset="-128"/>
              </a:rPr>
              <a:t>Ｑ１．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障害者雇用納付金の取り扱いはどう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なるのでしょうか？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  <a:p>
            <a:pPr marL="265113" indent="-265113">
              <a:lnSpc>
                <a:spcPts val="1600"/>
              </a:lnSpc>
              <a:defRPr/>
            </a:pPr>
            <a:r>
              <a:rPr lang="ja-JP" altLang="en-US" sz="1200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Ａ１．　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新しい法定雇用率で算定して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いただくことになります。</a:t>
            </a:r>
            <a:r>
              <a:rPr lang="ja-JP" altLang="en-US" sz="1100" u="sng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10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31</a:t>
            </a:r>
            <a:r>
              <a:rPr lang="ja-JP" altLang="en-US" sz="110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年４月１日から同年５月</a:t>
            </a:r>
            <a:r>
              <a:rPr lang="en-US" altLang="ja-JP" sz="110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1100" u="sng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日までの間に申告していただく</a:t>
            </a:r>
            <a:r>
              <a:rPr lang="ja-JP" altLang="en-US" sz="1100" u="sng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分から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（申告対象期間が、平成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年４月から平成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31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年３月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までの分から）適用されますので、申告の際はご注意ください。</a:t>
            </a:r>
            <a:endParaRPr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5288" y="1656000"/>
            <a:ext cx="6084887" cy="102814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tIns="126000" rIns="144000" bIns="54000">
            <a:spAutoFit/>
          </a:bodyPr>
          <a:lstStyle/>
          <a:p>
            <a:pPr marL="265113" indent="-265113">
              <a:lnSpc>
                <a:spcPts val="1600"/>
              </a:lnSpc>
              <a:spcAft>
                <a:spcPts val="200"/>
              </a:spcAft>
              <a:defRPr/>
            </a:pPr>
            <a:r>
              <a:rPr lang="ja-JP" altLang="en-US" sz="1400" dirty="0">
                <a:solidFill>
                  <a:schemeClr val="bg2"/>
                </a:solidFill>
                <a:latin typeface="HGP創英角ﾎﾟｯﾌﾟ体" pitchFamily="50" charset="-128"/>
                <a:ea typeface="HGP創英角ﾎﾟｯﾌﾟ体" pitchFamily="50" charset="-128"/>
              </a:rPr>
              <a:t>Ｑ２．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障害者を雇用する場合に活用できる支援制度はありますか？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  <a:p>
            <a:pPr marL="265113" indent="-265113">
              <a:lnSpc>
                <a:spcPts val="1600"/>
              </a:lnSpc>
              <a:spcAft>
                <a:spcPts val="600"/>
              </a:spcAft>
              <a:defRPr/>
            </a:pPr>
            <a:r>
              <a:rPr lang="ja-JP" altLang="en-US" sz="1200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Ａ２．　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障害者雇用のための各種助成金や職場定着に向けた人的支援など、様々な支援制度をご利用いただけます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。サポートを実施している機関は様々ありますので、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まずは事業所管轄のハローワークにご相談ください。</a:t>
            </a:r>
            <a:endParaRPr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5288" y="2808000"/>
            <a:ext cx="6084887" cy="130514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tIns="126000" rIns="144000" bIns="54000">
            <a:spAutoFit/>
          </a:bodyPr>
          <a:lstStyle/>
          <a:p>
            <a:pPr>
              <a:lnSpc>
                <a:spcPts val="1600"/>
              </a:lnSpc>
              <a:spcAft>
                <a:spcPts val="200"/>
              </a:spcAft>
              <a:defRPr/>
            </a:pPr>
            <a:r>
              <a:rPr lang="ja-JP" altLang="en-US" sz="1400" dirty="0">
                <a:solidFill>
                  <a:schemeClr val="bg2"/>
                </a:solidFill>
                <a:latin typeface="HGP創英角ﾎﾟｯﾌﾟ体" pitchFamily="50" charset="-128"/>
                <a:ea typeface="HGP創英角ﾎﾟｯﾌﾟ体" pitchFamily="50" charset="-128"/>
              </a:rPr>
              <a:t>Ｑ３．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障害者はどのような仕事に</a:t>
            </a: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向いているのでしょうか？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marL="265113" indent="-265113">
              <a:lnSpc>
                <a:spcPts val="1600"/>
              </a:lnSpc>
              <a:defRPr/>
            </a:pPr>
            <a:r>
              <a:rPr lang="ja-JP" altLang="en-US" sz="1200" dirty="0">
                <a:solidFill>
                  <a:srgbClr val="00B050"/>
                </a:solidFill>
                <a:latin typeface="HGP創英角ﾎﾟｯﾌﾟ体" pitchFamily="50" charset="-128"/>
                <a:ea typeface="HGP創英角ﾎﾟｯﾌﾟ体" pitchFamily="50" charset="-128"/>
              </a:rPr>
              <a:t>Ａ３．</a:t>
            </a:r>
            <a:r>
              <a:rPr lang="ja-JP" altLang="en-US" sz="12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障害者に向いて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いる仕事」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障害者に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向いて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いない仕事」というもの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はありません。一人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ひとりの障害状況やスキルの習得状況、本人の希望・意欲に応じて、事務、販売、製造からシステムエンジニアなどの専門職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まで、様々な職種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で雇用されています。</a:t>
            </a:r>
            <a:endParaRPr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265113" indent="-265113"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（参考）障害者雇用事例リファレンスサービス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</a:rPr>
              <a:t> http://www.ref.jeed.or.jp/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6" y="4880992"/>
            <a:ext cx="190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400" b="1" dirty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b="1" dirty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2400" b="1" dirty="0" smtClean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</a:t>
            </a:r>
            <a:endParaRPr lang="en-US" altLang="ja-JP" sz="2400" b="1" dirty="0">
              <a:ln w="127000" cap="rnd">
                <a:solidFill>
                  <a:srgbClr val="00B0F0"/>
                </a:solidFill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6000" y="5745488"/>
            <a:ext cx="6426000" cy="3636000"/>
          </a:xfrm>
          <a:prstGeom prst="rect">
            <a:avLst/>
          </a:prstGeom>
          <a:solidFill>
            <a:srgbClr val="E1F0FF"/>
          </a:solidFill>
          <a:ln w="57150" cmpd="tri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93096" y="5673080"/>
            <a:ext cx="24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 </a:t>
            </a:r>
            <a:r>
              <a:rPr lang="ja-JP" altLang="en-US" sz="2400" b="1" dirty="0" smtClean="0">
                <a:ln w="127000" cap="rnd">
                  <a:solidFill>
                    <a:srgbClr val="00B0F0"/>
                  </a:solidFill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始まります！</a:t>
            </a:r>
            <a:endParaRPr lang="ja-JP" altLang="en-US" sz="2400" b="1" dirty="0">
              <a:ln w="127000" cap="rnd">
                <a:solidFill>
                  <a:srgbClr val="00B0F0"/>
                </a:solidFill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0648" y="6300000"/>
            <a:ext cx="5204808" cy="1168123"/>
          </a:xfrm>
          <a:prstGeom prst="rect">
            <a:avLst/>
          </a:prstGeom>
          <a:noFill/>
        </p:spPr>
        <p:txBody>
          <a:bodyPr wrap="square" lIns="100186" tIns="50093" rIns="100186" bIns="50093" rtlCol="0">
            <a:spAutoFit/>
          </a:bodyPr>
          <a:lstStyle/>
          <a:p>
            <a:pPr marL="856800" indent="-856800" algn="just"/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◆メリット：精神・発達障害についての基礎知識や、一緒に働くために必要な配慮などを短時間で学ぶことができます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800"/>
              </a:lnSpc>
            </a:pPr>
            <a:endParaRPr lang="en-US" altLang="ja-JP" sz="8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◆講座時間：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120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分程度（講義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75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分、質疑応答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分程度）を予定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800"/>
              </a:lnSpc>
            </a:pPr>
            <a:endParaRPr lang="en-US" altLang="ja-JP" sz="8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◆受講対象：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企業に雇用されている方であれば、どなたでも受講可能です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/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88912" y="5025008"/>
            <a:ext cx="6480000" cy="86400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36000" rtlCol="0" anchor="ctr"/>
          <a:lstStyle/>
          <a:p>
            <a:pPr algn="ctr"/>
            <a:endParaRPr lang="ja-JP" altLang="en-US" sz="24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75446" y="5961112"/>
            <a:ext cx="1973434" cy="288000"/>
          </a:xfrm>
          <a:prstGeom prst="roundRect">
            <a:avLst>
              <a:gd name="adj" fmla="val 2354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7200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養成講座の概要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8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68" y="8259435"/>
            <a:ext cx="1450032" cy="101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4293096" y="5673080"/>
            <a:ext cx="24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 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始まります！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4959" y="7272000"/>
            <a:ext cx="6058377" cy="408941"/>
          </a:xfrm>
          <a:prstGeom prst="rect">
            <a:avLst/>
          </a:prstGeom>
          <a:noFill/>
        </p:spPr>
        <p:txBody>
          <a:bodyPr wrap="square" lIns="100186" tIns="50093" rIns="100186" bIns="50093" rtlCol="0">
            <a:spAutoFit/>
          </a:bodyPr>
          <a:lstStyle/>
          <a:p>
            <a:pPr marL="216000" indent="-216000" algn="just">
              <a:lnSpc>
                <a:spcPts val="1200"/>
              </a:lnSpc>
              <a:spcBef>
                <a:spcPts val="0"/>
              </a:spcBef>
            </a:pP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今現在、障害のある方と一緒に働いているかどうか等は問いません。 </a:t>
            </a:r>
            <a:endParaRPr lang="en-US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16000" indent="-216000" algn="just">
              <a:lnSpc>
                <a:spcPts val="1200"/>
              </a:lnSpc>
              <a:spcBef>
                <a:spcPts val="0"/>
              </a:spcBef>
            </a:pP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受講された方には、「精神・発達障害者しごとサポーターグッズ」を</a:t>
            </a: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進呈予定です（数に限りがあります）。</a:t>
            </a:r>
            <a:endParaRPr lang="en-US" altLang="ja-JP" sz="9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2656" y="4880992"/>
            <a:ext cx="1901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2656" y="5292000"/>
            <a:ext cx="6480720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精神･発達障害者しごとサポーター養成講座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05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45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766" y="6418059"/>
            <a:ext cx="995339" cy="93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1831704" y="7761312"/>
            <a:ext cx="4809144" cy="319173"/>
          </a:xfrm>
          <a:prstGeom prst="rect">
            <a:avLst/>
          </a:prstGeom>
          <a:noFill/>
        </p:spPr>
        <p:txBody>
          <a:bodyPr wrap="square" lIns="100186" tIns="50093" rIns="100186" bIns="50093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ja-JP" altLang="en-US" sz="12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ハローワークから講師が事業所に出向きます</a:t>
            </a:r>
            <a:r>
              <a:rPr lang="ja-JP" altLang="en-US" sz="12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9" name="図 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2776" y="9489504"/>
            <a:ext cx="350093" cy="39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角丸四角形 3"/>
          <p:cNvSpPr/>
          <p:nvPr/>
        </p:nvSpPr>
        <p:spPr>
          <a:xfrm>
            <a:off x="1916832" y="8654609"/>
            <a:ext cx="4540471" cy="270000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75129" y="8689528"/>
            <a:ext cx="4504325" cy="255053"/>
          </a:xfrm>
          <a:prstGeom prst="rect">
            <a:avLst/>
          </a:prstGeom>
          <a:noFill/>
        </p:spPr>
        <p:txBody>
          <a:bodyPr wrap="square" lIns="100186" tIns="50093" rIns="100186" bIns="50093" rtlCol="0">
            <a:spAutoFit/>
          </a:bodyPr>
          <a:lstStyle/>
          <a:p>
            <a:pPr marL="216000" indent="-216000">
              <a:spcBef>
                <a:spcPts val="0"/>
              </a:spcBef>
            </a:pPr>
            <a:r>
              <a:rPr lang="ja-JP" altLang="en-US" sz="1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詳しくは、都道府県労働局職業安定部職業対策課にお問い合わせください。</a:t>
            </a:r>
            <a:endParaRPr lang="en-US" altLang="ja-JP" sz="10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円形吹き出し 50"/>
          <p:cNvSpPr/>
          <p:nvPr/>
        </p:nvSpPr>
        <p:spPr>
          <a:xfrm>
            <a:off x="4005064" y="4448944"/>
            <a:ext cx="2520801" cy="756000"/>
          </a:xfrm>
          <a:prstGeom prst="wedgeEllipseCallout">
            <a:avLst>
              <a:gd name="adj1" fmla="val -33599"/>
              <a:gd name="adj2" fmla="val 67173"/>
            </a:avLst>
          </a:prstGeom>
          <a:solidFill>
            <a:srgbClr val="FFFF00"/>
          </a:solidFill>
          <a:ln w="38100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2777" y="4624898"/>
            <a:ext cx="2568079" cy="400110"/>
          </a:xfrm>
          <a:prstGeom prst="rect">
            <a:avLst/>
          </a:prstGeom>
          <a:noFill/>
          <a:ln>
            <a:noFill/>
          </a:ln>
          <a:effectLst>
            <a:glow rad="127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effectLst>
                  <a:glow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開講</a:t>
            </a:r>
            <a:r>
              <a:rPr lang="ja-JP" altLang="en-US" sz="2000" b="1" dirty="0" smtClean="0">
                <a:effectLst>
                  <a:glow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のお知らせ</a:t>
            </a:r>
            <a:endParaRPr kumimoji="1" lang="ja-JP" altLang="en-US" sz="2000" b="1" dirty="0" smtClean="0">
              <a:effectLst>
                <a:glow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844824" y="8966067"/>
            <a:ext cx="5019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※｢</a:t>
            </a:r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精神・発達障害者しごとサポーター」は特別な資格制度等ではありません。</a:t>
            </a:r>
            <a:endParaRPr lang="en-US" altLang="ja-JP" sz="800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また、本講座の受講により、職場の中で障害者に対する特別な役割を求めるものでも</a:t>
            </a:r>
            <a:r>
              <a:rPr lang="ja-JP" altLang="en-US" sz="8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ありません。</a:t>
            </a:r>
            <a:endParaRPr kumimoji="1" lang="ja-JP" altLang="en-US" sz="8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74400" y="7792453"/>
            <a:ext cx="1440000" cy="396000"/>
          </a:xfrm>
          <a:prstGeom prst="roundRect">
            <a:avLst>
              <a:gd name="adj" fmla="val 1878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事業所への</a:t>
            </a:r>
            <a:endParaRPr lang="en-US" altLang="ja-JP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出前講座もあります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22719" y="8047360"/>
            <a:ext cx="4809144" cy="537181"/>
          </a:xfrm>
          <a:prstGeom prst="rect">
            <a:avLst/>
          </a:prstGeom>
          <a:noFill/>
        </p:spPr>
        <p:txBody>
          <a:bodyPr wrap="square" lIns="100186" tIns="50093" rIns="100186" bIns="50093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ja-JP" altLang="en-US" sz="12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</a:t>
            </a:r>
            <a:r>
              <a:rPr lang="ja-JP" altLang="en-US" sz="12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精神・発達障害者の雇用でお困りのことがあれば、</a:t>
            </a:r>
            <a:endParaRPr lang="en-US" altLang="ja-JP" sz="1250" b="1" u="sng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700"/>
              </a:lnSpc>
            </a:pPr>
            <a:r>
              <a:rPr lang="ja-JP" altLang="en-US" sz="12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精神保健福祉士や臨床心理士の有資格者などに相談できます</a:t>
            </a:r>
            <a:r>
              <a:rPr lang="ja-JP" altLang="en-US" sz="12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  </a:t>
            </a:r>
            <a:r>
              <a:rPr lang="ja-JP" altLang="en-US" sz="12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FF0000"/>
          </a:solidFill>
        </a:ln>
      </a:spPr>
      <a:bodyPr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1050" b="1" dirty="0" smtClean="0">
            <a:latin typeface="HG丸ｺﾞｼｯｸM-PRO" pitchFamily="50" charset="-128"/>
            <a:ea typeface="HG丸ｺﾞｼｯｸM-PRO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2E6060AAD1FB574BB3FF0E3F6A2A62DB" ma:contentTypeVersion="11" ma:contentTypeDescription="" ma:contentTypeScope="" ma:versionID="11e04dbb6fdfe7d9b07e31bc3ee6c3f0">
  <xsd:schema xmlns:xsd="http://www.w3.org/2001/XMLSchema" xmlns:p="http://schemas.microsoft.com/office/2006/metadata/properties" xmlns:ns2="8B97BE19-CDDD-400E-817A-CFDD13F7EC12" xmlns:ns3="75f01009-dcc4-4ee6-9deb-343c0d47766a" targetNamespace="http://schemas.microsoft.com/office/2006/metadata/properties" ma:root="true" ma:fieldsID="b848c53f670473e37d7d54cd1051c5a1" ns2:_="" ns3:_="">
    <xsd:import namespace="8B97BE19-CDDD-400E-817A-CFDD13F7EC12"/>
    <xsd:import namespace="75f01009-dcc4-4ee6-9deb-343c0d47766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75f01009-dcc4-4ee6-9deb-343c0d47766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EDEC6A-42EF-43BC-AA65-012B65DE1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75f01009-dcc4-4ee6-9deb-343c0d47766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E5F9572-37D3-4295-87B1-D923C148FE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F5439-89D0-4B9A-B306-0C9E11F4F54C}">
  <ds:schemaRefs>
    <ds:schemaRef ds:uri="http://schemas.openxmlformats.org/package/2006/metadata/core-properties"/>
    <ds:schemaRef ds:uri="http://purl.org/dc/elements/1.1/"/>
    <ds:schemaRef ds:uri="75f01009-dcc4-4ee6-9deb-343c0d47766a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8B97BE19-CDDD-400E-817A-CFDD13F7EC1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6203</TotalTime>
  <Words>698</Words>
  <Application>Microsoft Office PowerPoint</Application>
  <PresentationFormat>A4 210 x 297 mm</PresentationFormat>
  <Paragraphs>83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ハローワークシステム</cp:lastModifiedBy>
  <cp:revision>681</cp:revision>
  <cp:lastPrinted>2017-06-28T06:22:05Z</cp:lastPrinted>
  <dcterms:created xsi:type="dcterms:W3CDTF">2011-01-06T09:01:45Z</dcterms:created>
  <dcterms:modified xsi:type="dcterms:W3CDTF">2017-07-04T04:28:19Z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0x010100D4C8E2992DE79040B96B48C7F0A03F07</vt:lpwstr>
  </property>
</Properties>
</file>