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vnd.ms-photo" Extension="wdp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4"/>
  </p:sldMasterIdLst>
  <p:notesMasterIdLst>
    <p:notesMasterId r:id="rId7"/>
  </p:notesMasterIdLst>
  <p:handoutMasterIdLst>
    <p:handoutMasterId r:id="rId8"/>
  </p:handoutMasterIdLst>
  <p:sldIdLst>
    <p:sldId id="262" r:id="rId5"/>
    <p:sldId id="263" r:id="rId6"/>
  </p:sldIdLst>
  <p:sldSz cx="6858000" cy="9906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6600"/>
    <a:srgbClr val="FFAB57"/>
    <a:srgbClr val="FF9933"/>
    <a:srgbClr val="FF9966"/>
    <a:srgbClr val="FFD937"/>
    <a:srgbClr val="FFCC00"/>
    <a:srgbClr val="D8E140"/>
    <a:srgbClr val="47E098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5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viewProps.xml" Type="http://schemas.openxmlformats.org/officeDocument/2006/relationships/viewProps"/><Relationship Id="rId11" Target="theme/theme1.xml" Type="http://schemas.openxmlformats.org/officeDocument/2006/relationships/theme"/><Relationship Id="rId12" Target="tableStyles.xml" Type="http://schemas.openxmlformats.org/officeDocument/2006/relationships/tableStyles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slides/slide2.xml" Type="http://schemas.openxmlformats.org/officeDocument/2006/relationships/slide"/><Relationship Id="rId7" Target="notesMasters/notesMaster1.xml" Type="http://schemas.openxmlformats.org/officeDocument/2006/relationships/notesMaster"/><Relationship Id="rId8" Target="handoutMasters/handoutMaster1.xml" Type="http://schemas.openxmlformats.org/officeDocument/2006/relationships/handoutMaster"/><Relationship Id="rId9" Target="presProps.xml" Type="http://schemas.openxmlformats.org/officeDocument/2006/relationships/presProps"/></Relationships>
</file>

<file path=ppt/handoutMasters/_rels/handoutMaster1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135" cy="497838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49955" y="2"/>
            <a:ext cx="2946135" cy="497838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7E0B4F34-C4C7-492F-AB9E-19DDC7CCB2C1}" type="datetimeFigureOut">
              <a:rPr kumimoji="1" lang="ja-JP" altLang="en-US" smtClean="0"/>
              <a:t>2026/10/26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801"/>
            <a:ext cx="2946135" cy="497838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49955" y="9428801"/>
            <a:ext cx="2946135" cy="497838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D01FE18F-0D51-4D88-B29F-A881BEB3A15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44381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135" cy="497838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955" y="2"/>
            <a:ext cx="2946135" cy="497838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18B55875-5F47-4294-9E79-AD906A994B2C}" type="datetimeFigureOut">
              <a:rPr kumimoji="1" lang="ja-JP" altLang="en-US" smtClean="0"/>
              <a:t>2026/10/26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5" y="4777027"/>
            <a:ext cx="5437187" cy="3908187"/>
          </a:xfrm>
          <a:prstGeom prst="rect">
            <a:avLst/>
          </a:prstGeom>
        </p:spPr>
        <p:txBody>
          <a:bodyPr vert="horz" lIns="91312" tIns="45656" rIns="91312" bIns="4565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801"/>
            <a:ext cx="2946135" cy="497838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955" y="9428801"/>
            <a:ext cx="2946135" cy="497838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0AFBC617-4B2E-465C-9DEF-FF5406928DF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5481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70EFC-96DC-9193-C58A-1775758E0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CCB73FE-1247-4DB7-F4C7-1CBA0500A9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690813" y="1273175"/>
            <a:ext cx="4397375" cy="6354763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A25D9C8-0431-B1E2-2F27-F46BCB0B7D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鈴木さん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121C7B-6E1C-7218-A156-6A740D6B78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662743">
              <a:defRPr/>
            </a:pPr>
            <a:fld id="{98BAE6AD-867B-497B-87FC-BBEF78656BC2}" type="slidenum">
              <a:rPr lang="ja-JP" altLang="en-US" sz="170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pPr defTabSz="662743">
                <a:defRPr/>
              </a:pPr>
              <a:t>1</a:t>
            </a:fld>
            <a:endParaRPr lang="ja-JP" altLang="en-US" sz="1700">
              <a:solidFill>
                <a:prstClr val="black"/>
              </a:solidFill>
              <a:latin typeface="Calibri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10796605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C0103-E86C-477B-B6E0-99D68F75735D}" type="datetimeFigureOut">
              <a:rPr kumimoji="1" lang="ja-JP" altLang="en-US" smtClean="0"/>
              <a:t>2026/10/26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0612D-C10F-426F-A7DE-ECCF486C9D3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6754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C0103-E86C-477B-B6E0-99D68F75735D}" type="datetimeFigureOut">
              <a:rPr kumimoji="1" lang="ja-JP" altLang="en-US" smtClean="0"/>
              <a:t>2026/10/26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0612D-C10F-426F-A7DE-ECCF486C9D3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03224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C0103-E86C-477B-B6E0-99D68F75735D}" type="datetimeFigureOut">
              <a:rPr kumimoji="1" lang="ja-JP" altLang="en-US" smtClean="0"/>
              <a:t>2026/10/26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0612D-C10F-426F-A7DE-ECCF486C9D3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93181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C0103-E86C-477B-B6E0-99D68F75735D}" type="datetimeFigureOut">
              <a:rPr kumimoji="1" lang="ja-JP" altLang="en-US" smtClean="0"/>
              <a:t>2026/10/26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0612D-C10F-426F-A7DE-ECCF486C9D3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5943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C0103-E86C-477B-B6E0-99D68F75735D}" type="datetimeFigureOut">
              <a:rPr kumimoji="1" lang="ja-JP" altLang="en-US" smtClean="0"/>
              <a:t>2026/10/26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0612D-C10F-426F-A7DE-ECCF486C9D3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15019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C0103-E86C-477B-B6E0-99D68F75735D}" type="datetimeFigureOut">
              <a:rPr kumimoji="1" lang="ja-JP" altLang="en-US" smtClean="0"/>
              <a:t>2026/10/26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0612D-C10F-426F-A7DE-ECCF486C9D3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05240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C0103-E86C-477B-B6E0-99D68F75735D}" type="datetimeFigureOut">
              <a:rPr kumimoji="1" lang="ja-JP" altLang="en-US" smtClean="0"/>
              <a:t>2026/10/26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0612D-C10F-426F-A7DE-ECCF486C9D3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75743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C0103-E86C-477B-B6E0-99D68F75735D}" type="datetimeFigureOut">
              <a:rPr kumimoji="1" lang="ja-JP" altLang="en-US" smtClean="0"/>
              <a:t>2026/10/26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0612D-C10F-426F-A7DE-ECCF486C9D3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32790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C0103-E86C-477B-B6E0-99D68F75735D}" type="datetimeFigureOut">
              <a:rPr kumimoji="1" lang="ja-JP" altLang="en-US" smtClean="0"/>
              <a:t>2026/10/26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0612D-C10F-426F-A7DE-ECCF486C9D3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54782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C0103-E86C-477B-B6E0-99D68F75735D}" type="datetimeFigureOut">
              <a:rPr kumimoji="1" lang="ja-JP" altLang="en-US" smtClean="0"/>
              <a:t>2026/10/26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0612D-C10F-426F-A7DE-ECCF486C9D3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56400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C0103-E86C-477B-B6E0-99D68F75735D}" type="datetimeFigureOut">
              <a:rPr kumimoji="1" lang="ja-JP" altLang="en-US" smtClean="0"/>
              <a:t>2026/10/26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0612D-C10F-426F-A7DE-ECCF486C9D3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71844304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C0103-E86C-477B-B6E0-99D68F75735D}" type="datetimeFigureOut">
              <a:rPr kumimoji="1" lang="ja-JP" altLang="en-US" smtClean="0"/>
              <a:t>2026/10/26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0612D-C10F-426F-A7DE-ECCF486C9D3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49358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../media/hdphoto1.wdp" Type="http://schemas.microsoft.com/office/2007/relationships/hdphoto"/><Relationship Id="rId7" Target="../media/image4.png" Type="http://schemas.openxmlformats.org/officeDocument/2006/relationships/image"/><Relationship Id="rId8" Target="../media/hdphoto2.wdp" Type="http://schemas.microsoft.com/office/2007/relationships/hdphoto"/></Relationships>
</file>

<file path=ppt/slides/_rels/slide2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8D961-4F0D-9F0F-61FF-710179E7B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>
            <a:extLst>
              <a:ext uri="{FF2B5EF4-FFF2-40B4-BE49-F238E27FC236}">
                <a16:creationId xmlns:a16="http://schemas.microsoft.com/office/drawing/2014/main" id="{57360351-3A6D-C209-147A-741A47D6C9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046" t="11405" b="13595"/>
          <a:stretch>
            <a:fillRect/>
          </a:stretch>
        </p:blipFill>
        <p:spPr>
          <a:xfrm>
            <a:off x="0" y="155716"/>
            <a:ext cx="6858000" cy="9144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5CD478B-63D0-ADCC-E11E-3E3768C809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044" y="3953736"/>
            <a:ext cx="4428000" cy="2637765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F8D340A-C196-B1CF-EC4A-7F496CBEA9E8}"/>
              </a:ext>
            </a:extLst>
          </p:cNvPr>
          <p:cNvSpPr txBox="1"/>
          <p:nvPr/>
        </p:nvSpPr>
        <p:spPr>
          <a:xfrm>
            <a:off x="2414247" y="6586537"/>
            <a:ext cx="4592858" cy="1908215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defTabSz="422041">
              <a:defRPr/>
            </a:pPr>
            <a:r>
              <a:rPr lang="ja-JP" altLang="en-US" sz="17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「一緒に考え、フォローし合う」風土が</a:t>
            </a:r>
            <a:endParaRPr lang="en-US" altLang="ja-JP" sz="17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422041">
              <a:defRPr/>
            </a:pPr>
            <a:r>
              <a:rPr lang="ja-JP" altLang="en-US" sz="17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根付いた、働きやすくスキルアップできる</a:t>
            </a:r>
            <a:endParaRPr lang="en-US" altLang="ja-JP" sz="17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422041">
              <a:defRPr/>
            </a:pPr>
            <a:r>
              <a:rPr lang="ja-JP" altLang="en-US" sz="17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職場で一緒に働きませんか？</a:t>
            </a:r>
            <a:endParaRPr lang="en-US" altLang="ja-JP" sz="17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422041">
              <a:defRPr/>
            </a:pPr>
            <a:endParaRPr lang="en-US" altLang="ja-JP" sz="3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422041">
              <a:defRPr/>
            </a:pPr>
            <a:r>
              <a:rPr lang="ja-JP" altLang="en-US" sz="16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＊資格取得支援制度あり</a:t>
            </a:r>
            <a:endParaRPr lang="en-US" altLang="ja-JP" sz="16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422041"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＊リフレッシュ休暇制度あり</a:t>
            </a:r>
            <a:endParaRPr lang="en-US" altLang="ja-JP" sz="16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422041"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＊時間単位での有給休暇取得可能</a:t>
            </a:r>
            <a:endParaRPr lang="en-US" altLang="ja-JP" sz="16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422041">
              <a:defRPr/>
            </a:pPr>
            <a:r>
              <a:rPr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＊残業ほとんど無し！</a:t>
            </a:r>
            <a:endParaRPr lang="en-US" altLang="ja-JP" sz="16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8" name="図 27" descr="食堂">
            <a:extLst>
              <a:ext uri="{FF2B5EF4-FFF2-40B4-BE49-F238E27FC236}">
                <a16:creationId xmlns:a16="http://schemas.microsoft.com/office/drawing/2014/main" id="{AFF6E26C-7958-30FC-9122-3572E84E80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7000"/>
                    </a14:imgEffect>
                  </a14:imgLayer>
                </a14:imgProps>
              </a:ext>
            </a:extLst>
          </a:blip>
          <a:srcRect l="644" t="5062" r="-645"/>
          <a:stretch>
            <a:fillRect/>
          </a:stretch>
        </p:blipFill>
        <p:spPr>
          <a:xfrm>
            <a:off x="0" y="4884587"/>
            <a:ext cx="2520000" cy="1794315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9AF653B-B453-09D1-39FF-3657F1D485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9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90" y="6672519"/>
            <a:ext cx="2482347" cy="1811873"/>
          </a:xfrm>
          <a:prstGeom prst="rect">
            <a:avLst/>
          </a:prstGeom>
        </p:spPr>
      </p:pic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0B10B077-6963-FD43-C85C-F2B7262D5812}"/>
              </a:ext>
            </a:extLst>
          </p:cNvPr>
          <p:cNvSpPr/>
          <p:nvPr/>
        </p:nvSpPr>
        <p:spPr>
          <a:xfrm>
            <a:off x="-621826" y="151516"/>
            <a:ext cx="7917526" cy="422554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5B00841-49CD-5245-71CC-217F2665707B}"/>
              </a:ext>
            </a:extLst>
          </p:cNvPr>
          <p:cNvGrpSpPr/>
          <p:nvPr/>
        </p:nvGrpSpPr>
        <p:grpSpPr>
          <a:xfrm>
            <a:off x="123993" y="508641"/>
            <a:ext cx="3271595" cy="2150544"/>
            <a:chOff x="144344" y="271320"/>
            <a:chExt cx="3271595" cy="2150544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5BBF5268-4B13-6610-9A25-05BCFEF60575}"/>
                </a:ext>
              </a:extLst>
            </p:cNvPr>
            <p:cNvGrpSpPr/>
            <p:nvPr/>
          </p:nvGrpSpPr>
          <p:grpSpPr>
            <a:xfrm>
              <a:off x="144344" y="1451592"/>
              <a:ext cx="3158244" cy="970272"/>
              <a:chOff x="1797202" y="1740069"/>
              <a:chExt cx="3371709" cy="2587391"/>
            </a:xfrm>
          </p:grpSpPr>
          <p:sp>
            <p:nvSpPr>
              <p:cNvPr id="29" name="正方形/長方形 28">
                <a:extLst>
                  <a:ext uri="{FF2B5EF4-FFF2-40B4-BE49-F238E27FC236}">
                    <a16:creationId xmlns:a16="http://schemas.microsoft.com/office/drawing/2014/main" id="{0AA4C8DB-24AC-737D-B7D0-12A7D334B6E0}"/>
                  </a:ext>
                </a:extLst>
              </p:cNvPr>
              <p:cNvSpPr/>
              <p:nvPr/>
            </p:nvSpPr>
            <p:spPr>
              <a:xfrm>
                <a:off x="1809192" y="1740069"/>
                <a:ext cx="3359719" cy="2554546"/>
              </a:xfrm>
              <a:prstGeom prst="rect">
                <a:avLst/>
              </a:prstGeom>
              <a:noFill/>
            </p:spPr>
            <p:txBody>
              <a:bodyPr wrap="none" lIns="34290" tIns="17145" rIns="34290" bIns="17145">
                <a:spAutoFit/>
              </a:bodyPr>
              <a:lstStyle/>
              <a:p>
                <a:pPr defTabSz="342900"/>
                <a:r>
                  <a:rPr kumimoji="1" lang="ja-JP" altLang="en-US" sz="6000" b="1" i="1" dirty="0">
                    <a:ln w="184150">
                      <a:solidFill>
                        <a:srgbClr val="FF6600"/>
                      </a:solidFill>
                    </a:ln>
                    <a:solidFill>
                      <a:srgbClr val="FF33CC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＆面接会</a:t>
                </a:r>
                <a:endParaRPr kumimoji="1" lang="en-US" altLang="ja-JP" sz="6000" b="1" i="1" dirty="0">
                  <a:ln w="184150">
                    <a:solidFill>
                      <a:srgbClr val="FF6600"/>
                    </a:solidFill>
                  </a:ln>
                  <a:solidFill>
                    <a:srgbClr val="FF33CC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3" name="正方形/長方形 32">
                <a:extLst>
                  <a:ext uri="{FF2B5EF4-FFF2-40B4-BE49-F238E27FC236}">
                    <a16:creationId xmlns:a16="http://schemas.microsoft.com/office/drawing/2014/main" id="{EB69D183-DD51-D0B4-1B08-6451A526823D}"/>
                  </a:ext>
                </a:extLst>
              </p:cNvPr>
              <p:cNvSpPr/>
              <p:nvPr/>
            </p:nvSpPr>
            <p:spPr>
              <a:xfrm>
                <a:off x="1797202" y="1772914"/>
                <a:ext cx="3359719" cy="2554546"/>
              </a:xfrm>
              <a:prstGeom prst="rect">
                <a:avLst/>
              </a:prstGeom>
              <a:noFill/>
            </p:spPr>
            <p:txBody>
              <a:bodyPr wrap="none" lIns="34290" tIns="17145" rIns="34290" bIns="17145">
                <a:spAutoFit/>
              </a:bodyPr>
              <a:lstStyle/>
              <a:p>
                <a:pPr defTabSz="342900"/>
                <a:r>
                  <a:rPr kumimoji="1" lang="ja-JP" altLang="en-US" sz="6000" b="1" i="1" dirty="0">
                    <a:ln w="34925">
                      <a:noFill/>
                    </a:ln>
                    <a:solidFill>
                      <a:prstClr val="white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＆面接会</a:t>
                </a:r>
                <a:endParaRPr kumimoji="1" lang="en-US" altLang="ja-JP" sz="6000" b="1" i="1" dirty="0">
                  <a:ln w="34925">
                    <a:noFill/>
                  </a:ln>
                  <a:solidFill>
                    <a:prstClr val="white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9A19A415-BF83-7810-9569-501E3989339B}"/>
                </a:ext>
              </a:extLst>
            </p:cNvPr>
            <p:cNvGrpSpPr/>
            <p:nvPr/>
          </p:nvGrpSpPr>
          <p:grpSpPr>
            <a:xfrm>
              <a:off x="250030" y="271320"/>
              <a:ext cx="3165909" cy="965269"/>
              <a:chOff x="1809192" y="1361179"/>
              <a:chExt cx="3379897" cy="2574050"/>
            </a:xfrm>
          </p:grpSpPr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48A8BB83-039B-A4A0-CD4E-2B49F4739388}"/>
                  </a:ext>
                </a:extLst>
              </p:cNvPr>
              <p:cNvSpPr/>
              <p:nvPr/>
            </p:nvSpPr>
            <p:spPr>
              <a:xfrm>
                <a:off x="1809192" y="1361179"/>
                <a:ext cx="3359725" cy="2554546"/>
              </a:xfrm>
              <a:prstGeom prst="rect">
                <a:avLst/>
              </a:prstGeom>
              <a:noFill/>
            </p:spPr>
            <p:txBody>
              <a:bodyPr wrap="none" lIns="34290" tIns="17145" rIns="34290" bIns="17145">
                <a:spAutoFit/>
              </a:bodyPr>
              <a:lstStyle/>
              <a:p>
                <a:pPr defTabSz="342900"/>
                <a:r>
                  <a:rPr kumimoji="1" lang="ja-JP" altLang="en-US" sz="6000" b="1" i="1" dirty="0">
                    <a:ln w="184150">
                      <a:solidFill>
                        <a:srgbClr val="FF6600"/>
                      </a:solidFill>
                    </a:ln>
                    <a:solidFill>
                      <a:srgbClr val="FF33CC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施設見学</a:t>
                </a:r>
                <a:endParaRPr kumimoji="1" lang="en-US" altLang="ja-JP" sz="6000" b="1" i="1" dirty="0">
                  <a:ln w="184150">
                    <a:solidFill>
                      <a:srgbClr val="FF6600"/>
                    </a:solidFill>
                  </a:ln>
                  <a:solidFill>
                    <a:srgbClr val="FF33CC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7F172AF2-BDD0-2107-B896-673FD3C12C7D}"/>
                  </a:ext>
                </a:extLst>
              </p:cNvPr>
              <p:cNvSpPr/>
              <p:nvPr/>
            </p:nvSpPr>
            <p:spPr>
              <a:xfrm>
                <a:off x="1829364" y="1380683"/>
                <a:ext cx="3359725" cy="2554546"/>
              </a:xfrm>
              <a:prstGeom prst="rect">
                <a:avLst/>
              </a:prstGeom>
              <a:noFill/>
            </p:spPr>
            <p:txBody>
              <a:bodyPr wrap="none" lIns="34290" tIns="17145" rIns="34290" bIns="17145">
                <a:spAutoFit/>
              </a:bodyPr>
              <a:lstStyle/>
              <a:p>
                <a:pPr defTabSz="342900"/>
                <a:r>
                  <a:rPr kumimoji="1" lang="ja-JP" altLang="en-US" sz="6000" b="1" i="1" dirty="0">
                    <a:ln w="34925">
                      <a:noFill/>
                    </a:ln>
                    <a:solidFill>
                      <a:prstClr val="white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施設見学</a:t>
                </a:r>
                <a:endParaRPr kumimoji="1" lang="en-US" altLang="ja-JP" sz="6000" b="1" i="1" dirty="0">
                  <a:ln w="34925">
                    <a:noFill/>
                  </a:ln>
                  <a:solidFill>
                    <a:prstClr val="white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DEB90F3E-9BA0-F7FE-6E1D-D5660DDBC3F0}"/>
                </a:ext>
              </a:extLst>
            </p:cNvPr>
            <p:cNvGrpSpPr/>
            <p:nvPr/>
          </p:nvGrpSpPr>
          <p:grpSpPr>
            <a:xfrm rot="21316140">
              <a:off x="699204" y="942640"/>
              <a:ext cx="2129009" cy="553710"/>
              <a:chOff x="4145606" y="1721617"/>
              <a:chExt cx="6725650" cy="2352233"/>
            </a:xfrm>
          </p:grpSpPr>
          <p:sp>
            <p:nvSpPr>
              <p:cNvPr id="19" name="小波 18">
                <a:extLst>
                  <a:ext uri="{FF2B5EF4-FFF2-40B4-BE49-F238E27FC236}">
                    <a16:creationId xmlns:a16="http://schemas.microsoft.com/office/drawing/2014/main" id="{ACBC93B2-BDA2-DCB0-A91A-7B526D9CE315}"/>
                  </a:ext>
                </a:extLst>
              </p:cNvPr>
              <p:cNvSpPr/>
              <p:nvPr/>
            </p:nvSpPr>
            <p:spPr>
              <a:xfrm>
                <a:off x="4270260" y="1721617"/>
                <a:ext cx="6431592" cy="2352233"/>
              </a:xfrm>
              <a:prstGeom prst="doubleWave">
                <a:avLst>
                  <a:gd name="adj1" fmla="val 6250"/>
                  <a:gd name="adj2" fmla="val 2344"/>
                </a:avLst>
              </a:prstGeom>
              <a:solidFill>
                <a:schemeClr val="bg1"/>
              </a:solidFill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/>
                <a:endParaRPr kumimoji="1" lang="ja-JP" altLang="en-US" sz="500">
                  <a:solidFill>
                    <a:prstClr val="white"/>
                  </a:solidFill>
                  <a:latin typeface="游ゴシック" panose="020F0502020204030204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F297955D-0E42-3EC0-52CA-9DF632A456CB}"/>
                  </a:ext>
                </a:extLst>
              </p:cNvPr>
              <p:cNvSpPr/>
              <p:nvPr/>
            </p:nvSpPr>
            <p:spPr>
              <a:xfrm rot="78302">
                <a:off x="4145606" y="2142728"/>
                <a:ext cx="6725650" cy="1716067"/>
              </a:xfrm>
              <a:prstGeom prst="rect">
                <a:avLst/>
              </a:prstGeom>
              <a:noFill/>
            </p:spPr>
            <p:txBody>
              <a:bodyPr wrap="square" lIns="34290" tIns="17145" rIns="34290" bIns="17145">
                <a:spAutoFit/>
              </a:bodyPr>
              <a:lstStyle/>
              <a:p>
                <a:pPr algn="ctr" defTabSz="342900"/>
                <a:r>
                  <a:rPr kumimoji="1" lang="ja-JP" altLang="en-US" sz="2400" b="1" dirty="0">
                    <a:ln w="28575">
                      <a:noFill/>
                      <a:prstDash val="solid"/>
                    </a:ln>
                    <a:solidFill>
                      <a:prstClr val="black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ハロージョブ</a:t>
                </a:r>
              </a:p>
            </p:txBody>
          </p:sp>
        </p:grp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CD0B197C-8DEC-0519-4D50-C43D0340E333}"/>
              </a:ext>
            </a:extLst>
          </p:cNvPr>
          <p:cNvGrpSpPr/>
          <p:nvPr/>
        </p:nvGrpSpPr>
        <p:grpSpPr>
          <a:xfrm>
            <a:off x="3269585" y="386735"/>
            <a:ext cx="4393490" cy="2378504"/>
            <a:chOff x="2769351" y="266779"/>
            <a:chExt cx="4393490" cy="2378504"/>
          </a:xfrm>
        </p:grpSpPr>
        <p:sp>
          <p:nvSpPr>
            <p:cNvPr id="38" name="タイトル 1">
              <a:extLst>
                <a:ext uri="{FF2B5EF4-FFF2-40B4-BE49-F238E27FC236}">
                  <a16:creationId xmlns:a16="http://schemas.microsoft.com/office/drawing/2014/main" id="{6817755F-B59F-0287-772D-13A94C9EDDC6}"/>
                </a:ext>
              </a:extLst>
            </p:cNvPr>
            <p:cNvSpPr txBox="1">
              <a:spLocks/>
            </p:cNvSpPr>
            <p:nvPr/>
          </p:nvSpPr>
          <p:spPr>
            <a:xfrm>
              <a:off x="4141733" y="779126"/>
              <a:ext cx="2827551" cy="547842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spAutoFit/>
            </a:bodyPr>
            <a:lstStyle>
              <a:lvl1pPr algn="ctr" defTabSz="13716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9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32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令和</a:t>
              </a:r>
              <a:r>
                <a:rPr lang="en-US" altLang="ja-JP" sz="32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8</a:t>
              </a:r>
              <a:r>
                <a:rPr lang="ja-JP" altLang="en-US" sz="32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endParaRPr lang="ja-JP" altLang="en-US" sz="5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タイトル 1">
              <a:extLst>
                <a:ext uri="{FF2B5EF4-FFF2-40B4-BE49-F238E27FC236}">
                  <a16:creationId xmlns:a16="http://schemas.microsoft.com/office/drawing/2014/main" id="{1D42F450-897A-359C-94D4-207822A46D5F}"/>
                </a:ext>
              </a:extLst>
            </p:cNvPr>
            <p:cNvSpPr txBox="1">
              <a:spLocks/>
            </p:cNvSpPr>
            <p:nvPr/>
          </p:nvSpPr>
          <p:spPr>
            <a:xfrm>
              <a:off x="4335290" y="1737087"/>
              <a:ext cx="2827551" cy="861005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ja-JP" altLang="en-US" sz="54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（金）</a:t>
              </a:r>
            </a:p>
          </p:txBody>
        </p:sp>
        <p:sp>
          <p:nvSpPr>
            <p:cNvPr id="43" name="タイトル 1">
              <a:extLst>
                <a:ext uri="{FF2B5EF4-FFF2-40B4-BE49-F238E27FC236}">
                  <a16:creationId xmlns:a16="http://schemas.microsoft.com/office/drawing/2014/main" id="{65B9D5D2-E4A9-2DB3-2C5C-EC9B8EEFEEB0}"/>
                </a:ext>
              </a:extLst>
            </p:cNvPr>
            <p:cNvSpPr txBox="1">
              <a:spLocks/>
            </p:cNvSpPr>
            <p:nvPr/>
          </p:nvSpPr>
          <p:spPr>
            <a:xfrm>
              <a:off x="2833179" y="737476"/>
              <a:ext cx="2506582" cy="172932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ja-JP" altLang="en-US" sz="115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／</a:t>
              </a:r>
            </a:p>
          </p:txBody>
        </p:sp>
        <p:sp>
          <p:nvSpPr>
            <p:cNvPr id="45" name="タイトル 1">
              <a:extLst>
                <a:ext uri="{FF2B5EF4-FFF2-40B4-BE49-F238E27FC236}">
                  <a16:creationId xmlns:a16="http://schemas.microsoft.com/office/drawing/2014/main" id="{5F97B0BD-FA1C-3219-FEBF-E0A2DCA7279D}"/>
                </a:ext>
              </a:extLst>
            </p:cNvPr>
            <p:cNvSpPr txBox="1">
              <a:spLocks/>
            </p:cNvSpPr>
            <p:nvPr/>
          </p:nvSpPr>
          <p:spPr>
            <a:xfrm>
              <a:off x="3049791" y="1414177"/>
              <a:ext cx="3076814" cy="123110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altLang="ja-JP" sz="8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27</a:t>
              </a:r>
              <a:endParaRPr lang="ja-JP" altLang="en-US" sz="8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タイトル 1">
              <a:extLst>
                <a:ext uri="{FF2B5EF4-FFF2-40B4-BE49-F238E27FC236}">
                  <a16:creationId xmlns:a16="http://schemas.microsoft.com/office/drawing/2014/main" id="{FA38BE69-4884-B3DC-418E-D06A139A2D66}"/>
                </a:ext>
              </a:extLst>
            </p:cNvPr>
            <p:cNvSpPr txBox="1">
              <a:spLocks/>
            </p:cNvSpPr>
            <p:nvPr/>
          </p:nvSpPr>
          <p:spPr>
            <a:xfrm>
              <a:off x="2769351" y="266779"/>
              <a:ext cx="1858688" cy="123110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altLang="ja-JP" sz="8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endParaRPr lang="ja-JP" altLang="en-US" sz="80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F7C3BD34-33FD-5BCA-F0A7-C233E2C6D799}"/>
              </a:ext>
            </a:extLst>
          </p:cNvPr>
          <p:cNvSpPr/>
          <p:nvPr/>
        </p:nvSpPr>
        <p:spPr>
          <a:xfrm>
            <a:off x="293566" y="2505265"/>
            <a:ext cx="3333186" cy="700783"/>
          </a:xfrm>
          <a:prstGeom prst="rect">
            <a:avLst/>
          </a:prstGeom>
          <a:noFill/>
          <a:ln>
            <a:noFill/>
          </a:ln>
        </p:spPr>
        <p:txBody>
          <a:bodyPr wrap="none" lIns="84406" tIns="42203" rIns="84406" bIns="42203" anchor="ctr">
            <a:spAutoFit/>
          </a:bodyPr>
          <a:lstStyle/>
          <a:p>
            <a:pPr defTabSz="422041">
              <a:defRPr/>
            </a:pPr>
            <a:r>
              <a:rPr lang="ja-JP" altLang="en-US" sz="2000" b="1" dirty="0">
                <a:ln w="12700">
                  <a:noFill/>
                  <a:prstDash val="solid"/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社会福祉法人慈恵会 座間苑</a:t>
            </a:r>
          </a:p>
          <a:p>
            <a:pPr defTabSz="422041">
              <a:defRPr/>
            </a:pPr>
            <a:r>
              <a:rPr lang="ja-JP" altLang="en-US" sz="2000" b="1" dirty="0">
                <a:ln w="12700">
                  <a:noFill/>
                  <a:prstDash val="solid"/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特別養護老人ホーム</a:t>
            </a:r>
            <a:endParaRPr kumimoji="0" lang="en-US" altLang="ja-JP" sz="2000" b="1" dirty="0">
              <a:ln w="12700">
                <a:noFill/>
                <a:prstDash val="solid"/>
              </a:ln>
              <a:solidFill>
                <a:prstClr val="black">
                  <a:lumMod val="95000"/>
                  <a:lumOff val="5000"/>
                </a:prst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BB6C0254-2571-999E-4E9F-9F1BDE639DFE}"/>
              </a:ext>
            </a:extLst>
          </p:cNvPr>
          <p:cNvGrpSpPr/>
          <p:nvPr/>
        </p:nvGrpSpPr>
        <p:grpSpPr>
          <a:xfrm>
            <a:off x="5127324" y="2531726"/>
            <a:ext cx="1627448" cy="1276840"/>
            <a:chOff x="-2036952" y="3570005"/>
            <a:chExt cx="1627448" cy="1276840"/>
          </a:xfrm>
        </p:grpSpPr>
        <p:sp>
          <p:nvSpPr>
            <p:cNvPr id="49" name="楕円 48">
              <a:extLst>
                <a:ext uri="{FF2B5EF4-FFF2-40B4-BE49-F238E27FC236}">
                  <a16:creationId xmlns:a16="http://schemas.microsoft.com/office/drawing/2014/main" id="{B694E041-6231-2DF3-665E-84DECCBF5BD9}"/>
                </a:ext>
              </a:extLst>
            </p:cNvPr>
            <p:cNvSpPr/>
            <p:nvPr/>
          </p:nvSpPr>
          <p:spPr>
            <a:xfrm>
              <a:off x="-1956613" y="3592266"/>
              <a:ext cx="1435173" cy="12011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1E15AD67-2669-B9C6-96C9-B77152583B6E}"/>
                </a:ext>
              </a:extLst>
            </p:cNvPr>
            <p:cNvGrpSpPr/>
            <p:nvPr/>
          </p:nvGrpSpPr>
          <p:grpSpPr>
            <a:xfrm>
              <a:off x="-2036952" y="3570005"/>
              <a:ext cx="1627448" cy="1276840"/>
              <a:chOff x="4914441" y="4822746"/>
              <a:chExt cx="1627448" cy="1530743"/>
            </a:xfrm>
          </p:grpSpPr>
          <p:sp>
            <p:nvSpPr>
              <p:cNvPr id="51" name="楕円 50">
                <a:extLst>
                  <a:ext uri="{FF2B5EF4-FFF2-40B4-BE49-F238E27FC236}">
                    <a16:creationId xmlns:a16="http://schemas.microsoft.com/office/drawing/2014/main" id="{65C41165-EBFA-93FE-3367-A226494385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101889" y="4832433"/>
                <a:ext cx="1440000" cy="1440000"/>
              </a:xfrm>
              <a:custGeom>
                <a:avLst/>
                <a:gdLst>
                  <a:gd name="csX0" fmla="*/ 0 w 1440000"/>
                  <a:gd name="csY0" fmla="*/ 720000 h 1440000"/>
                  <a:gd name="csX1" fmla="*/ 720000 w 1440000"/>
                  <a:gd name="csY1" fmla="*/ 0 h 1440000"/>
                  <a:gd name="csX2" fmla="*/ 1440000 w 1440000"/>
                  <a:gd name="csY2" fmla="*/ 720000 h 1440000"/>
                  <a:gd name="csX3" fmla="*/ 720000 w 1440000"/>
                  <a:gd name="csY3" fmla="*/ 1440000 h 1440000"/>
                  <a:gd name="csX4" fmla="*/ 0 w 1440000"/>
                  <a:gd name="csY4" fmla="*/ 720000 h 14400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440000" h="1440000" extrusionOk="0">
                    <a:moveTo>
                      <a:pt x="0" y="720000"/>
                    </a:moveTo>
                    <a:cubicBezTo>
                      <a:pt x="-19185" y="310521"/>
                      <a:pt x="222652" y="37420"/>
                      <a:pt x="720000" y="0"/>
                    </a:cubicBezTo>
                    <a:cubicBezTo>
                      <a:pt x="1130122" y="2627"/>
                      <a:pt x="1410148" y="323304"/>
                      <a:pt x="1440000" y="720000"/>
                    </a:cubicBezTo>
                    <a:cubicBezTo>
                      <a:pt x="1401608" y="1155137"/>
                      <a:pt x="1102354" y="1524519"/>
                      <a:pt x="720000" y="1440000"/>
                    </a:cubicBezTo>
                    <a:cubicBezTo>
                      <a:pt x="254384" y="1402811"/>
                      <a:pt x="56891" y="1144828"/>
                      <a:pt x="0" y="720000"/>
                    </a:cubicBezTo>
                    <a:close/>
                  </a:path>
                </a:pathLst>
              </a:custGeom>
              <a:noFill/>
              <a:ln w="25400">
                <a:solidFill>
                  <a:srgbClr val="FF660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ellipse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52" name="楕円 51">
                <a:extLst>
                  <a:ext uri="{FF2B5EF4-FFF2-40B4-BE49-F238E27FC236}">
                    <a16:creationId xmlns:a16="http://schemas.microsoft.com/office/drawing/2014/main" id="{3EB698BF-8DF5-B971-77EE-64A1976C6E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64786" y="4913489"/>
                <a:ext cx="1440000" cy="1440000"/>
              </a:xfrm>
              <a:custGeom>
                <a:avLst/>
                <a:gdLst>
                  <a:gd name="csX0" fmla="*/ 0 w 1440000"/>
                  <a:gd name="csY0" fmla="*/ 720000 h 1440000"/>
                  <a:gd name="csX1" fmla="*/ 720000 w 1440000"/>
                  <a:gd name="csY1" fmla="*/ 0 h 1440000"/>
                  <a:gd name="csX2" fmla="*/ 1440000 w 1440000"/>
                  <a:gd name="csY2" fmla="*/ 720000 h 1440000"/>
                  <a:gd name="csX3" fmla="*/ 720000 w 1440000"/>
                  <a:gd name="csY3" fmla="*/ 1440000 h 1440000"/>
                  <a:gd name="csX4" fmla="*/ 0 w 1440000"/>
                  <a:gd name="csY4" fmla="*/ 720000 h 14400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440000" h="1440000" extrusionOk="0">
                    <a:moveTo>
                      <a:pt x="0" y="720000"/>
                    </a:moveTo>
                    <a:cubicBezTo>
                      <a:pt x="-26960" y="305726"/>
                      <a:pt x="280816" y="15590"/>
                      <a:pt x="720000" y="0"/>
                    </a:cubicBezTo>
                    <a:cubicBezTo>
                      <a:pt x="1176721" y="12437"/>
                      <a:pt x="1405376" y="323456"/>
                      <a:pt x="1440000" y="720000"/>
                    </a:cubicBezTo>
                    <a:cubicBezTo>
                      <a:pt x="1419510" y="1137655"/>
                      <a:pt x="1102730" y="1522440"/>
                      <a:pt x="720000" y="1440000"/>
                    </a:cubicBezTo>
                    <a:cubicBezTo>
                      <a:pt x="313532" y="1435173"/>
                      <a:pt x="11358" y="1123072"/>
                      <a:pt x="0" y="720000"/>
                    </a:cubicBezTo>
                    <a:close/>
                  </a:path>
                </a:pathLst>
              </a:custGeom>
              <a:noFill/>
              <a:ln w="31750">
                <a:solidFill>
                  <a:srgbClr val="FF660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ellipse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53" name="楕円 52">
                <a:extLst>
                  <a:ext uri="{FF2B5EF4-FFF2-40B4-BE49-F238E27FC236}">
                    <a16:creationId xmlns:a16="http://schemas.microsoft.com/office/drawing/2014/main" id="{48C417DF-40E0-60C0-F8D3-10239B6D53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14441" y="4822746"/>
                <a:ext cx="1440000" cy="1440000"/>
              </a:xfrm>
              <a:custGeom>
                <a:avLst/>
                <a:gdLst>
                  <a:gd name="csX0" fmla="*/ 0 w 1440000"/>
                  <a:gd name="csY0" fmla="*/ 720000 h 1440000"/>
                  <a:gd name="csX1" fmla="*/ 720000 w 1440000"/>
                  <a:gd name="csY1" fmla="*/ 0 h 1440000"/>
                  <a:gd name="csX2" fmla="*/ 1440000 w 1440000"/>
                  <a:gd name="csY2" fmla="*/ 720000 h 1440000"/>
                  <a:gd name="csX3" fmla="*/ 720000 w 1440000"/>
                  <a:gd name="csY3" fmla="*/ 1440000 h 1440000"/>
                  <a:gd name="csX4" fmla="*/ 0 w 1440000"/>
                  <a:gd name="csY4" fmla="*/ 720000 h 14400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440000" h="1440000" extrusionOk="0">
                    <a:moveTo>
                      <a:pt x="0" y="720000"/>
                    </a:moveTo>
                    <a:cubicBezTo>
                      <a:pt x="-26960" y="305726"/>
                      <a:pt x="280816" y="15590"/>
                      <a:pt x="720000" y="0"/>
                    </a:cubicBezTo>
                    <a:cubicBezTo>
                      <a:pt x="1176721" y="12437"/>
                      <a:pt x="1405376" y="323456"/>
                      <a:pt x="1440000" y="720000"/>
                    </a:cubicBezTo>
                    <a:cubicBezTo>
                      <a:pt x="1419510" y="1137655"/>
                      <a:pt x="1102730" y="1522440"/>
                      <a:pt x="720000" y="1440000"/>
                    </a:cubicBezTo>
                    <a:cubicBezTo>
                      <a:pt x="313532" y="1435173"/>
                      <a:pt x="11358" y="1123072"/>
                      <a:pt x="0" y="720000"/>
                    </a:cubicBezTo>
                    <a:close/>
                  </a:path>
                </a:pathLst>
              </a:custGeom>
              <a:noFill/>
              <a:ln w="31750">
                <a:solidFill>
                  <a:srgbClr val="FF660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ellipse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1831B1AE-3AE2-4769-926E-226D04B6BD2F}"/>
                  </a:ext>
                </a:extLst>
              </p:cNvPr>
              <p:cNvSpPr txBox="1"/>
              <p:nvPr/>
            </p:nvSpPr>
            <p:spPr>
              <a:xfrm>
                <a:off x="5126177" y="5061602"/>
                <a:ext cx="1208802" cy="1015663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defTabSz="1462308"/>
                <a:r>
                  <a:rPr lang="ja-JP" altLang="en-US" sz="2000" b="1" dirty="0">
                    <a:solidFill>
                      <a:prstClr val="black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見学のみ</a:t>
                </a:r>
                <a:endParaRPr lang="en-US" altLang="ja-JP" sz="2000" b="1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 defTabSz="1462308"/>
                <a:r>
                  <a:rPr lang="ja-JP" altLang="en-US" sz="2000" b="1" dirty="0">
                    <a:solidFill>
                      <a:prstClr val="black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の参加</a:t>
                </a:r>
                <a:endParaRPr lang="en-US" altLang="ja-JP" sz="2000" b="1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 defTabSz="1462308"/>
                <a:r>
                  <a:rPr lang="ja-JP" altLang="en-US" sz="2000" b="1" dirty="0">
                    <a:solidFill>
                      <a:srgbClr val="FF0000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可！</a:t>
                </a:r>
                <a:endParaRPr lang="en-US" altLang="ja-JP" sz="2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76F7506E-EC4B-3695-7A85-839C47272E65}"/>
              </a:ext>
            </a:extLst>
          </p:cNvPr>
          <p:cNvGrpSpPr/>
          <p:nvPr/>
        </p:nvGrpSpPr>
        <p:grpSpPr>
          <a:xfrm>
            <a:off x="-149105" y="8467321"/>
            <a:ext cx="7026327" cy="1479298"/>
            <a:chOff x="-79900" y="8537538"/>
            <a:chExt cx="7026327" cy="1479298"/>
          </a:xfrm>
        </p:grpSpPr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117D1BB7-B835-1188-8A5F-6EC4B1888675}"/>
                </a:ext>
              </a:extLst>
            </p:cNvPr>
            <p:cNvSpPr/>
            <p:nvPr/>
          </p:nvSpPr>
          <p:spPr>
            <a:xfrm>
              <a:off x="-79900" y="8537538"/>
              <a:ext cx="7026327" cy="1479298"/>
            </a:xfrm>
            <a:prstGeom prst="rect">
              <a:avLst/>
            </a:prstGeom>
            <a:solidFill>
              <a:srgbClr val="FFD9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063CEE64-4668-57F2-6089-CDEB4A913700}"/>
                </a:ext>
              </a:extLst>
            </p:cNvPr>
            <p:cNvSpPr/>
            <p:nvPr/>
          </p:nvSpPr>
          <p:spPr>
            <a:xfrm>
              <a:off x="84237" y="8537538"/>
              <a:ext cx="6730686" cy="4237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ja-JP" altLang="en-US" sz="2000" b="1" dirty="0">
                  <a:ln w="0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完全予約制</a:t>
              </a:r>
              <a:r>
                <a:rPr lang="ja-JP" altLang="en-US" sz="2500" b="1" dirty="0">
                  <a:ln w="0">
                    <a:noFill/>
                  </a:ln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ja-JP" altLang="en-US" sz="2000" b="1" dirty="0">
                  <a:ln w="0">
                    <a:noFill/>
                  </a:ln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職業相談窓口</a:t>
              </a:r>
              <a:r>
                <a:rPr lang="ja-JP" altLang="en-US" sz="1600" b="1" dirty="0">
                  <a:ln w="0">
                    <a:noFill/>
                  </a:ln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または</a:t>
              </a:r>
              <a:r>
                <a:rPr lang="ja-JP" altLang="en-US" sz="2000" b="1" dirty="0">
                  <a:ln w="0">
                    <a:noFill/>
                  </a:ln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お電話で予約可能</a:t>
              </a:r>
              <a:endParaRPr lang="en-US" altLang="ja-JP" sz="1400" b="1" dirty="0">
                <a:ln w="0"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060A60DD-66FB-0270-8872-C48267726B17}"/>
                </a:ext>
              </a:extLst>
            </p:cNvPr>
            <p:cNvSpPr/>
            <p:nvPr/>
          </p:nvSpPr>
          <p:spPr>
            <a:xfrm>
              <a:off x="571033" y="8904285"/>
              <a:ext cx="5136993" cy="10047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ja-JP" altLang="en-US" sz="2000" b="1" dirty="0">
                  <a:ln w="0">
                    <a:noFill/>
                  </a:ln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ハローワーク厚木　職業相談第一部門</a:t>
              </a:r>
              <a:endParaRPr lang="en-US" altLang="ja-JP" sz="2000" b="1" dirty="0">
                <a:ln w="0"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lang="ja-JP" altLang="en-US" sz="2000" b="1" dirty="0">
                  <a:ln w="0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📞</a:t>
              </a:r>
              <a:r>
                <a:rPr lang="en-US" altLang="ja-JP" sz="2000" b="1" dirty="0">
                  <a:ln w="0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046</a:t>
              </a:r>
              <a:r>
                <a:rPr lang="ja-JP" altLang="en-US" sz="2000" b="1" dirty="0">
                  <a:ln w="0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－</a:t>
              </a:r>
              <a:r>
                <a:rPr lang="en-US" altLang="ja-JP" sz="2000" b="1" dirty="0">
                  <a:ln w="0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296</a:t>
              </a:r>
              <a:r>
                <a:rPr lang="ja-JP" altLang="en-US" sz="2000" b="1" dirty="0">
                  <a:ln w="0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－</a:t>
              </a:r>
              <a:r>
                <a:rPr lang="en-US" altLang="ja-JP" sz="2000" b="1" dirty="0">
                  <a:ln w="0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8609</a:t>
              </a:r>
              <a:r>
                <a:rPr lang="ja-JP" altLang="en-US" sz="2000" b="1" dirty="0">
                  <a:ln w="0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（部門コード</a:t>
              </a:r>
              <a:r>
                <a:rPr lang="en-US" altLang="ja-JP" sz="2000" b="1" dirty="0">
                  <a:ln w="0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41</a:t>
              </a:r>
              <a:r>
                <a:rPr lang="ja-JP" altLang="en-US" sz="2000" b="1" dirty="0">
                  <a:ln w="0">
                    <a:solidFill>
                      <a:schemeClr val="tx1"/>
                    </a:solidFill>
                  </a:ln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♯）</a:t>
              </a:r>
              <a:endParaRPr lang="en-US" altLang="ja-JP" sz="2000" b="1" dirty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endParaRPr lang="en-US" altLang="ja-JP" sz="400" b="1" dirty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lang="en-US" altLang="ja-JP" sz="1200" b="1" dirty="0">
                  <a:ln w="0">
                    <a:noFill/>
                  </a:ln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※</a:t>
              </a:r>
              <a:r>
                <a:rPr lang="ja-JP" altLang="en-US" sz="1200" b="1" dirty="0">
                  <a:ln w="0">
                    <a:noFill/>
                  </a:ln>
                  <a:solidFill>
                    <a:schemeClr val="tx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お手元に求職番号（ハローワーク受付票等）をご用意ください。</a:t>
              </a:r>
              <a:endParaRPr lang="en-US" altLang="ja-JP" sz="1400" b="1" dirty="0">
                <a:ln w="0">
                  <a:noFill/>
                </a:ln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思考の吹き出し: 雲形 58">
              <a:extLst>
                <a:ext uri="{FF2B5EF4-FFF2-40B4-BE49-F238E27FC236}">
                  <a16:creationId xmlns:a16="http://schemas.microsoft.com/office/drawing/2014/main" id="{648E6326-53A0-600B-D14F-6B074D7ACB12}"/>
                </a:ext>
              </a:extLst>
            </p:cNvPr>
            <p:cNvSpPr/>
            <p:nvPr/>
          </p:nvSpPr>
          <p:spPr>
            <a:xfrm>
              <a:off x="5592901" y="8821059"/>
              <a:ext cx="1158102" cy="938157"/>
            </a:xfrm>
            <a:custGeom>
              <a:avLst/>
              <a:gdLst>
                <a:gd name="csX0" fmla="*/ 125809 w 1158102"/>
                <a:gd name="csY0" fmla="*/ 568475 h 938157"/>
                <a:gd name="csX1" fmla="*/ 57905 w 1158102"/>
                <a:gd name="csY1" fmla="*/ 551167 h 938157"/>
                <a:gd name="csX2" fmla="*/ 185725 w 1158102"/>
                <a:gd name="csY2" fmla="*/ 757887 h 938157"/>
                <a:gd name="csX3" fmla="*/ 156022 w 1158102"/>
                <a:gd name="csY3" fmla="*/ 766161 h 938157"/>
                <a:gd name="csX4" fmla="*/ 441740 w 1158102"/>
                <a:gd name="csY4" fmla="*/ 848901 h 938157"/>
                <a:gd name="csX5" fmla="*/ 423833 w 1158102"/>
                <a:gd name="csY5" fmla="*/ 811114 h 938157"/>
                <a:gd name="csX6" fmla="*/ 772791 w 1158102"/>
                <a:gd name="csY6" fmla="*/ 754673 h 938157"/>
                <a:gd name="csX7" fmla="*/ 765634 w 1158102"/>
                <a:gd name="csY7" fmla="*/ 796130 h 938157"/>
                <a:gd name="csX8" fmla="*/ 914927 w 1158102"/>
                <a:gd name="csY8" fmla="*/ 498482 h 938157"/>
                <a:gd name="csX9" fmla="*/ 1002079 w 1158102"/>
                <a:gd name="csY9" fmla="*/ 653452 h 938157"/>
                <a:gd name="csX10" fmla="*/ 1120517 w 1158102"/>
                <a:gd name="csY10" fmla="*/ 333436 h 938157"/>
                <a:gd name="csX11" fmla="*/ 1081699 w 1158102"/>
                <a:gd name="csY11" fmla="*/ 391550 h 938157"/>
                <a:gd name="csX12" fmla="*/ 1027386 w 1158102"/>
                <a:gd name="csY12" fmla="*/ 117834 h 938157"/>
                <a:gd name="csX13" fmla="*/ 1029424 w 1158102"/>
                <a:gd name="csY13" fmla="*/ 145284 h 938157"/>
                <a:gd name="csX14" fmla="*/ 779520 w 1158102"/>
                <a:gd name="csY14" fmla="*/ 85823 h 938157"/>
                <a:gd name="csX15" fmla="*/ 799412 w 1158102"/>
                <a:gd name="csY15" fmla="*/ 50816 h 938157"/>
                <a:gd name="csX16" fmla="*/ 593554 w 1158102"/>
                <a:gd name="csY16" fmla="*/ 102502 h 938157"/>
                <a:gd name="csX17" fmla="*/ 603178 w 1158102"/>
                <a:gd name="csY17" fmla="*/ 72316 h 938157"/>
                <a:gd name="csX18" fmla="*/ 375310 w 1158102"/>
                <a:gd name="csY18" fmla="*/ 112752 h 938157"/>
                <a:gd name="csX19" fmla="*/ 410161 w 1158102"/>
                <a:gd name="csY19" fmla="*/ 142026 h 938157"/>
                <a:gd name="csX20" fmla="*/ 110636 w 1158102"/>
                <a:gd name="csY20" fmla="*/ 342883 h 938157"/>
                <a:gd name="csX21" fmla="*/ 104550 w 1158102"/>
                <a:gd name="csY21" fmla="*/ 312067 h 938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58102" h="938157" fill="none" extrusionOk="0">
                  <a:moveTo>
                    <a:pt x="104550" y="312067"/>
                  </a:moveTo>
                  <a:cubicBezTo>
                    <a:pt x="95321" y="257093"/>
                    <a:pt x="106680" y="183718"/>
                    <a:pt x="150740" y="149996"/>
                  </a:cubicBezTo>
                  <a:cubicBezTo>
                    <a:pt x="228543" y="87218"/>
                    <a:pt x="301583" y="57607"/>
                    <a:pt x="375444" y="112969"/>
                  </a:cubicBezTo>
                  <a:cubicBezTo>
                    <a:pt x="440846" y="32688"/>
                    <a:pt x="514818" y="4654"/>
                    <a:pt x="601998" y="74531"/>
                  </a:cubicBezTo>
                  <a:cubicBezTo>
                    <a:pt x="617042" y="43221"/>
                    <a:pt x="650544" y="5134"/>
                    <a:pt x="690277" y="4343"/>
                  </a:cubicBezTo>
                  <a:cubicBezTo>
                    <a:pt x="740903" y="-8750"/>
                    <a:pt x="779196" y="7835"/>
                    <a:pt x="799760" y="53878"/>
                  </a:cubicBezTo>
                  <a:cubicBezTo>
                    <a:pt x="831611" y="3805"/>
                    <a:pt x="900155" y="-12019"/>
                    <a:pt x="950689" y="14984"/>
                  </a:cubicBezTo>
                  <a:cubicBezTo>
                    <a:pt x="982388" y="38706"/>
                    <a:pt x="1022311" y="81439"/>
                    <a:pt x="1027225" y="121091"/>
                  </a:cubicBezTo>
                  <a:cubicBezTo>
                    <a:pt x="1075635" y="134619"/>
                    <a:pt x="1108944" y="179278"/>
                    <a:pt x="1125449" y="224071"/>
                  </a:cubicBezTo>
                  <a:cubicBezTo>
                    <a:pt x="1143143" y="262588"/>
                    <a:pt x="1134395" y="299026"/>
                    <a:pt x="1121053" y="335738"/>
                  </a:cubicBezTo>
                  <a:cubicBezTo>
                    <a:pt x="1169735" y="384726"/>
                    <a:pt x="1168400" y="448926"/>
                    <a:pt x="1153169" y="506474"/>
                  </a:cubicBezTo>
                  <a:cubicBezTo>
                    <a:pt x="1148197" y="597787"/>
                    <a:pt x="1078032" y="650000"/>
                    <a:pt x="1002723" y="655928"/>
                  </a:cubicBezTo>
                  <a:cubicBezTo>
                    <a:pt x="1009540" y="712248"/>
                    <a:pt x="981810" y="750628"/>
                    <a:pt x="948866" y="783990"/>
                  </a:cubicBezTo>
                  <a:cubicBezTo>
                    <a:pt x="887030" y="843146"/>
                    <a:pt x="830251" y="840710"/>
                    <a:pt x="765500" y="799496"/>
                  </a:cubicBezTo>
                  <a:cubicBezTo>
                    <a:pt x="757660" y="856009"/>
                    <a:pt x="695667" y="917201"/>
                    <a:pt x="634462" y="936115"/>
                  </a:cubicBezTo>
                  <a:cubicBezTo>
                    <a:pt x="551111" y="960138"/>
                    <a:pt x="484725" y="934613"/>
                    <a:pt x="441794" y="852723"/>
                  </a:cubicBezTo>
                  <a:cubicBezTo>
                    <a:pt x="337346" y="913058"/>
                    <a:pt x="221709" y="872555"/>
                    <a:pt x="155593" y="770331"/>
                  </a:cubicBezTo>
                  <a:cubicBezTo>
                    <a:pt x="108129" y="788970"/>
                    <a:pt x="51080" y="739806"/>
                    <a:pt x="29756" y="678643"/>
                  </a:cubicBezTo>
                  <a:cubicBezTo>
                    <a:pt x="13923" y="636624"/>
                    <a:pt x="28111" y="577527"/>
                    <a:pt x="56645" y="554880"/>
                  </a:cubicBezTo>
                  <a:cubicBezTo>
                    <a:pt x="17492" y="519806"/>
                    <a:pt x="-4484" y="475374"/>
                    <a:pt x="-135" y="427903"/>
                  </a:cubicBezTo>
                  <a:cubicBezTo>
                    <a:pt x="-5865" y="369032"/>
                    <a:pt x="53421" y="315044"/>
                    <a:pt x="103558" y="315042"/>
                  </a:cubicBezTo>
                  <a:cubicBezTo>
                    <a:pt x="104053" y="313906"/>
                    <a:pt x="104374" y="313055"/>
                    <a:pt x="104550" y="312067"/>
                  </a:cubicBezTo>
                  <a:close/>
                </a:path>
                <a:path w="1158102" h="938157" fill="none" extrusionOk="0">
                  <a:moveTo>
                    <a:pt x="979826" y="782545"/>
                  </a:moveTo>
                  <a:cubicBezTo>
                    <a:pt x="977847" y="797672"/>
                    <a:pt x="968031" y="810546"/>
                    <a:pt x="953766" y="808605"/>
                  </a:cubicBezTo>
                  <a:cubicBezTo>
                    <a:pt x="937276" y="806767"/>
                    <a:pt x="929200" y="797074"/>
                    <a:pt x="927706" y="782545"/>
                  </a:cubicBezTo>
                  <a:cubicBezTo>
                    <a:pt x="927226" y="768106"/>
                    <a:pt x="936656" y="757675"/>
                    <a:pt x="953766" y="756485"/>
                  </a:cubicBezTo>
                  <a:cubicBezTo>
                    <a:pt x="966921" y="755044"/>
                    <a:pt x="980017" y="765729"/>
                    <a:pt x="979826" y="782545"/>
                  </a:cubicBezTo>
                  <a:close/>
                </a:path>
                <a:path w="1158102" h="938157" fill="none" extrusionOk="0">
                  <a:moveTo>
                    <a:pt x="1001929" y="779234"/>
                  </a:moveTo>
                  <a:cubicBezTo>
                    <a:pt x="1003381" y="807019"/>
                    <a:pt x="980055" y="830118"/>
                    <a:pt x="949809" y="831354"/>
                  </a:cubicBezTo>
                  <a:cubicBezTo>
                    <a:pt x="921930" y="836466"/>
                    <a:pt x="898238" y="807505"/>
                    <a:pt x="897689" y="779234"/>
                  </a:cubicBezTo>
                  <a:cubicBezTo>
                    <a:pt x="899031" y="750532"/>
                    <a:pt x="920845" y="724893"/>
                    <a:pt x="949809" y="727114"/>
                  </a:cubicBezTo>
                  <a:cubicBezTo>
                    <a:pt x="977318" y="727254"/>
                    <a:pt x="1003296" y="752116"/>
                    <a:pt x="1001929" y="779234"/>
                  </a:cubicBezTo>
                  <a:close/>
                </a:path>
                <a:path w="1158102" h="938157" fill="none" extrusionOk="0">
                  <a:moveTo>
                    <a:pt x="1064007" y="809365"/>
                  </a:moveTo>
                  <a:cubicBezTo>
                    <a:pt x="1057567" y="850124"/>
                    <a:pt x="1035831" y="887095"/>
                    <a:pt x="985827" y="887545"/>
                  </a:cubicBezTo>
                  <a:cubicBezTo>
                    <a:pt x="942458" y="879354"/>
                    <a:pt x="911221" y="849950"/>
                    <a:pt x="907647" y="809365"/>
                  </a:cubicBezTo>
                  <a:cubicBezTo>
                    <a:pt x="909204" y="769315"/>
                    <a:pt x="944075" y="731154"/>
                    <a:pt x="985827" y="731185"/>
                  </a:cubicBezTo>
                  <a:cubicBezTo>
                    <a:pt x="1031520" y="728606"/>
                    <a:pt x="1068237" y="756285"/>
                    <a:pt x="1064007" y="809365"/>
                  </a:cubicBezTo>
                  <a:close/>
                </a:path>
                <a:path w="1158102" h="938157" fill="none" extrusionOk="0">
                  <a:moveTo>
                    <a:pt x="125809" y="568475"/>
                  </a:moveTo>
                  <a:cubicBezTo>
                    <a:pt x="103724" y="570887"/>
                    <a:pt x="76309" y="565755"/>
                    <a:pt x="57905" y="551167"/>
                  </a:cubicBezTo>
                  <a:moveTo>
                    <a:pt x="185725" y="757887"/>
                  </a:moveTo>
                  <a:cubicBezTo>
                    <a:pt x="175786" y="762826"/>
                    <a:pt x="166511" y="764914"/>
                    <a:pt x="156022" y="766161"/>
                  </a:cubicBezTo>
                  <a:moveTo>
                    <a:pt x="441740" y="848901"/>
                  </a:moveTo>
                  <a:cubicBezTo>
                    <a:pt x="434922" y="836881"/>
                    <a:pt x="426749" y="821712"/>
                    <a:pt x="423833" y="811114"/>
                  </a:cubicBezTo>
                  <a:moveTo>
                    <a:pt x="772791" y="754673"/>
                  </a:moveTo>
                  <a:cubicBezTo>
                    <a:pt x="771435" y="769484"/>
                    <a:pt x="770307" y="783855"/>
                    <a:pt x="765634" y="796130"/>
                  </a:cubicBezTo>
                  <a:moveTo>
                    <a:pt x="914927" y="498482"/>
                  </a:moveTo>
                  <a:cubicBezTo>
                    <a:pt x="965368" y="527753"/>
                    <a:pt x="1003050" y="593480"/>
                    <a:pt x="1002079" y="653452"/>
                  </a:cubicBezTo>
                  <a:moveTo>
                    <a:pt x="1120517" y="333436"/>
                  </a:moveTo>
                  <a:cubicBezTo>
                    <a:pt x="1109274" y="356294"/>
                    <a:pt x="1098377" y="376387"/>
                    <a:pt x="1081699" y="391550"/>
                  </a:cubicBezTo>
                  <a:moveTo>
                    <a:pt x="1027386" y="117834"/>
                  </a:moveTo>
                  <a:cubicBezTo>
                    <a:pt x="1027419" y="126547"/>
                    <a:pt x="1028582" y="136628"/>
                    <a:pt x="1029424" y="145284"/>
                  </a:cubicBezTo>
                  <a:moveTo>
                    <a:pt x="779520" y="85823"/>
                  </a:moveTo>
                  <a:cubicBezTo>
                    <a:pt x="785089" y="71470"/>
                    <a:pt x="788751" y="59893"/>
                    <a:pt x="799412" y="50816"/>
                  </a:cubicBezTo>
                  <a:moveTo>
                    <a:pt x="593554" y="102502"/>
                  </a:moveTo>
                  <a:cubicBezTo>
                    <a:pt x="595719" y="92474"/>
                    <a:pt x="599723" y="84262"/>
                    <a:pt x="603178" y="72316"/>
                  </a:cubicBezTo>
                  <a:moveTo>
                    <a:pt x="375310" y="112752"/>
                  </a:moveTo>
                  <a:cubicBezTo>
                    <a:pt x="389084" y="120366"/>
                    <a:pt x="399360" y="133983"/>
                    <a:pt x="410161" y="142026"/>
                  </a:cubicBezTo>
                  <a:moveTo>
                    <a:pt x="110636" y="342883"/>
                  </a:moveTo>
                  <a:cubicBezTo>
                    <a:pt x="108543" y="333752"/>
                    <a:pt x="107606" y="320775"/>
                    <a:pt x="104550" y="312067"/>
                  </a:cubicBezTo>
                </a:path>
                <a:path w="1158102" h="938157" stroke="0" extrusionOk="0">
                  <a:moveTo>
                    <a:pt x="104550" y="312067"/>
                  </a:moveTo>
                  <a:cubicBezTo>
                    <a:pt x="96065" y="252397"/>
                    <a:pt x="112350" y="194438"/>
                    <a:pt x="150740" y="149996"/>
                  </a:cubicBezTo>
                  <a:cubicBezTo>
                    <a:pt x="216265" y="82565"/>
                    <a:pt x="286370" y="66014"/>
                    <a:pt x="375444" y="112969"/>
                  </a:cubicBezTo>
                  <a:cubicBezTo>
                    <a:pt x="403627" y="36016"/>
                    <a:pt x="533133" y="4449"/>
                    <a:pt x="601998" y="74531"/>
                  </a:cubicBezTo>
                  <a:cubicBezTo>
                    <a:pt x="615065" y="34297"/>
                    <a:pt x="655907" y="12073"/>
                    <a:pt x="690277" y="4343"/>
                  </a:cubicBezTo>
                  <a:cubicBezTo>
                    <a:pt x="743288" y="-901"/>
                    <a:pt x="774835" y="15162"/>
                    <a:pt x="799760" y="53878"/>
                  </a:cubicBezTo>
                  <a:cubicBezTo>
                    <a:pt x="828384" y="4508"/>
                    <a:pt x="896644" y="-8627"/>
                    <a:pt x="950689" y="14984"/>
                  </a:cubicBezTo>
                  <a:cubicBezTo>
                    <a:pt x="990541" y="31862"/>
                    <a:pt x="1015723" y="79092"/>
                    <a:pt x="1027225" y="121091"/>
                  </a:cubicBezTo>
                  <a:cubicBezTo>
                    <a:pt x="1081769" y="139635"/>
                    <a:pt x="1118144" y="175542"/>
                    <a:pt x="1125449" y="224071"/>
                  </a:cubicBezTo>
                  <a:cubicBezTo>
                    <a:pt x="1132477" y="260014"/>
                    <a:pt x="1139983" y="304597"/>
                    <a:pt x="1121053" y="335738"/>
                  </a:cubicBezTo>
                  <a:cubicBezTo>
                    <a:pt x="1159869" y="391712"/>
                    <a:pt x="1167055" y="451027"/>
                    <a:pt x="1153169" y="506474"/>
                  </a:cubicBezTo>
                  <a:cubicBezTo>
                    <a:pt x="1138455" y="590350"/>
                    <a:pt x="1087336" y="658612"/>
                    <a:pt x="1002723" y="655928"/>
                  </a:cubicBezTo>
                  <a:cubicBezTo>
                    <a:pt x="1006201" y="701808"/>
                    <a:pt x="983760" y="746975"/>
                    <a:pt x="948866" y="783990"/>
                  </a:cubicBezTo>
                  <a:cubicBezTo>
                    <a:pt x="881179" y="835498"/>
                    <a:pt x="819623" y="836701"/>
                    <a:pt x="765500" y="799496"/>
                  </a:cubicBezTo>
                  <a:cubicBezTo>
                    <a:pt x="739750" y="867029"/>
                    <a:pt x="690763" y="906874"/>
                    <a:pt x="634462" y="936115"/>
                  </a:cubicBezTo>
                  <a:cubicBezTo>
                    <a:pt x="562254" y="935888"/>
                    <a:pt x="468736" y="931229"/>
                    <a:pt x="441794" y="852723"/>
                  </a:cubicBezTo>
                  <a:cubicBezTo>
                    <a:pt x="334372" y="933165"/>
                    <a:pt x="229697" y="893868"/>
                    <a:pt x="155593" y="770331"/>
                  </a:cubicBezTo>
                  <a:cubicBezTo>
                    <a:pt x="98681" y="783358"/>
                    <a:pt x="50245" y="736193"/>
                    <a:pt x="29756" y="678643"/>
                  </a:cubicBezTo>
                  <a:cubicBezTo>
                    <a:pt x="17635" y="635959"/>
                    <a:pt x="22052" y="588359"/>
                    <a:pt x="56645" y="554880"/>
                  </a:cubicBezTo>
                  <a:cubicBezTo>
                    <a:pt x="22218" y="540022"/>
                    <a:pt x="-7553" y="479974"/>
                    <a:pt x="-135" y="427903"/>
                  </a:cubicBezTo>
                  <a:cubicBezTo>
                    <a:pt x="8134" y="358200"/>
                    <a:pt x="38107" y="320567"/>
                    <a:pt x="103558" y="315042"/>
                  </a:cubicBezTo>
                  <a:cubicBezTo>
                    <a:pt x="103991" y="314139"/>
                    <a:pt x="104157" y="313282"/>
                    <a:pt x="104550" y="312067"/>
                  </a:cubicBezTo>
                  <a:close/>
                </a:path>
                <a:path w="1158102" h="938157" stroke="0" extrusionOk="0">
                  <a:moveTo>
                    <a:pt x="979826" y="782545"/>
                  </a:moveTo>
                  <a:cubicBezTo>
                    <a:pt x="980235" y="795356"/>
                    <a:pt x="968648" y="806770"/>
                    <a:pt x="953766" y="808605"/>
                  </a:cubicBezTo>
                  <a:cubicBezTo>
                    <a:pt x="939075" y="810085"/>
                    <a:pt x="926324" y="795457"/>
                    <a:pt x="927706" y="782545"/>
                  </a:cubicBezTo>
                  <a:cubicBezTo>
                    <a:pt x="930007" y="770005"/>
                    <a:pt x="938990" y="756592"/>
                    <a:pt x="953766" y="756485"/>
                  </a:cubicBezTo>
                  <a:cubicBezTo>
                    <a:pt x="965069" y="757569"/>
                    <a:pt x="979794" y="766577"/>
                    <a:pt x="979826" y="782545"/>
                  </a:cubicBezTo>
                  <a:close/>
                </a:path>
                <a:path w="1158102" h="938157" stroke="0" extrusionOk="0">
                  <a:moveTo>
                    <a:pt x="1001929" y="779234"/>
                  </a:moveTo>
                  <a:cubicBezTo>
                    <a:pt x="1001472" y="808683"/>
                    <a:pt x="978124" y="832527"/>
                    <a:pt x="949809" y="831354"/>
                  </a:cubicBezTo>
                  <a:cubicBezTo>
                    <a:pt x="916654" y="832404"/>
                    <a:pt x="898597" y="810509"/>
                    <a:pt x="897689" y="779234"/>
                  </a:cubicBezTo>
                  <a:cubicBezTo>
                    <a:pt x="894317" y="749864"/>
                    <a:pt x="920827" y="722015"/>
                    <a:pt x="949809" y="727114"/>
                  </a:cubicBezTo>
                  <a:cubicBezTo>
                    <a:pt x="981112" y="722293"/>
                    <a:pt x="1006051" y="746161"/>
                    <a:pt x="1001929" y="779234"/>
                  </a:cubicBezTo>
                  <a:close/>
                </a:path>
                <a:path w="1158102" h="938157" stroke="0" extrusionOk="0">
                  <a:moveTo>
                    <a:pt x="1064007" y="809365"/>
                  </a:moveTo>
                  <a:cubicBezTo>
                    <a:pt x="1061202" y="859377"/>
                    <a:pt x="1032598" y="886283"/>
                    <a:pt x="985827" y="887545"/>
                  </a:cubicBezTo>
                  <a:cubicBezTo>
                    <a:pt x="943704" y="885014"/>
                    <a:pt x="915160" y="855859"/>
                    <a:pt x="907647" y="809365"/>
                  </a:cubicBezTo>
                  <a:cubicBezTo>
                    <a:pt x="910852" y="761155"/>
                    <a:pt x="952665" y="727844"/>
                    <a:pt x="985827" y="731185"/>
                  </a:cubicBezTo>
                  <a:cubicBezTo>
                    <a:pt x="1032760" y="731857"/>
                    <a:pt x="1064377" y="770910"/>
                    <a:pt x="1064007" y="809365"/>
                  </a:cubicBezTo>
                  <a:close/>
                </a:path>
                <a:path w="1158102" h="938157" fill="none" stroke="0" extrusionOk="0">
                  <a:moveTo>
                    <a:pt x="125809" y="568475"/>
                  </a:moveTo>
                  <a:cubicBezTo>
                    <a:pt x="103467" y="571129"/>
                    <a:pt x="79723" y="563344"/>
                    <a:pt x="57905" y="551167"/>
                  </a:cubicBezTo>
                  <a:moveTo>
                    <a:pt x="185725" y="757887"/>
                  </a:moveTo>
                  <a:cubicBezTo>
                    <a:pt x="177745" y="762619"/>
                    <a:pt x="166627" y="762374"/>
                    <a:pt x="156022" y="766161"/>
                  </a:cubicBezTo>
                  <a:moveTo>
                    <a:pt x="441740" y="848901"/>
                  </a:moveTo>
                  <a:cubicBezTo>
                    <a:pt x="434177" y="836148"/>
                    <a:pt x="428884" y="826677"/>
                    <a:pt x="423833" y="811114"/>
                  </a:cubicBezTo>
                  <a:moveTo>
                    <a:pt x="772791" y="754673"/>
                  </a:moveTo>
                  <a:cubicBezTo>
                    <a:pt x="770741" y="768483"/>
                    <a:pt x="769321" y="782285"/>
                    <a:pt x="765634" y="796130"/>
                  </a:cubicBezTo>
                  <a:moveTo>
                    <a:pt x="914927" y="498482"/>
                  </a:moveTo>
                  <a:cubicBezTo>
                    <a:pt x="958752" y="518738"/>
                    <a:pt x="992520" y="599430"/>
                    <a:pt x="1002079" y="653452"/>
                  </a:cubicBezTo>
                  <a:moveTo>
                    <a:pt x="1120517" y="333436"/>
                  </a:moveTo>
                  <a:cubicBezTo>
                    <a:pt x="1114271" y="357327"/>
                    <a:pt x="1100736" y="375423"/>
                    <a:pt x="1081699" y="391550"/>
                  </a:cubicBezTo>
                  <a:moveTo>
                    <a:pt x="1027386" y="117834"/>
                  </a:moveTo>
                  <a:cubicBezTo>
                    <a:pt x="1030418" y="127565"/>
                    <a:pt x="1031066" y="137049"/>
                    <a:pt x="1029424" y="145284"/>
                  </a:cubicBezTo>
                  <a:moveTo>
                    <a:pt x="779520" y="85823"/>
                  </a:moveTo>
                  <a:cubicBezTo>
                    <a:pt x="784248" y="74187"/>
                    <a:pt x="792139" y="60870"/>
                    <a:pt x="799412" y="50816"/>
                  </a:cubicBezTo>
                  <a:moveTo>
                    <a:pt x="593554" y="102502"/>
                  </a:moveTo>
                  <a:cubicBezTo>
                    <a:pt x="594191" y="91365"/>
                    <a:pt x="598664" y="81579"/>
                    <a:pt x="603178" y="72316"/>
                  </a:cubicBezTo>
                  <a:moveTo>
                    <a:pt x="375310" y="112752"/>
                  </a:moveTo>
                  <a:cubicBezTo>
                    <a:pt x="387679" y="123021"/>
                    <a:pt x="402093" y="132785"/>
                    <a:pt x="410161" y="142026"/>
                  </a:cubicBezTo>
                  <a:moveTo>
                    <a:pt x="110636" y="342883"/>
                  </a:moveTo>
                  <a:cubicBezTo>
                    <a:pt x="108046" y="332062"/>
                    <a:pt x="106751" y="320866"/>
                    <a:pt x="104550" y="312067"/>
                  </a:cubicBezTo>
                </a:path>
              </a:pathLst>
            </a:custGeom>
            <a:solidFill>
              <a:schemeClr val="bg1"/>
            </a:solidFill>
            <a:ln w="9525">
              <a:solidFill>
                <a:srgbClr val="FF66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cloudCallout">
                      <a:avLst>
                        <a:gd name="adj1" fmla="val 32356"/>
                        <a:gd name="adj2" fmla="val 33413"/>
                      </a:avLst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7FF924E-6712-F6EA-589F-323D3387F034}"/>
                </a:ext>
              </a:extLst>
            </p:cNvPr>
            <p:cNvSpPr txBox="1"/>
            <p:nvPr/>
          </p:nvSpPr>
          <p:spPr>
            <a:xfrm>
              <a:off x="5847484" y="9002241"/>
              <a:ext cx="7803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詳細</a:t>
              </a:r>
              <a:endParaRPr kumimoji="1"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裏面</a:t>
              </a:r>
              <a:endParaRPr kumimoji="1" lang="en-US" altLang="ja-JP" b="1" u="sng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二等辺三角形 60">
              <a:extLst>
                <a:ext uri="{FF2B5EF4-FFF2-40B4-BE49-F238E27FC236}">
                  <a16:creationId xmlns:a16="http://schemas.microsoft.com/office/drawing/2014/main" id="{B72C848D-F0BE-154C-3C67-EA19E46C0ED2}"/>
                </a:ext>
              </a:extLst>
            </p:cNvPr>
            <p:cNvSpPr/>
            <p:nvPr/>
          </p:nvSpPr>
          <p:spPr>
            <a:xfrm rot="7350031">
              <a:off x="6447953" y="9510128"/>
              <a:ext cx="234282" cy="144203"/>
            </a:xfrm>
            <a:prstGeom prst="triangl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2" name="二等辺三角形 61">
              <a:extLst>
                <a:ext uri="{FF2B5EF4-FFF2-40B4-BE49-F238E27FC236}">
                  <a16:creationId xmlns:a16="http://schemas.microsoft.com/office/drawing/2014/main" id="{7D21D391-EBD6-71BE-C4AD-02236A022910}"/>
                </a:ext>
              </a:extLst>
            </p:cNvPr>
            <p:cNvSpPr/>
            <p:nvPr/>
          </p:nvSpPr>
          <p:spPr>
            <a:xfrm rot="7350031">
              <a:off x="6724154" y="9697747"/>
              <a:ext cx="86928" cy="82697"/>
            </a:xfrm>
            <a:prstGeom prst="triangl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4" name="二等辺三角形 63">
            <a:extLst>
              <a:ext uri="{FF2B5EF4-FFF2-40B4-BE49-F238E27FC236}">
                <a16:creationId xmlns:a16="http://schemas.microsoft.com/office/drawing/2014/main" id="{16E67927-6C93-6664-3704-0C96A0C6943D}"/>
              </a:ext>
            </a:extLst>
          </p:cNvPr>
          <p:cNvSpPr/>
          <p:nvPr/>
        </p:nvSpPr>
        <p:spPr>
          <a:xfrm rot="7350031">
            <a:off x="6504944" y="9541569"/>
            <a:ext cx="180000" cy="108000"/>
          </a:xfrm>
          <a:prstGeom prst="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40B1CDF-47D4-A14E-9502-FE18FE50D1D3}"/>
              </a:ext>
            </a:extLst>
          </p:cNvPr>
          <p:cNvSpPr txBox="1"/>
          <p:nvPr/>
        </p:nvSpPr>
        <p:spPr>
          <a:xfrm>
            <a:off x="4770677" y="40602"/>
            <a:ext cx="2052000" cy="276999"/>
          </a:xfrm>
          <a:prstGeom prst="rect">
            <a:avLst/>
          </a:prstGeom>
          <a:solidFill>
            <a:schemeClr val="bg1"/>
          </a:solidFill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求職活動の実績になります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FB2CEF35-76C8-021F-271C-EB2A77689875}"/>
              </a:ext>
            </a:extLst>
          </p:cNvPr>
          <p:cNvSpPr/>
          <p:nvPr/>
        </p:nvSpPr>
        <p:spPr>
          <a:xfrm>
            <a:off x="51" y="18053"/>
            <a:ext cx="29703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主催：ハローワーク厚木</a:t>
            </a:r>
            <a:endParaRPr kumimoji="1"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ADC123B0-B5CC-3F3C-70E5-A26D7C5462E6}"/>
              </a:ext>
            </a:extLst>
          </p:cNvPr>
          <p:cNvSpPr>
            <a:spLocks noChangeAspect="1"/>
          </p:cNvSpPr>
          <p:nvPr/>
        </p:nvSpPr>
        <p:spPr>
          <a:xfrm>
            <a:off x="86974" y="3117057"/>
            <a:ext cx="5055001" cy="1260000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txBody>
          <a:bodyPr wrap="none" lIns="84406" tIns="42203" rIns="84406" bIns="42203" anchor="ctr">
            <a:spAutoFit/>
          </a:bodyPr>
          <a:lstStyle/>
          <a:p>
            <a:pPr algn="ctr" defTabSz="422041">
              <a:defRPr/>
            </a:pPr>
            <a:r>
              <a:rPr lang="ja-JP" altLang="en-US" sz="7200" b="1" dirty="0">
                <a:ln w="12700">
                  <a:noFill/>
                  <a:prstDash val="solid"/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第二座間苑</a:t>
            </a:r>
            <a:endParaRPr lang="en-US" altLang="ja-JP" sz="7200" b="1" dirty="0">
              <a:ln w="12700">
                <a:noFill/>
                <a:prstDash val="solid"/>
              </a:ln>
              <a:solidFill>
                <a:prstClr val="black">
                  <a:lumMod val="95000"/>
                  <a:lumOff val="5000"/>
                </a:prst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F9223C6A-32C4-ADC2-0750-2AE367418D5A}"/>
              </a:ext>
            </a:extLst>
          </p:cNvPr>
          <p:cNvSpPr/>
          <p:nvPr/>
        </p:nvSpPr>
        <p:spPr>
          <a:xfrm>
            <a:off x="2737381" y="4098928"/>
            <a:ext cx="2140089" cy="341006"/>
          </a:xfrm>
          <a:prstGeom prst="rect">
            <a:avLst/>
          </a:prstGeom>
          <a:noFill/>
        </p:spPr>
        <p:txBody>
          <a:bodyPr wrap="square" lIns="84406" tIns="42203" rIns="84406" bIns="42203">
            <a:spAutoFit/>
          </a:bodyPr>
          <a:lstStyle/>
          <a:p>
            <a:pPr defTabSz="422041">
              <a:defRPr/>
            </a:pPr>
            <a:r>
              <a:rPr lang="ja-JP" altLang="en-US" sz="1662" b="1" dirty="0">
                <a:ln w="12700">
                  <a:noFill/>
                  <a:prstDash val="solid"/>
                </a:ln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座間市新田宿</a:t>
            </a:r>
            <a:r>
              <a:rPr lang="en-US" altLang="ja-JP" sz="1662" b="1" dirty="0">
                <a:ln w="12700">
                  <a:noFill/>
                  <a:prstDash val="solid"/>
                </a:ln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623</a:t>
            </a:r>
            <a:endParaRPr kumimoji="0" lang="en-US" altLang="ja-JP" sz="1662" b="1" dirty="0">
              <a:ln w="12700">
                <a:noFill/>
                <a:prstDash val="solid"/>
              </a:ln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FB70C8ED-F050-3C15-880F-1140EF84DF7A}"/>
              </a:ext>
            </a:extLst>
          </p:cNvPr>
          <p:cNvGrpSpPr/>
          <p:nvPr/>
        </p:nvGrpSpPr>
        <p:grpSpPr>
          <a:xfrm>
            <a:off x="4453765" y="3997397"/>
            <a:ext cx="2730186" cy="434252"/>
            <a:chOff x="224141" y="5769483"/>
            <a:chExt cx="4430587" cy="1900242"/>
          </a:xfrm>
        </p:grpSpPr>
        <p:sp>
          <p:nvSpPr>
            <p:cNvPr id="70" name="四角形: 角を丸くする 69">
              <a:extLst>
                <a:ext uri="{FF2B5EF4-FFF2-40B4-BE49-F238E27FC236}">
                  <a16:creationId xmlns:a16="http://schemas.microsoft.com/office/drawing/2014/main" id="{80FDE15E-D8C6-FBC8-3185-CCE639A2A5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1111" y="5769483"/>
              <a:ext cx="3446859" cy="190024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FF66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kumimoji="1" lang="ja-JP" altLang="en-US" dirty="0">
                <a:solidFill>
                  <a:prstClr val="white"/>
                </a:solidFill>
                <a:highlight>
                  <a:srgbClr val="FFFF00"/>
                </a:highlight>
                <a:latin typeface="游ゴシック" panose="020F0502020204030204"/>
                <a:ea typeface="游ゴシック" panose="020B0400000000000000" pitchFamily="50" charset="-128"/>
              </a:endParaRPr>
            </a:p>
          </p:txBody>
        </p:sp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8CF71CBF-DC0E-B69D-E61B-F3137A4EC4A0}"/>
                </a:ext>
              </a:extLst>
            </p:cNvPr>
            <p:cNvSpPr/>
            <p:nvPr/>
          </p:nvSpPr>
          <p:spPr>
            <a:xfrm>
              <a:off x="224141" y="6253116"/>
              <a:ext cx="4430587" cy="1241757"/>
            </a:xfrm>
            <a:prstGeom prst="rect">
              <a:avLst/>
            </a:prstGeom>
          </p:spPr>
          <p:txBody>
            <a:bodyPr wrap="square" lIns="37188" tIns="18594" rIns="37188" bIns="18594">
              <a:spAutoFit/>
            </a:bodyPr>
            <a:lstStyle/>
            <a:p>
              <a:pPr algn="ctr" defTabSz="342900"/>
              <a:r>
                <a:rPr kumimoji="1" lang="ja-JP" altLang="en-US" sz="1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駐車場のご用意あり！　　　　　　</a:t>
              </a:r>
              <a:endParaRPr kumimoji="1"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3638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7CE752AA-46A5-2533-D419-EC24EBF819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046" t="11405" b="13595"/>
          <a:stretch>
            <a:fillRect/>
          </a:stretch>
        </p:blipFill>
        <p:spPr>
          <a:xfrm>
            <a:off x="167427" y="2850015"/>
            <a:ext cx="6858000" cy="9144000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F90CE8FE-BFD5-7FB1-B3F6-F996B686518D}"/>
              </a:ext>
            </a:extLst>
          </p:cNvPr>
          <p:cNvSpPr/>
          <p:nvPr/>
        </p:nvSpPr>
        <p:spPr>
          <a:xfrm>
            <a:off x="152400" y="332507"/>
            <a:ext cx="6553200" cy="3131909"/>
          </a:xfrm>
          <a:custGeom>
            <a:avLst/>
            <a:gdLst>
              <a:gd name="csX0" fmla="*/ 0 w 6553200"/>
              <a:gd name="csY0" fmla="*/ 591085 h 3131909"/>
              <a:gd name="csX1" fmla="*/ 591085 w 6553200"/>
              <a:gd name="csY1" fmla="*/ 0 h 3131909"/>
              <a:gd name="csX2" fmla="*/ 1241576 w 6553200"/>
              <a:gd name="csY2" fmla="*/ 0 h 3131909"/>
              <a:gd name="csX3" fmla="*/ 1677227 w 6553200"/>
              <a:gd name="csY3" fmla="*/ 0 h 3131909"/>
              <a:gd name="csX4" fmla="*/ 2166587 w 6553200"/>
              <a:gd name="csY4" fmla="*/ 0 h 3131909"/>
              <a:gd name="csX5" fmla="*/ 2817079 w 6553200"/>
              <a:gd name="csY5" fmla="*/ 0 h 3131909"/>
              <a:gd name="csX6" fmla="*/ 3306439 w 6553200"/>
              <a:gd name="csY6" fmla="*/ 0 h 3131909"/>
              <a:gd name="csX7" fmla="*/ 3742089 w 6553200"/>
              <a:gd name="csY7" fmla="*/ 0 h 3131909"/>
              <a:gd name="csX8" fmla="*/ 4231450 w 6553200"/>
              <a:gd name="csY8" fmla="*/ 0 h 3131909"/>
              <a:gd name="csX9" fmla="*/ 4774521 w 6553200"/>
              <a:gd name="csY9" fmla="*/ 0 h 3131909"/>
              <a:gd name="csX10" fmla="*/ 5371302 w 6553200"/>
              <a:gd name="csY10" fmla="*/ 0 h 3131909"/>
              <a:gd name="csX11" fmla="*/ 5962115 w 6553200"/>
              <a:gd name="csY11" fmla="*/ 0 h 3131909"/>
              <a:gd name="csX12" fmla="*/ 6553200 w 6553200"/>
              <a:gd name="csY12" fmla="*/ 591085 h 3131909"/>
              <a:gd name="csX13" fmla="*/ 6553200 w 6553200"/>
              <a:gd name="csY13" fmla="*/ 1078520 h 3131909"/>
              <a:gd name="csX14" fmla="*/ 6553200 w 6553200"/>
              <a:gd name="csY14" fmla="*/ 1585452 h 3131909"/>
              <a:gd name="csX15" fmla="*/ 6553200 w 6553200"/>
              <a:gd name="csY15" fmla="*/ 2053389 h 3131909"/>
              <a:gd name="csX16" fmla="*/ 6553200 w 6553200"/>
              <a:gd name="csY16" fmla="*/ 2540824 h 3131909"/>
              <a:gd name="csX17" fmla="*/ 5962115 w 6553200"/>
              <a:gd name="csY17" fmla="*/ 3131909 h 3131909"/>
              <a:gd name="csX18" fmla="*/ 5365334 w 6553200"/>
              <a:gd name="csY18" fmla="*/ 3131909 h 3131909"/>
              <a:gd name="csX19" fmla="*/ 4661132 w 6553200"/>
              <a:gd name="csY19" fmla="*/ 3131909 h 3131909"/>
              <a:gd name="csX20" fmla="*/ 4064351 w 6553200"/>
              <a:gd name="csY20" fmla="*/ 3131909 h 3131909"/>
              <a:gd name="csX21" fmla="*/ 3360149 w 6553200"/>
              <a:gd name="csY21" fmla="*/ 3131909 h 3131909"/>
              <a:gd name="csX22" fmla="*/ 2817079 w 6553200"/>
              <a:gd name="csY22" fmla="*/ 3131909 h 3131909"/>
              <a:gd name="csX23" fmla="*/ 2327718 w 6553200"/>
              <a:gd name="csY23" fmla="*/ 3131909 h 3131909"/>
              <a:gd name="csX24" fmla="*/ 1730937 w 6553200"/>
              <a:gd name="csY24" fmla="*/ 3131909 h 3131909"/>
              <a:gd name="csX25" fmla="*/ 591085 w 6553200"/>
              <a:gd name="csY25" fmla="*/ 3131909 h 3131909"/>
              <a:gd name="csX26" fmla="*/ 0 w 6553200"/>
              <a:gd name="csY26" fmla="*/ 2540824 h 3131909"/>
              <a:gd name="csX27" fmla="*/ 0 w 6553200"/>
              <a:gd name="csY27" fmla="*/ 2111881 h 3131909"/>
              <a:gd name="csX28" fmla="*/ 0 w 6553200"/>
              <a:gd name="csY28" fmla="*/ 1604949 h 3131909"/>
              <a:gd name="csX29" fmla="*/ 0 w 6553200"/>
              <a:gd name="csY29" fmla="*/ 1156509 h 3131909"/>
              <a:gd name="csX30" fmla="*/ 0 w 6553200"/>
              <a:gd name="csY30" fmla="*/ 591085 h 31319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6553200" h="3131909" fill="none" extrusionOk="0">
                <a:moveTo>
                  <a:pt x="0" y="591085"/>
                </a:moveTo>
                <a:cubicBezTo>
                  <a:pt x="-68718" y="334198"/>
                  <a:pt x="244869" y="42306"/>
                  <a:pt x="591085" y="0"/>
                </a:cubicBezTo>
                <a:cubicBezTo>
                  <a:pt x="854182" y="-53986"/>
                  <a:pt x="1072794" y="56107"/>
                  <a:pt x="1241576" y="0"/>
                </a:cubicBezTo>
                <a:cubicBezTo>
                  <a:pt x="1410358" y="-56107"/>
                  <a:pt x="1509238" y="45469"/>
                  <a:pt x="1677227" y="0"/>
                </a:cubicBezTo>
                <a:cubicBezTo>
                  <a:pt x="1845216" y="-45469"/>
                  <a:pt x="1962261" y="3805"/>
                  <a:pt x="2166587" y="0"/>
                </a:cubicBezTo>
                <a:cubicBezTo>
                  <a:pt x="2370913" y="-3805"/>
                  <a:pt x="2657730" y="39140"/>
                  <a:pt x="2817079" y="0"/>
                </a:cubicBezTo>
                <a:cubicBezTo>
                  <a:pt x="2976428" y="-39140"/>
                  <a:pt x="3066109" y="20347"/>
                  <a:pt x="3306439" y="0"/>
                </a:cubicBezTo>
                <a:cubicBezTo>
                  <a:pt x="3546769" y="-20347"/>
                  <a:pt x="3561525" y="47220"/>
                  <a:pt x="3742089" y="0"/>
                </a:cubicBezTo>
                <a:cubicBezTo>
                  <a:pt x="3922653" y="-47220"/>
                  <a:pt x="4097434" y="41731"/>
                  <a:pt x="4231450" y="0"/>
                </a:cubicBezTo>
                <a:cubicBezTo>
                  <a:pt x="4365466" y="-41731"/>
                  <a:pt x="4658239" y="13899"/>
                  <a:pt x="4774521" y="0"/>
                </a:cubicBezTo>
                <a:cubicBezTo>
                  <a:pt x="4890803" y="-13899"/>
                  <a:pt x="5081519" y="23793"/>
                  <a:pt x="5371302" y="0"/>
                </a:cubicBezTo>
                <a:cubicBezTo>
                  <a:pt x="5661085" y="-23793"/>
                  <a:pt x="5668984" y="24476"/>
                  <a:pt x="5962115" y="0"/>
                </a:cubicBezTo>
                <a:cubicBezTo>
                  <a:pt x="6320987" y="83344"/>
                  <a:pt x="6604526" y="288515"/>
                  <a:pt x="6553200" y="591085"/>
                </a:cubicBezTo>
                <a:cubicBezTo>
                  <a:pt x="6567522" y="780055"/>
                  <a:pt x="6516676" y="860030"/>
                  <a:pt x="6553200" y="1078520"/>
                </a:cubicBezTo>
                <a:cubicBezTo>
                  <a:pt x="6589724" y="1297011"/>
                  <a:pt x="6524514" y="1366264"/>
                  <a:pt x="6553200" y="1585452"/>
                </a:cubicBezTo>
                <a:cubicBezTo>
                  <a:pt x="6581886" y="1804640"/>
                  <a:pt x="6546705" y="1902263"/>
                  <a:pt x="6553200" y="2053389"/>
                </a:cubicBezTo>
                <a:cubicBezTo>
                  <a:pt x="6559695" y="2204515"/>
                  <a:pt x="6496435" y="2329631"/>
                  <a:pt x="6553200" y="2540824"/>
                </a:cubicBezTo>
                <a:cubicBezTo>
                  <a:pt x="6555326" y="2964052"/>
                  <a:pt x="6294153" y="3126892"/>
                  <a:pt x="5962115" y="3131909"/>
                </a:cubicBezTo>
                <a:cubicBezTo>
                  <a:pt x="5838291" y="3148059"/>
                  <a:pt x="5571788" y="3112234"/>
                  <a:pt x="5365334" y="3131909"/>
                </a:cubicBezTo>
                <a:cubicBezTo>
                  <a:pt x="5158880" y="3151584"/>
                  <a:pt x="4992531" y="3074443"/>
                  <a:pt x="4661132" y="3131909"/>
                </a:cubicBezTo>
                <a:cubicBezTo>
                  <a:pt x="4329733" y="3189375"/>
                  <a:pt x="4264600" y="3064211"/>
                  <a:pt x="4064351" y="3131909"/>
                </a:cubicBezTo>
                <a:cubicBezTo>
                  <a:pt x="3864102" y="3199607"/>
                  <a:pt x="3636553" y="3120291"/>
                  <a:pt x="3360149" y="3131909"/>
                </a:cubicBezTo>
                <a:cubicBezTo>
                  <a:pt x="3083745" y="3143527"/>
                  <a:pt x="2959593" y="3117114"/>
                  <a:pt x="2817079" y="3131909"/>
                </a:cubicBezTo>
                <a:cubicBezTo>
                  <a:pt x="2674565" y="3146704"/>
                  <a:pt x="2496890" y="3103875"/>
                  <a:pt x="2327718" y="3131909"/>
                </a:cubicBezTo>
                <a:cubicBezTo>
                  <a:pt x="2158546" y="3159943"/>
                  <a:pt x="2010428" y="3095297"/>
                  <a:pt x="1730937" y="3131909"/>
                </a:cubicBezTo>
                <a:cubicBezTo>
                  <a:pt x="1451446" y="3168521"/>
                  <a:pt x="990516" y="3057071"/>
                  <a:pt x="591085" y="3131909"/>
                </a:cubicBezTo>
                <a:cubicBezTo>
                  <a:pt x="305203" y="3098557"/>
                  <a:pt x="733" y="2845908"/>
                  <a:pt x="0" y="2540824"/>
                </a:cubicBezTo>
                <a:cubicBezTo>
                  <a:pt x="-16773" y="2341320"/>
                  <a:pt x="2032" y="2238337"/>
                  <a:pt x="0" y="2111881"/>
                </a:cubicBezTo>
                <a:cubicBezTo>
                  <a:pt x="-2032" y="1985425"/>
                  <a:pt x="4394" y="1849816"/>
                  <a:pt x="0" y="1604949"/>
                </a:cubicBezTo>
                <a:cubicBezTo>
                  <a:pt x="-4394" y="1360082"/>
                  <a:pt x="5653" y="1263967"/>
                  <a:pt x="0" y="1156509"/>
                </a:cubicBezTo>
                <a:cubicBezTo>
                  <a:pt x="-5653" y="1049051"/>
                  <a:pt x="265" y="740854"/>
                  <a:pt x="0" y="591085"/>
                </a:cubicBezTo>
                <a:close/>
              </a:path>
              <a:path w="6553200" h="3131909" stroke="0" extrusionOk="0">
                <a:moveTo>
                  <a:pt x="0" y="591085"/>
                </a:moveTo>
                <a:cubicBezTo>
                  <a:pt x="-36094" y="242374"/>
                  <a:pt x="249772" y="5580"/>
                  <a:pt x="591085" y="0"/>
                </a:cubicBezTo>
                <a:cubicBezTo>
                  <a:pt x="744271" y="-72564"/>
                  <a:pt x="1104927" y="55050"/>
                  <a:pt x="1295287" y="0"/>
                </a:cubicBezTo>
                <a:cubicBezTo>
                  <a:pt x="1485647" y="-55050"/>
                  <a:pt x="1715278" y="4344"/>
                  <a:pt x="1838358" y="0"/>
                </a:cubicBezTo>
                <a:cubicBezTo>
                  <a:pt x="1961438" y="-4344"/>
                  <a:pt x="2202603" y="54829"/>
                  <a:pt x="2327718" y="0"/>
                </a:cubicBezTo>
                <a:cubicBezTo>
                  <a:pt x="2452833" y="-54829"/>
                  <a:pt x="2756043" y="48759"/>
                  <a:pt x="2978209" y="0"/>
                </a:cubicBezTo>
                <a:cubicBezTo>
                  <a:pt x="3200375" y="-48759"/>
                  <a:pt x="3254127" y="59596"/>
                  <a:pt x="3521280" y="0"/>
                </a:cubicBezTo>
                <a:cubicBezTo>
                  <a:pt x="3788433" y="-59596"/>
                  <a:pt x="3993400" y="61474"/>
                  <a:pt x="4225482" y="0"/>
                </a:cubicBezTo>
                <a:cubicBezTo>
                  <a:pt x="4457564" y="-61474"/>
                  <a:pt x="4605716" y="41821"/>
                  <a:pt x="4714842" y="0"/>
                </a:cubicBezTo>
                <a:cubicBezTo>
                  <a:pt x="4823968" y="-41821"/>
                  <a:pt x="5098701" y="2366"/>
                  <a:pt x="5419044" y="0"/>
                </a:cubicBezTo>
                <a:cubicBezTo>
                  <a:pt x="5739387" y="-2366"/>
                  <a:pt x="5714422" y="1953"/>
                  <a:pt x="5962115" y="0"/>
                </a:cubicBezTo>
                <a:cubicBezTo>
                  <a:pt x="6268789" y="-1131"/>
                  <a:pt x="6566278" y="228776"/>
                  <a:pt x="6553200" y="591085"/>
                </a:cubicBezTo>
                <a:cubicBezTo>
                  <a:pt x="6577379" y="814924"/>
                  <a:pt x="6537233" y="945859"/>
                  <a:pt x="6553200" y="1098017"/>
                </a:cubicBezTo>
                <a:cubicBezTo>
                  <a:pt x="6569167" y="1250175"/>
                  <a:pt x="6496085" y="1472067"/>
                  <a:pt x="6553200" y="1624447"/>
                </a:cubicBezTo>
                <a:cubicBezTo>
                  <a:pt x="6610315" y="1776827"/>
                  <a:pt x="6505824" y="2187230"/>
                  <a:pt x="6553200" y="2540824"/>
                </a:cubicBezTo>
                <a:cubicBezTo>
                  <a:pt x="6504531" y="2875263"/>
                  <a:pt x="6221173" y="3085412"/>
                  <a:pt x="5962115" y="3131909"/>
                </a:cubicBezTo>
                <a:cubicBezTo>
                  <a:pt x="5742133" y="3185058"/>
                  <a:pt x="5589880" y="3089439"/>
                  <a:pt x="5311624" y="3131909"/>
                </a:cubicBezTo>
                <a:cubicBezTo>
                  <a:pt x="5033368" y="3174379"/>
                  <a:pt x="4974463" y="3097716"/>
                  <a:pt x="4714842" y="3131909"/>
                </a:cubicBezTo>
                <a:cubicBezTo>
                  <a:pt x="4455221" y="3166102"/>
                  <a:pt x="4458881" y="3128704"/>
                  <a:pt x="4279192" y="3131909"/>
                </a:cubicBezTo>
                <a:cubicBezTo>
                  <a:pt x="4099503" y="3135114"/>
                  <a:pt x="3993304" y="3106217"/>
                  <a:pt x="3789832" y="3131909"/>
                </a:cubicBezTo>
                <a:cubicBezTo>
                  <a:pt x="3586360" y="3157601"/>
                  <a:pt x="3425999" y="3047572"/>
                  <a:pt x="3085630" y="3131909"/>
                </a:cubicBezTo>
                <a:cubicBezTo>
                  <a:pt x="2745261" y="3216246"/>
                  <a:pt x="2639787" y="3125467"/>
                  <a:pt x="2488849" y="3131909"/>
                </a:cubicBezTo>
                <a:cubicBezTo>
                  <a:pt x="2337911" y="3138351"/>
                  <a:pt x="2130725" y="3111982"/>
                  <a:pt x="1999488" y="3131909"/>
                </a:cubicBezTo>
                <a:cubicBezTo>
                  <a:pt x="1868251" y="3151836"/>
                  <a:pt x="1611439" y="3085845"/>
                  <a:pt x="1402707" y="3131909"/>
                </a:cubicBezTo>
                <a:cubicBezTo>
                  <a:pt x="1193975" y="3177973"/>
                  <a:pt x="981252" y="3071717"/>
                  <a:pt x="591085" y="3131909"/>
                </a:cubicBezTo>
                <a:cubicBezTo>
                  <a:pt x="290598" y="3052065"/>
                  <a:pt x="22517" y="2891618"/>
                  <a:pt x="0" y="2540824"/>
                </a:cubicBezTo>
                <a:cubicBezTo>
                  <a:pt x="-22372" y="2354920"/>
                  <a:pt x="4856" y="2162195"/>
                  <a:pt x="0" y="2014394"/>
                </a:cubicBezTo>
                <a:cubicBezTo>
                  <a:pt x="-4856" y="1866593"/>
                  <a:pt x="46230" y="1760427"/>
                  <a:pt x="0" y="1507462"/>
                </a:cubicBezTo>
                <a:cubicBezTo>
                  <a:pt x="-46230" y="1254497"/>
                  <a:pt x="14552" y="1155653"/>
                  <a:pt x="0" y="1059022"/>
                </a:cubicBezTo>
                <a:cubicBezTo>
                  <a:pt x="-14552" y="962391"/>
                  <a:pt x="49853" y="782704"/>
                  <a:pt x="0" y="591085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66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18873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22041">
              <a:defRPr/>
            </a:pPr>
            <a:endParaRPr lang="en-US" altLang="ja-JP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029D1FD-A63A-3F6D-82A7-0273FB36C68B}"/>
              </a:ext>
            </a:extLst>
          </p:cNvPr>
          <p:cNvSpPr txBox="1"/>
          <p:nvPr/>
        </p:nvSpPr>
        <p:spPr>
          <a:xfrm>
            <a:off x="1898688" y="3686296"/>
            <a:ext cx="2880320" cy="52322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対象求人票一覧</a:t>
            </a:r>
          </a:p>
        </p:txBody>
      </p:sp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6612DB65-A7E5-2C50-7303-D0642B63D7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724757"/>
              </p:ext>
            </p:extLst>
          </p:nvPr>
        </p:nvGraphicFramePr>
        <p:xfrm>
          <a:off x="152400" y="4344493"/>
          <a:ext cx="6679842" cy="5301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0296">
                  <a:extLst>
                    <a:ext uri="{9D8B030D-6E8A-4147-A177-3AD203B41FA5}">
                      <a16:colId xmlns:a16="http://schemas.microsoft.com/office/drawing/2014/main" val="1240642378"/>
                    </a:ext>
                  </a:extLst>
                </a:gridCol>
                <a:gridCol w="2415507">
                  <a:extLst>
                    <a:ext uri="{9D8B030D-6E8A-4147-A177-3AD203B41FA5}">
                      <a16:colId xmlns:a16="http://schemas.microsoft.com/office/drawing/2014/main" val="1211040152"/>
                    </a:ext>
                  </a:extLst>
                </a:gridCol>
                <a:gridCol w="1374039">
                  <a:extLst>
                    <a:ext uri="{9D8B030D-6E8A-4147-A177-3AD203B41FA5}">
                      <a16:colId xmlns:a16="http://schemas.microsoft.com/office/drawing/2014/main" val="1559261352"/>
                    </a:ext>
                  </a:extLst>
                </a:gridCol>
              </a:tblGrid>
              <a:tr h="5671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職　種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B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年齢・経験・資格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B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二次元コード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B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575881"/>
                  </a:ext>
                </a:extLst>
              </a:tr>
              <a:tr h="118365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ケアワーカー</a:t>
                      </a:r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（正社員）</a:t>
                      </a:r>
                      <a:endParaRPr kumimoji="1" lang="en-US" altLang="ja-JP" sz="1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10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14100-9453261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18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歳～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64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歳以下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経験・資格不問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b="1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★資格取得支援制度あり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176488"/>
                  </a:ext>
                </a:extLst>
              </a:tr>
              <a:tr h="118365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ケアワーカー</a:t>
                      </a:r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（パート）</a:t>
                      </a:r>
                      <a:endParaRPr kumimoji="1" lang="en-US" altLang="ja-JP" sz="1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10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14100-9449861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年齢・経験・資格不問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b="1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★資格取得支援制度あり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817771"/>
                  </a:ext>
                </a:extLst>
              </a:tr>
              <a:tr h="118365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看護師</a:t>
                      </a:r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（正社員）</a:t>
                      </a:r>
                      <a:endParaRPr kumimoji="1" lang="en-US" altLang="ja-JP" sz="1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10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14100-9450061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64</a:t>
                      </a:r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歳以下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施設経験あれば尚可</a:t>
                      </a:r>
                      <a:endParaRPr kumimoji="1" lang="en-US" altLang="ja-JP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8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看護師</a:t>
                      </a:r>
                      <a:r>
                        <a:rPr kumimoji="1" lang="ja-JP" altLang="en-US" sz="140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免許必須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431453"/>
                  </a:ext>
                </a:extLst>
              </a:tr>
              <a:tr h="118365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ホームヘルパー</a:t>
                      </a:r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（パート）</a:t>
                      </a:r>
                      <a:endParaRPr kumimoji="1" lang="en-US" altLang="ja-JP" sz="1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10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14100-9454561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年齢・経験不問</a:t>
                      </a:r>
                      <a:br>
                        <a:rPr kumimoji="1" lang="en-US" altLang="ja-JP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</a:br>
                      <a:endParaRPr kumimoji="1" lang="en-US" altLang="ja-JP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4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初任者研修・実務者研修のいずれか必須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286243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A957A54-E12F-8D2F-1262-E623531F2DC3}"/>
              </a:ext>
            </a:extLst>
          </p:cNvPr>
          <p:cNvSpPr txBox="1"/>
          <p:nvPr/>
        </p:nvSpPr>
        <p:spPr>
          <a:xfrm>
            <a:off x="491971" y="548398"/>
            <a:ext cx="6412179" cy="28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22041">
              <a:defRPr/>
            </a:pPr>
            <a:r>
              <a:rPr lang="ja-JP" altLang="en-US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＊第二座間苑はユニット型特別養護老人ホームです。</a:t>
            </a:r>
            <a:endParaRPr lang="en-US" altLang="ja-JP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422041">
              <a:defRPr/>
            </a:pPr>
            <a:r>
              <a:rPr lang="ja-JP" altLang="en-US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（定員：本入所</a:t>
            </a: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床、ショートステイ</a:t>
            </a:r>
            <a:r>
              <a:rPr lang="en-US" altLang="ja-JP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床）</a:t>
            </a:r>
            <a:endParaRPr lang="en-US" altLang="ja-JP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422041">
              <a:defRPr/>
            </a:pPr>
            <a:r>
              <a:rPr lang="ja-JP" altLang="en-US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通所・在宅サービスも提供しています。</a:t>
            </a:r>
            <a:endParaRPr lang="en-US" altLang="ja-JP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422041">
              <a:defRPr/>
            </a:pPr>
            <a:endParaRPr lang="en-US" altLang="ja-JP" sz="8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＊公共交通機関でお越しの場合：</a:t>
            </a: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JR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相模線　入谷駅から徒歩</a:t>
            </a:r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17</a:t>
            </a: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＊自家用車駐車場・バイク・自転車の駐輪場ご用意あり</a:t>
            </a:r>
            <a:br>
              <a:rPr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sz="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＊施設入館時の体温測定・手指消毒、施設内でのマスク</a:t>
            </a:r>
            <a:endParaRPr lang="en-US" altLang="ja-JP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着用にご協力ください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CC30E64-15AE-6B2E-579A-0CC6BF5BF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7565" y="5085824"/>
            <a:ext cx="828000" cy="8280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E651718-CEF7-1448-1619-AAEE98BAB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7565" y="6301258"/>
            <a:ext cx="828000" cy="8280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DB37DA4-0F9B-FFE6-3B26-4F54F234E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7565" y="7477782"/>
            <a:ext cx="828000" cy="828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A429441-293A-AEB5-3E92-A230A8F40B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2339" y="8646629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024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FB1DB00B0C4EB4B85D886E7BCA53565" ma:contentTypeVersion="16" ma:contentTypeDescription="新しいドキュメントを作成します。" ma:contentTypeScope="" ma:versionID="66e59b1cc6c34babf166748017a0b8bc">
  <xsd:schema xmlns:xsd="http://www.w3.org/2001/XMLSchema" xmlns:xs="http://www.w3.org/2001/XMLSchema" xmlns:p="http://schemas.microsoft.com/office/2006/metadata/properties" xmlns:ns2="a4df3e26-0304-47b2-8f72-37a6a630d050" xmlns:ns3="44856c1c-163a-4db4-9f2d-e69ab44d016d" targetNamespace="http://schemas.microsoft.com/office/2006/metadata/properties" ma:root="true" ma:fieldsID="12330f3e99a5f9f1baa4846f92685b88" ns2:_="" ns3:_="">
    <xsd:import namespace="a4df3e26-0304-47b2-8f72-37a6a630d050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df3e26-0304-47b2-8f72-37a6a630d050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22" nillable="true" ma:displayName="承認の状態" ma:internalName="_x627f__x8a8d__x306e__x72b6__x614b_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2001f99b-f64b-45b5-b267-1f22d5656407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df3e26-0304-47b2-8f72-37a6a630d050">
      <Terms xmlns="http://schemas.microsoft.com/office/infopath/2007/PartnerControls"/>
    </lcf76f155ced4ddcb4097134ff3c332f>
    <Owner xmlns="a4df3e26-0304-47b2-8f72-37a6a630d050">
      <UserInfo>
        <DisplayName/>
        <AccountId xsi:nil="true"/>
        <AccountType/>
      </UserInfo>
    </Owner>
    <TaxCatchAll xmlns="44856c1c-163a-4db4-9f2d-e69ab44d016d" xsi:nil="true"/>
    <_Flow_SignoffStatus xmlns="a4df3e26-0304-47b2-8f72-37a6a630d050" xsi:nil="true"/>
  </documentManagement>
</p:properties>
</file>

<file path=customXml/itemProps1.xml><?xml version="1.0" encoding="utf-8"?>
<ds:datastoreItem xmlns:ds="http://schemas.openxmlformats.org/officeDocument/2006/customXml" ds:itemID="{0D5FACDA-84F1-491A-8F23-8B3D3E0ADD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df3e26-0304-47b2-8f72-37a6a630d050"/>
    <ds:schemaRef ds:uri="44856c1c-163a-4db4-9f2d-e69ab44d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257582-96A1-4D3C-95F9-B2ABC8E0CD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1F7F50-E2ED-4752-B0BE-EBBA2C0DA02B}">
  <ds:schemaRefs>
    <ds:schemaRef ds:uri="http://schemas.microsoft.com/office/2006/metadata/properties"/>
    <ds:schemaRef ds:uri="44856c1c-163a-4db4-9f2d-e69ab44d016d"/>
    <ds:schemaRef ds:uri="http://schemas.microsoft.com/office/2006/documentManagement/types"/>
    <ds:schemaRef ds:uri="http://purl.org/dc/terms/"/>
    <ds:schemaRef ds:uri="http://www.w3.org/XML/1998/namespace"/>
    <ds:schemaRef ds:uri="a4df3e26-0304-47b2-8f72-37a6a630d050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Words>323</Words>
  <PresentationFormat>A4 210 x 297 mm</PresentationFormat>
  <Paragraphs>79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メイリオ</vt:lpstr>
      <vt:lpstr>游ゴシック</vt:lpstr>
      <vt:lpstr>游ゴシック Light</vt:lpstr>
      <vt:lpstr>Arial</vt:lpstr>
      <vt:lpstr>Calibri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0x0101003FB1DB00B0C4EB4B85D886E7BCA53565</vt:lpwstr>
  </property>
  <property fmtid="{D5CDD505-2E9C-101B-9397-08002B2CF9AE}" pid="3" name="MediaServiceImageTags">
    <vt:lpwstr/>
  </property>
</Properties>
</file>