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9" r:id="rId5"/>
    <p:sldId id="270" r:id="rId6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32" userDrawn="1">
          <p15:clr>
            <a:srgbClr val="A4A3A4"/>
          </p15:clr>
        </p15:guide>
        <p15:guide id="3" pos="2160" userDrawn="1">
          <p15:clr>
            <a:srgbClr val="A4A3A4"/>
          </p15:clr>
        </p15:guide>
        <p15:guide id="4" pos="4088" userDrawn="1">
          <p15:clr>
            <a:srgbClr val="A4A3A4"/>
          </p15:clr>
        </p15:guide>
        <p15:guide id="5" pos="119" userDrawn="1">
          <p15:clr>
            <a:srgbClr val="A4A3A4"/>
          </p15:clr>
        </p15:guide>
        <p15:guide id="6" pos="42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F8F"/>
    <a:srgbClr val="F3FFFF"/>
    <a:srgbClr val="E5FFFF"/>
    <a:srgbClr val="E1FFFF"/>
    <a:srgbClr val="CCFFFF"/>
    <a:srgbClr val="FFC9C9"/>
    <a:srgbClr val="CCECFF"/>
    <a:srgbClr val="FFB3B3"/>
    <a:srgbClr val="FFFBFB"/>
    <a:srgbClr val="FF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2CD32C-0865-4469-A043-622FCCC51821}" v="8" dt="2026-08-09T23:54:09.5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スタイル (濃色)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スタイル (中間)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中間スタイル 4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中間スタイル 3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97" autoAdjust="0"/>
    <p:restoredTop sz="94660"/>
  </p:normalViewPr>
  <p:slideViewPr>
    <p:cSldViewPr snapToGrid="0">
      <p:cViewPr varScale="1">
        <p:scale>
          <a:sx n="73" d="100"/>
          <a:sy n="73" d="100"/>
        </p:scale>
        <p:origin x="1794" y="60"/>
      </p:cViewPr>
      <p:guideLst>
        <p:guide orient="horz" pos="3120"/>
        <p:guide pos="232"/>
        <p:guide pos="2160"/>
        <p:guide pos="4088"/>
        <p:guide pos="119"/>
        <p:guide pos="42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changesInfos/changesInfo1.xml" Type="http://schemas.microsoft.com/office/2016/11/relationships/changesInfo"/><Relationship Id="rId12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畑洋光" userId="2f3df4c9-c6ca-4d57-956a-57e3f23463fb" providerId="ADAL" clId="{FE5A36E5-29EA-4307-93EA-C27C07F522BF}"/>
    <pc:docChg chg="modSld">
      <pc:chgData name="畑洋光" userId="2f3df4c9-c6ca-4d57-956a-57e3f23463fb" providerId="ADAL" clId="{FE5A36E5-29EA-4307-93EA-C27C07F522BF}" dt="2026-08-09T23:54:19.492" v="90" actId="1038"/>
      <pc:docMkLst>
        <pc:docMk/>
      </pc:docMkLst>
      <pc:sldChg chg="modSp mod">
        <pc:chgData name="畑洋光" userId="2f3df4c9-c6ca-4d57-956a-57e3f23463fb" providerId="ADAL" clId="{FE5A36E5-29EA-4307-93EA-C27C07F522BF}" dt="2026-08-09T23:54:19.492" v="90" actId="1038"/>
        <pc:sldMkLst>
          <pc:docMk/>
          <pc:sldMk cId="709466816" sldId="269"/>
        </pc:sldMkLst>
        <pc:spChg chg="mod">
          <ac:chgData name="畑洋光" userId="2f3df4c9-c6ca-4d57-956a-57e3f23463fb" providerId="ADAL" clId="{FE5A36E5-29EA-4307-93EA-C27C07F522BF}" dt="2026-08-09T23:54:19.492" v="90" actId="1038"/>
          <ac:spMkLst>
            <pc:docMk/>
            <pc:sldMk cId="709466816" sldId="269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675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759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64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0658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0550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07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06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3694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766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044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84655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EB1CF-A250-495F-8091-9620544E584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893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グループ化 30"/>
          <p:cNvGrpSpPr/>
          <p:nvPr/>
        </p:nvGrpSpPr>
        <p:grpSpPr>
          <a:xfrm>
            <a:off x="0" y="66587"/>
            <a:ext cx="6858000" cy="4317977"/>
            <a:chOff x="-5160181" y="0"/>
            <a:chExt cx="7464069" cy="5389846"/>
          </a:xfrm>
          <a:noFill/>
        </p:grpSpPr>
        <p:sp>
          <p:nvSpPr>
            <p:cNvPr id="32" name="正方形/長方形 31"/>
            <p:cNvSpPr/>
            <p:nvPr/>
          </p:nvSpPr>
          <p:spPr>
            <a:xfrm>
              <a:off x="-5160181" y="0"/>
              <a:ext cx="3731431" cy="2694922"/>
            </a:xfrm>
            <a:prstGeom prst="rect">
              <a:avLst/>
            </a:prstGeom>
            <a:grpFill/>
            <a:ln>
              <a:noFill/>
            </a:ln>
            <a:effectLst>
              <a:reflection blurRad="6350" stA="50000" endA="300" endPos="90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-5160181" y="2694922"/>
              <a:ext cx="3731431" cy="2694922"/>
            </a:xfrm>
            <a:prstGeom prst="rect">
              <a:avLst/>
            </a:prstGeom>
            <a:grpFill/>
            <a:ln>
              <a:noFill/>
            </a:ln>
            <a:effectLst>
              <a:reflection blurRad="6350" stA="50000" endA="300" endPos="90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-1427544" y="2694923"/>
              <a:ext cx="3731432" cy="2694923"/>
            </a:xfrm>
            <a:prstGeom prst="rect">
              <a:avLst/>
            </a:prstGeom>
            <a:grpFill/>
            <a:ln>
              <a:noFill/>
            </a:ln>
            <a:effectLst>
              <a:reflection blurRad="6350" stA="50000" endA="300" endPos="90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3" name="正方形/長方形 112"/>
            <p:cNvSpPr/>
            <p:nvPr/>
          </p:nvSpPr>
          <p:spPr>
            <a:xfrm>
              <a:off x="-1445087" y="9076"/>
              <a:ext cx="3731432" cy="2694925"/>
            </a:xfrm>
            <a:prstGeom prst="rect">
              <a:avLst/>
            </a:prstGeom>
            <a:grpFill/>
            <a:ln>
              <a:noFill/>
            </a:ln>
            <a:effectLst>
              <a:reflection blurRad="6350" stA="50000" endA="300" endPos="900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9" name="正方形/長方形 68"/>
          <p:cNvSpPr/>
          <p:nvPr/>
        </p:nvSpPr>
        <p:spPr>
          <a:xfrm>
            <a:off x="0" y="2990441"/>
            <a:ext cx="6858000" cy="6316028"/>
          </a:xfrm>
          <a:prstGeom prst="rect">
            <a:avLst/>
          </a:prstGeom>
          <a:solidFill>
            <a:srgbClr val="FFFFFF">
              <a:alpha val="9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/>
              <a:t> </a:t>
            </a:r>
            <a:endParaRPr kumimoji="1" lang="ja-JP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0" name="グループ化 69"/>
          <p:cNvGrpSpPr/>
          <p:nvPr/>
        </p:nvGrpSpPr>
        <p:grpSpPr>
          <a:xfrm>
            <a:off x="75729" y="9355155"/>
            <a:ext cx="6825900" cy="292388"/>
            <a:chOff x="-20229" y="8601775"/>
            <a:chExt cx="6825900" cy="292388"/>
          </a:xfrm>
        </p:grpSpPr>
        <p:sp>
          <p:nvSpPr>
            <p:cNvPr id="71" name="角丸四角形 70"/>
            <p:cNvSpPr/>
            <p:nvPr/>
          </p:nvSpPr>
          <p:spPr>
            <a:xfrm>
              <a:off x="-20229" y="8617428"/>
              <a:ext cx="779088" cy="2285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b="1" dirty="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問合せ先</a:t>
              </a:r>
            </a:p>
          </p:txBody>
        </p:sp>
        <p:sp>
          <p:nvSpPr>
            <p:cNvPr id="72" name="テキスト ボックス 250"/>
            <p:cNvSpPr txBox="1"/>
            <p:nvPr/>
          </p:nvSpPr>
          <p:spPr>
            <a:xfrm>
              <a:off x="786074" y="8601775"/>
              <a:ext cx="6019597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ja-JP" altLang="en-US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ハローワーク川崎北　</a:t>
              </a:r>
              <a:r>
                <a:rPr kumimoji="1" lang="en-US" altLang="ja-JP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044-777-8609 (</a:t>
              </a:r>
              <a:r>
                <a:rPr kumimoji="1" lang="ja-JP" altLang="en-US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部門コード</a:t>
              </a:r>
              <a:r>
                <a:rPr kumimoji="1" lang="en-US" altLang="ja-JP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47#)</a:t>
              </a:r>
              <a:r>
                <a:rPr kumimoji="1" lang="ja-JP" altLang="en-US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</a:t>
              </a:r>
              <a:r>
                <a:rPr kumimoji="1" lang="en-US" altLang="ja-JP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</a:t>
              </a:r>
              <a:r>
                <a:rPr kumimoji="1" lang="ja-JP" altLang="en-US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担当：畑</a:t>
              </a:r>
              <a:r>
                <a:rPr kumimoji="1" lang="en-US" altLang="ja-JP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(</a:t>
              </a:r>
              <a:r>
                <a:rPr kumimoji="1" lang="ja-JP" altLang="en-US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はた</a:t>
              </a:r>
              <a:r>
                <a:rPr kumimoji="1" lang="en-US" altLang="ja-JP" sz="1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)</a:t>
              </a:r>
              <a:endParaRPr kumimoji="1"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sp>
        <p:nvSpPr>
          <p:cNvPr id="75" name="正方形/長方形 74"/>
          <p:cNvSpPr/>
          <p:nvPr/>
        </p:nvSpPr>
        <p:spPr>
          <a:xfrm>
            <a:off x="3285300" y="8251179"/>
            <a:ext cx="3408441" cy="34111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お申込み方法</a:t>
            </a:r>
          </a:p>
        </p:txBody>
      </p:sp>
      <p:sp>
        <p:nvSpPr>
          <p:cNvPr id="78" name="正方形/長方形 77"/>
          <p:cNvSpPr/>
          <p:nvPr/>
        </p:nvSpPr>
        <p:spPr>
          <a:xfrm>
            <a:off x="3250646" y="8567805"/>
            <a:ext cx="34699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見学会は</a:t>
            </a:r>
            <a:r>
              <a:rPr kumimoji="1" lang="ja-JP" altLang="en-US" b="1" dirty="0">
                <a:solidFill>
                  <a:srgbClr val="B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完全予約制</a:t>
            </a:r>
            <a:r>
              <a:rPr kumimoji="1"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です。</a:t>
            </a:r>
            <a:endParaRPr kumimoji="1"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参加をご希望の場合は、職業相談窓口か</a:t>
            </a:r>
            <a:endParaRPr kumimoji="1"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問合せ先にお電話でお申込みください。　</a:t>
            </a:r>
          </a:p>
        </p:txBody>
      </p:sp>
      <p:grpSp>
        <p:nvGrpSpPr>
          <p:cNvPr id="79" name="グループ化 78"/>
          <p:cNvGrpSpPr/>
          <p:nvPr/>
        </p:nvGrpSpPr>
        <p:grpSpPr>
          <a:xfrm>
            <a:off x="123895" y="3466801"/>
            <a:ext cx="2993242" cy="1775281"/>
            <a:chOff x="126000" y="4490932"/>
            <a:chExt cx="2041321" cy="1775281"/>
          </a:xfrm>
        </p:grpSpPr>
        <p:grpSp>
          <p:nvGrpSpPr>
            <p:cNvPr id="80" name="グループ化 79"/>
            <p:cNvGrpSpPr/>
            <p:nvPr/>
          </p:nvGrpSpPr>
          <p:grpSpPr>
            <a:xfrm>
              <a:off x="492812" y="4490932"/>
              <a:ext cx="1674509" cy="1314786"/>
              <a:chOff x="556312" y="3578900"/>
              <a:chExt cx="1674509" cy="1314786"/>
            </a:xfrm>
          </p:grpSpPr>
          <p:sp>
            <p:nvSpPr>
              <p:cNvPr id="82" name="テキスト ボックス 81"/>
              <p:cNvSpPr txBox="1"/>
              <p:nvPr/>
            </p:nvSpPr>
            <p:spPr>
              <a:xfrm>
                <a:off x="556312" y="3970356"/>
                <a:ext cx="1674509" cy="92333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ctr"/>
                <a:r>
                  <a:rPr kumimoji="1" lang="ja-JP" altLang="en-US" sz="5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９</a:t>
                </a:r>
                <a:r>
                  <a:rPr kumimoji="1" lang="en-US" altLang="ja-JP" sz="5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/</a:t>
                </a:r>
                <a:r>
                  <a:rPr kumimoji="1" lang="ja-JP" altLang="en-US" sz="5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９</a:t>
                </a:r>
              </a:p>
            </p:txBody>
          </p:sp>
          <p:sp>
            <p:nvSpPr>
              <p:cNvPr id="83" name="テキスト ボックス 82"/>
              <p:cNvSpPr txBox="1"/>
              <p:nvPr/>
            </p:nvSpPr>
            <p:spPr>
              <a:xfrm>
                <a:off x="560672" y="3578900"/>
                <a:ext cx="1132260" cy="470023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kumimoji="1" lang="ja-JP" altLang="en-US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令和８年</a:t>
                </a:r>
              </a:p>
            </p:txBody>
          </p:sp>
        </p:grpSp>
        <p:sp>
          <p:nvSpPr>
            <p:cNvPr id="81" name="正方形/長方形 80"/>
            <p:cNvSpPr/>
            <p:nvPr/>
          </p:nvSpPr>
          <p:spPr>
            <a:xfrm>
              <a:off x="126000" y="4505704"/>
              <a:ext cx="456598" cy="1760509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2000" dirty="0">
                  <a:solidFill>
                    <a:schemeClr val="bg1"/>
                  </a:solidFill>
                  <a:latin typeface="Impact" panose="020B0806030902050204" pitchFamily="34" charset="0"/>
                  <a:ea typeface="HGP創英角ｺﾞｼｯｸUB" panose="020B0900000000000000" pitchFamily="50" charset="-128"/>
                </a:rPr>
                <a:t>開催日時</a:t>
              </a:r>
            </a:p>
          </p:txBody>
        </p:sp>
      </p:grpSp>
      <p:sp>
        <p:nvSpPr>
          <p:cNvPr id="7" name="テキスト ボックス 6"/>
          <p:cNvSpPr txBox="1"/>
          <p:nvPr/>
        </p:nvSpPr>
        <p:spPr>
          <a:xfrm>
            <a:off x="1139938" y="4750756"/>
            <a:ext cx="2100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集合時間 　９：５０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見学開始 １０：００</a:t>
            </a:r>
            <a:endParaRPr kumimoji="1" lang="en-US" altLang="ja-JP" sz="1200" dirty="0">
              <a:solidFill>
                <a:srgbClr val="C0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109" name="テキスト ボックス 108"/>
          <p:cNvSpPr txBox="1"/>
          <p:nvPr/>
        </p:nvSpPr>
        <p:spPr>
          <a:xfrm>
            <a:off x="4542363" y="3817957"/>
            <a:ext cx="2166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事業所ＨＰはこちらから▼</a:t>
            </a:r>
            <a:endParaRPr kumimoji="1" lang="en-US" altLang="ja-JP" sz="1100" dirty="0">
              <a:solidFill>
                <a:schemeClr val="tx1">
                  <a:lumMod val="85000"/>
                  <a:lumOff val="15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" name="AutoShape 2" descr="data:image/png;base64,iVBORw0KGgoAAAANSUhEUgAAARgAAAEYCAYAAACHjumMAAAXZElEQVR4Xu3dS3JkSa4DUGn/i9az6mc9rHvSAoZ2v0rUlAUSBEnII/L3/fPz8/O1/6bAFJgCBQW+ZzAFVZdyCkyB/ygwg9kiTIEpUFNgBlOTdomnwBSYwWwHpsAUqCkwg6lJu8RTYArMYLYDU2AK1BSYwdSkXeIpMAVmMNuBKTAFagrMYGrSLvEUmAIzmO3AFJgCNQVmMDVpl3gKTIEZzHZgCkyBmgIzmJq0SzwFpsAMZjswBaZATYEZTE3aJZ4CU2AGsx2YAlOgpsAMpibtEk+BKTCD2Q5MgSlQU2AGU5N2iafAFJjBbAemwBSoKTCDqUm7xFNgCsxgtgNTYArUFJjB1KRd4ikwBeoG8/39/atV1j8rlfav/LeLm/bf7k/63s4/1Uf9p/lnMKGCGlC6oMof0q/D0/7bBKXv7fxTfdR/mn8GEyqoAaULqvwh/To87b9NUPrezj/VR/2n+WcwoYIaULqgyh/Sr8PT/tsEpe/t/FN91H+afwYTKqgBpQuq/CH9Ojztv01Q+t7OP9VH/af5ZzChghpQuqDKH9Kvw9P+2wSl7+38U33Uf5p/BhMqqAGlC6r8If06PO2/TVD63s4/1Uf9p/lnMKGCGlC6oMof0q/D0/7bBKXv7fxTfdR/mv+4wbQbjAXC7+O5nX/a/2m8Dryt/+n6qf6n+c9gMMHTA0oX7O340/qfrp/O7zT/GcwMJt3hKv74gbz8BXtcv5/yG/N0g+n2v51/2v9p/Gn9T9dP9T/Nfy+YvWDSHa7ijx/IXjDRfGcwM5hogdrgGUym8HH99hHpeYCnB5St1/vRp/U/XT+d4Gn+e8HsBZPucBV//ED2ESma7/UGowWLuv/6+tJ33Krfxqs/8RNe8bS/NL/waf9pfyle/Sme1hde9RWfwfz8PGqkBdaAUjwHWP4LvdL+xF/5hZe+wqu+8qd48VM8rS+86is+g5nBPO6IFlAHqAVUfuHb9ZVf/IVXf4qn9YVXfcVnMDOYGcyDAjIIHajwOlDF0/rCq77iM5gZzAxmBiOf+Dg+g5nBzGBmMB8biIAzmBnMDGYGI5/4OD6DmcHMYGYwHxuIgDOYwwajAelLOH2JmOLFrx0X/3b92/WVPin/VN8ZzAwm3aEqXgdULf719ZUeqPApf+mj+sKn/GYwM5h0h6r49gGIfHqgwqu+4tJH9YVXfcVnMDMY7cjRePsA1Fx6oMKrvuLSR/WFV33FZzAzGO3I0Xj7ANRceqDCq77i0kf1hVd9xWcwMxjtyNF4+wDUXHqgwqu+4tJH9YVXfcVnMDMY7cjRePsA1Fx6oMKrvuLSR/WFV33FZzAzGO3I0Xj7ANRceqDCq77i0kf1hVd9xWcwlxuMBqh4fYHCvy4i5dc+oDS/8Jqf4tJP9YVXfcVnMDMY7chjXAus5OmCq/7p/OInfRRXf6ovvOorPoOZwWhHZjAPCuhAdeCR+P+Dv5Ex5TeDmcFEO5QekA5U5FT/dH7xU3+Kqz/VF171FZ/BzGC0I3vB7AXz8Y7MYGYwHy/PP0D9hFTy9Ceo6p/OL37SR3H1p/rCq77iM5gZjHZkL5i9YD7ekRnMDObj5dkLJv9nbyLx9yWvn9DtJ1o6wPYT83R+6dOeT9p/ilf/7fyqn8ZP87/+BZMKnOLbAzqdX/rMYL4fJWrro/ko3t4v1t+/Tf0sUXtAp/NrQdoHlPaf4tV/O7/qp/HT/PeCwQTbAzqdXws8g9kLRjvyFJ/BzGCOfgRIDTbF63ja+VU/jZ/mP4OZwcxgHhQ4faAzmMMHmg5A+PaCnc6v/vcRaR+RtCP7iBQodNoA0gMXf0mT1ld+8VP9FN/mp/zteFsf8T/+EUkEb4+3DyBdkOGzF4j0u30/xU/7K7ziMxgphLgGpAUd/udR4dv1C9fnOFz7lxKcwYQKakC3H8j4ZwYXrs9xuOafEpzBhApqQDOY7keU0/qH63McLv1SgjOYUEENaAYzgwlXrArX/qbFZzChghrQDGYGE65YFa79TYvPYEIFNaAZzAwmXLEqXPubFp/BhApqQDOYGUy4YlW49jctXjeYlOBvx582IOkrfsK34+0DafP/7flnMIcnrAPWAaV4ta/8wrfj0qddf/mfFZjBHN4QHbAOKMWrfeUXvh2XPu36yz+DuXoHdMA6oBQvcZRf+HZc+rTrL/8M5uod0AHrgFK8xFF+4dtx6dOuv/wzmKt3QAesA0rxEkf5hW/HpU+7/vLPYK7eAR2wDijFSxzlF74dlz7t+ss/g7l6B3TAOqAUL3GUX/h2XPq06y//YYM5vaDpAoq/8qf40wss/qf5qf7p+bT1O92f9K//MnVbYDWoAQgv/sqf4sWvHRf/dv00/+n5tPU73Z/mM4OBQlqQ2wesBVBc/Qt/On56Pm39Tven+c5gZjCPCrQPRAuaxk8fYFu/0/1pPjOYGcwM5kEBHTAP7Pv5D3sKr7j4yeCEV33FZzAzmBnMDEY+8XF8BjODmcHMYD42EAFnMDOYGcwMRj7xcfy4wegzYPszZJr/NP7jyf8hsN3fH9Ko/W/p/qXEVD/Nn84vrv9T7jBtMMVLoDT/abz6S+Pt/lJ+KV7rr/7b9dP84q/+4/ozmHf/lY7pAgifLqjwqt+O68Da/FU/7V/86/VnMDOYpyVOF1T49IBSvA6szV/10/7Ev15/BjODmcH8uwI60NQA6geO34dTrz+DmcHMYGYwqVH+G36/ihQ6vH7C6SdEim8txn/zpvyEb/NX/nQ+yq+46guvuPSv198LZi+YvWD2gpFRfRqvv2BETA4rvBxY+W/Hq/80Ln2UP9UvzS98Gpc+af8pXv0pv/BpfAbz8/Oo4ekFSwcsvPoTXgvczi9+aVz80/5TvPpTfuHT+AxmBhPtkBZYB6riyi98Ghd/8Wvj1Z/4CZ/GZzAzmGiHtMA6MBVXfuHTuPiLXxuv/sRP+DQ+g5nBRDukBdaBqbjyC5/GxV/82nj1J37Cp/EZzAwm2iEtsA5MxZVf+DQu/uLXxqs/8RM+jc9gZjDRDmmBdWAqrvzCp3HxF782Xv2Jn/BpfAYzg4l2SAusA1Nx5Rc+jYu/+LXx6k/8hE/jxw1GDWhAwktg5Rde9U/nFz/F1f/b+1P/iqf6pPmFb8+H9du/k1cEFJdAwqcLILzqi387v/gpLn5v70/9K57qk+YXvj0f1p/BZH9UgAKHf9YpzS+84ukBCa/6OhDh23H1l/JXfvWn+ml+1p/BzGCelkQL2F5g5deCt+OpPuKn/MJLvzQ/689gZjAzGJ3Jv8d1oDpwVVZ+4VU/zc/6M5gZzAxGZzKD+VSh/SrS4e9I0p8g+gn16WL8Fyd+qi+8+Cm/8O24+kv5K7/6U/00P+vvBbMXzF4wOpO9YD5V6PgLpu2waf42XoPTT5jT/MT/dFz6nean+Ynf9f2dfsFI4FTANH8bny7QaX7ifzqe7k+bv+an+tf3N4M5+xdOpQukBdUCCi9+t8fV/2n+qf7X9zeDmcGcPrJm/esPEL/IIG2u728GM4PREr85fv0BzmC666UnYrogaf42Xuqq/9P8xP90XPqd5qf5id/1/e0FsxeMlvjN8esPcC+Y7nrJwdMFSfO38VJX/Z/mJ/6n49LvND/NT/yu7+/0C0YCKq4BaQApPuUnfBpX/8ovfYRX/DQ/1Vf/wqv/NC5+yt/mf/w32kkAxSWwBEzxKT/h07j6V37pI7zip/mpvvoXXv2ncfFT/jb/GczhP4ukBUjj6QKlCyz+p/mpvvoXXv2ncfFT/jb/GcwM5nEH0wVuL3jKTwem/MKr/zQufsrf5j+DmcHMYB4U0AG3D1QGIX7Ct/nPYGYwM5gZjHzo4/gMZgYzg5nBfGwgAs5gZjAzmBmMfOLj+HGDST9DqvP0M+bt/NT/7fzb/KSP4rfvj/grnvan/DMYKNQ+gPqAw9+KrgVK+bf1FX/F158Ueo7PYGYw0QbtAHFgZYOPhvf19ZXOT/VnMDMY7chjPF3QvWAi+WNwOj8RmMHMYLQjM5hAod9uoJJmBjOD0Y7MYAKFZjDtN9LLD7i9IG35b+ff5hd4w3+g6Xx+e3/Sdy+YlxsgB1z+knEHuC95nxT49QajA1T89AG16yu/fgL/7fj2/ih/Oh/lT+MzGCioA9IAtADCt+srv/j/7fj2/JQ/nY/yp/EZzAzmUYF0gX87XgcoAxZe8VRf5U/jM5gZzAzmQQEdsA5wBtNW4PCXqFoAxVN5Ti+o6qu/4b+1Io9x6Rsl//r6SueT1hd+L5i9YPaC2QtGPvFxfAYzg5nBzGA+NhABZzAzmBnMDEY+8XH8eoNpf4aVcvqMK7zi6i+tn+Zv46WP+he/dn7xU/3T/MUvjc9gDn8JrQVrL7Dyp/yE1wKn/Nr5xU/1b9dH/BWfwcxgHhXQAejAhOeCHv4rTcVf/as/5Rde9dP8qq/4DGYGM4N5UEAHqgPXASq/8Kqf5ld9xWcwM5gZzAxGPvFxfAYzg5nBzGA+NhABZzAzmBnMDEY+8XF8BjODmcHMYD42EAGPGwwJhr+KoC/BVL/9JZn4pfWVX/2342l/4pf23+b36/n/nFYwfEGI/u0LJn7qr72gyp/G0/5UX/oK3+an+q/nP4N5HnF7wbRAaX3l14K342l/4pf23+b36/nPYGYwWvJmvH3AM5if5viYe9/BQKLTB5DWTw+MGxT+D2l/Kp/23+b36/nvBbMXjJa8GW8f8AxmL5jH/dWCaEGF1/Eov/CKi19aX/nFrx1P+xO/tP82v1/Pfy+YvWC05M14+4BnML/8BaMBpwuW5hc+Pa52fyk/4cVf+qX4Nr92/tP9q792vP4lb7qAEiDNL7zqK64FE77NT/XFX/xSfJtfO//p/tVfOz6D2T+t+rhj6YGkeB3A7flP85N+7fgMZgYzg3lQIDWIFC8DUH7h2/EZzAxmBjODqfnMDGYGM4OZwcxg/k2B018yajLpE1b9qX4aF3/xS/Hif3v+0/ykXzu+F8xeMHvB7AVT85m6waTM05+Qqp/mb+PFP/0JKbzqp3Hpl+YXXv2Ln/Cqr/jp+uKn+Aym/BdaaQG1QBpgml941U/jaf9pffUvfsKn/E7Xj/n/9j8qIIHSAbbx4q8FT/mpfhoXvzS/8LfrJ33EX/2343vB7AXT3rHH/DqgNjkdqPgJn/I/XT/mvxfM96OGWqB0AYTXgNv8VD+Np/2n9W/XT/qIf6pPit8LZi+YdIcivA4oSv4HYB2o+An/BxSiF167fsx/L5i9YNIlSvA64CT3n2B1oOIn/J9wePp/TteP+c9gZjDpEiV4HVCS+0+wMgjxE/5POMxgUpUe8BqgSmvAaX7VV1z8hFc87U/8lF/4Nn/l/+3xVP+2Pse/g9ECSwAJnOZXfcXFT3jF0/7ET/mFb/NX/t8eT/Vv6zODKSvcXgAZgNoTP+UXXvWVX/i/PZ7q39ZvBlNWuL0A6YGKn/ILL3mVX/i/PZ7q39ZvBlNWuL0A6YGKn/ILL3mVX/i/PZ7q39ZvBlNWuL0A6YGKn/ILL3mVX/i/PZ7q39ZvBlNWuL0A6YGKn/ILL3mVX/i/PZ7q39ZvBlNWuL0A6YGKn/ILL3mVX/i/PZ7q39bvuMG0GzydXwfUXpC0vvCn9U3rn9Y/5Z/i6/3f/jt5UwFP43Wg9QGX/6zVaX3T+qf1T/mn+Hr/M5h0RM/4GUxX3zR7/cDKfyXr9f3PYNIRzWC6Cnazz2C6/3b1voPp7u/XXjBlgcP0M5gZTLhCZ+EzmLP6q/oMZgajHbk6PoO5ejxfM5gZzN0bCnYzmLvHN4N5ucHowO5eP7NrL6gYnNa33X+7P/FX/RSv+ab5hVf9NF7/klcDShs4jT8+wMO/DNruv70/4q/6KV77m+YXXvXT+AwmVPD4AGcw0QQ1vxlMJO/XDCbTr/4loejpAIRP4zrQNH+7P/FX/RQvfdL8wqt+Gp/BhAoeH+BeMNEENb8ZTCTvXjCZfF97wfyUfxWibKAzmPQCnvF7wYT6akHD9ITrJywThP9Du/92f+Kv+ile8qf5hVf9ND6DCRU8PsDyT3jJ0+5fBy5+iou/6qf40/xUP40fNxgNKG0wxacLpvrt/Gl94TW/tL/TePWveMr/dH7VV3wGA4V++4KoPy3QDAbfQYR/H4/01/w0H+VP4zOYGUy0Q1rg9ABO4yNxvr7qf5o+1SftT/gZzAxGO/IYn8HsBfOkwAxmBjODiRSYwcxgggVqP0Hb+dW66gu/F8wMZgajK3mI6wB1YCrdzp/WF179p/2dxqt/xVP+p/OrvuL7iLSPSNqRfQcTKDSD0Y+gQNx/oKnAwof0+Fv9Vb8s33H9bu9P89f8hP/t8fp82/+qgAasBoVPFyCtL3zKT/2rvvDip/zCKy5+aX3lF7/fHk/1lT7Xf0RqL4gEVn3hNQDF0/rCq/7t/Yl/2r/yvz1en+9eMM9/GlgLWh9Q+DtBxV8Hcnt/4p/2r/xvj9fnO4OZwTwdSX0BQwPVgc9gnhWqz3cGM4OZwcimfm98BlP+6wgksH4CCp+uZlpfePG7vT/xT/tX/rfH6/PdC2YvmL1g3m4Tn/Ofwbz8BZP+BNUCpPk/X83/R6b8hE/5pfqk/NL66l/8VF941Vd8v0yNv1M2HZDwGpAWIM2v+oqn/IRXfcVTfVJ+aX31J36qL7zqKz6DmcFoRx7jWtDjCx6+gNWfxFP/wisufqovvOorPoOZwWhHZjCBQjrwIPU7PqLuS97ul7zpguknTJr/1y/4XjDRD4h0P/aC2Qsm2qHUAIWPyP3BH7ZV/pRf+weA+Km+8NJH8RnMDEY7Ev0EPL7ge8FE84uW4x+D30ekfURKlkg/AWcw34m8xF6v/wzmrMGkC6INVH7hbzeItD/1r3hbnzR/ilf/iu8Fc/gjkg5EC6IBK7/wqp/mv73+aX6p/ile/Ss+g5nBPO7I8QUt/2lrHYjibX3S/Cle/Ss+g5nBzGB0JQ/x9gGn+VN8IM1/oDOYGcwMJrii9gGn+VN8IM0M5h8F9B1COqA2Xgug/oRP+Su/4qfrn+aX9p/i1b/ie8HsBbMXjK5kH5E+VmgGM4OZwXx8Pvk/y6PS6QskxYuf4tcbjBpox9MBCS/++oij/MKrfpo/xaf8hG/HpX+qT4pv9z+DgcLpAIXXgNsLqvrifzs/9deOt/VJ59PufwYzg6l+RGofgPK3D0j5ZzBSQAqWDzQsH8O1wJJPeBFM8wuv+uKv/Ck+5Sd8O97Wp61vqs9eMGWD1AJogO0FVX3xv52f+mvH2/qk82n3P4OZwewjUvHKZjBSIBT/dodVeyl/4VVf41F+4VU/zZ/iU37Ct+PSP9Unxbf73wtmL5i9YIpXNoORAqH4ctgw/XG45FP/wp9uUPzFr91fyu92/tJP/Quv/tP48RdM2sBpvAZ4+wJIP/EXXvoIr3jKT/lP81d99S+8+k/jM5hQQQ3w9gVQ++IvvPQRXvGUn/Kf5q/66l949Z/GZzChghrg7Qug9sVfeOkjvOIpP+U/zV/11b/w6j+Nz2BCBTXA2xdA7Yu/8NJHeMVTfsp/mr/qq3/h1X8an8GECmqAty+A2hd/4aWP8Iqn/JT/NH/VV//Cq/80PoMJFdQAb18AtS/+wksf4RVP+Sn/af6qr/6FV/9pfAYTKqgB3r4Aal/8hZc+wiue8lP+0/xVX/0Lr/7TeN1gUoLDT4Ep8F4FZjDvnd2YT4HrFZjBXD+iEZwC71VgBvPe2Y35FLhegRnM9SMawSnwXgVmMO+d3ZhPgesVmMFcP6IRnALvVWAG897ZjfkUuF6BGcz1IxrBKfBeBWYw753dmE+B6xWYwVw/ohGcAu9VYAbz3tmN+RS4XoEZzPUjGsEp8F4FZjDvnd2YT4HrFZjBXD+iEZwC71VgBvPe2Y35FLhegRnM9SMawSnwXgVmMO+d3ZhPgesVmMFcP6IRnALvVWAG897ZjfkUuF6BGcz1IxrBKfBeBWYw753dmE+B6xWYwVw/ohGcAu9VYAbz3tmN+RS4XoH/A24thiEuePLu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10391" y="9586485"/>
            <a:ext cx="64759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人材確保対策コーナー・ミドルシニア世代支援コーナー・若者支援コーナー・事業所部門　共催</a:t>
            </a:r>
          </a:p>
        </p:txBody>
      </p:sp>
      <p:sp>
        <p:nvSpPr>
          <p:cNvPr id="143" name="正方形/長方形 142"/>
          <p:cNvSpPr/>
          <p:nvPr/>
        </p:nvSpPr>
        <p:spPr>
          <a:xfrm>
            <a:off x="164302" y="83280"/>
            <a:ext cx="6546066" cy="2780340"/>
          </a:xfrm>
          <a:prstGeom prst="rect">
            <a:avLst/>
          </a:prstGeom>
          <a:noFill/>
          <a:ln w="5715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712469" y="1149472"/>
            <a:ext cx="5648272" cy="138499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2000" sy="2000" algn="ctr" rotWithShape="0">
              <a:schemeClr val="bg1">
                <a:alpha val="43000"/>
              </a:schemeClr>
            </a:outerShdw>
          </a:effectLst>
        </p:spPr>
        <p:txBody>
          <a:bodyPr wrap="square" rtlCol="0" anchor="t">
            <a:spAutoFit/>
          </a:bodyPr>
          <a:lstStyle/>
          <a:p>
            <a:r>
              <a:rPr kumimoji="1" lang="ja-JP" altLang="en-US" sz="8400" dirty="0">
                <a:ln>
                  <a:solidFill>
                    <a:schemeClr val="bg1"/>
                  </a:solidFill>
                </a:ln>
                <a:solidFill>
                  <a:schemeClr val="accent5"/>
                </a:solidFill>
                <a:effectLst>
                  <a:outerShdw blurRad="50800" dist="38100" dir="18900000" algn="bl" rotWithShape="0">
                    <a:schemeClr val="tx1">
                      <a:alpha val="40000"/>
                    </a:scheme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職場見学会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93C945-E7BC-19ED-DAF6-31DFB394F53D}"/>
              </a:ext>
            </a:extLst>
          </p:cNvPr>
          <p:cNvSpPr txBox="1"/>
          <p:nvPr/>
        </p:nvSpPr>
        <p:spPr>
          <a:xfrm>
            <a:off x="2641944" y="4693019"/>
            <a:ext cx="253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endParaRPr kumimoji="1" lang="en-US" altLang="ja-JP" sz="1200" dirty="0">
              <a:solidFill>
                <a:srgbClr val="C0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7FF27B34-231F-4D65-248C-4F826F1527B8}"/>
              </a:ext>
            </a:extLst>
          </p:cNvPr>
          <p:cNvSpPr/>
          <p:nvPr/>
        </p:nvSpPr>
        <p:spPr>
          <a:xfrm>
            <a:off x="2698316" y="4284979"/>
            <a:ext cx="413379" cy="4067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5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水</a:t>
            </a:r>
            <a:endParaRPr kumimoji="1" lang="en-US" altLang="ja-JP" sz="25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4B05730-DB91-9EE7-5017-D482A5197EF8}"/>
              </a:ext>
            </a:extLst>
          </p:cNvPr>
          <p:cNvSpPr/>
          <p:nvPr/>
        </p:nvSpPr>
        <p:spPr>
          <a:xfrm>
            <a:off x="3265296" y="5369996"/>
            <a:ext cx="3428446" cy="35289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見学場所・アクセス</a:t>
            </a:r>
            <a:endParaRPr kumimoji="1" lang="ja-JP" altLang="en-US" dirty="0">
              <a:solidFill>
                <a:srgbClr val="D05F1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A5C8A78-988F-60A7-A882-C1EF7727E0D7}"/>
              </a:ext>
            </a:extLst>
          </p:cNvPr>
          <p:cNvSpPr txBox="1"/>
          <p:nvPr/>
        </p:nvSpPr>
        <p:spPr>
          <a:xfrm>
            <a:off x="2524603" y="3522158"/>
            <a:ext cx="38644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【</a:t>
            </a:r>
            <a:r>
              <a:rPr kumimoji="1" lang="ja-JP" altLang="en-US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募集期間 ：</a:t>
            </a:r>
            <a:r>
              <a:rPr kumimoji="1" lang="en-US" altLang="ja-JP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8/10</a:t>
            </a:r>
            <a:r>
              <a:rPr kumimoji="1" lang="ja-JP" altLang="en-US" sz="15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㊊</a:t>
            </a:r>
            <a:r>
              <a:rPr kumimoji="1" lang="ja-JP" altLang="en-US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～</a:t>
            </a:r>
            <a:r>
              <a:rPr kumimoji="1" lang="en-US" altLang="ja-JP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9/8</a:t>
            </a:r>
            <a:r>
              <a:rPr kumimoji="1" lang="ja-JP" altLang="en-US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㊋</a:t>
            </a:r>
            <a:r>
              <a:rPr kumimoji="1" lang="en-US" altLang="ja-JP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 15:00</a:t>
            </a:r>
            <a:r>
              <a:rPr kumimoji="1" lang="ja-JP" altLang="en-US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まで</a:t>
            </a:r>
            <a:r>
              <a:rPr kumimoji="1" lang="en-US" altLang="ja-JP" sz="1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】</a:t>
            </a:r>
            <a:endParaRPr kumimoji="1" lang="ja-JP" altLang="en-US" sz="15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41E7DDD-1780-70E9-2F09-E1C814AE91BE}"/>
              </a:ext>
            </a:extLst>
          </p:cNvPr>
          <p:cNvSpPr txBox="1"/>
          <p:nvPr/>
        </p:nvSpPr>
        <p:spPr>
          <a:xfrm>
            <a:off x="48682" y="5711469"/>
            <a:ext cx="4428366" cy="2761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200" dirty="0">
                <a:ln w="3175">
                  <a:noFill/>
                </a:ln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◎無資格・未経験歓迎求人あります！</a:t>
            </a:r>
            <a:endParaRPr kumimoji="1" lang="en-US" altLang="ja-JP" sz="1200" dirty="0">
              <a:ln w="3175">
                <a:noFill/>
              </a:ln>
              <a:solidFill>
                <a:srgbClr val="C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en-US" altLang="ja-JP" sz="12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kumimoji="1" lang="en-US" altLang="ja-JP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資格取得支援あります</a:t>
            </a:r>
            <a:endParaRPr kumimoji="1" lang="en-US" altLang="ja-JP" sz="1100" dirty="0">
              <a:ln w="3175">
                <a:noFill/>
              </a:ln>
              <a:solidFill>
                <a:srgbClr val="C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en-US" altLang="ja-JP" sz="1100" dirty="0">
                <a:ln w="3175">
                  <a:noFill/>
                </a:ln>
                <a:solidFill>
                  <a:srgbClr val="00206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1100" dirty="0">
                <a:ln w="3175">
                  <a:noFill/>
                </a:ln>
                <a:solidFill>
                  <a:srgbClr val="00206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ニチイホーム溝の口</a:t>
            </a:r>
            <a:r>
              <a:rPr kumimoji="1" lang="en-US" altLang="ja-JP" sz="1100" dirty="0">
                <a:ln w="3175">
                  <a:noFill/>
                </a:ln>
                <a:solidFill>
                  <a:srgbClr val="00206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・介護職</a:t>
            </a:r>
            <a:endParaRPr kumimoji="1" lang="en-US" altLang="ja-JP" sz="1100" dirty="0">
              <a:ln w="3175">
                <a:noFill/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0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13010-56631561</a:t>
            </a:r>
            <a:r>
              <a:rPr kumimoji="1" lang="ja-JP" altLang="en-US" sz="10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正社員</a:t>
            </a:r>
            <a:endParaRPr kumimoji="1" lang="en-US" altLang="ja-JP" sz="1000" dirty="0">
              <a:ln w="3175">
                <a:noFill/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0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0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13010-58764761</a:t>
            </a:r>
            <a:r>
              <a:rPr kumimoji="1" lang="ja-JP" altLang="en-US" sz="10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パート</a:t>
            </a:r>
            <a:endParaRPr kumimoji="1" lang="en-US" altLang="ja-JP" sz="1000" dirty="0">
              <a:ln w="3175">
                <a:noFill/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・ふれあいケアスタッフ（介護補助業務）　</a:t>
            </a:r>
            <a:endParaRPr kumimoji="1" lang="en-US" altLang="ja-JP" sz="1100" dirty="0">
              <a:ln w="3175">
                <a:noFill/>
              </a:ln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0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13010-69724361</a:t>
            </a:r>
            <a:r>
              <a:rPr kumimoji="1" lang="ja-JP" altLang="en-US" sz="1000" dirty="0">
                <a:ln w="3175">
                  <a:noFill/>
                </a:ln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パート </a:t>
            </a:r>
            <a:r>
              <a:rPr kumimoji="1" lang="ja-JP" altLang="en-US" sz="1100" dirty="0">
                <a:ln w="3175">
                  <a:noFill/>
                </a:ln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資格・経験不問</a:t>
            </a:r>
            <a:endParaRPr kumimoji="1" lang="en-US" altLang="ja-JP" sz="1100" dirty="0">
              <a:ln w="3175">
                <a:noFill/>
              </a:ln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solidFill>
                  <a:schemeClr val="accent5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100" dirty="0">
                <a:ln w="3175">
                  <a:noFill/>
                </a:ln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100" dirty="0">
                <a:ln w="3175">
                  <a:noFill/>
                </a:ln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資格取得支援あり！取得後、介護職にキャリアチェンジ可能！</a:t>
            </a:r>
            <a:endParaRPr kumimoji="1" lang="en-US" altLang="ja-JP" sz="1100" dirty="0">
              <a:ln w="3175">
                <a:noFill/>
              </a:ln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solidFill>
                  <a:schemeClr val="accent5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◎他にも就業可能な施設あります</a:t>
            </a:r>
            <a:r>
              <a:rPr kumimoji="1" lang="en-US" altLang="ja-JP" sz="1100" dirty="0">
                <a:ln w="3175">
                  <a:noFill/>
                </a:ln>
                <a:solidFill>
                  <a:schemeClr val="accent5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!</a:t>
            </a: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solidFill>
                  <a:schemeClr val="accent5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ニチイホーム：たまプラーザ、鷺沼、鷺沼南、元住吉、登戸、</a:t>
            </a:r>
            <a:endParaRPr kumimoji="1" lang="en-US" altLang="ja-JP" sz="1100" dirty="0">
              <a:ln w="3175">
                <a:noFill/>
              </a:ln>
              <a:solidFill>
                <a:schemeClr val="accent5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100" dirty="0">
                <a:ln w="3175">
                  <a:noFill/>
                </a:ln>
                <a:solidFill>
                  <a:schemeClr val="accent5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柿生、王禅寺、はるひ野、はるひ野２番館　</a:t>
            </a:r>
            <a:endParaRPr kumimoji="1" lang="en-US" altLang="ja-JP" sz="1100" dirty="0">
              <a:ln w="3175">
                <a:noFill/>
              </a:ln>
              <a:solidFill>
                <a:schemeClr val="accent5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endParaRPr kumimoji="1" lang="en-US" altLang="ja-JP" sz="1100" dirty="0">
              <a:ln w="3175">
                <a:noFill/>
              </a:ln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500"/>
              </a:lnSpc>
            </a:pPr>
            <a:endParaRPr kumimoji="1" lang="en-US" altLang="ja-JP" sz="1100" dirty="0">
              <a:ln w="3175">
                <a:noFill/>
              </a:ln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F6B79D07-4B50-AB64-A150-17A0ABCBC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88437" y="7686799"/>
            <a:ext cx="2938527" cy="329213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AF06D05-877D-D69D-5980-3647AD66F67A}"/>
              </a:ext>
            </a:extLst>
          </p:cNvPr>
          <p:cNvSpPr txBox="1"/>
          <p:nvPr/>
        </p:nvSpPr>
        <p:spPr>
          <a:xfrm>
            <a:off x="3232843" y="5658441"/>
            <a:ext cx="359509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・ニチイホーム溝の口</a:t>
            </a:r>
            <a:r>
              <a:rPr kumimoji="1" lang="ja-JP" altLang="en-US" sz="1400" b="1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en-US" altLang="ja-JP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川崎市高津区溝口</a:t>
            </a:r>
            <a:r>
              <a:rPr kumimoji="1" lang="en-US" altLang="ja-JP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丁目</a:t>
            </a:r>
            <a:r>
              <a:rPr kumimoji="1" lang="en-US" altLang="ja-JP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24-23</a:t>
            </a:r>
          </a:p>
          <a:p>
            <a:r>
              <a: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kumimoji="1" lang="en-US" altLang="ja-JP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※JR</a:t>
            </a:r>
            <a:r>
              <a: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南武線 　  </a:t>
            </a:r>
            <a:r>
              <a:rPr kumimoji="1" lang="ja-JP" altLang="en-US" sz="11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武蔵溝ノ口駅 </a:t>
            </a:r>
            <a:r>
              <a: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徒歩６分</a:t>
            </a:r>
            <a:endParaRPr kumimoji="1" lang="en-US" altLang="ja-JP" sz="11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東急田園都市線 　</a:t>
            </a:r>
            <a:r>
              <a:rPr kumimoji="1" lang="ja-JP" altLang="en-US" sz="1100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溝の口駅</a:t>
            </a:r>
            <a:r>
              <a:rPr kumimoji="1" lang="ja-JP" altLang="en-US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徒歩６分</a:t>
            </a:r>
            <a:endParaRPr kumimoji="1" lang="en-US" altLang="ja-JP" sz="11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5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◎集合場所：</a:t>
            </a:r>
            <a:endParaRPr kumimoji="1"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ニチイホーム</a:t>
            </a:r>
            <a:endParaRPr kumimoji="1" lang="en-US" altLang="ja-JP" sz="1200" dirty="0">
              <a:solidFill>
                <a:schemeClr val="tx1">
                  <a:lumMod val="85000"/>
                  <a:lumOff val="1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溝の口</a:t>
            </a:r>
            <a:r>
              <a:rPr kumimoji="1" lang="ja-JP" altLang="en-US" sz="1200" b="1" dirty="0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玄関前　</a:t>
            </a:r>
            <a:endParaRPr kumimoji="1" lang="en-US" altLang="ja-JP" sz="1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0398605A-D9AE-856E-5E40-04B6B8D3D95F}"/>
              </a:ext>
            </a:extLst>
          </p:cNvPr>
          <p:cNvSpPr/>
          <p:nvPr/>
        </p:nvSpPr>
        <p:spPr>
          <a:xfrm>
            <a:off x="-30009" y="8609893"/>
            <a:ext cx="3469945" cy="682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2026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年３月にオープンしたばかり！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6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zh-TW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資格：初任者以上（未経験応相談</a:t>
            </a:r>
            <a:r>
              <a:rPr lang="zh-TW" altLang="en-US" sz="1200" dirty="0"/>
              <a:t>）</a:t>
            </a:r>
            <a:endParaRPr lang="en-US" altLang="zh-TW" sz="1200" dirty="0"/>
          </a:p>
          <a:p>
            <a:pPr>
              <a:lnSpc>
                <a:spcPts val="1600"/>
              </a:lnSpc>
            </a:pP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・契約社員として働きながら資格取得できる！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51D44FA-13FE-1D36-8D45-986F4C78C1EF}"/>
              </a:ext>
            </a:extLst>
          </p:cNvPr>
          <p:cNvSpPr/>
          <p:nvPr/>
        </p:nvSpPr>
        <p:spPr>
          <a:xfrm>
            <a:off x="110788" y="8261058"/>
            <a:ext cx="3117439" cy="34111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おすすめポイント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8C8EAA26-EEAB-C2CC-9236-48A8D835924A}"/>
              </a:ext>
            </a:extLst>
          </p:cNvPr>
          <p:cNvSpPr/>
          <p:nvPr/>
        </p:nvSpPr>
        <p:spPr>
          <a:xfrm>
            <a:off x="-1" y="2983615"/>
            <a:ext cx="6858001" cy="39266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5" name="テキスト ボックス 144"/>
          <p:cNvSpPr txBox="1"/>
          <p:nvPr/>
        </p:nvSpPr>
        <p:spPr>
          <a:xfrm>
            <a:off x="-267975" y="2910663"/>
            <a:ext cx="74758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kumimoji="1" lang="ja-JP" altLang="en-US" b="1" dirty="0">
                <a:ln w="3175" cmpd="sng">
                  <a:noFill/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施設の雰囲気を知りたい、どんな職場か見てみたいという方へ！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0F30044-4211-FEC5-AEBD-E5510A289608}"/>
              </a:ext>
            </a:extLst>
          </p:cNvPr>
          <p:cNvSpPr txBox="1"/>
          <p:nvPr/>
        </p:nvSpPr>
        <p:spPr>
          <a:xfrm>
            <a:off x="1540141" y="271917"/>
            <a:ext cx="5596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ln w="12700">
                  <a:solidFill>
                    <a:srgbClr val="FFF7F7"/>
                  </a:solidFill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1" lang="ja-JP" altLang="en-US" sz="3400" dirty="0">
                <a:ln w="12700">
                  <a:solidFill>
                    <a:srgbClr val="FFF7F7"/>
                  </a:solidFill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株式会社ニチイケアパレス</a:t>
            </a:r>
            <a:endParaRPr kumimoji="1" lang="en-US" altLang="ja-JP" sz="3400" dirty="0">
              <a:ln w="12700">
                <a:solidFill>
                  <a:srgbClr val="FFF7F7"/>
                </a:solidFill>
              </a:ln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A7FCC915-E31C-2F2C-ECB1-9195439956B7}"/>
              </a:ext>
            </a:extLst>
          </p:cNvPr>
          <p:cNvGrpSpPr/>
          <p:nvPr/>
        </p:nvGrpSpPr>
        <p:grpSpPr>
          <a:xfrm>
            <a:off x="106307" y="5368948"/>
            <a:ext cx="3121920" cy="405028"/>
            <a:chOff x="100719" y="6472334"/>
            <a:chExt cx="2849901" cy="415011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FB98B33-D23B-34CB-4652-904647D1EFBC}"/>
                </a:ext>
              </a:extLst>
            </p:cNvPr>
            <p:cNvSpPr txBox="1"/>
            <p:nvPr/>
          </p:nvSpPr>
          <p:spPr>
            <a:xfrm>
              <a:off x="363155" y="6631121"/>
              <a:ext cx="184731" cy="2562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kumimoji="1" lang="ja-JP" altLang="en-US" sz="1100">
                <a:ln w="3175">
                  <a:noFill/>
                </a:ln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8D6EDFCE-D8CE-F9E0-F104-D7A9D5331F72}"/>
                </a:ext>
              </a:extLst>
            </p:cNvPr>
            <p:cNvSpPr/>
            <p:nvPr/>
          </p:nvSpPr>
          <p:spPr>
            <a:xfrm>
              <a:off x="100719" y="6472334"/>
              <a:ext cx="2849901" cy="35714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dirty="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職</a:t>
              </a:r>
              <a:r>
                <a:rPr kumimoji="1" lang="ja-JP" altLang="en-US" b="1" dirty="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r>
                <a:rPr kumimoji="1" lang="ja-JP" altLang="en-US" dirty="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種</a:t>
              </a:r>
              <a:r>
                <a:rPr kumimoji="1" lang="ja-JP" altLang="en-US" dirty="0">
                  <a:solidFill>
                    <a:schemeClr val="bg1"/>
                  </a:solidFill>
                  <a:latin typeface="Impact" panose="020B0806030902050204" pitchFamily="34" charset="0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dirty="0">
                <a:solidFill>
                  <a:srgbClr val="D05F12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endParaRP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F33936B-203C-8AB3-F3FC-42CF4CD1CD51}"/>
              </a:ext>
            </a:extLst>
          </p:cNvPr>
          <p:cNvSpPr txBox="1"/>
          <p:nvPr/>
        </p:nvSpPr>
        <p:spPr>
          <a:xfrm>
            <a:off x="3620987" y="4773294"/>
            <a:ext cx="2100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集合時間 １３：５０</a:t>
            </a:r>
            <a:endParaRPr kumimoji="1" lang="en-US" altLang="ja-JP" sz="1600" dirty="0">
              <a:solidFill>
                <a:schemeClr val="tx1">
                  <a:lumMod val="85000"/>
                  <a:lumOff val="15000"/>
                </a:schemeClr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見学開始 １４：００</a:t>
            </a:r>
            <a:endParaRPr kumimoji="1" lang="en-US" altLang="ja-JP" sz="1200" dirty="0">
              <a:solidFill>
                <a:srgbClr val="C0000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F6AD340-A7B4-BA1F-3F9F-7086C72DFDC5}"/>
              </a:ext>
            </a:extLst>
          </p:cNvPr>
          <p:cNvSpPr txBox="1"/>
          <p:nvPr/>
        </p:nvSpPr>
        <p:spPr>
          <a:xfrm>
            <a:off x="817199" y="4787945"/>
            <a:ext cx="369332" cy="551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12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第一部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5C106C2-C709-3F7F-913C-623BC30CDB44}"/>
              </a:ext>
            </a:extLst>
          </p:cNvPr>
          <p:cNvSpPr txBox="1"/>
          <p:nvPr/>
        </p:nvSpPr>
        <p:spPr>
          <a:xfrm>
            <a:off x="3285301" y="4803505"/>
            <a:ext cx="369332" cy="551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12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第二部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B07D6DA6-0B03-D748-8659-816EFD8FD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950" y="4938712"/>
            <a:ext cx="38100" cy="2857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2F7C357E-7737-9566-0A81-F9137967EA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0886"/>
          <a:stretch>
            <a:fillRect/>
          </a:stretch>
        </p:blipFill>
        <p:spPr>
          <a:xfrm>
            <a:off x="291856" y="218076"/>
            <a:ext cx="1582070" cy="625813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58381F37-6F5E-E6B6-41E5-973563815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5125" y="4058012"/>
            <a:ext cx="1072243" cy="1072243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2008950-C92A-EF7C-63FA-E21ED8EE21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32" t="2470" r="12962" b="11058"/>
          <a:stretch>
            <a:fillRect/>
          </a:stretch>
        </p:blipFill>
        <p:spPr>
          <a:xfrm>
            <a:off x="4482132" y="6466476"/>
            <a:ext cx="2215173" cy="1770114"/>
          </a:xfrm>
          <a:prstGeom prst="rect">
            <a:avLst/>
          </a:prstGeom>
        </p:spPr>
      </p:pic>
      <p:sp>
        <p:nvSpPr>
          <p:cNvPr id="4" name="吹き出し: 角を丸めた四角形 3">
            <a:extLst>
              <a:ext uri="{FF2B5EF4-FFF2-40B4-BE49-F238E27FC236}">
                <a16:creationId xmlns:a16="http://schemas.microsoft.com/office/drawing/2014/main" id="{3F7A354E-8250-6167-0AE4-532ACB2042DB}"/>
              </a:ext>
            </a:extLst>
          </p:cNvPr>
          <p:cNvSpPr/>
          <p:nvPr/>
        </p:nvSpPr>
        <p:spPr>
          <a:xfrm>
            <a:off x="3313432" y="4124494"/>
            <a:ext cx="2342798" cy="602919"/>
          </a:xfrm>
          <a:prstGeom prst="wedgeRoundRectCallout">
            <a:avLst>
              <a:gd name="adj1" fmla="val -44342"/>
              <a:gd name="adj2" fmla="val 24140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3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第一部　資格ある方　限定！</a:t>
            </a:r>
            <a:endParaRPr kumimoji="1" lang="en-US" altLang="ja-JP" sz="13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第二部　資格ない方　限定！</a:t>
            </a:r>
            <a:endParaRPr kumimoji="1" lang="en-US" altLang="ja-JP" sz="13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F2281A2-3B27-BF9C-229C-E9EBC632684C}"/>
              </a:ext>
            </a:extLst>
          </p:cNvPr>
          <p:cNvSpPr txBox="1"/>
          <p:nvPr/>
        </p:nvSpPr>
        <p:spPr>
          <a:xfrm>
            <a:off x="27589" y="8015786"/>
            <a:ext cx="29385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※</a:t>
            </a:r>
            <a:r>
              <a:rPr kumimoji="1" lang="ja-JP" altLang="en-US" sz="1200" b="1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当日は気軽な服装でお越し下さい</a:t>
            </a:r>
          </a:p>
        </p:txBody>
      </p:sp>
    </p:spTree>
    <p:extLst>
      <p:ext uri="{BB962C8B-B14F-4D97-AF65-F5344CB8AC3E}">
        <p14:creationId xmlns:p14="http://schemas.microsoft.com/office/powerpoint/2010/main" val="709466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7088ECD-8F20-D506-04FF-C15BD59CF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3" y="1365126"/>
            <a:ext cx="5917474" cy="398246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1F52424-0F24-414E-2739-88F435EE68FC}"/>
              </a:ext>
            </a:extLst>
          </p:cNvPr>
          <p:cNvSpPr txBox="1"/>
          <p:nvPr/>
        </p:nvSpPr>
        <p:spPr>
          <a:xfrm>
            <a:off x="1227909" y="209006"/>
            <a:ext cx="393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ニチイホーム溝の口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BC1EEC5-079D-2ECE-E8D4-894CB339A987}"/>
              </a:ext>
            </a:extLst>
          </p:cNvPr>
          <p:cNvSpPr txBox="1"/>
          <p:nvPr/>
        </p:nvSpPr>
        <p:spPr>
          <a:xfrm>
            <a:off x="182880" y="855337"/>
            <a:ext cx="6492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【</a:t>
            </a:r>
            <a:r>
              <a:rPr lang="ja-JP" altLang="en-US" sz="1400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介護付きホーム</a:t>
            </a:r>
            <a:r>
              <a:rPr lang="en-US" altLang="ja-JP" sz="1400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】</a:t>
            </a:r>
            <a:r>
              <a:rPr lang="ja-JP" altLang="en-US" sz="1400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介護付有料老人ホーム（一般型特定施設入居者生活介護）</a:t>
            </a:r>
            <a:endParaRPr kumimoji="1" lang="ja-JP" altLang="en-US" sz="1400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9989ABA-123C-A6E7-1218-D53342726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262" y="5549598"/>
            <a:ext cx="2905967" cy="1935419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F5FD70F-961A-77B2-F20B-904E0D0A4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263" y="7674397"/>
            <a:ext cx="2905966" cy="193541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6007325-5C3F-74F3-00F6-B720B0C34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1771" y="5549597"/>
            <a:ext cx="2905966" cy="193541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4FFDC82-F58B-6E16-A558-2E98773A6D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1771" y="7674397"/>
            <a:ext cx="2905966" cy="19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39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C339C6C7683944CA13EDD7B9ED91A85" ma:contentTypeVersion="15" ma:contentTypeDescription="新しいドキュメントを作成します。" ma:contentTypeScope="" ma:versionID="708f36aa6107a4e3f34e7798ab350e60">
  <xsd:schema xmlns:xsd="http://www.w3.org/2001/XMLSchema" xmlns:xs="http://www.w3.org/2001/XMLSchema" xmlns:p="http://schemas.microsoft.com/office/2006/metadata/properties" xmlns:ns2="d581b0cd-fbd8-45c5-9820-f3390eaf69f0" xmlns:ns3="2af7db65-e281-4bdf-8fb7-478a6b55ba37" targetNamespace="http://schemas.microsoft.com/office/2006/metadata/properties" ma:root="true" ma:fieldsID="e5196b107eb30a95c00b41b51d180cab" ns2:_="" ns3:_="">
    <xsd:import namespace="d581b0cd-fbd8-45c5-9820-f3390eaf69f0"/>
    <xsd:import namespace="2af7db65-e281-4bdf-8fb7-478a6b55ba37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81b0cd-fbd8-45c5-9820-f3390eaf69f0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f7db65-e281-4bdf-8fb7-478a6b55ba37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61988d15-34dd-4b8e-8686-ad001c818802}" ma:internalName="TaxCatchAll" ma:showField="CatchAllData" ma:web="2af7db65-e281-4bdf-8fb7-478a6b55b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d581b0cd-fbd8-45c5-9820-f3390eaf69f0">
      <UserInfo>
        <DisplayName/>
        <AccountId xsi:nil="true"/>
        <AccountType/>
      </UserInfo>
    </Owner>
    <lcf76f155ced4ddcb4097134ff3c332f xmlns="d581b0cd-fbd8-45c5-9820-f3390eaf69f0">
      <Terms xmlns="http://schemas.microsoft.com/office/infopath/2007/PartnerControls"/>
    </lcf76f155ced4ddcb4097134ff3c332f>
    <TaxCatchAll xmlns="2af7db65-e281-4bdf-8fb7-478a6b55ba3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BF0060-5D62-46E2-8D5A-C3C4D7FF3D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81b0cd-fbd8-45c5-9820-f3390eaf69f0"/>
    <ds:schemaRef ds:uri="2af7db65-e281-4bdf-8fb7-478a6b55ba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568549-8E9F-4C2F-8651-95D52A70C61B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2af7db65-e281-4bdf-8fb7-478a6b55ba37"/>
    <ds:schemaRef ds:uri="http://schemas.microsoft.com/office/infopath/2007/PartnerControls"/>
    <ds:schemaRef ds:uri="d581b0cd-fbd8-45c5-9820-f3390eaf69f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0486EE8-A615-40D0-94A1-DC7C52181F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344</Words>
  <PresentationFormat>A4 210 x 297 mm</PresentationFormat>
  <Paragraphs>55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HGP創英角ｺﾞｼｯｸUB</vt:lpstr>
      <vt:lpstr>HGP創英角ﾎﾟｯﾌﾟ体</vt:lpstr>
      <vt:lpstr>HGSｺﾞｼｯｸM</vt:lpstr>
      <vt:lpstr>HGS創英角ｺﾞｼｯｸUB</vt:lpstr>
      <vt:lpstr>HGS創英角ﾎﾟｯﾌﾟ体</vt:lpstr>
      <vt:lpstr>HG丸ｺﾞｼｯｸM-PRO</vt:lpstr>
      <vt:lpstr>Arial</vt:lpstr>
      <vt:lpstr>Calibri</vt:lpstr>
      <vt:lpstr>Calibri Light</vt:lpstr>
      <vt:lpstr>Impact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0x010100DC339C6C7683944CA13EDD7B9ED91A85</vt:lpwstr>
  </property>
  <property fmtid="{D5CDD505-2E9C-101B-9397-08002B2CF9AE}" pid="3" name="MediaServiceImageTags">
    <vt:lpwstr/>
  </property>
</Properties>
</file>