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changesinfo+xml" PartName="/ppt/changesInfos/changesInfo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78" r:id="rId5"/>
    <p:sldId id="274" r:id="rId6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32" userDrawn="1">
          <p15:clr>
            <a:srgbClr val="A4A3A4"/>
          </p15:clr>
        </p15:guide>
        <p15:guide id="3" pos="2160" userDrawn="1">
          <p15:clr>
            <a:srgbClr val="A4A3A4"/>
          </p15:clr>
        </p15:guide>
        <p15:guide id="4" pos="4088" userDrawn="1">
          <p15:clr>
            <a:srgbClr val="A4A3A4"/>
          </p15:clr>
        </p15:guide>
        <p15:guide id="5" pos="119" userDrawn="1">
          <p15:clr>
            <a:srgbClr val="A4A3A4"/>
          </p15:clr>
        </p15:guide>
        <p15:guide id="6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FEF"/>
    <a:srgbClr val="A40000"/>
    <a:srgbClr val="B40000"/>
    <a:srgbClr val="FFD9D9"/>
    <a:srgbClr val="FFF3F3"/>
    <a:srgbClr val="FFEBEB"/>
    <a:srgbClr val="D3A8F6"/>
    <a:srgbClr val="FF8181"/>
    <a:srgbClr val="000066"/>
    <a:srgbClr val="FFD5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55F9D2-297F-42F6-B5D5-D8FBA5C71B3B}" v="2" dt="2026-07-29T07:57:35.954"/>
    <p1510:client id="{2C717B2F-EDCD-4DCD-96ED-DE235AB5017C}" v="4" dt="2026-07-29T07:57:10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スタイル (濃色)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スタイル (中間)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中間スタイル 4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中間スタイル 3 - アクセント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692" y="48"/>
      </p:cViewPr>
      <p:guideLst>
        <p:guide orient="horz" pos="3120"/>
        <p:guide pos="232"/>
        <p:guide pos="2160"/>
        <p:guide pos="4088"/>
        <p:guide pos="119"/>
        <p:guide pos="42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changesInfos/changesInfo1.xml" Type="http://schemas.microsoft.com/office/2016/11/relationships/changesInfo"/><Relationship Id="rId12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嶋恭則" userId="61ca57b7-799e-4e1a-ba54-951730fb0695" providerId="ADAL" clId="{E6E46E85-C9EB-4718-9859-A5D901190418}"/>
    <pc:docChg chg="modSld">
      <pc:chgData name="中嶋恭則" userId="61ca57b7-799e-4e1a-ba54-951730fb0695" providerId="ADAL" clId="{E6E46E85-C9EB-4718-9859-A5D901190418}" dt="2026-07-29T07:57:35.954" v="1" actId="20577"/>
      <pc:docMkLst>
        <pc:docMk/>
      </pc:docMkLst>
      <pc:sldChg chg="modSp mod">
        <pc:chgData name="中嶋恭則" userId="61ca57b7-799e-4e1a-ba54-951730fb0695" providerId="ADAL" clId="{E6E46E85-C9EB-4718-9859-A5D901190418}" dt="2026-07-29T07:57:35.954" v="1" actId="20577"/>
        <pc:sldMkLst>
          <pc:docMk/>
          <pc:sldMk cId="2938954214" sldId="278"/>
        </pc:sldMkLst>
        <pc:spChg chg="mod">
          <ac:chgData name="中嶋恭則" userId="61ca57b7-799e-4e1a-ba54-951730fb0695" providerId="ADAL" clId="{E6E46E85-C9EB-4718-9859-A5D901190418}" dt="2026-07-29T07:57:35.954" v="1" actId="20577"/>
          <ac:spMkLst>
            <pc:docMk/>
            <pc:sldMk cId="2938954214" sldId="278"/>
            <ac:spMk id="104" creationId="{00000000-0000-0000-0000-000000000000}"/>
          </ac:spMkLst>
        </pc:spChg>
      </pc:sldChg>
    </pc:docChg>
  </pc:docChgLst>
  <pc:docChgLst>
    <pc:chgData name="畑洋光" userId="2f3df4c9-c6ca-4d57-956a-57e3f23463fb" providerId="ADAL" clId="{A132FFFF-C1F7-43F1-81B5-04F7F7227D04}"/>
    <pc:docChg chg="modSld">
      <pc:chgData name="畑洋光" userId="2f3df4c9-c6ca-4d57-956a-57e3f23463fb" providerId="ADAL" clId="{A132FFFF-C1F7-43F1-81B5-04F7F7227D04}" dt="2026-07-30T00:38:54.853" v="32" actId="1035"/>
      <pc:docMkLst>
        <pc:docMk/>
      </pc:docMkLst>
      <pc:sldChg chg="modSp mod">
        <pc:chgData name="畑洋光" userId="2f3df4c9-c6ca-4d57-956a-57e3f23463fb" providerId="ADAL" clId="{A132FFFF-C1F7-43F1-81B5-04F7F7227D04}" dt="2026-07-30T00:38:54.853" v="32" actId="1035"/>
        <pc:sldMkLst>
          <pc:docMk/>
          <pc:sldMk cId="2938954214" sldId="278"/>
        </pc:sldMkLst>
        <pc:spChg chg="mod">
          <ac:chgData name="畑洋光" userId="2f3df4c9-c6ca-4d57-956a-57e3f23463fb" providerId="ADAL" clId="{A132FFFF-C1F7-43F1-81B5-04F7F7227D04}" dt="2026-07-30T00:38:54.853" v="32" actId="1035"/>
          <ac:spMkLst>
            <pc:docMk/>
            <pc:sldMk cId="2938954214" sldId="278"/>
            <ac:spMk id="74" creationId="{00000000-0000-0000-0000-000000000000}"/>
          </ac:spMkLst>
        </pc:spChg>
        <pc:spChg chg="mod">
          <ac:chgData name="畑洋光" userId="2f3df4c9-c6ca-4d57-956a-57e3f23463fb" providerId="ADAL" clId="{A132FFFF-C1F7-43F1-81B5-04F7F7227D04}" dt="2026-07-30T00:38:48.669" v="16" actId="1035"/>
          <ac:spMkLst>
            <pc:docMk/>
            <pc:sldMk cId="2938954214" sldId="278"/>
            <ac:spMk id="76" creationId="{00000000-0000-0000-0000-000000000000}"/>
          </ac:spMkLst>
        </pc:spChg>
      </pc:sldChg>
    </pc:docChg>
  </pc:docChgLst>
  <pc:docChgLst>
    <pc:chgData name="畑洋光" userId="2f3df4c9-c6ca-4d57-956a-57e3f23463fb" providerId="ADAL" clId="{C8B84B48-FDF6-4379-9D48-646CFDD03A01}"/>
    <pc:docChg chg="custSel modSld">
      <pc:chgData name="畑洋光" userId="2f3df4c9-c6ca-4d57-956a-57e3f23463fb" providerId="ADAL" clId="{C8B84B48-FDF6-4379-9D48-646CFDD03A01}" dt="2026-07-29T07:57:10.516" v="16" actId="20577"/>
      <pc:docMkLst>
        <pc:docMk/>
      </pc:docMkLst>
      <pc:sldChg chg="delSp modSp mod">
        <pc:chgData name="畑洋光" userId="2f3df4c9-c6ca-4d57-956a-57e3f23463fb" providerId="ADAL" clId="{C8B84B48-FDF6-4379-9D48-646CFDD03A01}" dt="2026-07-29T07:57:10.516" v="16" actId="20577"/>
        <pc:sldMkLst>
          <pc:docMk/>
          <pc:sldMk cId="2938954214" sldId="278"/>
        </pc:sldMkLst>
        <pc:spChg chg="del">
          <ac:chgData name="畑洋光" userId="2f3df4c9-c6ca-4d57-956a-57e3f23463fb" providerId="ADAL" clId="{C8B84B48-FDF6-4379-9D48-646CFDD03A01}" dt="2026-07-29T07:55:39.093" v="0" actId="478"/>
          <ac:spMkLst>
            <pc:docMk/>
            <pc:sldMk cId="2938954214" sldId="278"/>
            <ac:spMk id="54" creationId="{00000000-0000-0000-0000-000000000000}"/>
          </ac:spMkLst>
        </pc:spChg>
        <pc:spChg chg="mod">
          <ac:chgData name="畑洋光" userId="2f3df4c9-c6ca-4d57-956a-57e3f23463fb" providerId="ADAL" clId="{C8B84B48-FDF6-4379-9D48-646CFDD03A01}" dt="2026-07-29T07:57:10.516" v="16" actId="20577"/>
          <ac:spMkLst>
            <pc:docMk/>
            <pc:sldMk cId="2938954214" sldId="278"/>
            <ac:spMk id="104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6752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75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645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0658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0550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9071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4060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69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766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04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84655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EB1CF-A250-495F-8091-9620544E5849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1902F-175D-4AD4-9966-30B1DE8330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8934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正方形/長方形 68"/>
          <p:cNvSpPr/>
          <p:nvPr/>
        </p:nvSpPr>
        <p:spPr>
          <a:xfrm>
            <a:off x="0" y="1"/>
            <a:ext cx="6887921" cy="9905999"/>
          </a:xfrm>
          <a:prstGeom prst="rect">
            <a:avLst/>
          </a:prstGeom>
          <a:solidFill>
            <a:srgbClr val="FFD5D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-8614" y="-5700"/>
            <a:ext cx="6858000" cy="2959309"/>
            <a:chOff x="-5160181" y="0"/>
            <a:chExt cx="7449852" cy="5389848"/>
          </a:xfrm>
        </p:grpSpPr>
        <p:sp>
          <p:nvSpPr>
            <p:cNvPr id="32" name="正方形/長方形 31"/>
            <p:cNvSpPr/>
            <p:nvPr/>
          </p:nvSpPr>
          <p:spPr>
            <a:xfrm>
              <a:off x="-5160181" y="0"/>
              <a:ext cx="3731431" cy="269492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0">
                  <a:schemeClr val="bg1"/>
                </a:gs>
                <a:gs pos="100000">
                  <a:srgbClr val="B00000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-5160181" y="2694922"/>
              <a:ext cx="3731431" cy="269492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0">
                  <a:schemeClr val="bg1">
                    <a:lumMod val="95000"/>
                  </a:schemeClr>
                </a:gs>
                <a:gs pos="100000">
                  <a:srgbClr val="B00000"/>
                </a:gs>
              </a:gsLst>
              <a:path path="rect">
                <a:fillToRect l="100000" b="100000"/>
              </a:path>
              <a:tileRect t="-100000" r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-1441761" y="0"/>
              <a:ext cx="3731432" cy="269492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0">
                  <a:schemeClr val="bg1"/>
                </a:gs>
                <a:gs pos="100000">
                  <a:srgbClr val="B00000"/>
                </a:gs>
              </a:gsLst>
              <a:path path="rect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-1441761" y="2694924"/>
              <a:ext cx="3731432" cy="2694924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0">
                  <a:schemeClr val="bg1"/>
                </a:gs>
                <a:gs pos="100000">
                  <a:srgbClr val="B00000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endParaRPr>
            </a:p>
          </p:txBody>
        </p:sp>
      </p:grpSp>
      <p:sp>
        <p:nvSpPr>
          <p:cNvPr id="41" name="テキスト ボックス 40"/>
          <p:cNvSpPr txBox="1"/>
          <p:nvPr/>
        </p:nvSpPr>
        <p:spPr>
          <a:xfrm>
            <a:off x="733237" y="2004623"/>
            <a:ext cx="5456943" cy="89255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kumimoji="1" lang="ja-JP" altLang="en-US" sz="240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未経験から始めてもキャリア形成できる！</a:t>
            </a:r>
            <a:endParaRPr kumimoji="1" lang="en-US" altLang="ja-JP" sz="240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/>
            <a:r>
              <a:rPr kumimoji="1" lang="ja-JP" altLang="en-US" sz="280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それが介護職です</a:t>
            </a:r>
            <a:endParaRPr kumimoji="1" lang="ja-JP" altLang="en-US" sz="540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88" name="正方形/長方形 87"/>
          <p:cNvSpPr/>
          <p:nvPr/>
        </p:nvSpPr>
        <p:spPr>
          <a:xfrm>
            <a:off x="4486826" y="10648386"/>
            <a:ext cx="3226471" cy="14954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6" name="角丸四角形 145"/>
          <p:cNvSpPr/>
          <p:nvPr/>
        </p:nvSpPr>
        <p:spPr>
          <a:xfrm>
            <a:off x="4259962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7" name="角丸四角形 146"/>
          <p:cNvSpPr/>
          <p:nvPr/>
        </p:nvSpPr>
        <p:spPr>
          <a:xfrm>
            <a:off x="4544461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8" name="角丸四角形 147"/>
          <p:cNvSpPr/>
          <p:nvPr/>
        </p:nvSpPr>
        <p:spPr>
          <a:xfrm>
            <a:off x="4828960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9" name="角丸四角形 148"/>
          <p:cNvSpPr/>
          <p:nvPr/>
        </p:nvSpPr>
        <p:spPr>
          <a:xfrm>
            <a:off x="5113459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0" name="角丸四角形 149"/>
          <p:cNvSpPr/>
          <p:nvPr/>
        </p:nvSpPr>
        <p:spPr>
          <a:xfrm>
            <a:off x="5397958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1" name="角丸四角形 150"/>
          <p:cNvSpPr/>
          <p:nvPr/>
        </p:nvSpPr>
        <p:spPr>
          <a:xfrm>
            <a:off x="5682457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2" name="角丸四角形 151"/>
          <p:cNvSpPr/>
          <p:nvPr/>
        </p:nvSpPr>
        <p:spPr>
          <a:xfrm>
            <a:off x="5966956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3" name="角丸四角形 152"/>
          <p:cNvSpPr/>
          <p:nvPr/>
        </p:nvSpPr>
        <p:spPr>
          <a:xfrm>
            <a:off x="6251455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4" name="角丸四角形 153"/>
          <p:cNvSpPr/>
          <p:nvPr/>
        </p:nvSpPr>
        <p:spPr>
          <a:xfrm>
            <a:off x="6535954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5" name="角丸四角形 154"/>
          <p:cNvSpPr/>
          <p:nvPr/>
        </p:nvSpPr>
        <p:spPr>
          <a:xfrm>
            <a:off x="6820453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6" name="角丸四角形 155"/>
          <p:cNvSpPr/>
          <p:nvPr/>
        </p:nvSpPr>
        <p:spPr>
          <a:xfrm>
            <a:off x="7104952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7" name="角丸四角形 156"/>
          <p:cNvSpPr/>
          <p:nvPr/>
        </p:nvSpPr>
        <p:spPr>
          <a:xfrm>
            <a:off x="7389451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8" name="角丸四角形 157"/>
          <p:cNvSpPr/>
          <p:nvPr/>
        </p:nvSpPr>
        <p:spPr>
          <a:xfrm>
            <a:off x="7673942" y="10721491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正方形/長方形 97"/>
          <p:cNvSpPr/>
          <p:nvPr/>
        </p:nvSpPr>
        <p:spPr>
          <a:xfrm>
            <a:off x="5404902" y="10941321"/>
            <a:ext cx="1188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>
                <a:solidFill>
                  <a:schemeClr val="tx1"/>
                </a:solidFill>
              </a:rPr>
              <a:t>photo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9" name="角丸四角形 118"/>
          <p:cNvSpPr/>
          <p:nvPr/>
        </p:nvSpPr>
        <p:spPr>
          <a:xfrm>
            <a:off x="4259962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0" name="角丸四角形 119"/>
          <p:cNvSpPr/>
          <p:nvPr/>
        </p:nvSpPr>
        <p:spPr>
          <a:xfrm>
            <a:off x="4544461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1" name="角丸四角形 120"/>
          <p:cNvSpPr/>
          <p:nvPr/>
        </p:nvSpPr>
        <p:spPr>
          <a:xfrm>
            <a:off x="4828960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角丸四角形 121"/>
          <p:cNvSpPr/>
          <p:nvPr/>
        </p:nvSpPr>
        <p:spPr>
          <a:xfrm>
            <a:off x="5113459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3" name="角丸四角形 122"/>
          <p:cNvSpPr/>
          <p:nvPr/>
        </p:nvSpPr>
        <p:spPr>
          <a:xfrm>
            <a:off x="5397958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4" name="角丸四角形 123"/>
          <p:cNvSpPr/>
          <p:nvPr/>
        </p:nvSpPr>
        <p:spPr>
          <a:xfrm>
            <a:off x="5682457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角丸四角形 124"/>
          <p:cNvSpPr/>
          <p:nvPr/>
        </p:nvSpPr>
        <p:spPr>
          <a:xfrm>
            <a:off x="5966956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7" name="角丸四角形 126"/>
          <p:cNvSpPr/>
          <p:nvPr/>
        </p:nvSpPr>
        <p:spPr>
          <a:xfrm>
            <a:off x="6251455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8" name="角丸四角形 127"/>
          <p:cNvSpPr/>
          <p:nvPr/>
        </p:nvSpPr>
        <p:spPr>
          <a:xfrm>
            <a:off x="6535954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9" name="角丸四角形 128"/>
          <p:cNvSpPr/>
          <p:nvPr/>
        </p:nvSpPr>
        <p:spPr>
          <a:xfrm>
            <a:off x="6820453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1" name="角丸四角形 130"/>
          <p:cNvSpPr/>
          <p:nvPr/>
        </p:nvSpPr>
        <p:spPr>
          <a:xfrm>
            <a:off x="7104952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3" name="角丸四角形 132"/>
          <p:cNvSpPr/>
          <p:nvPr/>
        </p:nvSpPr>
        <p:spPr>
          <a:xfrm>
            <a:off x="7389451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4" name="角丸四角形 133"/>
          <p:cNvSpPr/>
          <p:nvPr/>
        </p:nvSpPr>
        <p:spPr>
          <a:xfrm>
            <a:off x="7673942" y="11934693"/>
            <a:ext cx="151916" cy="108000"/>
          </a:xfrm>
          <a:prstGeom prst="roundRect">
            <a:avLst>
              <a:gd name="adj" fmla="val 208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0" name="正方形/長方形 99"/>
          <p:cNvSpPr/>
          <p:nvPr/>
        </p:nvSpPr>
        <p:spPr>
          <a:xfrm>
            <a:off x="4055906" y="10941321"/>
            <a:ext cx="1188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>
                <a:solidFill>
                  <a:schemeClr val="tx1"/>
                </a:solidFill>
              </a:rPr>
              <a:t>photo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1" name="正方形/長方形 100"/>
          <p:cNvSpPr/>
          <p:nvPr/>
        </p:nvSpPr>
        <p:spPr>
          <a:xfrm>
            <a:off x="6753898" y="10941321"/>
            <a:ext cx="1188000" cy="90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>
                <a:solidFill>
                  <a:schemeClr val="tx1"/>
                </a:solidFill>
              </a:rPr>
              <a:t>photo</a:t>
            </a:r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0" name="テキスト ボックス 129"/>
          <p:cNvSpPr txBox="1"/>
          <p:nvPr/>
        </p:nvSpPr>
        <p:spPr>
          <a:xfrm>
            <a:off x="33580" y="8111526"/>
            <a:ext cx="3577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40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ハローワーク川崎北 </a:t>
            </a:r>
            <a:endParaRPr kumimoji="1" lang="en-US" altLang="ja-JP" sz="2400">
              <a:solidFill>
                <a:schemeClr val="accent5">
                  <a:lumMod val="50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r"/>
            <a:r>
              <a:rPr kumimoji="1" lang="ja-JP" altLang="en-US" sz="2400">
                <a:solidFill>
                  <a:schemeClr val="accent5">
                    <a:lumMod val="50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溝ノ口庁舎 ４階 会議室</a:t>
            </a: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-35179" y="3204923"/>
            <a:ext cx="255796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kumimoji="1" lang="ja-JP" altLang="en-US" sz="5400">
                <a:ln w="1905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会議室</a:t>
            </a:r>
            <a:endParaRPr kumimoji="1" lang="en-US" altLang="ja-JP" sz="5400">
              <a:ln w="19050"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4170513" y="8902301"/>
            <a:ext cx="2707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kumimoji="1" lang="ja-JP" altLang="en-US" sz="140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雇用保険の活動実績になります</a:t>
            </a:r>
            <a:endParaRPr kumimoji="1" lang="en-US" altLang="ja-JP" sz="140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73" name="テキスト ボックス 72"/>
          <p:cNvSpPr txBox="1"/>
          <p:nvPr/>
        </p:nvSpPr>
        <p:spPr>
          <a:xfrm>
            <a:off x="33580" y="2997881"/>
            <a:ext cx="164221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ctr"/>
            <a:r>
              <a:rPr kumimoji="1" lang="ja-JP" altLang="en-US">
                <a:ln w="1905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ハローワーク</a:t>
            </a:r>
            <a:endParaRPr kumimoji="1" lang="en-US" altLang="ja-JP">
              <a:ln w="19050"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364008" y="4076449"/>
            <a:ext cx="1830926" cy="1329416"/>
            <a:chOff x="544196" y="3257322"/>
            <a:chExt cx="1830926" cy="1507756"/>
          </a:xfrm>
        </p:grpSpPr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196" y="3257322"/>
              <a:ext cx="1830926" cy="1507756"/>
            </a:xfrm>
            <a:prstGeom prst="rect">
              <a:avLst/>
            </a:prstGeom>
          </p:spPr>
        </p:pic>
        <p:sp>
          <p:nvSpPr>
            <p:cNvPr id="21" name="正方形/長方形 20"/>
            <p:cNvSpPr/>
            <p:nvPr/>
          </p:nvSpPr>
          <p:spPr>
            <a:xfrm>
              <a:off x="620396" y="3295862"/>
              <a:ext cx="1692000" cy="736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7" name="正方形/長方形 76"/>
            <p:cNvSpPr/>
            <p:nvPr/>
          </p:nvSpPr>
          <p:spPr>
            <a:xfrm>
              <a:off x="1149843" y="3999700"/>
              <a:ext cx="612000" cy="1720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75" name="図 74"/>
            <p:cNvPicPr>
              <a:picLocks noChangeAspect="1"/>
            </p:cNvPicPr>
            <p:nvPr/>
          </p:nvPicPr>
          <p:blipFill rotWithShape="1">
            <a:blip r:embed="rId3"/>
            <a:srcRect b="12497"/>
            <a:stretch/>
          </p:blipFill>
          <p:spPr>
            <a:xfrm>
              <a:off x="776143" y="3311699"/>
              <a:ext cx="1359400" cy="775843"/>
            </a:xfrm>
            <a:prstGeom prst="rect">
              <a:avLst/>
            </a:prstGeom>
          </p:spPr>
        </p:pic>
      </p:grpSp>
      <p:sp>
        <p:nvSpPr>
          <p:cNvPr id="18" name="テキスト ボックス 17"/>
          <p:cNvSpPr txBox="1"/>
          <p:nvPr/>
        </p:nvSpPr>
        <p:spPr>
          <a:xfrm>
            <a:off x="206775" y="5405995"/>
            <a:ext cx="2146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「介護の仕事」説明会会場</a:t>
            </a:r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5921" y="3325905"/>
            <a:ext cx="1566273" cy="1540437"/>
          </a:xfrm>
          <a:prstGeom prst="ellipse">
            <a:avLst/>
          </a:prstGeom>
          <a:ln w="12700" cap="rnd">
            <a:solidFill>
              <a:schemeClr val="bg1">
                <a:lumMod val="75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爆発 2 11"/>
          <p:cNvSpPr/>
          <p:nvPr/>
        </p:nvSpPr>
        <p:spPr>
          <a:xfrm rot="1076432">
            <a:off x="2477293" y="4243150"/>
            <a:ext cx="1793925" cy="1518218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774786" y="4669439"/>
            <a:ext cx="1093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>
                <a:solidFill>
                  <a:srgbClr val="C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中継</a:t>
            </a:r>
          </a:p>
        </p:txBody>
      </p:sp>
      <p:sp>
        <p:nvSpPr>
          <p:cNvPr id="74" name="テキスト ボックス 73"/>
          <p:cNvSpPr txBox="1"/>
          <p:nvPr/>
        </p:nvSpPr>
        <p:spPr>
          <a:xfrm>
            <a:off x="895200" y="1138369"/>
            <a:ext cx="569301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4800" b="1" dirty="0">
                <a:ln>
                  <a:solidFill>
                    <a:schemeClr val="bg1"/>
                  </a:solidFill>
                </a:ln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「介護の職場」見学会　</a:t>
            </a:r>
            <a:endParaRPr kumimoji="1" lang="en-US" altLang="ja-JP" sz="4800" b="1" dirty="0">
              <a:ln>
                <a:solidFill>
                  <a:schemeClr val="bg1"/>
                </a:solidFill>
              </a:ln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6" name="テキスト ボックス 75"/>
          <p:cNvSpPr txBox="1"/>
          <p:nvPr/>
        </p:nvSpPr>
        <p:spPr>
          <a:xfrm>
            <a:off x="141355" y="355386"/>
            <a:ext cx="569301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4800" b="1" dirty="0">
                <a:ln>
                  <a:solidFill>
                    <a:schemeClr val="bg1"/>
                  </a:solidFill>
                </a:ln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「介護の仕事」説明会</a:t>
            </a:r>
            <a:endParaRPr kumimoji="1" lang="en-US" altLang="ja-JP" sz="4800" b="1" dirty="0">
              <a:ln>
                <a:solidFill>
                  <a:schemeClr val="bg1"/>
                </a:solidFill>
              </a:ln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79" name="テキスト ボックス 78"/>
          <p:cNvSpPr txBox="1"/>
          <p:nvPr/>
        </p:nvSpPr>
        <p:spPr>
          <a:xfrm>
            <a:off x="3029828" y="942804"/>
            <a:ext cx="68876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＋</a:t>
            </a:r>
            <a:endParaRPr kumimoji="1" lang="en-US" altLang="ja-JP" sz="320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3770972" y="4679182"/>
            <a:ext cx="329058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ja-JP" altLang="en-US" sz="5400">
                <a:ln w="19050">
                  <a:solidFill>
                    <a:schemeClr val="tx1"/>
                  </a:solidFill>
                </a:ln>
                <a:solidFill>
                  <a:schemeClr val="accent5">
                    <a:lumMod val="75000"/>
                  </a:schemeClr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介護現場</a:t>
            </a:r>
            <a:endParaRPr kumimoji="1" lang="en-US" altLang="ja-JP" sz="5400">
              <a:ln w="19050">
                <a:solidFill>
                  <a:schemeClr val="tx1"/>
                </a:solidFill>
              </a:ln>
              <a:solidFill>
                <a:schemeClr val="accent5">
                  <a:lumMod val="75000"/>
                </a:schemeClr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80" name="図 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1754" y="3079880"/>
            <a:ext cx="1232034" cy="1251403"/>
          </a:xfrm>
          <a:prstGeom prst="ellipse">
            <a:avLst/>
          </a:prstGeom>
          <a:ln w="6350" cap="rnd">
            <a:solidFill>
              <a:schemeClr val="bg1">
                <a:lumMod val="50000"/>
              </a:schemeClr>
            </a:solidFill>
          </a:ln>
          <a:effectLst>
            <a:outerShdw blurRad="381000" dist="292100" dir="5400000" sx="-80000" sy="-18000" rotWithShape="0">
              <a:schemeClr val="bg1">
                <a:alpha val="22000"/>
              </a:scheme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6" name="テキスト ボックス 85"/>
          <p:cNvSpPr txBox="1"/>
          <p:nvPr/>
        </p:nvSpPr>
        <p:spPr>
          <a:xfrm>
            <a:off x="2011670" y="5682161"/>
            <a:ext cx="45608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b="1">
                <a:solidFill>
                  <a:srgbClr val="C00000"/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内容・スケジュール </a:t>
            </a:r>
            <a:r>
              <a:rPr kumimoji="1" lang="ja-JP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は裏面に</a:t>
            </a:r>
          </a:p>
        </p:txBody>
      </p:sp>
      <p:sp>
        <p:nvSpPr>
          <p:cNvPr id="89" name="左カーブ矢印 88"/>
          <p:cNvSpPr/>
          <p:nvPr/>
        </p:nvSpPr>
        <p:spPr>
          <a:xfrm>
            <a:off x="6519396" y="5853700"/>
            <a:ext cx="284499" cy="27476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左右矢印 8"/>
          <p:cNvSpPr/>
          <p:nvPr/>
        </p:nvSpPr>
        <p:spPr>
          <a:xfrm>
            <a:off x="2785406" y="3799955"/>
            <a:ext cx="1033988" cy="509651"/>
          </a:xfrm>
          <a:prstGeom prst="leftRightArrow">
            <a:avLst>
              <a:gd name="adj1" fmla="val 35185"/>
              <a:gd name="adj2" fmla="val 50000"/>
            </a:avLst>
          </a:prstGeom>
          <a:solidFill>
            <a:srgbClr val="C00000"/>
          </a:solidFill>
          <a:ln w="3492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/>
          <p:cNvCxnSpPr/>
          <p:nvPr/>
        </p:nvCxnSpPr>
        <p:spPr>
          <a:xfrm flipV="1">
            <a:off x="1955355" y="6192681"/>
            <a:ext cx="4818041" cy="12700"/>
          </a:xfrm>
          <a:prstGeom prst="line">
            <a:avLst/>
          </a:prstGeom>
          <a:ln w="22225">
            <a:solidFill>
              <a:schemeClr val="accent5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雲形吹き出し 89"/>
          <p:cNvSpPr/>
          <p:nvPr/>
        </p:nvSpPr>
        <p:spPr>
          <a:xfrm>
            <a:off x="3825836" y="8066325"/>
            <a:ext cx="1486007" cy="631052"/>
          </a:xfrm>
          <a:prstGeom prst="cloudCallout">
            <a:avLst>
              <a:gd name="adj1" fmla="val 16672"/>
              <a:gd name="adj2" fmla="val -73464"/>
            </a:avLst>
          </a:prstGeom>
          <a:solidFill>
            <a:srgbClr val="FFEFE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4" name="雲形吹き出し 93"/>
          <p:cNvSpPr/>
          <p:nvPr/>
        </p:nvSpPr>
        <p:spPr>
          <a:xfrm>
            <a:off x="5070017" y="6905540"/>
            <a:ext cx="1733877" cy="519343"/>
          </a:xfrm>
          <a:prstGeom prst="cloudCallout">
            <a:avLst>
              <a:gd name="adj1" fmla="val -28572"/>
              <a:gd name="adj2" fmla="val 72085"/>
            </a:avLst>
          </a:prstGeom>
          <a:solidFill>
            <a:srgbClr val="FFEFEF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雲形吹き出し 95"/>
          <p:cNvSpPr/>
          <p:nvPr/>
        </p:nvSpPr>
        <p:spPr>
          <a:xfrm>
            <a:off x="5171151" y="8319229"/>
            <a:ext cx="1567687" cy="557518"/>
          </a:xfrm>
          <a:prstGeom prst="cloudCallout">
            <a:avLst>
              <a:gd name="adj1" fmla="val -15882"/>
              <a:gd name="adj2" fmla="val -112812"/>
            </a:avLst>
          </a:prstGeom>
          <a:solidFill>
            <a:srgbClr val="FFD9D9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テキスト ボックス 96"/>
          <p:cNvSpPr txBox="1"/>
          <p:nvPr/>
        </p:nvSpPr>
        <p:spPr>
          <a:xfrm>
            <a:off x="3961527" y="8171074"/>
            <a:ext cx="1099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施設の様子を</a:t>
            </a:r>
            <a:endParaRPr kumimoji="1" lang="en-US" altLang="ja-JP" sz="1200" b="1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200" b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知りたい</a:t>
            </a:r>
          </a:p>
        </p:txBody>
      </p:sp>
      <p:sp>
        <p:nvSpPr>
          <p:cNvPr id="92" name="雲形吹き出し 91"/>
          <p:cNvSpPr/>
          <p:nvPr/>
        </p:nvSpPr>
        <p:spPr>
          <a:xfrm>
            <a:off x="3907663" y="6602564"/>
            <a:ext cx="1531974" cy="504589"/>
          </a:xfrm>
          <a:prstGeom prst="cloudCallout">
            <a:avLst>
              <a:gd name="adj1" fmla="val 11102"/>
              <a:gd name="adj2" fmla="val 112030"/>
            </a:avLst>
          </a:prstGeom>
          <a:solidFill>
            <a:srgbClr val="FFD9D9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3" name="テキスト ボックス 92"/>
          <p:cNvSpPr txBox="1"/>
          <p:nvPr/>
        </p:nvSpPr>
        <p:spPr>
          <a:xfrm>
            <a:off x="4006441" y="6685785"/>
            <a:ext cx="14045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興味はあるけど</a:t>
            </a:r>
            <a:r>
              <a:rPr kumimoji="1" lang="ja-JP" altLang="en-US" sz="1200" b="1" err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。。</a:t>
            </a:r>
            <a:endParaRPr kumimoji="1" lang="en-US" altLang="ja-JP" sz="1200" b="1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1" name="テキスト ボックス 90"/>
          <p:cNvSpPr txBox="1"/>
          <p:nvPr/>
        </p:nvSpPr>
        <p:spPr>
          <a:xfrm>
            <a:off x="5153195" y="6941015"/>
            <a:ext cx="1596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200" b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自分にできるかどうか</a:t>
            </a:r>
            <a:endParaRPr kumimoji="1" lang="en-US" altLang="ja-JP" sz="1200" b="1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200" b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不安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992067" y="7470309"/>
            <a:ext cx="2986936" cy="4308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kumimoji="1" lang="ja-JP" altLang="en-US" sz="2200" b="1">
                <a:ln w="12700">
                  <a:solidFill>
                    <a:schemeClr val="tx1"/>
                  </a:solidFill>
                </a:ln>
                <a:solidFill>
                  <a:srgbClr val="FFC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ぜひご参加ください！</a:t>
            </a:r>
            <a:endParaRPr kumimoji="1" lang="en-US" altLang="ja-JP" sz="2200" b="1">
              <a:ln w="12700">
                <a:solidFill>
                  <a:schemeClr val="tx1"/>
                </a:solidFill>
              </a:ln>
              <a:solidFill>
                <a:srgbClr val="FFC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95" name="テキスト ボックス 94"/>
          <p:cNvSpPr txBox="1"/>
          <p:nvPr/>
        </p:nvSpPr>
        <p:spPr>
          <a:xfrm>
            <a:off x="5408377" y="8454826"/>
            <a:ext cx="12586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b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資格がないし</a:t>
            </a:r>
            <a:r>
              <a:rPr kumimoji="1" lang="ja-JP" altLang="en-US" sz="1200" b="1" err="1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。。</a:t>
            </a:r>
            <a:endParaRPr kumimoji="1" lang="ja-JP" altLang="en-US" sz="1200" b="1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02" name="正方形/長方形 101"/>
          <p:cNvSpPr/>
          <p:nvPr/>
        </p:nvSpPr>
        <p:spPr>
          <a:xfrm>
            <a:off x="0" y="9195427"/>
            <a:ext cx="6850365" cy="710573"/>
          </a:xfrm>
          <a:prstGeom prst="rect">
            <a:avLst/>
          </a:prstGeom>
          <a:solidFill>
            <a:srgbClr val="A4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" name="角丸四角形 102"/>
          <p:cNvSpPr/>
          <p:nvPr/>
        </p:nvSpPr>
        <p:spPr>
          <a:xfrm>
            <a:off x="33580" y="9250795"/>
            <a:ext cx="1084020" cy="2853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>
                <a:solidFill>
                  <a:schemeClr val="tx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予約・問合せ先</a:t>
            </a:r>
          </a:p>
        </p:txBody>
      </p:sp>
      <p:sp>
        <p:nvSpPr>
          <p:cNvPr id="104" name="テキスト ボックス 250"/>
          <p:cNvSpPr txBox="1"/>
          <p:nvPr/>
        </p:nvSpPr>
        <p:spPr>
          <a:xfrm>
            <a:off x="1073602" y="9408167"/>
            <a:ext cx="557075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人材確保対策コーナー・ミドルシニア世代支援コーナー・若者応援コーナー</a:t>
            </a:r>
            <a:endParaRPr kumimoji="1" lang="en-US" altLang="ja-JP" sz="1200">
              <a:solidFill>
                <a:schemeClr val="bg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  <a:p>
            <a:r>
              <a:rPr kumimoji="1" lang="ja-JP" altLang="en-US" sz="12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　　　</a:t>
            </a:r>
            <a:r>
              <a:rPr kumimoji="1" lang="ja-JP" altLang="en-US" sz="1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　　　　　　</a:t>
            </a:r>
            <a:r>
              <a:rPr kumimoji="1" lang="en-US" altLang="ja-JP" sz="1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044-777-8609 (</a:t>
            </a:r>
            <a:r>
              <a:rPr kumimoji="1" lang="ja-JP" altLang="en-US" sz="1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部門コード</a:t>
            </a:r>
            <a:r>
              <a:rPr kumimoji="1" lang="en-US" altLang="ja-JP" sz="1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47#) </a:t>
            </a:r>
            <a:r>
              <a:rPr kumimoji="1" lang="ja-JP" altLang="en-US" sz="14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担当：畑</a:t>
            </a:r>
          </a:p>
        </p:txBody>
      </p:sp>
      <p:sp>
        <p:nvSpPr>
          <p:cNvPr id="78" name="テキスト ボックス 250"/>
          <p:cNvSpPr txBox="1"/>
          <p:nvPr/>
        </p:nvSpPr>
        <p:spPr>
          <a:xfrm>
            <a:off x="1100492" y="9203299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1200">
                <a:solidFill>
                  <a:schemeClr val="bg1"/>
                </a:solidFill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ハローワーク川崎北　</a:t>
            </a:r>
            <a:endParaRPr kumimoji="1" lang="ja-JP" altLang="en-US" sz="1400">
              <a:solidFill>
                <a:schemeClr val="bg1"/>
              </a:solidFill>
              <a:latin typeface="HGS創英角ｺﾞｼｯｸUB" panose="020B0900000000000000" pitchFamily="50" charset="-128"/>
              <a:ea typeface="HGS創英角ｺﾞｼｯｸUB" panose="020B09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D52A0-CA59-8B70-B4A0-7BD8438B8358}"/>
              </a:ext>
            </a:extLst>
          </p:cNvPr>
          <p:cNvSpPr txBox="1"/>
          <p:nvPr/>
        </p:nvSpPr>
        <p:spPr>
          <a:xfrm>
            <a:off x="-5609" y="6476734"/>
            <a:ext cx="4136933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57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9</a:t>
            </a:r>
            <a:r>
              <a:rPr kumimoji="1" lang="ja-JP" altLang="en-US" sz="57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月</a:t>
            </a:r>
            <a:r>
              <a:rPr kumimoji="1" lang="en-US" altLang="ja-JP" sz="57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4</a:t>
            </a:r>
            <a:r>
              <a:rPr kumimoji="1" lang="ja-JP" altLang="en-US" sz="57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日（金）</a:t>
            </a:r>
            <a:br>
              <a:rPr kumimoji="1" lang="en-US" altLang="ja-JP" sz="57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</a:br>
            <a:r>
              <a:rPr kumimoji="1" lang="en-US" altLang="ja-JP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13</a:t>
            </a:r>
            <a:r>
              <a:rPr kumimoji="1" lang="ja-JP" altLang="en-US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：</a:t>
            </a:r>
            <a:r>
              <a:rPr kumimoji="1" lang="en-US" altLang="ja-JP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30</a:t>
            </a:r>
            <a:r>
              <a:rPr kumimoji="1" lang="ja-JP" altLang="en-US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～</a:t>
            </a:r>
            <a:r>
              <a:rPr kumimoji="1" lang="en-US" altLang="ja-JP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15</a:t>
            </a:r>
            <a:r>
              <a:rPr kumimoji="1" lang="ja-JP" altLang="en-US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：</a:t>
            </a:r>
            <a:r>
              <a:rPr kumimoji="1" lang="en-US" altLang="ja-JP" sz="4000">
                <a:latin typeface="HGP創英角ﾎﾟｯﾌﾟ体" panose="040B0A00000000000000" pitchFamily="50" charset="-128"/>
                <a:ea typeface="HGP創英角ﾎﾟｯﾌﾟ体" panose="040B0A00000000000000" pitchFamily="50" charset="-128"/>
                <a:cs typeface="ADLaM Display" panose="020F0502020204030204" pitchFamily="2" charset="0"/>
              </a:rPr>
              <a:t>00</a:t>
            </a:r>
            <a:endParaRPr kumimoji="1" lang="ja-JP" altLang="en-US" sz="4000">
              <a:latin typeface="HGP創英角ﾎﾟｯﾌﾟ体" panose="040B0A00000000000000" pitchFamily="50" charset="-128"/>
              <a:ea typeface="HGP創英角ﾎﾟｯﾌﾟ体" panose="040B0A00000000000000" pitchFamily="50" charset="-128"/>
              <a:cs typeface="ADLaM Display" panose="020F05020202040302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95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アーチ 57"/>
          <p:cNvSpPr/>
          <p:nvPr/>
        </p:nvSpPr>
        <p:spPr>
          <a:xfrm rot="19316859" flipH="1" flipV="1">
            <a:off x="5650833" y="6132961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アーチ 58"/>
          <p:cNvSpPr/>
          <p:nvPr/>
        </p:nvSpPr>
        <p:spPr>
          <a:xfrm rot="19316859" flipH="1" flipV="1">
            <a:off x="5650831" y="5841000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0" name="アーチ 59"/>
          <p:cNvSpPr/>
          <p:nvPr/>
        </p:nvSpPr>
        <p:spPr>
          <a:xfrm rot="19316859" flipH="1" flipV="1">
            <a:off x="5652947" y="5548451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アーチ 49"/>
          <p:cNvSpPr/>
          <p:nvPr/>
        </p:nvSpPr>
        <p:spPr>
          <a:xfrm rot="19316859" flipH="1" flipV="1">
            <a:off x="791734" y="6100786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3" name="アーチ 52"/>
          <p:cNvSpPr/>
          <p:nvPr/>
        </p:nvSpPr>
        <p:spPr>
          <a:xfrm rot="19316859" flipH="1" flipV="1">
            <a:off x="802254" y="5254094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1" name="アーチ 60"/>
          <p:cNvSpPr/>
          <p:nvPr/>
        </p:nvSpPr>
        <p:spPr>
          <a:xfrm rot="19316859" flipH="1" flipV="1">
            <a:off x="5666259" y="5244363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アーチ 46"/>
          <p:cNvSpPr/>
          <p:nvPr/>
        </p:nvSpPr>
        <p:spPr>
          <a:xfrm rot="19316859" flipH="1" flipV="1">
            <a:off x="5653646" y="4535315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5" name="アーチ 44"/>
          <p:cNvSpPr/>
          <p:nvPr/>
        </p:nvSpPr>
        <p:spPr>
          <a:xfrm rot="19316859" flipH="1" flipV="1">
            <a:off x="5653644" y="4243354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3" name="アーチ 42"/>
          <p:cNvSpPr/>
          <p:nvPr/>
        </p:nvSpPr>
        <p:spPr>
          <a:xfrm rot="19316859" flipH="1" flipV="1">
            <a:off x="5655760" y="3950805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8" name="アーチ 37"/>
          <p:cNvSpPr/>
          <p:nvPr/>
        </p:nvSpPr>
        <p:spPr>
          <a:xfrm rot="19316859" flipH="1" flipV="1">
            <a:off x="791733" y="4501142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6" name="アーチ 35"/>
          <p:cNvSpPr/>
          <p:nvPr/>
        </p:nvSpPr>
        <p:spPr>
          <a:xfrm rot="19316859" flipH="1" flipV="1">
            <a:off x="791732" y="4211644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4" name="アーチ 33"/>
          <p:cNvSpPr/>
          <p:nvPr/>
        </p:nvSpPr>
        <p:spPr>
          <a:xfrm rot="19316859" flipH="1" flipV="1">
            <a:off x="802253" y="3931469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アーチ 18"/>
          <p:cNvSpPr/>
          <p:nvPr/>
        </p:nvSpPr>
        <p:spPr>
          <a:xfrm rot="19316859" flipH="1" flipV="1">
            <a:off x="5669072" y="3646717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アーチ 16"/>
          <p:cNvSpPr/>
          <p:nvPr/>
        </p:nvSpPr>
        <p:spPr>
          <a:xfrm rot="19316859" flipH="1" flipV="1">
            <a:off x="5687311" y="2936295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アーチ 12"/>
          <p:cNvSpPr/>
          <p:nvPr/>
        </p:nvSpPr>
        <p:spPr>
          <a:xfrm rot="19316859" flipH="1" flipV="1">
            <a:off x="802253" y="3654450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2" name="アーチ 11"/>
          <p:cNvSpPr/>
          <p:nvPr/>
        </p:nvSpPr>
        <p:spPr>
          <a:xfrm rot="19316859" flipH="1" flipV="1">
            <a:off x="784013" y="2947164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42809" y="3194068"/>
            <a:ext cx="55245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0" y="507964"/>
            <a:ext cx="6858000" cy="106683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135390" y="7016118"/>
            <a:ext cx="5276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600" b="1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見学会終了後</a:t>
            </a:r>
            <a:r>
              <a:rPr kumimoji="1" lang="ja-JP" altLang="en-US" sz="1600" b="1">
                <a:solidFill>
                  <a:schemeClr val="accent5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ご希望者には個別相談を実施</a:t>
            </a:r>
            <a:br>
              <a:rPr kumimoji="1" lang="en-US" altLang="ja-JP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いたします</a:t>
            </a:r>
            <a:endParaRPr kumimoji="1" lang="en-US" altLang="ja-JP" sz="16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800932" y="72804"/>
            <a:ext cx="2706189" cy="400110"/>
          </a:xfrm>
          <a:prstGeom prst="rect">
            <a:avLst/>
          </a:prstGeom>
          <a:solidFill>
            <a:srgbClr val="FFF3F3"/>
          </a:solidFill>
        </p:spPr>
        <p:txBody>
          <a:bodyPr wrap="none" rtlCol="0" anchor="t">
            <a:spAutoFit/>
          </a:bodyPr>
          <a:lstStyle/>
          <a:p>
            <a:pPr algn="ctr"/>
            <a:r>
              <a:rPr kumimoji="1" lang="ja-JP" altLang="en-US" sz="2000">
                <a:ln>
                  <a:solidFill>
                    <a:schemeClr val="bg1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ＳＯＭＰＯケア株式会社</a:t>
            </a:r>
            <a:endParaRPr kumimoji="1" lang="ja-JP" altLang="en-US" sz="5400">
              <a:ln>
                <a:solidFill>
                  <a:schemeClr val="bg1"/>
                </a:solidFill>
              </a:ln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0" y="736600"/>
            <a:ext cx="6810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>
                <a:solidFill>
                  <a:schemeClr val="bg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「介護の職場」見学会・「介護の仕事」説明会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1600" y="2032036"/>
            <a:ext cx="24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solidFill>
                  <a:schemeClr val="accent5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＜当日スケジュール＞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660400" y="2476500"/>
            <a:ext cx="55245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アーチ 7"/>
          <p:cNvSpPr/>
          <p:nvPr/>
        </p:nvSpPr>
        <p:spPr>
          <a:xfrm rot="19316859">
            <a:off x="787249" y="2937018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42809" y="4787900"/>
            <a:ext cx="55245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42809" y="6394432"/>
            <a:ext cx="5524500" cy="5715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アーチ 13"/>
          <p:cNvSpPr/>
          <p:nvPr/>
        </p:nvSpPr>
        <p:spPr>
          <a:xfrm rot="19316859">
            <a:off x="805489" y="3644304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8" name="アーチ 17"/>
          <p:cNvSpPr/>
          <p:nvPr/>
        </p:nvSpPr>
        <p:spPr>
          <a:xfrm rot="19316859">
            <a:off x="5690547" y="2926149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アーチ 19"/>
          <p:cNvSpPr/>
          <p:nvPr/>
        </p:nvSpPr>
        <p:spPr>
          <a:xfrm rot="19316859">
            <a:off x="5672308" y="3636571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999487" y="2593841"/>
            <a:ext cx="431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　「介護の仕事」説明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996605" y="3280210"/>
            <a:ext cx="502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50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　会社説明・キャリア形成について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996605" y="4892915"/>
            <a:ext cx="502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14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　職場見学会（現場中継）</a:t>
            </a:r>
          </a:p>
        </p:txBody>
      </p:sp>
      <p:sp>
        <p:nvSpPr>
          <p:cNvPr id="35" name="アーチ 34"/>
          <p:cNvSpPr/>
          <p:nvPr/>
        </p:nvSpPr>
        <p:spPr>
          <a:xfrm rot="19316859">
            <a:off x="805489" y="3921323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7" name="アーチ 36"/>
          <p:cNvSpPr/>
          <p:nvPr/>
        </p:nvSpPr>
        <p:spPr>
          <a:xfrm rot="19316859">
            <a:off x="794968" y="4201498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9" name="アーチ 38"/>
          <p:cNvSpPr/>
          <p:nvPr/>
        </p:nvSpPr>
        <p:spPr>
          <a:xfrm rot="19316859">
            <a:off x="794969" y="4490996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4" name="アーチ 43"/>
          <p:cNvSpPr/>
          <p:nvPr/>
        </p:nvSpPr>
        <p:spPr>
          <a:xfrm rot="19316859">
            <a:off x="5658996" y="3940659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アーチ 45"/>
          <p:cNvSpPr/>
          <p:nvPr/>
        </p:nvSpPr>
        <p:spPr>
          <a:xfrm rot="19316859">
            <a:off x="5656880" y="4233208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アーチ 47"/>
          <p:cNvSpPr/>
          <p:nvPr/>
        </p:nvSpPr>
        <p:spPr>
          <a:xfrm rot="19316859">
            <a:off x="5656882" y="4525169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135390" y="3793230"/>
            <a:ext cx="4657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「介護職ってどんな仕事か」から</a:t>
            </a:r>
            <a:endParaRPr kumimoji="1" lang="en-US" altLang="ja-JP" sz="16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「キャリア形成の仕組み」までご説明</a:t>
            </a:r>
            <a:br>
              <a:rPr kumimoji="1" lang="en-US" altLang="ja-JP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ja-JP" altLang="en-US" sz="1600" b="1">
                <a:solidFill>
                  <a:schemeClr val="accent5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</a:t>
            </a:r>
            <a:r>
              <a:rPr kumimoji="1" lang="en-US" altLang="ja-JP" sz="1600" b="1">
                <a:solidFill>
                  <a:schemeClr val="accent5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SOMPO</a:t>
            </a:r>
            <a:r>
              <a:rPr kumimoji="1" lang="ja-JP" altLang="en-US" sz="1600" b="1">
                <a:solidFill>
                  <a:schemeClr val="accent5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ケア株式会社人事採用担当＞</a:t>
            </a:r>
            <a:endParaRPr kumimoji="1" lang="en-US" altLang="ja-JP" sz="1600" b="1">
              <a:solidFill>
                <a:schemeClr val="accent5">
                  <a:lumMod val="50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1" name="アーチ 50"/>
          <p:cNvSpPr/>
          <p:nvPr/>
        </p:nvSpPr>
        <p:spPr>
          <a:xfrm rot="19316859" flipH="1" flipV="1">
            <a:off x="791733" y="5811288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アーチ 51"/>
          <p:cNvSpPr/>
          <p:nvPr/>
        </p:nvSpPr>
        <p:spPr>
          <a:xfrm rot="19316859" flipH="1" flipV="1">
            <a:off x="802254" y="5531113"/>
            <a:ext cx="409755" cy="394257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アーチ 53"/>
          <p:cNvSpPr/>
          <p:nvPr/>
        </p:nvSpPr>
        <p:spPr>
          <a:xfrm rot="19316859">
            <a:off x="805490" y="5243948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5" name="アーチ 54"/>
          <p:cNvSpPr/>
          <p:nvPr/>
        </p:nvSpPr>
        <p:spPr>
          <a:xfrm rot="19316859">
            <a:off x="805490" y="5520967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アーチ 55"/>
          <p:cNvSpPr/>
          <p:nvPr/>
        </p:nvSpPr>
        <p:spPr>
          <a:xfrm rot="19316859">
            <a:off x="794969" y="5801142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7" name="アーチ 56"/>
          <p:cNvSpPr/>
          <p:nvPr/>
        </p:nvSpPr>
        <p:spPr>
          <a:xfrm rot="19316859">
            <a:off x="794970" y="6090640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2" name="アーチ 61"/>
          <p:cNvSpPr/>
          <p:nvPr/>
        </p:nvSpPr>
        <p:spPr>
          <a:xfrm rot="19316859">
            <a:off x="5669495" y="5234217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3" name="アーチ 62"/>
          <p:cNvSpPr/>
          <p:nvPr/>
        </p:nvSpPr>
        <p:spPr>
          <a:xfrm rot="19316859">
            <a:off x="5656183" y="5538305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4" name="アーチ 63"/>
          <p:cNvSpPr/>
          <p:nvPr/>
        </p:nvSpPr>
        <p:spPr>
          <a:xfrm rot="19316859">
            <a:off x="5654067" y="5830854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5" name="アーチ 64"/>
          <p:cNvSpPr/>
          <p:nvPr/>
        </p:nvSpPr>
        <p:spPr>
          <a:xfrm rot="19316859">
            <a:off x="5654069" y="6122815"/>
            <a:ext cx="382233" cy="404386"/>
          </a:xfrm>
          <a:prstGeom prst="blockArc">
            <a:avLst>
              <a:gd name="adj1" fmla="val 7097653"/>
              <a:gd name="adj2" fmla="val 19091527"/>
              <a:gd name="adj3" fmla="val 12825"/>
            </a:avLst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6" name="テキスト ボックス 65"/>
          <p:cNvSpPr txBox="1"/>
          <p:nvPr/>
        </p:nvSpPr>
        <p:spPr>
          <a:xfrm>
            <a:off x="1135390" y="5416391"/>
            <a:ext cx="4743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kumimoji="1" lang="ja-JP" altLang="en-US" sz="1600" b="1">
                <a:solidFill>
                  <a:srgbClr val="C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★</a:t>
            </a: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会議室と介護現場をリアルタイムでつなぎ</a:t>
            </a:r>
            <a:br>
              <a:rPr kumimoji="1" lang="en-US" altLang="ja-JP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kumimoji="1" lang="ja-JP" altLang="en-US" sz="16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見学いただきます</a:t>
            </a:r>
            <a:endParaRPr kumimoji="1" lang="en-US" altLang="ja-JP" sz="1600" b="1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600" b="1">
                <a:solidFill>
                  <a:schemeClr val="accent5">
                    <a:lumMod val="5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endParaRPr kumimoji="1" lang="en-US" altLang="ja-JP" sz="1600" b="1">
              <a:solidFill>
                <a:schemeClr val="accent5">
                  <a:lumMod val="50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996605" y="6504583"/>
            <a:ext cx="5023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15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：</a:t>
            </a:r>
            <a:r>
              <a:rPr kumimoji="1" lang="en-US" altLang="ja-JP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kumimoji="1" lang="ja-JP" altLang="en-US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見学会終了</a:t>
            </a:r>
          </a:p>
        </p:txBody>
      </p:sp>
      <p:pic>
        <p:nvPicPr>
          <p:cNvPr id="68" name="図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924" y="7972544"/>
            <a:ext cx="2015736" cy="1243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0" name="図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7875" y="8371174"/>
            <a:ext cx="2510480" cy="1351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9" name="図 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531" y="7789057"/>
            <a:ext cx="2061935" cy="14465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5" name="図 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05396" y="622043"/>
            <a:ext cx="3002290" cy="1843433"/>
          </a:xfrm>
          <a:prstGeom prst="rect">
            <a:avLst/>
          </a:prstGeom>
        </p:spPr>
      </p:pic>
      <p:pic>
        <p:nvPicPr>
          <p:cNvPr id="76" name="図 7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838" y="72435"/>
            <a:ext cx="607261" cy="64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57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DC339C6C7683944CA13EDD7B9ED91A85" ma:contentTypeVersion="15" ma:contentTypeDescription="新しいドキュメントを作成します。" ma:contentTypeScope="" ma:versionID="708f36aa6107a4e3f34e7798ab350e60">
  <xsd:schema xmlns:xsd="http://www.w3.org/2001/XMLSchema" xmlns:xs="http://www.w3.org/2001/XMLSchema" xmlns:p="http://schemas.microsoft.com/office/2006/metadata/properties" xmlns:ns2="d581b0cd-fbd8-45c5-9820-f3390eaf69f0" xmlns:ns3="2af7db65-e281-4bdf-8fb7-478a6b55ba37" targetNamespace="http://schemas.microsoft.com/office/2006/metadata/properties" ma:root="true" ma:fieldsID="e5196b107eb30a95c00b41b51d180cab" ns2:_="" ns3:_="">
    <xsd:import namespace="d581b0cd-fbd8-45c5-9820-f3390eaf69f0"/>
    <xsd:import namespace="2af7db65-e281-4bdf-8fb7-478a6b55ba37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1b0cd-fbd8-45c5-9820-f3390eaf69f0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f7db65-e281-4bdf-8fb7-478a6b55ba37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61988d15-34dd-4b8e-8686-ad001c818802}" ma:internalName="TaxCatchAll" ma:showField="CatchAllData" ma:web="2af7db65-e281-4bdf-8fb7-478a6b55ba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d581b0cd-fbd8-45c5-9820-f3390eaf69f0">
      <UserInfo>
        <DisplayName/>
        <AccountId xsi:nil="true"/>
        <AccountType/>
      </UserInfo>
    </Owner>
    <lcf76f155ced4ddcb4097134ff3c332f xmlns="d581b0cd-fbd8-45c5-9820-f3390eaf69f0">
      <Terms xmlns="http://schemas.microsoft.com/office/infopath/2007/PartnerControls"/>
    </lcf76f155ced4ddcb4097134ff3c332f>
    <TaxCatchAll xmlns="2af7db65-e281-4bdf-8fb7-478a6b55ba37" xsi:nil="true"/>
  </documentManagement>
</p:properties>
</file>

<file path=customXml/itemProps1.xml><?xml version="1.0" encoding="utf-8"?>
<ds:datastoreItem xmlns:ds="http://schemas.openxmlformats.org/officeDocument/2006/customXml" ds:itemID="{A496C229-2611-4FCB-BB05-A136715A15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50708D-F314-4490-8628-AFF5921BE898}">
  <ds:schemaRefs>
    <ds:schemaRef ds:uri="2af7db65-e281-4bdf-8fb7-478a6b55ba37"/>
    <ds:schemaRef ds:uri="d581b0cd-fbd8-45c5-9820-f3390eaf69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3CF6047-2188-4F63-B54F-C02EB648CFEF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  <ds:schemaRef ds:uri="http://purl.org/dc/elements/1.1/"/>
    <ds:schemaRef ds:uri="http://schemas.openxmlformats.org/package/2006/metadata/core-properties"/>
    <ds:schemaRef ds:uri="2af7db65-e281-4bdf-8fb7-478a6b55ba37"/>
    <ds:schemaRef ds:uri="d581b0cd-fbd8-45c5-9820-f3390eaf69f0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250</Words>
  <PresentationFormat>A4 210 x 297 mm</PresentationFormat>
  <Paragraphs>41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HGPｺﾞｼｯｸE</vt:lpstr>
      <vt:lpstr>HGPｺﾞｼｯｸM</vt:lpstr>
      <vt:lpstr>HGP創英角ｺﾞｼｯｸUB</vt:lpstr>
      <vt:lpstr>HGP創英角ﾎﾟｯﾌﾟ体</vt:lpstr>
      <vt:lpstr>HGSｺﾞｼｯｸE</vt:lpstr>
      <vt:lpstr>HGS創英角ｺﾞｼｯｸUB</vt:lpstr>
      <vt:lpstr>HG丸ｺﾞｼｯｸM-PRO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0x010100DC339C6C7683944CA13EDD7B9ED91A85</vt:lpwstr>
  </property>
  <property fmtid="{D5CDD505-2E9C-101B-9397-08002B2CF9AE}" pid="3" name="MediaServiceImageTags">
    <vt:lpwstr/>
  </property>
</Properties>
</file>