
<file path=[Content_Types].xml><?xml version="1.0" encoding="utf-8"?>
<Types xmlns="http://schemas.openxmlformats.org/package/2006/content-types">
  <Default ContentType="image/jpeg" Extension="jpeg"/>
  <Default ContentType="image/jpeg" Extension="jp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Lst>
  <p:sldSz cx="12192000" cy="6858000"/>
  <p:notesSz cx="6805613"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14C6"/>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792"/>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slides/slide1.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 Id="rId7" Target="../customXml/item1.xml" Type="http://schemas.openxmlformats.org/officeDocument/2006/relationships/customXml"/><Relationship Id="rId8" Target="../customXml/item2.xml" Type="http://schemas.openxmlformats.org/officeDocument/2006/relationships/customXml"/><Relationship Id="rId9" Target="../customXml/item3.xml" Type="http://schemas.openxmlformats.org/officeDocument/2006/relationships/customXml"/></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61BEF0D-F0BB-DE4B-95CE-6DB70DBA9567}" type="datetimeFigureOut">
              <a:rPr lang="en-US" dirty="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42A54C80-263E-416B-A8E0-580EDEADCBDC}" type="datetimeFigureOut">
              <a:rPr lang="en-US" dirty="0"/>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smtClean="0"/>
              <a:t>図を追加</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61BEF0D-F0BB-DE4B-95CE-6DB70DBA9567}" type="datetimeFigureOut">
              <a:rPr lang="en-US" dirty="0"/>
              <a:pPr/>
              <a:t>9/3/2024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61BEF0D-F0BB-DE4B-95CE-6DB70DBA9567}" type="datetimeFigureOut">
              <a:rPr lang="en-US" dirty="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ja-JP" altLang="en-US" smtClean="0"/>
              <a:t>マスター タイトルの書式設定</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61BEF0D-F0BB-DE4B-95CE-6DB70DBA9567}" type="datetimeFigureOut">
              <a:rPr lang="en-US" dirty="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61BEF0D-F0BB-DE4B-95CE-6DB70DBA9567}" type="datetimeFigureOut">
              <a:rPr lang="en-US" dirty="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ja-JP" altLang="en-US" smtClean="0"/>
              <a:t>マスター タイトルの書式設定</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61BEF0D-F0BB-DE4B-95CE-6DB70DBA9567}" type="datetimeFigureOut">
              <a:rPr lang="en-US" dirty="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ja-JP" altLang="en-US" smtClean="0"/>
              <a:t>マスター タイトルの書式設定</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61BEF0D-F0BB-DE4B-95CE-6DB70DBA9567}" type="datetimeFigureOut">
              <a:rPr lang="en-US" dirty="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slideLayouts/slideLayout13.xml" Type="http://schemas.openxmlformats.org/officeDocument/2006/relationships/slideLayout"/><Relationship Id="rId14" Target="../slideLayouts/slideLayout14.xml" Type="http://schemas.openxmlformats.org/officeDocument/2006/relationships/slideLayout"/><Relationship Id="rId15" Target="../slideLayouts/slideLayout15.xml" Type="http://schemas.openxmlformats.org/officeDocument/2006/relationships/slideLayout"/><Relationship Id="rId16" Target="../slideLayouts/slideLayout16.xml" Type="http://schemas.openxmlformats.org/officeDocument/2006/relationships/slideLayout"/><Relationship Id="rId17"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9/3/2024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kumimoji="1" sz="36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media/image1.JPG" Type="http://schemas.openxmlformats.org/officeDocument/2006/relationships/image"/><Relationship Id="rId3" Target="../media/image2.JPG" Type="http://schemas.openxmlformats.org/officeDocument/2006/relationships/image"/><Relationship Id="rId4" Target="../media/image3.JPG" Type="http://schemas.openxmlformats.org/officeDocument/2006/relationships/image"/><Relationship Id="rId5" Target="../media/image4.JPG" Type="http://schemas.openxmlformats.org/officeDocument/2006/relationships/image"/><Relationship Id="rId6" Target="../media/image5.JPG" Type="http://schemas.openxmlformats.org/officeDocument/2006/relationships/image"/><Relationship Id="rId7" Target="../media/image6.JP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正方形/長方形 116"/>
          <p:cNvSpPr/>
          <p:nvPr/>
        </p:nvSpPr>
        <p:spPr>
          <a:xfrm>
            <a:off x="-17538" y="1620697"/>
            <a:ext cx="3068433" cy="2718318"/>
          </a:xfrm>
          <a:prstGeom prst="rect">
            <a:avLst/>
          </a:prstGeom>
          <a:solidFill>
            <a:schemeClr val="accent1">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6" name="正方形/長方形 115"/>
          <p:cNvSpPr/>
          <p:nvPr/>
        </p:nvSpPr>
        <p:spPr>
          <a:xfrm>
            <a:off x="4595469" y="0"/>
            <a:ext cx="4422719" cy="1655421"/>
          </a:xfrm>
          <a:prstGeom prst="rect">
            <a:avLst/>
          </a:prstGeom>
          <a:solidFill>
            <a:schemeClr val="accent1">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en-US" altLang="ja-JP" dirty="0" smtClean="0">
                <a:ln w="6350">
                  <a:noFill/>
                </a:ln>
                <a:solidFill>
                  <a:srgbClr val="00B0F0"/>
                </a:solidFill>
              </a:rPr>
              <a:t>【</a:t>
            </a:r>
            <a:r>
              <a:rPr kumimoji="1" lang="ja-JP" altLang="en-US" dirty="0" smtClean="0">
                <a:ln w="6350">
                  <a:noFill/>
                </a:ln>
                <a:solidFill>
                  <a:srgbClr val="00B0F0"/>
                </a:solidFill>
              </a:rPr>
              <a:t>事業所紹介・</a:t>
            </a:r>
            <a:r>
              <a:rPr kumimoji="1" lang="en-US" altLang="ja-JP" dirty="0" smtClean="0">
                <a:ln w="6350">
                  <a:noFill/>
                </a:ln>
                <a:solidFill>
                  <a:srgbClr val="00B0F0"/>
                </a:solidFill>
              </a:rPr>
              <a:t>PR</a:t>
            </a:r>
            <a:r>
              <a:rPr kumimoji="1" lang="ja-JP" altLang="en-US" dirty="0" smtClean="0">
                <a:ln w="6350">
                  <a:noFill/>
                </a:ln>
                <a:solidFill>
                  <a:srgbClr val="00B0F0"/>
                </a:solidFill>
              </a:rPr>
              <a:t>等</a:t>
            </a:r>
            <a:r>
              <a:rPr kumimoji="1" lang="en-US" altLang="ja-JP" dirty="0" smtClean="0">
                <a:ln w="6350">
                  <a:noFill/>
                </a:ln>
                <a:solidFill>
                  <a:srgbClr val="00B0F0"/>
                </a:solidFill>
              </a:rPr>
              <a:t>】</a:t>
            </a:r>
          </a:p>
          <a:p>
            <a:r>
              <a:rPr kumimoji="1" lang="ja-JP" altLang="en-US" sz="1600" dirty="0" smtClean="0">
                <a:solidFill>
                  <a:schemeClr val="tx1"/>
                </a:solidFill>
                <a:latin typeface="HGS創英ﾌﾟﾚｾﾞﾝｽEB" panose="02020800000000000000" pitchFamily="18" charset="-128"/>
                <a:ea typeface="HGS創英ﾌﾟﾚｾﾞﾝｽEB" panose="02020800000000000000" pitchFamily="18" charset="-128"/>
              </a:rPr>
              <a:t>社内一貫生産体制でトラックとフォークリフトの部品を作っております。「健康経営優良法人」で、従業員のライフスタイル改善や心身共に元気で働ける職場を目指した活動を積極的に取り組んでおります。</a:t>
            </a:r>
            <a:endParaRPr kumimoji="1" lang="ja-JP" altLang="en-US" sz="1600" dirty="0">
              <a:solidFill>
                <a:schemeClr val="tx1"/>
              </a:solidFill>
              <a:latin typeface="HGS創英ﾌﾟﾚｾﾞﾝｽEB" panose="02020800000000000000" pitchFamily="18" charset="-128"/>
              <a:ea typeface="HGS創英ﾌﾟﾚｾﾞﾝｽEB" panose="02020800000000000000" pitchFamily="18" charset="-128"/>
            </a:endParaRPr>
          </a:p>
        </p:txBody>
      </p:sp>
      <p:sp>
        <p:nvSpPr>
          <p:cNvPr id="101" name="正方形/長方形 100"/>
          <p:cNvSpPr/>
          <p:nvPr/>
        </p:nvSpPr>
        <p:spPr>
          <a:xfrm>
            <a:off x="3060700" y="1612900"/>
            <a:ext cx="5957488" cy="5245100"/>
          </a:xfrm>
          <a:prstGeom prst="rect">
            <a:avLst/>
          </a:prstGeom>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8" name="図 37"/>
          <p:cNvPicPr>
            <a:picLocks noChangeAspect="1"/>
          </p:cNvPicPr>
          <p:nvPr/>
        </p:nvPicPr>
        <p:blipFill>
          <a:blip r:embed="rId2">
            <a:extLst>
              <a:ext uri="{28A0092B-C50C-407E-A947-70E740481C1C}">
                <a14:useLocalDpi xmlns:a14="http://schemas.microsoft.com/office/drawing/2010/main" val="0"/>
              </a:ext>
            </a:extLst>
          </a:blip>
          <a:srcRect l="16250" r="10781"/>
          <a:stretch>
            <a:fillRect/>
          </a:stretch>
        </p:blipFill>
        <p:spPr>
          <a:xfrm>
            <a:off x="4503064" y="2862969"/>
            <a:ext cx="2947919" cy="3029981"/>
          </a:xfrm>
          <a:custGeom>
            <a:avLst/>
            <a:gdLst>
              <a:gd name="connsiteX0" fmla="*/ 988503 w 5930900"/>
              <a:gd name="connsiteY0" fmla="*/ 0 h 6096000"/>
              <a:gd name="connsiteX1" fmla="*/ 4942397 w 5930900"/>
              <a:gd name="connsiteY1" fmla="*/ 0 h 6096000"/>
              <a:gd name="connsiteX2" fmla="*/ 5930900 w 5930900"/>
              <a:gd name="connsiteY2" fmla="*/ 988503 h 6096000"/>
              <a:gd name="connsiteX3" fmla="*/ 5930900 w 5930900"/>
              <a:gd name="connsiteY3" fmla="*/ 5107497 h 6096000"/>
              <a:gd name="connsiteX4" fmla="*/ 4942397 w 5930900"/>
              <a:gd name="connsiteY4" fmla="*/ 6096000 h 6096000"/>
              <a:gd name="connsiteX5" fmla="*/ 988503 w 5930900"/>
              <a:gd name="connsiteY5" fmla="*/ 6096000 h 6096000"/>
              <a:gd name="connsiteX6" fmla="*/ 0 w 5930900"/>
              <a:gd name="connsiteY6" fmla="*/ 5107497 h 6096000"/>
              <a:gd name="connsiteX7" fmla="*/ 0 w 5930900"/>
              <a:gd name="connsiteY7" fmla="*/ 988503 h 6096000"/>
              <a:gd name="connsiteX8" fmla="*/ 988503 w 5930900"/>
              <a:gd name="connsiteY8" fmla="*/ 0 h 60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30900" h="6096000">
                <a:moveTo>
                  <a:pt x="988503" y="0"/>
                </a:moveTo>
                <a:lnTo>
                  <a:pt x="4942397" y="0"/>
                </a:lnTo>
                <a:cubicBezTo>
                  <a:pt x="5488332" y="0"/>
                  <a:pt x="5930900" y="442568"/>
                  <a:pt x="5930900" y="988503"/>
                </a:cubicBezTo>
                <a:lnTo>
                  <a:pt x="5930900" y="5107497"/>
                </a:lnTo>
                <a:cubicBezTo>
                  <a:pt x="5930900" y="5653432"/>
                  <a:pt x="5488332" y="6096000"/>
                  <a:pt x="4942397" y="6096000"/>
                </a:cubicBezTo>
                <a:lnTo>
                  <a:pt x="988503" y="6096000"/>
                </a:lnTo>
                <a:cubicBezTo>
                  <a:pt x="442568" y="6096000"/>
                  <a:pt x="0" y="5653432"/>
                  <a:pt x="0" y="5107497"/>
                </a:cubicBezTo>
                <a:lnTo>
                  <a:pt x="0" y="988503"/>
                </a:lnTo>
                <a:cubicBezTo>
                  <a:pt x="0" y="442568"/>
                  <a:pt x="442568" y="0"/>
                  <a:pt x="988503" y="0"/>
                </a:cubicBezTo>
                <a:close/>
              </a:path>
            </a:pathLst>
          </a:custGeom>
          <a:ln w="38100">
            <a:solidFill>
              <a:srgbClr val="92D050"/>
            </a:solidFill>
          </a:ln>
        </p:spPr>
      </p:pic>
      <p:pic>
        <p:nvPicPr>
          <p:cNvPr id="45" name="図 44"/>
          <p:cNvPicPr>
            <a:picLocks noChangeAspect="1"/>
          </p:cNvPicPr>
          <p:nvPr/>
        </p:nvPicPr>
        <p:blipFill rotWithShape="1">
          <a:blip r:embed="rId3">
            <a:extLst>
              <a:ext uri="{28A0092B-C50C-407E-A947-70E740481C1C}">
                <a14:useLocalDpi xmlns:a14="http://schemas.microsoft.com/office/drawing/2010/main" val="0"/>
              </a:ext>
            </a:extLst>
          </a:blip>
          <a:srcRect l="39844" t="31875" r="36598" b="47391"/>
          <a:stretch/>
        </p:blipFill>
        <p:spPr>
          <a:xfrm>
            <a:off x="3149756" y="2042082"/>
            <a:ext cx="1259419" cy="831341"/>
          </a:xfrm>
          <a:custGeom>
            <a:avLst/>
            <a:gdLst>
              <a:gd name="connsiteX0" fmla="*/ 1136650 w 2273300"/>
              <a:gd name="connsiteY0" fmla="*/ 0 h 1333500"/>
              <a:gd name="connsiteX1" fmla="*/ 2273300 w 2273300"/>
              <a:gd name="connsiteY1" fmla="*/ 666750 h 1333500"/>
              <a:gd name="connsiteX2" fmla="*/ 1136650 w 2273300"/>
              <a:gd name="connsiteY2" fmla="*/ 1333500 h 1333500"/>
              <a:gd name="connsiteX3" fmla="*/ 0 w 2273300"/>
              <a:gd name="connsiteY3" fmla="*/ 666750 h 1333500"/>
              <a:gd name="connsiteX4" fmla="*/ 1136650 w 2273300"/>
              <a:gd name="connsiteY4" fmla="*/ 0 h 1333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3300" h="1333500">
                <a:moveTo>
                  <a:pt x="1136650" y="0"/>
                </a:moveTo>
                <a:cubicBezTo>
                  <a:pt x="1764404" y="0"/>
                  <a:pt x="2273300" y="298514"/>
                  <a:pt x="2273300" y="666750"/>
                </a:cubicBezTo>
                <a:cubicBezTo>
                  <a:pt x="2273300" y="1034986"/>
                  <a:pt x="1764404" y="1333500"/>
                  <a:pt x="1136650" y="1333500"/>
                </a:cubicBezTo>
                <a:cubicBezTo>
                  <a:pt x="508896" y="1333500"/>
                  <a:pt x="0" y="1034986"/>
                  <a:pt x="0" y="666750"/>
                </a:cubicBezTo>
                <a:cubicBezTo>
                  <a:pt x="0" y="298514"/>
                  <a:pt x="508896" y="0"/>
                  <a:pt x="1136650" y="0"/>
                </a:cubicBezTo>
                <a:close/>
              </a:path>
            </a:pathLst>
          </a:custGeom>
          <a:ln>
            <a:solidFill>
              <a:srgbClr val="92D050"/>
            </a:solidFill>
          </a:ln>
        </p:spPr>
      </p:pic>
      <p:pic>
        <p:nvPicPr>
          <p:cNvPr id="51" name="図 50"/>
          <p:cNvPicPr>
            <a:picLocks noChangeAspect="1"/>
          </p:cNvPicPr>
          <p:nvPr/>
        </p:nvPicPr>
        <p:blipFill>
          <a:blip r:embed="rId3">
            <a:extLst>
              <a:ext uri="{28A0092B-C50C-407E-A947-70E740481C1C}">
                <a14:useLocalDpi xmlns:a14="http://schemas.microsoft.com/office/drawing/2010/main" val="0"/>
              </a:ext>
            </a:extLst>
          </a:blip>
          <a:srcRect l="40313" t="61250" r="37031" b="17083"/>
          <a:stretch>
            <a:fillRect/>
          </a:stretch>
        </p:blipFill>
        <p:spPr>
          <a:xfrm>
            <a:off x="3538018" y="5810588"/>
            <a:ext cx="1259419" cy="903308"/>
          </a:xfrm>
          <a:custGeom>
            <a:avLst/>
            <a:gdLst>
              <a:gd name="connsiteX0" fmla="*/ 920750 w 1841500"/>
              <a:gd name="connsiteY0" fmla="*/ 0 h 1320800"/>
              <a:gd name="connsiteX1" fmla="*/ 1841500 w 1841500"/>
              <a:gd name="connsiteY1" fmla="*/ 660400 h 1320800"/>
              <a:gd name="connsiteX2" fmla="*/ 920750 w 1841500"/>
              <a:gd name="connsiteY2" fmla="*/ 1320800 h 1320800"/>
              <a:gd name="connsiteX3" fmla="*/ 0 w 1841500"/>
              <a:gd name="connsiteY3" fmla="*/ 660400 h 1320800"/>
              <a:gd name="connsiteX4" fmla="*/ 920750 w 1841500"/>
              <a:gd name="connsiteY4" fmla="*/ 0 h 132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500" h="1320800">
                <a:moveTo>
                  <a:pt x="920750" y="0"/>
                </a:moveTo>
                <a:cubicBezTo>
                  <a:pt x="1429266" y="0"/>
                  <a:pt x="1841500" y="295671"/>
                  <a:pt x="1841500" y="660400"/>
                </a:cubicBezTo>
                <a:cubicBezTo>
                  <a:pt x="1841500" y="1025129"/>
                  <a:pt x="1429266" y="1320800"/>
                  <a:pt x="920750" y="1320800"/>
                </a:cubicBezTo>
                <a:cubicBezTo>
                  <a:pt x="412234" y="1320800"/>
                  <a:pt x="0" y="1025129"/>
                  <a:pt x="0" y="660400"/>
                </a:cubicBezTo>
                <a:cubicBezTo>
                  <a:pt x="0" y="295671"/>
                  <a:pt x="412234" y="0"/>
                  <a:pt x="920750" y="0"/>
                </a:cubicBezTo>
                <a:close/>
              </a:path>
            </a:pathLst>
          </a:custGeom>
          <a:ln>
            <a:solidFill>
              <a:srgbClr val="92D050"/>
            </a:solidFill>
          </a:ln>
        </p:spPr>
      </p:pic>
      <p:pic>
        <p:nvPicPr>
          <p:cNvPr id="56" name="図 55"/>
          <p:cNvPicPr>
            <a:picLocks noChangeAspect="1"/>
          </p:cNvPicPr>
          <p:nvPr/>
        </p:nvPicPr>
        <p:blipFill>
          <a:blip r:embed="rId4">
            <a:extLst>
              <a:ext uri="{28A0092B-C50C-407E-A947-70E740481C1C}">
                <a14:useLocalDpi xmlns:a14="http://schemas.microsoft.com/office/drawing/2010/main" val="0"/>
              </a:ext>
            </a:extLst>
          </a:blip>
          <a:srcRect l="35415" t="23368" r="36821" b="59618"/>
          <a:stretch>
            <a:fillRect/>
          </a:stretch>
        </p:blipFill>
        <p:spPr>
          <a:xfrm rot="21013824">
            <a:off x="7477279" y="2018405"/>
            <a:ext cx="1402501" cy="644578"/>
          </a:xfrm>
          <a:custGeom>
            <a:avLst/>
            <a:gdLst>
              <a:gd name="connsiteX0" fmla="*/ 781273 w 2256682"/>
              <a:gd name="connsiteY0" fmla="*/ 1704 h 1037152"/>
              <a:gd name="connsiteX1" fmla="*/ 1226496 w 2256682"/>
              <a:gd name="connsiteY1" fmla="*/ 59042 h 1037152"/>
              <a:gd name="connsiteX2" fmla="*/ 2252337 w 2256682"/>
              <a:gd name="connsiteY2" fmla="*/ 758658 h 1037152"/>
              <a:gd name="connsiteX3" fmla="*/ 1030186 w 2256682"/>
              <a:gd name="connsiteY3" fmla="*/ 978110 h 1037152"/>
              <a:gd name="connsiteX4" fmla="*/ 4346 w 2256682"/>
              <a:gd name="connsiteY4" fmla="*/ 278495 h 1037152"/>
              <a:gd name="connsiteX5" fmla="*/ 781273 w 2256682"/>
              <a:gd name="connsiteY5" fmla="*/ 1704 h 103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6682" h="1037152">
                <a:moveTo>
                  <a:pt x="781273" y="1704"/>
                </a:moveTo>
                <a:cubicBezTo>
                  <a:pt x="920713" y="7173"/>
                  <a:pt x="1071305" y="25894"/>
                  <a:pt x="1226496" y="59042"/>
                </a:cubicBezTo>
                <a:cubicBezTo>
                  <a:pt x="1847261" y="191635"/>
                  <a:pt x="2306546" y="504864"/>
                  <a:pt x="2252337" y="758658"/>
                </a:cubicBezTo>
                <a:cubicBezTo>
                  <a:pt x="2198127" y="1012452"/>
                  <a:pt x="1650952" y="1110704"/>
                  <a:pt x="1030186" y="978110"/>
                </a:cubicBezTo>
                <a:cubicBezTo>
                  <a:pt x="409421" y="845517"/>
                  <a:pt x="-49864" y="532289"/>
                  <a:pt x="4346" y="278495"/>
                </a:cubicBezTo>
                <a:cubicBezTo>
                  <a:pt x="45003" y="88149"/>
                  <a:pt x="362954" y="-14704"/>
                  <a:pt x="781273" y="1704"/>
                </a:cubicBezTo>
                <a:close/>
              </a:path>
            </a:pathLst>
          </a:custGeom>
          <a:ln>
            <a:solidFill>
              <a:srgbClr val="92D050"/>
            </a:solidFill>
          </a:ln>
        </p:spPr>
      </p:pic>
      <p:pic>
        <p:nvPicPr>
          <p:cNvPr id="63" name="図 62"/>
          <p:cNvPicPr>
            <a:picLocks noChangeAspect="1"/>
          </p:cNvPicPr>
          <p:nvPr/>
        </p:nvPicPr>
        <p:blipFill>
          <a:blip r:embed="rId4">
            <a:extLst>
              <a:ext uri="{28A0092B-C50C-407E-A947-70E740481C1C}">
                <a14:useLocalDpi xmlns:a14="http://schemas.microsoft.com/office/drawing/2010/main" val="0"/>
              </a:ext>
            </a:extLst>
          </a:blip>
          <a:srcRect l="48613" t="44716" r="25412" b="37870"/>
          <a:stretch>
            <a:fillRect/>
          </a:stretch>
        </p:blipFill>
        <p:spPr>
          <a:xfrm>
            <a:off x="7641660" y="4404875"/>
            <a:ext cx="1282639" cy="644904"/>
          </a:xfrm>
          <a:custGeom>
            <a:avLst/>
            <a:gdLst>
              <a:gd name="connsiteX0" fmla="*/ 740655 w 2111315"/>
              <a:gd name="connsiteY0" fmla="*/ 274 h 1061558"/>
              <a:gd name="connsiteX1" fmla="*/ 1157626 w 2111315"/>
              <a:gd name="connsiteY1" fmla="*/ 48959 h 1061558"/>
              <a:gd name="connsiteX2" fmla="*/ 2106304 w 2111315"/>
              <a:gd name="connsiteY2" fmla="*/ 753129 h 1061558"/>
              <a:gd name="connsiteX3" fmla="*/ 953690 w 2111315"/>
              <a:gd name="connsiteY3" fmla="*/ 1012600 h 1061558"/>
              <a:gd name="connsiteX4" fmla="*/ 5012 w 2111315"/>
              <a:gd name="connsiteY4" fmla="*/ 308430 h 1061558"/>
              <a:gd name="connsiteX5" fmla="*/ 740655 w 2111315"/>
              <a:gd name="connsiteY5" fmla="*/ 274 h 1061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1315" h="1061558">
                <a:moveTo>
                  <a:pt x="740655" y="274"/>
                </a:moveTo>
                <a:cubicBezTo>
                  <a:pt x="871512" y="2494"/>
                  <a:pt x="1012563" y="18259"/>
                  <a:pt x="1157626" y="48959"/>
                </a:cubicBezTo>
                <a:cubicBezTo>
                  <a:pt x="1737882" y="171759"/>
                  <a:pt x="2162619" y="487026"/>
                  <a:pt x="2106304" y="753129"/>
                </a:cubicBezTo>
                <a:cubicBezTo>
                  <a:pt x="2049988" y="1019231"/>
                  <a:pt x="1533945" y="1135400"/>
                  <a:pt x="953690" y="1012600"/>
                </a:cubicBezTo>
                <a:cubicBezTo>
                  <a:pt x="373435" y="889799"/>
                  <a:pt x="-51303" y="574532"/>
                  <a:pt x="5012" y="308430"/>
                </a:cubicBezTo>
                <a:cubicBezTo>
                  <a:pt x="47249" y="108853"/>
                  <a:pt x="348083" y="-6386"/>
                  <a:pt x="740655" y="274"/>
                </a:cubicBezTo>
                <a:close/>
              </a:path>
            </a:pathLst>
          </a:custGeom>
          <a:ln>
            <a:solidFill>
              <a:srgbClr val="92D050"/>
            </a:solidFill>
          </a:ln>
        </p:spPr>
      </p:pic>
      <p:pic>
        <p:nvPicPr>
          <p:cNvPr id="68" name="図 67"/>
          <p:cNvPicPr>
            <a:picLocks noChangeAspect="1"/>
          </p:cNvPicPr>
          <p:nvPr/>
        </p:nvPicPr>
        <p:blipFill>
          <a:blip r:embed="rId4">
            <a:extLst>
              <a:ext uri="{28A0092B-C50C-407E-A947-70E740481C1C}">
                <a14:useLocalDpi xmlns:a14="http://schemas.microsoft.com/office/drawing/2010/main" val="0"/>
              </a:ext>
            </a:extLst>
          </a:blip>
          <a:srcRect l="33359" t="65000" r="34063" b="17292"/>
          <a:stretch>
            <a:fillRect/>
          </a:stretch>
        </p:blipFill>
        <p:spPr>
          <a:xfrm>
            <a:off x="7260203" y="6114304"/>
            <a:ext cx="1496773" cy="610195"/>
          </a:xfrm>
          <a:custGeom>
            <a:avLst/>
            <a:gdLst>
              <a:gd name="connsiteX0" fmla="*/ 1323975 w 2647950"/>
              <a:gd name="connsiteY0" fmla="*/ 0 h 1079500"/>
              <a:gd name="connsiteX1" fmla="*/ 2647950 w 2647950"/>
              <a:gd name="connsiteY1" fmla="*/ 539750 h 1079500"/>
              <a:gd name="connsiteX2" fmla="*/ 1323975 w 2647950"/>
              <a:gd name="connsiteY2" fmla="*/ 1079500 h 1079500"/>
              <a:gd name="connsiteX3" fmla="*/ 0 w 2647950"/>
              <a:gd name="connsiteY3" fmla="*/ 539750 h 1079500"/>
              <a:gd name="connsiteX4" fmla="*/ 1323975 w 2647950"/>
              <a:gd name="connsiteY4" fmla="*/ 0 h 1079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1079500">
                <a:moveTo>
                  <a:pt x="1323975" y="0"/>
                </a:moveTo>
                <a:cubicBezTo>
                  <a:pt x="2055186" y="0"/>
                  <a:pt x="2647950" y="241654"/>
                  <a:pt x="2647950" y="539750"/>
                </a:cubicBezTo>
                <a:cubicBezTo>
                  <a:pt x="2647950" y="837846"/>
                  <a:pt x="2055186" y="1079500"/>
                  <a:pt x="1323975" y="1079500"/>
                </a:cubicBezTo>
                <a:cubicBezTo>
                  <a:pt x="592764" y="1079500"/>
                  <a:pt x="0" y="837846"/>
                  <a:pt x="0" y="539750"/>
                </a:cubicBezTo>
                <a:cubicBezTo>
                  <a:pt x="0" y="241654"/>
                  <a:pt x="592764" y="0"/>
                  <a:pt x="1323975" y="0"/>
                </a:cubicBezTo>
                <a:close/>
              </a:path>
            </a:pathLst>
          </a:custGeom>
          <a:ln>
            <a:solidFill>
              <a:srgbClr val="92D050"/>
            </a:solidFill>
          </a:ln>
        </p:spPr>
      </p:pic>
      <p:sp>
        <p:nvSpPr>
          <p:cNvPr id="69" name="テキスト ボックス 68"/>
          <p:cNvSpPr txBox="1"/>
          <p:nvPr/>
        </p:nvSpPr>
        <p:spPr>
          <a:xfrm>
            <a:off x="205165" y="203198"/>
            <a:ext cx="4185139" cy="1077218"/>
          </a:xfrm>
          <a:prstGeom prst="rect">
            <a:avLst/>
          </a:prstGeom>
          <a:noFill/>
        </p:spPr>
        <p:txBody>
          <a:bodyPr wrap="square" rtlCol="0">
            <a:spAutoFit/>
          </a:bodyPr>
          <a:lstStyle/>
          <a:p>
            <a:r>
              <a:rPr kumimoji="1" lang="ja-JP" altLang="en-US" sz="3200" dirty="0" smtClean="0">
                <a:ln w="15875">
                  <a:solidFill>
                    <a:schemeClr val="accent5">
                      <a:lumMod val="75000"/>
                    </a:schemeClr>
                  </a:solidFill>
                </a:ln>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atin typeface="HGP創英角ﾎﾟｯﾌﾟ体" panose="040B0A00000000000000" pitchFamily="50" charset="-128"/>
                <a:ea typeface="HGP創英角ﾎﾟｯﾌﾟ体" panose="040B0A00000000000000" pitchFamily="50" charset="-128"/>
              </a:rPr>
              <a:t>ダイヤ工業　株式会社</a:t>
            </a:r>
            <a:endParaRPr kumimoji="1" lang="en-US" altLang="ja-JP" sz="3200" dirty="0" smtClean="0">
              <a:ln w="15875">
                <a:solidFill>
                  <a:schemeClr val="accent5">
                    <a:lumMod val="75000"/>
                  </a:schemeClr>
                </a:solidFill>
              </a:ln>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atin typeface="HGP創英角ﾎﾟｯﾌﾟ体" panose="040B0A00000000000000" pitchFamily="50" charset="-128"/>
              <a:ea typeface="HGP創英角ﾎﾟｯﾌﾟ体" panose="040B0A00000000000000" pitchFamily="50" charset="-128"/>
            </a:endParaRPr>
          </a:p>
          <a:p>
            <a:endParaRPr kumimoji="1" lang="ja-JP" altLang="en-US" sz="3200" dirty="0">
              <a:ln w="15875">
                <a:solidFill>
                  <a:schemeClr val="accent5">
                    <a:lumMod val="75000"/>
                  </a:schemeClr>
                </a:solidFill>
              </a:ln>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atin typeface="HGP創英角ﾎﾟｯﾌﾟ体" panose="040B0A00000000000000" pitchFamily="50" charset="-128"/>
              <a:ea typeface="HGP創英角ﾎﾟｯﾌﾟ体" panose="040B0A00000000000000" pitchFamily="50" charset="-128"/>
            </a:endParaRPr>
          </a:p>
        </p:txBody>
      </p:sp>
      <p:pic>
        <p:nvPicPr>
          <p:cNvPr id="70" name="図 69"/>
          <p:cNvPicPr>
            <a:picLocks noChangeAspect="1"/>
          </p:cNvPicPr>
          <p:nvPr/>
        </p:nvPicPr>
        <p:blipFill rotWithShape="1">
          <a:blip r:embed="rId5">
            <a:extLst>
              <a:ext uri="{28A0092B-C50C-407E-A947-70E740481C1C}">
                <a14:useLocalDpi xmlns:a14="http://schemas.microsoft.com/office/drawing/2010/main" val="0"/>
              </a:ext>
            </a:extLst>
          </a:blip>
          <a:srcRect l="28070" t="20270" r="6779" b="7341"/>
          <a:stretch/>
        </p:blipFill>
        <p:spPr>
          <a:xfrm>
            <a:off x="0" y="4339015"/>
            <a:ext cx="3378200" cy="2462839"/>
          </a:xfrm>
          <a:prstGeom prst="rect">
            <a:avLst/>
          </a:prstGeom>
          <a:ln w="38100" cap="sq">
            <a:solidFill>
              <a:schemeClr val="accent2">
                <a:lumMod val="60000"/>
                <a:lumOff val="40000"/>
              </a:schemeClr>
            </a:solidFill>
            <a:prstDash val="solid"/>
            <a:miter lim="800000"/>
          </a:ln>
          <a:effectLst>
            <a:outerShdw blurRad="50800" dist="38100" dir="2700000" algn="tl" rotWithShape="0">
              <a:srgbClr val="000000">
                <a:alpha val="43000"/>
              </a:srgbClr>
            </a:outerShdw>
          </a:effectLst>
        </p:spPr>
      </p:pic>
      <p:pic>
        <p:nvPicPr>
          <p:cNvPr id="72" name="図 71"/>
          <p:cNvPicPr>
            <a:picLocks noChangeAspect="1"/>
          </p:cNvPicPr>
          <p:nvPr/>
        </p:nvPicPr>
        <p:blipFill rotWithShape="1">
          <a:blip r:embed="rId6">
            <a:extLst>
              <a:ext uri="{28A0092B-C50C-407E-A947-70E740481C1C}">
                <a14:useLocalDpi xmlns:a14="http://schemas.microsoft.com/office/drawing/2010/main" val="0"/>
              </a:ext>
            </a:extLst>
          </a:blip>
          <a:srcRect l="9804" t="15825" r="15722" b="7146"/>
          <a:stretch/>
        </p:blipFill>
        <p:spPr>
          <a:xfrm>
            <a:off x="9047394" y="620265"/>
            <a:ext cx="3124156" cy="2253158"/>
          </a:xfrm>
          <a:prstGeom prst="rect">
            <a:avLst/>
          </a:prstGeom>
          <a:ln w="38100" cap="sq">
            <a:solidFill>
              <a:schemeClr val="accent2">
                <a:lumMod val="60000"/>
                <a:lumOff val="40000"/>
              </a:schemeClr>
            </a:solidFill>
            <a:prstDash val="solid"/>
            <a:miter lim="800000"/>
          </a:ln>
          <a:effectLst>
            <a:outerShdw blurRad="50800" dist="38100" dir="2700000" algn="tl" rotWithShape="0">
              <a:srgbClr val="000000">
                <a:alpha val="43000"/>
              </a:srgbClr>
            </a:outerShdw>
          </a:effectLst>
        </p:spPr>
      </p:pic>
      <p:pic>
        <p:nvPicPr>
          <p:cNvPr id="73" name="図 72"/>
          <p:cNvPicPr>
            <a:picLocks noChangeAspect="1"/>
          </p:cNvPicPr>
          <p:nvPr/>
        </p:nvPicPr>
        <p:blipFill rotWithShape="1">
          <a:blip r:embed="rId7">
            <a:extLst>
              <a:ext uri="{28A0092B-C50C-407E-A947-70E740481C1C}">
                <a14:useLocalDpi xmlns:a14="http://schemas.microsoft.com/office/drawing/2010/main" val="0"/>
              </a:ext>
            </a:extLst>
          </a:blip>
          <a:srcRect l="41673" t="42485" r="33419" b="23462"/>
          <a:stretch/>
        </p:blipFill>
        <p:spPr>
          <a:xfrm>
            <a:off x="9039661" y="2963907"/>
            <a:ext cx="3131889" cy="2236107"/>
          </a:xfrm>
          <a:prstGeom prst="rect">
            <a:avLst/>
          </a:prstGeom>
          <a:ln w="38100" cap="sq">
            <a:solidFill>
              <a:schemeClr val="accent2">
                <a:lumMod val="60000"/>
                <a:lumOff val="40000"/>
              </a:schemeClr>
            </a:solidFill>
            <a:prstDash val="solid"/>
            <a:miter lim="800000"/>
          </a:ln>
          <a:effectLst>
            <a:outerShdw blurRad="50800" dist="38100" dir="2700000" algn="tl" rotWithShape="0">
              <a:srgbClr val="000000">
                <a:alpha val="43000"/>
              </a:srgbClr>
            </a:outerShdw>
          </a:effectLst>
        </p:spPr>
      </p:pic>
      <p:sp>
        <p:nvSpPr>
          <p:cNvPr id="76" name="横巻き 75"/>
          <p:cNvSpPr/>
          <p:nvPr/>
        </p:nvSpPr>
        <p:spPr>
          <a:xfrm>
            <a:off x="9047394" y="6870"/>
            <a:ext cx="3124156" cy="734324"/>
          </a:xfrm>
          <a:prstGeom prst="horizontalScroll">
            <a:avLst/>
          </a:prstGeom>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ln w="19050">
                  <a:solidFill>
                    <a:schemeClr val="accent2">
                      <a:lumMod val="75000"/>
                    </a:schemeClr>
                  </a:solidFill>
                </a:ln>
                <a:latin typeface="HGP創英角ｺﾞｼｯｸUB" panose="020B0900000000000000" pitchFamily="50" charset="-128"/>
                <a:ea typeface="HGP創英角ｺﾞｼｯｸUB" panose="020B0900000000000000" pitchFamily="50" charset="-128"/>
              </a:rPr>
              <a:t>大型プレスライン</a:t>
            </a:r>
            <a:endParaRPr kumimoji="1" lang="ja-JP" altLang="en-US" sz="2400" dirty="0">
              <a:ln w="19050">
                <a:solidFill>
                  <a:schemeClr val="accent2">
                    <a:lumMod val="75000"/>
                  </a:schemeClr>
                </a:solidFill>
              </a:ln>
              <a:latin typeface="HGP創英角ｺﾞｼｯｸUB" panose="020B0900000000000000" pitchFamily="50" charset="-128"/>
              <a:ea typeface="HGP創英角ｺﾞｼｯｸUB" panose="020B0900000000000000" pitchFamily="50" charset="-128"/>
            </a:endParaRPr>
          </a:p>
        </p:txBody>
      </p:sp>
      <p:sp>
        <p:nvSpPr>
          <p:cNvPr id="77" name="横巻き 76"/>
          <p:cNvSpPr/>
          <p:nvPr/>
        </p:nvSpPr>
        <p:spPr>
          <a:xfrm>
            <a:off x="9027993" y="5112957"/>
            <a:ext cx="3117408" cy="779993"/>
          </a:xfrm>
          <a:prstGeom prst="horizontalScroll">
            <a:avLst/>
          </a:prstGeom>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ln w="19050">
                  <a:solidFill>
                    <a:schemeClr val="accent2">
                      <a:lumMod val="75000"/>
                    </a:schemeClr>
                  </a:solidFill>
                </a:ln>
                <a:latin typeface="HGP創英角ｺﾞｼｯｸUB" panose="020B0900000000000000" pitchFamily="50" charset="-128"/>
                <a:ea typeface="HGP創英角ｺﾞｼｯｸUB" panose="020B0900000000000000" pitchFamily="50" charset="-128"/>
              </a:rPr>
              <a:t>無人ナット溶接システム</a:t>
            </a:r>
            <a:endParaRPr kumimoji="1" lang="ja-JP" altLang="en-US" sz="2000" dirty="0">
              <a:ln w="19050">
                <a:solidFill>
                  <a:schemeClr val="accent2">
                    <a:lumMod val="75000"/>
                  </a:schemeClr>
                </a:solidFill>
              </a:ln>
              <a:latin typeface="HGP創英角ｺﾞｼｯｸUB" panose="020B0900000000000000" pitchFamily="50" charset="-128"/>
              <a:ea typeface="HGP創英角ｺﾞｼｯｸUB" panose="020B0900000000000000" pitchFamily="50" charset="-128"/>
            </a:endParaRPr>
          </a:p>
        </p:txBody>
      </p:sp>
      <p:sp>
        <p:nvSpPr>
          <p:cNvPr id="78" name="雲形吹き出し 77"/>
          <p:cNvSpPr/>
          <p:nvPr/>
        </p:nvSpPr>
        <p:spPr>
          <a:xfrm>
            <a:off x="0" y="3213704"/>
            <a:ext cx="4042184" cy="1030567"/>
          </a:xfrm>
          <a:prstGeom prst="cloudCallout">
            <a:avLst>
              <a:gd name="adj1" fmla="val -20929"/>
              <a:gd name="adj2" fmla="val 65038"/>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500" dirty="0" smtClean="0">
                <a:ln w="6350">
                  <a:solidFill>
                    <a:srgbClr val="D414C6"/>
                  </a:solidFill>
                </a:ln>
                <a:solidFill>
                  <a:schemeClr val="accent5"/>
                </a:solidFill>
                <a:latin typeface="HGP創英角ﾎﾟｯﾌﾟ体" panose="040B0A00000000000000" pitchFamily="50" charset="-128"/>
                <a:ea typeface="HGP創英角ﾎﾟｯﾌﾟ体" panose="040B0A00000000000000" pitchFamily="50" charset="-128"/>
              </a:rPr>
              <a:t>最新機械を</a:t>
            </a:r>
            <a:endParaRPr kumimoji="1" lang="en-US" altLang="ja-JP" sz="2500" dirty="0" smtClean="0">
              <a:ln w="6350">
                <a:solidFill>
                  <a:srgbClr val="D414C6"/>
                </a:solidFill>
              </a:ln>
              <a:solidFill>
                <a:schemeClr val="accent5"/>
              </a:solidFill>
              <a:latin typeface="HGP創英角ﾎﾟｯﾌﾟ体" panose="040B0A00000000000000" pitchFamily="50" charset="-128"/>
              <a:ea typeface="HGP創英角ﾎﾟｯﾌﾟ体" panose="040B0A00000000000000" pitchFamily="50" charset="-128"/>
            </a:endParaRPr>
          </a:p>
          <a:p>
            <a:pPr algn="ctr"/>
            <a:r>
              <a:rPr kumimoji="1" lang="ja-JP" altLang="en-US" sz="2500" dirty="0" smtClean="0">
                <a:ln w="6350">
                  <a:solidFill>
                    <a:srgbClr val="D414C6"/>
                  </a:solidFill>
                </a:ln>
                <a:solidFill>
                  <a:schemeClr val="accent5"/>
                </a:solidFill>
                <a:latin typeface="HGP創英角ﾎﾟｯﾌﾟ体" panose="040B0A00000000000000" pitchFamily="50" charset="-128"/>
                <a:ea typeface="HGP創英角ﾎﾟｯﾌﾟ体" panose="040B0A00000000000000" pitchFamily="50" charset="-128"/>
              </a:rPr>
              <a:t>導入しています！</a:t>
            </a:r>
            <a:endParaRPr kumimoji="1" lang="ja-JP" altLang="en-US" sz="2500" dirty="0">
              <a:ln w="6350">
                <a:solidFill>
                  <a:srgbClr val="D414C6"/>
                </a:solidFill>
              </a:ln>
              <a:solidFill>
                <a:schemeClr val="accent5"/>
              </a:solidFill>
              <a:latin typeface="HGP創英角ﾎﾟｯﾌﾟ体" panose="040B0A00000000000000" pitchFamily="50" charset="-128"/>
              <a:ea typeface="HGP創英角ﾎﾟｯﾌﾟ体" panose="040B0A00000000000000" pitchFamily="50" charset="-128"/>
            </a:endParaRPr>
          </a:p>
        </p:txBody>
      </p:sp>
      <p:cxnSp>
        <p:nvCxnSpPr>
          <p:cNvPr id="80" name="直線コネクタ 79"/>
          <p:cNvCxnSpPr/>
          <p:nvPr/>
        </p:nvCxnSpPr>
        <p:spPr>
          <a:xfrm flipV="1">
            <a:off x="4761191" y="4537688"/>
            <a:ext cx="1215832" cy="1552585"/>
          </a:xfrm>
          <a:prstGeom prst="line">
            <a:avLst/>
          </a:prstGeom>
          <a:ln>
            <a:solidFill>
              <a:srgbClr val="00B0F0"/>
            </a:solidFill>
          </a:ln>
        </p:spPr>
        <p:style>
          <a:lnRef idx="1">
            <a:schemeClr val="accent2"/>
          </a:lnRef>
          <a:fillRef idx="0">
            <a:schemeClr val="accent2"/>
          </a:fillRef>
          <a:effectRef idx="0">
            <a:schemeClr val="accent2"/>
          </a:effectRef>
          <a:fontRef idx="minor">
            <a:schemeClr val="tx1"/>
          </a:fontRef>
        </p:style>
      </p:cxnSp>
      <p:cxnSp>
        <p:nvCxnSpPr>
          <p:cNvPr id="82" name="直線コネクタ 81"/>
          <p:cNvCxnSpPr/>
          <p:nvPr/>
        </p:nvCxnSpPr>
        <p:spPr>
          <a:xfrm>
            <a:off x="4042184" y="2853491"/>
            <a:ext cx="755253" cy="1551384"/>
          </a:xfrm>
          <a:prstGeom prst="line">
            <a:avLst/>
          </a:prstGeom>
          <a:ln>
            <a:solidFill>
              <a:srgbClr val="00B0F0"/>
            </a:solidFill>
          </a:ln>
        </p:spPr>
        <p:style>
          <a:lnRef idx="1">
            <a:schemeClr val="accent2"/>
          </a:lnRef>
          <a:fillRef idx="0">
            <a:schemeClr val="accent2"/>
          </a:fillRef>
          <a:effectRef idx="0">
            <a:schemeClr val="accent2"/>
          </a:effectRef>
          <a:fontRef idx="minor">
            <a:schemeClr val="tx1"/>
          </a:fontRef>
        </p:style>
      </p:cxnSp>
      <p:cxnSp>
        <p:nvCxnSpPr>
          <p:cNvPr id="87" name="直線コネクタ 86"/>
          <p:cNvCxnSpPr/>
          <p:nvPr/>
        </p:nvCxnSpPr>
        <p:spPr>
          <a:xfrm flipH="1">
            <a:off x="6818182" y="2476367"/>
            <a:ext cx="823478" cy="794113"/>
          </a:xfrm>
          <a:prstGeom prst="line">
            <a:avLst/>
          </a:prstGeom>
          <a:ln>
            <a:solidFill>
              <a:srgbClr val="00B0F0"/>
            </a:solidFill>
          </a:ln>
        </p:spPr>
        <p:style>
          <a:lnRef idx="1">
            <a:schemeClr val="accent2"/>
          </a:lnRef>
          <a:fillRef idx="0">
            <a:schemeClr val="accent2"/>
          </a:fillRef>
          <a:effectRef idx="0">
            <a:schemeClr val="accent2"/>
          </a:effectRef>
          <a:fontRef idx="minor">
            <a:schemeClr val="tx1"/>
          </a:fontRef>
        </p:style>
      </p:cxnSp>
      <p:cxnSp>
        <p:nvCxnSpPr>
          <p:cNvPr id="93" name="直線コネクタ 92"/>
          <p:cNvCxnSpPr>
            <a:endCxn id="63" idx="4"/>
          </p:cNvCxnSpPr>
          <p:nvPr/>
        </p:nvCxnSpPr>
        <p:spPr>
          <a:xfrm>
            <a:off x="6734239" y="4537689"/>
            <a:ext cx="910466" cy="54559"/>
          </a:xfrm>
          <a:prstGeom prst="line">
            <a:avLst/>
          </a:prstGeom>
          <a:ln>
            <a:solidFill>
              <a:srgbClr val="00B0F0"/>
            </a:solidFill>
          </a:ln>
        </p:spPr>
        <p:style>
          <a:lnRef idx="1">
            <a:schemeClr val="accent2"/>
          </a:lnRef>
          <a:fillRef idx="0">
            <a:schemeClr val="accent2"/>
          </a:fillRef>
          <a:effectRef idx="0">
            <a:schemeClr val="accent2"/>
          </a:effectRef>
          <a:fontRef idx="minor">
            <a:schemeClr val="tx1"/>
          </a:fontRef>
        </p:style>
      </p:cxnSp>
      <p:cxnSp>
        <p:nvCxnSpPr>
          <p:cNvPr id="96" name="直線コネクタ 95"/>
          <p:cNvCxnSpPr/>
          <p:nvPr/>
        </p:nvCxnSpPr>
        <p:spPr>
          <a:xfrm>
            <a:off x="6591911" y="5138934"/>
            <a:ext cx="799933" cy="1045240"/>
          </a:xfrm>
          <a:prstGeom prst="line">
            <a:avLst/>
          </a:prstGeom>
          <a:ln>
            <a:solidFill>
              <a:srgbClr val="00B0F0"/>
            </a:solidFill>
          </a:ln>
        </p:spPr>
        <p:style>
          <a:lnRef idx="1">
            <a:schemeClr val="accent2"/>
          </a:lnRef>
          <a:fillRef idx="0">
            <a:schemeClr val="accent2"/>
          </a:fillRef>
          <a:effectRef idx="0">
            <a:schemeClr val="accent2"/>
          </a:effectRef>
          <a:fontRef idx="minor">
            <a:schemeClr val="tx1"/>
          </a:fontRef>
        </p:style>
      </p:cxnSp>
      <p:sp>
        <p:nvSpPr>
          <p:cNvPr id="105" name="横巻き 104"/>
          <p:cNvSpPr/>
          <p:nvPr/>
        </p:nvSpPr>
        <p:spPr>
          <a:xfrm>
            <a:off x="4638659" y="1925139"/>
            <a:ext cx="2671006" cy="862246"/>
          </a:xfrm>
          <a:prstGeom prst="horizontalScroll">
            <a:avLst/>
          </a:prstGeom>
          <a:solidFill>
            <a:srgbClr val="D414C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ln w="6350">
                  <a:solidFill>
                    <a:schemeClr val="accent5"/>
                  </a:solidFill>
                </a:ln>
                <a:solidFill>
                  <a:schemeClr val="bg1"/>
                </a:solidFill>
                <a:latin typeface="HGP創英角ﾎﾟｯﾌﾟ体" panose="040B0A00000000000000" pitchFamily="50" charset="-128"/>
                <a:ea typeface="HGP創英角ﾎﾟｯﾌﾟ体" panose="040B0A00000000000000" pitchFamily="50" charset="-128"/>
              </a:rPr>
              <a:t>フォークリフト部品</a:t>
            </a:r>
            <a:endParaRPr kumimoji="1" lang="ja-JP" altLang="en-US" sz="2400" dirty="0">
              <a:ln w="6350">
                <a:solidFill>
                  <a:schemeClr val="accent5"/>
                </a:solidFill>
              </a:ln>
              <a:solidFill>
                <a:schemeClr val="bg1"/>
              </a:solidFill>
              <a:latin typeface="HGP創英角ﾎﾟｯﾌﾟ体" panose="040B0A00000000000000" pitchFamily="50" charset="-128"/>
              <a:ea typeface="HGP創英角ﾎﾟｯﾌﾟ体" panose="040B0A00000000000000" pitchFamily="50" charset="-128"/>
            </a:endParaRPr>
          </a:p>
        </p:txBody>
      </p:sp>
      <p:sp>
        <p:nvSpPr>
          <p:cNvPr id="106" name="テキスト ボックス 105"/>
          <p:cNvSpPr txBox="1"/>
          <p:nvPr/>
        </p:nvSpPr>
        <p:spPr>
          <a:xfrm>
            <a:off x="3111770" y="1648977"/>
            <a:ext cx="1841229" cy="369332"/>
          </a:xfrm>
          <a:prstGeom prst="rect">
            <a:avLst/>
          </a:prstGeom>
          <a:noFill/>
        </p:spPr>
        <p:txBody>
          <a:bodyPr wrap="square" rtlCol="0">
            <a:spAutoFit/>
          </a:bodyPr>
          <a:lstStyle/>
          <a:p>
            <a:r>
              <a:rPr kumimoji="1" lang="ja-JP" altLang="en-US" u="sng" dirty="0" smtClean="0">
                <a:ln>
                  <a:solidFill>
                    <a:schemeClr val="tx1"/>
                  </a:solidFill>
                </a:ln>
                <a:solidFill>
                  <a:schemeClr val="bg1"/>
                </a:solidFill>
                <a:latin typeface="HGP創英角ﾎﾟｯﾌﾟ体" panose="040B0A00000000000000" pitchFamily="50" charset="-128"/>
                <a:ea typeface="HGP創英角ﾎﾟｯﾌﾟ体" panose="040B0A00000000000000" pitchFamily="50" charset="-128"/>
              </a:rPr>
              <a:t>フロアボード</a:t>
            </a:r>
            <a:endParaRPr kumimoji="1" lang="ja-JP" altLang="en-US" u="sng" dirty="0">
              <a:ln>
                <a:solidFill>
                  <a:schemeClr val="tx1"/>
                </a:solidFill>
              </a:ln>
              <a:solidFill>
                <a:schemeClr val="bg1"/>
              </a:solidFill>
              <a:latin typeface="HGP創英角ﾎﾟｯﾌﾟ体" panose="040B0A00000000000000" pitchFamily="50" charset="-128"/>
              <a:ea typeface="HGP創英角ﾎﾟｯﾌﾟ体" panose="040B0A00000000000000" pitchFamily="50" charset="-128"/>
            </a:endParaRPr>
          </a:p>
        </p:txBody>
      </p:sp>
      <p:sp>
        <p:nvSpPr>
          <p:cNvPr id="107" name="テキスト ボックス 106"/>
          <p:cNvSpPr txBox="1"/>
          <p:nvPr/>
        </p:nvSpPr>
        <p:spPr>
          <a:xfrm>
            <a:off x="7641660" y="1620697"/>
            <a:ext cx="1841229" cy="369332"/>
          </a:xfrm>
          <a:prstGeom prst="rect">
            <a:avLst/>
          </a:prstGeom>
          <a:noFill/>
        </p:spPr>
        <p:txBody>
          <a:bodyPr wrap="square" rtlCol="0">
            <a:spAutoFit/>
          </a:bodyPr>
          <a:lstStyle/>
          <a:p>
            <a:r>
              <a:rPr kumimoji="1" lang="ja-JP" altLang="en-US" u="sng" dirty="0" smtClean="0">
                <a:ln>
                  <a:solidFill>
                    <a:schemeClr val="tx1"/>
                  </a:solidFill>
                </a:ln>
                <a:solidFill>
                  <a:schemeClr val="bg1"/>
                </a:solidFill>
                <a:latin typeface="HGP創英角ﾎﾟｯﾌﾟ体" panose="040B0A00000000000000" pitchFamily="50" charset="-128"/>
                <a:ea typeface="HGP創英角ﾎﾟｯﾌﾟ体" panose="040B0A00000000000000" pitchFamily="50" charset="-128"/>
              </a:rPr>
              <a:t>カバリヤー</a:t>
            </a:r>
            <a:endParaRPr kumimoji="1" lang="ja-JP" altLang="en-US" u="sng" dirty="0">
              <a:ln>
                <a:solidFill>
                  <a:schemeClr val="tx1"/>
                </a:solidFill>
              </a:ln>
              <a:solidFill>
                <a:schemeClr val="bg1"/>
              </a:solidFill>
              <a:latin typeface="HGP創英角ﾎﾟｯﾌﾟ体" panose="040B0A00000000000000" pitchFamily="50" charset="-128"/>
              <a:ea typeface="HGP創英角ﾎﾟｯﾌﾟ体" panose="040B0A00000000000000" pitchFamily="50" charset="-128"/>
            </a:endParaRPr>
          </a:p>
        </p:txBody>
      </p:sp>
      <p:sp>
        <p:nvSpPr>
          <p:cNvPr id="108" name="テキスト ボックス 107"/>
          <p:cNvSpPr txBox="1"/>
          <p:nvPr/>
        </p:nvSpPr>
        <p:spPr>
          <a:xfrm>
            <a:off x="7411220" y="3998600"/>
            <a:ext cx="1821415" cy="307777"/>
          </a:xfrm>
          <a:prstGeom prst="rect">
            <a:avLst/>
          </a:prstGeom>
          <a:noFill/>
        </p:spPr>
        <p:txBody>
          <a:bodyPr wrap="square" rtlCol="0">
            <a:spAutoFit/>
          </a:bodyPr>
          <a:lstStyle/>
          <a:p>
            <a:r>
              <a:rPr kumimoji="1" lang="ja-JP" altLang="en-US" sz="1400" u="sng" dirty="0" smtClean="0">
                <a:ln>
                  <a:solidFill>
                    <a:schemeClr val="tx1"/>
                  </a:solidFill>
                </a:ln>
                <a:solidFill>
                  <a:schemeClr val="bg1"/>
                </a:solidFill>
                <a:latin typeface="HGP創英角ﾎﾟｯﾌﾟ体" panose="040B0A00000000000000" pitchFamily="50" charset="-128"/>
                <a:ea typeface="HGP創英角ﾎﾟｯﾌﾟ体" panose="040B0A00000000000000" pitchFamily="50" charset="-128"/>
              </a:rPr>
              <a:t>カバーラジエーター</a:t>
            </a:r>
            <a:endParaRPr kumimoji="1" lang="ja-JP" altLang="en-US" sz="1400" u="sng" dirty="0">
              <a:ln>
                <a:solidFill>
                  <a:schemeClr val="tx1"/>
                </a:solidFill>
              </a:ln>
              <a:solidFill>
                <a:schemeClr val="bg1"/>
              </a:solidFill>
              <a:latin typeface="HGP創英角ﾎﾟｯﾌﾟ体" panose="040B0A00000000000000" pitchFamily="50" charset="-128"/>
              <a:ea typeface="HGP創英角ﾎﾟｯﾌﾟ体" panose="040B0A00000000000000" pitchFamily="50" charset="-128"/>
            </a:endParaRPr>
          </a:p>
        </p:txBody>
      </p:sp>
      <p:sp>
        <p:nvSpPr>
          <p:cNvPr id="109" name="テキスト ボックス 108"/>
          <p:cNvSpPr txBox="1"/>
          <p:nvPr/>
        </p:nvSpPr>
        <p:spPr>
          <a:xfrm>
            <a:off x="4761191" y="6283168"/>
            <a:ext cx="1841229" cy="369332"/>
          </a:xfrm>
          <a:prstGeom prst="rect">
            <a:avLst/>
          </a:prstGeom>
          <a:noFill/>
        </p:spPr>
        <p:txBody>
          <a:bodyPr wrap="square" rtlCol="0">
            <a:spAutoFit/>
          </a:bodyPr>
          <a:lstStyle/>
          <a:p>
            <a:r>
              <a:rPr kumimoji="1" lang="ja-JP" altLang="en-US" u="sng" dirty="0" smtClean="0">
                <a:ln>
                  <a:solidFill>
                    <a:schemeClr val="tx1"/>
                  </a:solidFill>
                </a:ln>
                <a:solidFill>
                  <a:schemeClr val="bg1"/>
                </a:solidFill>
                <a:latin typeface="HGP創英角ﾎﾟｯﾌﾟ体" panose="040B0A00000000000000" pitchFamily="50" charset="-128"/>
                <a:ea typeface="HGP創英角ﾎﾟｯﾌﾟ体" panose="040B0A00000000000000" pitchFamily="50" charset="-128"/>
              </a:rPr>
              <a:t>エンジンカバー</a:t>
            </a:r>
            <a:endParaRPr kumimoji="1" lang="ja-JP" altLang="en-US" u="sng" dirty="0">
              <a:ln>
                <a:solidFill>
                  <a:schemeClr val="tx1"/>
                </a:solidFill>
              </a:ln>
              <a:solidFill>
                <a:schemeClr val="bg1"/>
              </a:solidFill>
              <a:latin typeface="HGP創英角ﾎﾟｯﾌﾟ体" panose="040B0A00000000000000" pitchFamily="50" charset="-128"/>
              <a:ea typeface="HGP創英角ﾎﾟｯﾌﾟ体" panose="040B0A00000000000000" pitchFamily="50" charset="-128"/>
            </a:endParaRPr>
          </a:p>
        </p:txBody>
      </p:sp>
      <p:sp>
        <p:nvSpPr>
          <p:cNvPr id="110" name="テキスト ボックス 109"/>
          <p:cNvSpPr txBox="1"/>
          <p:nvPr/>
        </p:nvSpPr>
        <p:spPr>
          <a:xfrm>
            <a:off x="7343541" y="5645978"/>
            <a:ext cx="1841229" cy="369332"/>
          </a:xfrm>
          <a:prstGeom prst="rect">
            <a:avLst/>
          </a:prstGeom>
          <a:noFill/>
        </p:spPr>
        <p:txBody>
          <a:bodyPr wrap="square" rtlCol="0">
            <a:spAutoFit/>
          </a:bodyPr>
          <a:lstStyle/>
          <a:p>
            <a:r>
              <a:rPr kumimoji="1" lang="ja-JP" altLang="en-US" u="sng" dirty="0" smtClean="0">
                <a:ln>
                  <a:solidFill>
                    <a:schemeClr val="tx1"/>
                  </a:solidFill>
                </a:ln>
                <a:solidFill>
                  <a:schemeClr val="bg1"/>
                </a:solidFill>
                <a:latin typeface="HGP創英角ﾎﾟｯﾌﾟ体" panose="040B0A00000000000000" pitchFamily="50" charset="-128"/>
                <a:ea typeface="HGP創英角ﾎﾟｯﾌﾟ体" panose="040B0A00000000000000" pitchFamily="50" charset="-128"/>
              </a:rPr>
              <a:t>カバーサイド</a:t>
            </a:r>
            <a:endParaRPr kumimoji="1" lang="ja-JP" altLang="en-US" u="sng" dirty="0">
              <a:ln>
                <a:solidFill>
                  <a:schemeClr val="tx1"/>
                </a:solidFill>
              </a:ln>
              <a:solidFill>
                <a:schemeClr val="bg1"/>
              </a:solidFill>
              <a:latin typeface="HGP創英角ﾎﾟｯﾌﾟ体" panose="040B0A00000000000000" pitchFamily="50" charset="-128"/>
              <a:ea typeface="HGP創英角ﾎﾟｯﾌﾟ体" panose="040B0A00000000000000" pitchFamily="50" charset="-128"/>
            </a:endParaRPr>
          </a:p>
        </p:txBody>
      </p:sp>
      <p:sp>
        <p:nvSpPr>
          <p:cNvPr id="112" name="テキスト ボックス 111"/>
          <p:cNvSpPr txBox="1"/>
          <p:nvPr/>
        </p:nvSpPr>
        <p:spPr>
          <a:xfrm>
            <a:off x="0" y="777718"/>
            <a:ext cx="5774911" cy="307777"/>
          </a:xfrm>
          <a:prstGeom prst="rect">
            <a:avLst/>
          </a:prstGeom>
          <a:noFill/>
        </p:spPr>
        <p:txBody>
          <a:bodyPr wrap="square" rtlCol="0">
            <a:spAutoFit/>
          </a:bodyPr>
          <a:lstStyle/>
          <a:p>
            <a:r>
              <a:rPr kumimoji="1" lang="ja-JP" altLang="en-US" sz="1400" dirty="0" smtClean="0">
                <a:ln>
                  <a:solidFill>
                    <a:srgbClr val="D414C6"/>
                  </a:solidFill>
                </a:ln>
                <a:solidFill>
                  <a:srgbClr val="D414C6"/>
                </a:solidFill>
                <a:latin typeface="HGP創英角ｺﾞｼｯｸUB" panose="020B0900000000000000" pitchFamily="50" charset="-128"/>
                <a:ea typeface="HGP創英角ｺﾞｼｯｸUB" panose="020B0900000000000000" pitchFamily="50" charset="-128"/>
              </a:rPr>
              <a:t>会社の社風・経営方針▷▷「おごらず・ひげせず・しりぞかず</a:t>
            </a:r>
            <a:r>
              <a:rPr kumimoji="1" lang="ja-JP" altLang="en-US" sz="1400" dirty="0" smtClean="0">
                <a:ln>
                  <a:solidFill>
                    <a:srgbClr val="D414C6"/>
                  </a:solidFill>
                </a:ln>
                <a:solidFill>
                  <a:srgbClr val="D414C6"/>
                </a:solidFill>
              </a:rPr>
              <a:t>」</a:t>
            </a:r>
            <a:endParaRPr kumimoji="1" lang="ja-JP" altLang="en-US" sz="1400" dirty="0">
              <a:ln>
                <a:solidFill>
                  <a:srgbClr val="D414C6"/>
                </a:solidFill>
              </a:ln>
              <a:solidFill>
                <a:srgbClr val="D414C6"/>
              </a:solidFill>
            </a:endParaRPr>
          </a:p>
        </p:txBody>
      </p:sp>
      <p:sp>
        <p:nvSpPr>
          <p:cNvPr id="118" name="楕円 117"/>
          <p:cNvSpPr/>
          <p:nvPr/>
        </p:nvSpPr>
        <p:spPr>
          <a:xfrm>
            <a:off x="9245457" y="5830644"/>
            <a:ext cx="2899944" cy="957926"/>
          </a:xfrm>
          <a:prstGeom prst="ellipse">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solidFill>
                  <a:srgbClr val="D414C6"/>
                </a:solidFill>
              </a:rPr>
              <a:t>（福利厚生制度）</a:t>
            </a:r>
            <a:endParaRPr kumimoji="1" lang="en-US" altLang="ja-JP" sz="1200" dirty="0" smtClean="0">
              <a:solidFill>
                <a:srgbClr val="D414C6"/>
              </a:solidFill>
            </a:endParaRPr>
          </a:p>
          <a:p>
            <a:pPr algn="ctr"/>
            <a:r>
              <a:rPr kumimoji="1" lang="ja-JP" altLang="en-US" sz="1100" dirty="0" smtClean="0">
                <a:solidFill>
                  <a:srgbClr val="D414C6"/>
                </a:solidFill>
              </a:rPr>
              <a:t>・ハマフレンド</a:t>
            </a:r>
            <a:endParaRPr kumimoji="1" lang="en-US" altLang="ja-JP" sz="1100" dirty="0" smtClean="0">
              <a:solidFill>
                <a:srgbClr val="D414C6"/>
              </a:solidFill>
            </a:endParaRPr>
          </a:p>
          <a:p>
            <a:pPr algn="ctr"/>
            <a:r>
              <a:rPr kumimoji="1" lang="ja-JP" altLang="en-US" sz="1100" dirty="0" smtClean="0">
                <a:solidFill>
                  <a:srgbClr val="D414C6"/>
                </a:solidFill>
              </a:rPr>
              <a:t>・見舞金や祝い金制度</a:t>
            </a:r>
            <a:endParaRPr kumimoji="1" lang="en-US" altLang="ja-JP" sz="1100" dirty="0">
              <a:solidFill>
                <a:srgbClr val="D414C6"/>
              </a:solidFill>
            </a:endParaRPr>
          </a:p>
          <a:p>
            <a:pPr algn="ctr"/>
            <a:r>
              <a:rPr kumimoji="1" lang="ja-JP" altLang="en-US" sz="1100" dirty="0" smtClean="0">
                <a:solidFill>
                  <a:srgbClr val="D414C6"/>
                </a:solidFill>
              </a:rPr>
              <a:t>・横浜スタジアム指定席保有</a:t>
            </a:r>
            <a:endParaRPr kumimoji="1" lang="en-US" altLang="ja-JP" sz="1100" dirty="0" smtClean="0">
              <a:solidFill>
                <a:srgbClr val="D414C6"/>
              </a:solidFill>
            </a:endParaRPr>
          </a:p>
          <a:p>
            <a:pPr algn="ctr"/>
            <a:r>
              <a:rPr kumimoji="1" lang="ja-JP" altLang="en-US" sz="1100" dirty="0" smtClean="0">
                <a:solidFill>
                  <a:srgbClr val="D414C6"/>
                </a:solidFill>
              </a:rPr>
              <a:t>・親睦会　など</a:t>
            </a:r>
            <a:endParaRPr kumimoji="1" lang="en-US" altLang="ja-JP" sz="1100" dirty="0" smtClean="0">
              <a:solidFill>
                <a:srgbClr val="D414C6"/>
              </a:solidFill>
            </a:endParaRPr>
          </a:p>
        </p:txBody>
      </p:sp>
      <p:sp>
        <p:nvSpPr>
          <p:cNvPr id="2" name="テキスト ボックス 1"/>
          <p:cNvSpPr txBox="1"/>
          <p:nvPr/>
        </p:nvSpPr>
        <p:spPr>
          <a:xfrm>
            <a:off x="22221" y="1085495"/>
            <a:ext cx="4738969" cy="353943"/>
          </a:xfrm>
          <a:prstGeom prst="rect">
            <a:avLst/>
          </a:prstGeom>
          <a:noFill/>
        </p:spPr>
        <p:txBody>
          <a:bodyPr wrap="square" rtlCol="0">
            <a:spAutoFit/>
          </a:bodyPr>
          <a:lstStyle/>
          <a:p>
            <a:r>
              <a:rPr kumimoji="1" lang="ja-JP" altLang="en-US" sz="1700" dirty="0" smtClean="0">
                <a:ln w="6350">
                  <a:solidFill>
                    <a:srgbClr val="FF0000"/>
                  </a:solidFill>
                </a:ln>
                <a:solidFill>
                  <a:srgbClr val="7030A0"/>
                </a:solidFill>
                <a:latin typeface="HGP創英角ﾎﾟｯﾌﾟ体" panose="040B0A00000000000000" pitchFamily="50" charset="-128"/>
                <a:ea typeface="HGP創英角ﾎﾟｯﾌﾟ体" panose="040B0A00000000000000" pitchFamily="50" charset="-128"/>
              </a:rPr>
              <a:t>高田グループの１社！大手会社と直接取引！！</a:t>
            </a:r>
            <a:endParaRPr kumimoji="1" lang="ja-JP" altLang="en-US" sz="1700" dirty="0">
              <a:ln w="6350">
                <a:solidFill>
                  <a:srgbClr val="FF0000"/>
                </a:solidFill>
              </a:ln>
              <a:solidFill>
                <a:srgbClr val="7030A0"/>
              </a:solidFill>
              <a:latin typeface="HGP創英角ﾎﾟｯﾌﾟ体" panose="040B0A00000000000000" pitchFamily="50" charset="-128"/>
              <a:ea typeface="HGP創英角ﾎﾟｯﾌﾟ体" panose="040B0A00000000000000" pitchFamily="50" charset="-128"/>
            </a:endParaRPr>
          </a:p>
        </p:txBody>
      </p:sp>
      <p:sp>
        <p:nvSpPr>
          <p:cNvPr id="3" name="楕円 2"/>
          <p:cNvSpPr/>
          <p:nvPr/>
        </p:nvSpPr>
        <p:spPr>
          <a:xfrm>
            <a:off x="16419" y="1766891"/>
            <a:ext cx="2207977" cy="7089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500" b="1" dirty="0" smtClean="0">
                <a:ln>
                  <a:solidFill>
                    <a:schemeClr val="accent2"/>
                  </a:solidFill>
                </a:ln>
                <a:solidFill>
                  <a:schemeClr val="tx1"/>
                </a:solidFill>
                <a:latin typeface="HGS創英角ｺﾞｼｯｸUB" panose="020B0900000000000000" pitchFamily="50" charset="-128"/>
                <a:ea typeface="HGS創英角ｺﾞｼｯｸUB" panose="020B0900000000000000" pitchFamily="50" charset="-128"/>
              </a:rPr>
              <a:t>外国籍の方々も</a:t>
            </a:r>
            <a:endParaRPr kumimoji="1" lang="en-US" altLang="ja-JP" sz="1500" b="1" dirty="0" smtClean="0">
              <a:ln>
                <a:solidFill>
                  <a:schemeClr val="accent2"/>
                </a:solidFill>
              </a:ln>
              <a:solidFill>
                <a:schemeClr val="tx1"/>
              </a:solidFill>
              <a:latin typeface="HGS創英角ｺﾞｼｯｸUB" panose="020B0900000000000000" pitchFamily="50" charset="-128"/>
              <a:ea typeface="HGS創英角ｺﾞｼｯｸUB" panose="020B0900000000000000" pitchFamily="50" charset="-128"/>
            </a:endParaRPr>
          </a:p>
          <a:p>
            <a:pPr algn="ctr"/>
            <a:r>
              <a:rPr kumimoji="1" lang="ja-JP" altLang="en-US" sz="1500" b="1" dirty="0" smtClean="0">
                <a:ln>
                  <a:solidFill>
                    <a:schemeClr val="accent2"/>
                  </a:solidFill>
                </a:ln>
                <a:solidFill>
                  <a:schemeClr val="tx1"/>
                </a:solidFill>
                <a:latin typeface="HGS創英角ｺﾞｼｯｸUB" panose="020B0900000000000000" pitchFamily="50" charset="-128"/>
                <a:ea typeface="HGS創英角ｺﾞｼｯｸUB" panose="020B0900000000000000" pitchFamily="50" charset="-128"/>
              </a:rPr>
              <a:t>活躍中！</a:t>
            </a:r>
            <a:endParaRPr kumimoji="1" lang="ja-JP" altLang="en-US" sz="1500" b="1" dirty="0">
              <a:ln>
                <a:solidFill>
                  <a:schemeClr val="accent2"/>
                </a:solidFill>
              </a:ln>
              <a:solidFill>
                <a:schemeClr val="tx1"/>
              </a:solidFill>
              <a:latin typeface="HGS創英角ｺﾞｼｯｸUB" panose="020B0900000000000000" pitchFamily="50" charset="-128"/>
              <a:ea typeface="HGS創英角ｺﾞｼｯｸUB" panose="020B0900000000000000" pitchFamily="50" charset="-128"/>
            </a:endParaRPr>
          </a:p>
        </p:txBody>
      </p:sp>
      <p:sp>
        <p:nvSpPr>
          <p:cNvPr id="34" name="楕円 33"/>
          <p:cNvSpPr/>
          <p:nvPr/>
        </p:nvSpPr>
        <p:spPr>
          <a:xfrm>
            <a:off x="535974" y="2490742"/>
            <a:ext cx="2435132" cy="7089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smtClean="0">
                <a:ln>
                  <a:solidFill>
                    <a:schemeClr val="accent2"/>
                  </a:solidFill>
                </a:ln>
                <a:solidFill>
                  <a:schemeClr val="tx1"/>
                </a:solidFill>
                <a:latin typeface="HGS創英角ｺﾞｼｯｸUB" panose="020B0900000000000000" pitchFamily="50" charset="-128"/>
                <a:ea typeface="HGS創英角ｺﾞｼｯｸUB" panose="020B0900000000000000" pitchFamily="50" charset="-128"/>
              </a:rPr>
              <a:t>売上約４０億！</a:t>
            </a:r>
            <a:endParaRPr kumimoji="1" lang="en-US" altLang="ja-JP" sz="1400" b="1" dirty="0" smtClean="0">
              <a:ln>
                <a:solidFill>
                  <a:schemeClr val="accent2"/>
                </a:solidFill>
              </a:ln>
              <a:solidFill>
                <a:schemeClr val="tx1"/>
              </a:solidFill>
              <a:latin typeface="HGS創英角ｺﾞｼｯｸUB" panose="020B0900000000000000" pitchFamily="50" charset="-128"/>
              <a:ea typeface="HGS創英角ｺﾞｼｯｸUB" panose="020B0900000000000000" pitchFamily="50" charset="-128"/>
            </a:endParaRPr>
          </a:p>
          <a:p>
            <a:pPr algn="ctr"/>
            <a:r>
              <a:rPr kumimoji="1" lang="ja-JP" altLang="en-US" sz="1400" b="1" dirty="0" smtClean="0">
                <a:ln>
                  <a:solidFill>
                    <a:schemeClr val="accent2"/>
                  </a:solidFill>
                </a:ln>
                <a:solidFill>
                  <a:schemeClr val="tx1"/>
                </a:solidFill>
                <a:latin typeface="HGS創英角ｺﾞｼｯｸUB" panose="020B0900000000000000" pitchFamily="50" charset="-128"/>
                <a:ea typeface="HGS創英角ｺﾞｼｯｸUB" panose="020B0900000000000000" pitchFamily="50" charset="-128"/>
              </a:rPr>
              <a:t>経常利益約２億！安定経営！</a:t>
            </a:r>
            <a:endParaRPr kumimoji="1" lang="en-US" altLang="ja-JP" sz="1400" b="1" dirty="0" smtClean="0">
              <a:ln>
                <a:solidFill>
                  <a:schemeClr val="accent2"/>
                </a:solidFill>
              </a:ln>
              <a:solidFill>
                <a:schemeClr val="tx1"/>
              </a:solidFill>
              <a:latin typeface="HGS創英角ｺﾞｼｯｸUB" panose="020B0900000000000000" pitchFamily="50" charset="-128"/>
              <a:ea typeface="HGS創英角ｺﾞｼｯｸUB" panose="020B0900000000000000" pitchFamily="50" charset="-128"/>
            </a:endParaRPr>
          </a:p>
        </p:txBody>
      </p:sp>
    </p:spTree>
    <p:extLst>
      <p:ext uri="{BB962C8B-B14F-4D97-AF65-F5344CB8AC3E}">
        <p14:creationId xmlns:p14="http://schemas.microsoft.com/office/powerpoint/2010/main" val="3938560851"/>
      </p:ext>
    </p:extLst>
  </p:cSld>
  <p:clrMapOvr>
    <a:masterClrMapping/>
  </p:clrMapOvr>
</p:sld>
</file>

<file path=ppt/theme/theme1.xml><?xml version="1.0" encoding="utf-8"?>
<a:theme xmlns:a="http://schemas.openxmlformats.org/drawingml/2006/main" name="ファセット">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558240439A63644880870C1A05854F6E" ma:contentTypeVersion="15" ma:contentTypeDescription="新しいドキュメントを作成します。" ma:contentTypeScope="" ma:versionID="26cdf0e53fbb57e5caf1c350892d06a7">
  <xsd:schema xmlns:xsd="http://www.w3.org/2001/XMLSchema" xmlns:xs="http://www.w3.org/2001/XMLSchema" xmlns:p="http://schemas.microsoft.com/office/2006/metadata/properties" xmlns:ns2="8e4f5e73-feb4-470c-9245-7ceca1be795c" xmlns:ns3="c8886e6d-ca38-4783-ac23-8bd097117a79" targetNamespace="http://schemas.microsoft.com/office/2006/metadata/properties" ma:root="true" ma:fieldsID="48d6e30b6c9a9438b14eea8dc75003b2" ns2:_="" ns3:_="">
    <xsd:import namespace="8e4f5e73-feb4-470c-9245-7ceca1be795c"/>
    <xsd:import namespace="c8886e6d-ca38-4783-ac23-8bd097117a79"/>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4f5e73-feb4-470c-9245-7ceca1be795c"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8886e6d-ca38-4783-ac23-8bd097117a79"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800720a3-ca21-4945-a7a6-f591b4a528e9}" ma:internalName="TaxCatchAll" ma:showField="CatchAllData" ma:web="c8886e6d-ca38-4783-ac23-8bd097117a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e4f5e73-feb4-470c-9245-7ceca1be795c">
      <Terms xmlns="http://schemas.microsoft.com/office/infopath/2007/PartnerControls"/>
    </lcf76f155ced4ddcb4097134ff3c332f>
    <Owner xmlns="8e4f5e73-feb4-470c-9245-7ceca1be795c">
      <UserInfo>
        <DisplayName/>
        <AccountId xsi:nil="true"/>
        <AccountType/>
      </UserInfo>
    </Owner>
    <TaxCatchAll xmlns="c8886e6d-ca38-4783-ac23-8bd097117a79" xsi:nil="true"/>
  </documentManagement>
</p:properties>
</file>

<file path=customXml/itemProps1.xml><?xml version="1.0" encoding="utf-8"?>
<ds:datastoreItem xmlns:ds="http://schemas.openxmlformats.org/officeDocument/2006/customXml" ds:itemID="{631895C3-972F-44DD-BA4D-F016481B0F44}"/>
</file>

<file path=customXml/itemProps2.xml><?xml version="1.0" encoding="utf-8"?>
<ds:datastoreItem xmlns:ds="http://schemas.openxmlformats.org/officeDocument/2006/customXml" ds:itemID="{CA16A838-1B63-4C01-8BB7-DC778C862CF3}"/>
</file>

<file path=customXml/itemProps3.xml><?xml version="1.0" encoding="utf-8"?>
<ds:datastoreItem xmlns:ds="http://schemas.openxmlformats.org/officeDocument/2006/customXml" ds:itemID="{F6ABE38E-BC8C-4507-A35B-BD7B666B161A}"/>
</file>

<file path=docProps/app.xml><?xml version="1.0" encoding="utf-8"?>
<Properties xmlns="http://schemas.openxmlformats.org/officeDocument/2006/extended-properties" xmlns:vt="http://schemas.openxmlformats.org/officeDocument/2006/docPropsVTypes">
  <Template>Facet</Template>
  <Words>144</Words>
  <PresentationFormat>ワイド画面</PresentationFormat>
  <Paragraphs>24</Paragraphs>
  <Slides>1</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vt:i4>
      </vt:variant>
    </vt:vector>
  </HeadingPairs>
  <TitlesOfParts>
    <vt:vector size="10" baseType="lpstr">
      <vt:lpstr>HGP創英角ｺﾞｼｯｸUB</vt:lpstr>
      <vt:lpstr>HGP創英角ﾎﾟｯﾌﾟ体</vt:lpstr>
      <vt:lpstr>HGS創英ﾌﾟﾚｾﾞﾝｽEB</vt:lpstr>
      <vt:lpstr>HGS創英角ｺﾞｼｯｸUB</vt:lpstr>
      <vt:lpstr>メイリオ</vt:lpstr>
      <vt:lpstr>Arial</vt:lpstr>
      <vt:lpstr>Trebuchet MS</vt:lpstr>
      <vt:lpstr>Wingdings 3</vt:lpstr>
      <vt:lpstr>ファセット</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0x010100558240439A63644880870C1A05854F6E</vt:lpwstr>
  </property>
</Properties>
</file>