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3" r:id="rId4"/>
  </p:sldMasterIdLst>
  <p:sldIdLst>
    <p:sldId id="259" r:id="rId5"/>
  </p:sldIdLst>
  <p:sldSz cx="9144000" cy="6858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2328"/>
    <a:srgbClr val="FD4621"/>
    <a:srgbClr val="33D5EB"/>
    <a:srgbClr val="EB4B88"/>
    <a:srgbClr val="FBFBD3"/>
    <a:srgbClr val="FFF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74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1571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37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5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4734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576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635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978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9050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54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259322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E251B-6AC1-4DAC-8C9C-774B22B0246E}" type="datetimeFigureOut">
              <a:rPr kumimoji="1" lang="ja-JP" altLang="en-US" smtClean="0"/>
              <a:t>2026/1/23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FEF4C-9DBA-4D4A-89C8-667E35A112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0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3DEFF2D1-8979-EECC-B7BA-A8AFDB379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71" y="163888"/>
            <a:ext cx="4567364" cy="475767"/>
          </a:xfrm>
          <a:prstGeom prst="rect">
            <a:avLst/>
          </a:prstGeom>
        </p:spPr>
      </p:pic>
      <p:sp>
        <p:nvSpPr>
          <p:cNvPr id="5" name="フローチャート: 論理積ゲート 4">
            <a:extLst>
              <a:ext uri="{FF2B5EF4-FFF2-40B4-BE49-F238E27FC236}">
                <a16:creationId xmlns:a16="http://schemas.microsoft.com/office/drawing/2014/main" id="{C5B86139-A561-E41E-502C-86D95C860D29}"/>
              </a:ext>
            </a:extLst>
          </p:cNvPr>
          <p:cNvSpPr/>
          <p:nvPr/>
        </p:nvSpPr>
        <p:spPr>
          <a:xfrm flipH="1">
            <a:off x="3886200" y="0"/>
            <a:ext cx="5257798" cy="6858000"/>
          </a:xfrm>
          <a:prstGeom prst="flowChartDelay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2CE251-1660-FC47-2DEC-50C3F17AE09A}"/>
              </a:ext>
            </a:extLst>
          </p:cNvPr>
          <p:cNvSpPr/>
          <p:nvPr/>
        </p:nvSpPr>
        <p:spPr>
          <a:xfrm>
            <a:off x="161753" y="862941"/>
            <a:ext cx="4881961" cy="578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横浜の子どもたちの</a:t>
            </a:r>
            <a:r>
              <a:rPr kumimoji="1" lang="ja-JP" altLang="en-US" sz="3600" b="1" dirty="0">
                <a:solidFill>
                  <a:schemeClr val="accent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笑</a:t>
            </a:r>
            <a:r>
              <a:rPr kumimoji="1"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顔のために</a:t>
            </a:r>
            <a:endParaRPr kumimoji="1" lang="en-US" altLang="ja-JP" sz="16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6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安全で安心な給食を届ける！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EEE3E6B-121E-92E5-B7BF-B0E1F6D4EDC0}"/>
              </a:ext>
            </a:extLst>
          </p:cNvPr>
          <p:cNvSpPr/>
          <p:nvPr/>
        </p:nvSpPr>
        <p:spPr>
          <a:xfrm>
            <a:off x="102455" y="4731465"/>
            <a:ext cx="4604179" cy="578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2000" b="1" dirty="0">
                <a:solidFill>
                  <a:srgbClr val="FD46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横浜中学校給食センター</a:t>
            </a:r>
            <a:endParaRPr kumimoji="1" lang="en-US" altLang="ja-JP" sz="2000" b="1" dirty="0">
              <a:solidFill>
                <a:srgbClr val="FD462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2000" b="1" dirty="0">
                <a:solidFill>
                  <a:srgbClr val="FD46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２０２６年</a:t>
            </a:r>
            <a:r>
              <a:rPr kumimoji="1" lang="en-US" altLang="ja-JP" sz="4800" b="1" dirty="0">
                <a:solidFill>
                  <a:srgbClr val="FD46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ja-JP" altLang="en-US" sz="4800" b="1" dirty="0">
                <a:solidFill>
                  <a:srgbClr val="FD46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kumimoji="1" lang="ja-JP" altLang="en-US" sz="2000" b="1" dirty="0">
                <a:solidFill>
                  <a:srgbClr val="FD462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オープン！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D3ED33DF-169F-010E-FA33-2AC4F670E4AA}"/>
              </a:ext>
            </a:extLst>
          </p:cNvPr>
          <p:cNvSpPr/>
          <p:nvPr/>
        </p:nvSpPr>
        <p:spPr>
          <a:xfrm>
            <a:off x="4846029" y="853329"/>
            <a:ext cx="4794679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800" b="1" dirty="0">
                <a:solidFill>
                  <a:schemeClr val="bg1"/>
                </a:solidFill>
              </a:rPr>
              <a:t>　</a:t>
            </a:r>
            <a:r>
              <a:rPr kumimoji="1" lang="ja-JP" altLang="en-US" sz="4000" b="1" dirty="0">
                <a:solidFill>
                  <a:schemeClr val="bg1"/>
                </a:solidFill>
              </a:rPr>
              <a:t>未</a:t>
            </a:r>
            <a:r>
              <a:rPr kumimoji="1" lang="ja-JP" altLang="en-US" b="1" dirty="0">
                <a:solidFill>
                  <a:schemeClr val="bg1"/>
                </a:solidFill>
              </a:rPr>
              <a:t>経験者大歓迎！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r>
              <a:rPr lang="ja-JP" altLang="en-US" sz="1600" b="1" i="0" dirty="0">
                <a:solidFill>
                  <a:schemeClr val="bg1"/>
                </a:solidFill>
                <a:effectLst/>
                <a:latin typeface="Noto Sans JP"/>
              </a:rPr>
              <a:t>一から丁寧にお教えしますので安心！</a:t>
            </a:r>
            <a:endParaRPr lang="en-US" altLang="ja-JP" sz="1600" b="1" i="0" dirty="0">
              <a:solidFill>
                <a:schemeClr val="bg1"/>
              </a:solidFill>
              <a:effectLst/>
              <a:latin typeface="Noto Sans JP"/>
            </a:endParaRPr>
          </a:p>
          <a:p>
            <a:r>
              <a:rPr lang="ja-JP" altLang="en-US" sz="1600" b="1" i="0" dirty="0">
                <a:solidFill>
                  <a:schemeClr val="bg1"/>
                </a:solidFill>
                <a:effectLst/>
                <a:latin typeface="Noto Sans JP"/>
              </a:rPr>
              <a:t>シニアの方も大歓迎！</a:t>
            </a:r>
            <a:endParaRPr lang="en-US" altLang="ja-JP" sz="1600" b="1" i="0" dirty="0">
              <a:solidFill>
                <a:schemeClr val="bg1"/>
              </a:solidFill>
              <a:effectLst/>
              <a:latin typeface="Noto Sans JP"/>
            </a:endParaRPr>
          </a:p>
          <a:p>
            <a:r>
              <a:rPr lang="ja-JP" altLang="en-US" sz="1600" b="1" i="0" dirty="0">
                <a:solidFill>
                  <a:schemeClr val="bg1"/>
                </a:solidFill>
                <a:effectLst/>
                <a:latin typeface="Noto Sans JP"/>
              </a:rPr>
              <a:t>何歳からでもスキルアップ可能な環境です！</a:t>
            </a:r>
            <a:endParaRPr lang="en-US" altLang="ja-JP" sz="1600" b="1" i="0" dirty="0">
              <a:solidFill>
                <a:schemeClr val="bg1"/>
              </a:solidFill>
              <a:effectLst/>
              <a:latin typeface="Noto Sans JP"/>
            </a:endParaRPr>
          </a:p>
          <a:p>
            <a:endParaRPr kumimoji="1" lang="en-US" altLang="ja-JP" sz="1600" b="1" dirty="0">
              <a:solidFill>
                <a:schemeClr val="bg1"/>
              </a:solidFill>
            </a:endParaRPr>
          </a:p>
          <a:p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B17EF59-69DF-F659-5A3B-2B8D9533C5B7}"/>
              </a:ext>
            </a:extLst>
          </p:cNvPr>
          <p:cNvSpPr/>
          <p:nvPr/>
        </p:nvSpPr>
        <p:spPr>
          <a:xfrm>
            <a:off x="4117756" y="2171467"/>
            <a:ext cx="4794679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b="1" dirty="0">
                <a:solidFill>
                  <a:schemeClr val="bg1"/>
                </a:solidFill>
              </a:rPr>
              <a:t>土日祝休み＆</a:t>
            </a:r>
            <a:r>
              <a:rPr kumimoji="1" lang="ja-JP" altLang="en-US" sz="4000" b="1" dirty="0">
                <a:solidFill>
                  <a:schemeClr val="bg1"/>
                </a:solidFill>
              </a:rPr>
              <a:t>長</a:t>
            </a:r>
            <a:r>
              <a:rPr kumimoji="1" lang="ja-JP" altLang="en-US" b="1" dirty="0">
                <a:solidFill>
                  <a:schemeClr val="bg1"/>
                </a:solidFill>
              </a:rPr>
              <a:t>期休暇あり</a:t>
            </a:r>
            <a:endParaRPr kumimoji="1" lang="en-US" altLang="ja-JP" b="1" dirty="0">
              <a:solidFill>
                <a:schemeClr val="bg1"/>
              </a:solidFill>
            </a:endParaRPr>
          </a:p>
          <a:p>
            <a:r>
              <a:rPr lang="ja-JP" altLang="en-US" sz="1600" b="1" i="0" dirty="0">
                <a:solidFill>
                  <a:schemeClr val="bg1"/>
                </a:solidFill>
                <a:effectLst/>
                <a:latin typeface="Noto Sans JP"/>
              </a:rPr>
              <a:t>学校がお休みの時は基本的にお休み♪</a:t>
            </a:r>
            <a:endParaRPr lang="en-US" altLang="ja-JP" sz="1600" b="1" i="0" dirty="0">
              <a:solidFill>
                <a:schemeClr val="bg1"/>
              </a:solidFill>
              <a:effectLst/>
              <a:latin typeface="Noto Sans JP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  <a:latin typeface="Noto Sans JP"/>
              </a:rPr>
              <a:t>お子さんの休みに合わせて働けます！</a:t>
            </a:r>
            <a:endParaRPr kumimoji="1" lang="en-US" altLang="ja-JP" sz="1600" b="1" dirty="0">
              <a:solidFill>
                <a:schemeClr val="bg1"/>
              </a:solidFill>
              <a:latin typeface="Noto Sans JP"/>
            </a:endParaRPr>
          </a:p>
          <a:p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F5D28BB-77F0-780E-2B08-E35C5A2EEF09}"/>
              </a:ext>
            </a:extLst>
          </p:cNvPr>
          <p:cNvSpPr/>
          <p:nvPr/>
        </p:nvSpPr>
        <p:spPr>
          <a:xfrm>
            <a:off x="3941893" y="3390622"/>
            <a:ext cx="4794679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b="1" dirty="0">
                <a:solidFill>
                  <a:schemeClr val="bg1"/>
                </a:solidFill>
                <a:latin typeface="Noto Sans JP"/>
              </a:rPr>
              <a:t>シフトも毎月の自己申告で</a:t>
            </a:r>
            <a:r>
              <a:rPr kumimoji="1" lang="ja-JP" altLang="en-US" sz="4000" b="1" dirty="0">
                <a:solidFill>
                  <a:schemeClr val="bg1"/>
                </a:solidFill>
                <a:latin typeface="Noto Sans JP"/>
              </a:rPr>
              <a:t>調</a:t>
            </a:r>
            <a:r>
              <a:rPr kumimoji="1" lang="ja-JP" altLang="en-US" sz="1600" b="1" dirty="0">
                <a:solidFill>
                  <a:schemeClr val="bg1"/>
                </a:solidFill>
                <a:latin typeface="Noto Sans JP"/>
              </a:rPr>
              <a:t>整可能です！</a:t>
            </a:r>
            <a:endParaRPr kumimoji="1" lang="en-US" altLang="ja-JP" sz="1600" b="1" dirty="0">
              <a:solidFill>
                <a:schemeClr val="bg1"/>
              </a:solidFill>
            </a:endParaRPr>
          </a:p>
          <a:p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7A96D62-B329-CAAD-DAFE-ECE2F5A62684}"/>
              </a:ext>
            </a:extLst>
          </p:cNvPr>
          <p:cNvSpPr/>
          <p:nvPr/>
        </p:nvSpPr>
        <p:spPr>
          <a:xfrm>
            <a:off x="4117757" y="4426597"/>
            <a:ext cx="4794679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4000" b="1" dirty="0">
                <a:solidFill>
                  <a:schemeClr val="bg1"/>
                </a:solidFill>
                <a:latin typeface="Noto Sans JP"/>
              </a:rPr>
              <a:t>福</a:t>
            </a:r>
            <a:r>
              <a:rPr kumimoji="1" lang="ja-JP" altLang="en-US" sz="1600" b="1" dirty="0">
                <a:solidFill>
                  <a:schemeClr val="bg1"/>
                </a:solidFill>
                <a:latin typeface="Noto Sans JP"/>
              </a:rPr>
              <a:t>利厚生が充実</a:t>
            </a:r>
            <a:endParaRPr kumimoji="1" lang="en-US" altLang="ja-JP" sz="1600" b="1" dirty="0">
              <a:solidFill>
                <a:schemeClr val="bg1"/>
              </a:solidFill>
              <a:latin typeface="Noto Sans JP"/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</a:rPr>
              <a:t>　休憩室完備！ゆっくり休憩できます。</a:t>
            </a:r>
            <a:endParaRPr kumimoji="1" lang="en-US" altLang="ja-JP" sz="1600" b="1" dirty="0">
              <a:solidFill>
                <a:schemeClr val="bg1"/>
              </a:solidFill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</a:rPr>
              <a:t>　ユニフォーム貸与＆クリーニングも会社で実施</a:t>
            </a:r>
            <a:endParaRPr kumimoji="1" lang="en-US" altLang="ja-JP" sz="1600" b="1" dirty="0">
              <a:solidFill>
                <a:schemeClr val="bg1"/>
              </a:solidFill>
            </a:endParaRPr>
          </a:p>
          <a:p>
            <a:r>
              <a:rPr kumimoji="1" lang="ja-JP" altLang="en-US" sz="1600" b="1" dirty="0">
                <a:solidFill>
                  <a:schemeClr val="bg1"/>
                </a:solidFill>
              </a:rPr>
              <a:t>　するので持ち物なしで出勤可能！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7819EA04-C200-DE16-5AA7-DD3EDCAA4DE7}"/>
              </a:ext>
            </a:extLst>
          </p:cNvPr>
          <p:cNvSpPr/>
          <p:nvPr/>
        </p:nvSpPr>
        <p:spPr>
          <a:xfrm>
            <a:off x="4626830" y="5314763"/>
            <a:ext cx="4596972" cy="10452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sz="1100" dirty="0">
              <a:solidFill>
                <a:schemeClr val="bg1"/>
              </a:solidFill>
            </a:endParaRPr>
          </a:p>
          <a:p>
            <a:pPr algn="l"/>
            <a:r>
              <a:rPr lang="ja-JP" altLang="en-US" sz="1100" b="1" i="0" dirty="0">
                <a:solidFill>
                  <a:schemeClr val="bg1"/>
                </a:solidFill>
                <a:effectLst/>
                <a:latin typeface="Noto Sans JP"/>
              </a:rPr>
              <a:t>勤続手当／熟練手当／無事故手当など長く働きやすい制度が充実！</a:t>
            </a:r>
            <a:endParaRPr lang="en-US" altLang="ja-JP" sz="1100" b="1" i="0" dirty="0">
              <a:solidFill>
                <a:schemeClr val="bg1"/>
              </a:solidFill>
              <a:effectLst/>
              <a:latin typeface="Noto Sans JP"/>
            </a:endParaRPr>
          </a:p>
          <a:p>
            <a:pPr algn="l"/>
            <a:r>
              <a:rPr lang="ja-JP" altLang="en-US" sz="1100" b="1" i="0" dirty="0">
                <a:solidFill>
                  <a:schemeClr val="bg1"/>
                </a:solidFill>
                <a:effectLst/>
                <a:latin typeface="Noto Sans JP"/>
              </a:rPr>
              <a:t>　　調理師免許取得奨励制度で働きながら資格取得も可能。</a:t>
            </a:r>
          </a:p>
          <a:p>
            <a:pPr algn="l"/>
            <a:r>
              <a:rPr lang="ja-JP" altLang="en-US" sz="1100" b="1" i="0" dirty="0">
                <a:solidFill>
                  <a:schemeClr val="bg1"/>
                </a:solidFill>
                <a:effectLst/>
                <a:latin typeface="Noto Sans JP"/>
              </a:rPr>
              <a:t>　　社員登用制度もあり、安定して長く働きたい方にもピッタリ！</a:t>
            </a:r>
            <a:endParaRPr kumimoji="1" lang="ja-JP" altLang="en-US" b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C388D09-BA44-438C-84BF-323DE61FC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2" r="6134" b="18938"/>
          <a:stretch/>
        </p:blipFill>
        <p:spPr bwMode="auto">
          <a:xfrm>
            <a:off x="161753" y="2166097"/>
            <a:ext cx="3585651" cy="2043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3A03F8E-79DA-8455-BB32-FCEABA609E55}"/>
              </a:ext>
            </a:extLst>
          </p:cNvPr>
          <p:cNvSpPr/>
          <p:nvPr/>
        </p:nvSpPr>
        <p:spPr>
          <a:xfrm rot="21171741">
            <a:off x="119826" y="1813966"/>
            <a:ext cx="4794679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3600" b="1" i="0" dirty="0">
                <a:solidFill>
                  <a:srgbClr val="0070C0"/>
                </a:solidFill>
                <a:effectLst/>
                <a:latin typeface="Noto Sans JP"/>
              </a:rPr>
              <a:t>ピ</a:t>
            </a:r>
            <a:r>
              <a:rPr lang="ja-JP" altLang="en-US" sz="2000" b="1" i="0" dirty="0">
                <a:solidFill>
                  <a:srgbClr val="0070C0"/>
                </a:solidFill>
                <a:effectLst/>
                <a:latin typeface="Noto Sans JP"/>
              </a:rPr>
              <a:t>カピカの新設給食センター</a:t>
            </a:r>
            <a:endParaRPr lang="en-US" altLang="ja-JP" sz="2000" b="1" i="0" dirty="0">
              <a:solidFill>
                <a:srgbClr val="0070C0"/>
              </a:solidFill>
              <a:effectLst/>
              <a:latin typeface="Noto Sans JP"/>
            </a:endParaRPr>
          </a:p>
          <a:p>
            <a:r>
              <a:rPr lang="ja-JP" altLang="en-US" sz="2000" b="1" i="0" dirty="0">
                <a:solidFill>
                  <a:srgbClr val="0070C0"/>
                </a:solidFill>
                <a:effectLst/>
                <a:latin typeface="Noto Sans JP"/>
              </a:rPr>
              <a:t>　　　でスタート！</a:t>
            </a:r>
            <a:endParaRPr lang="en-US" altLang="ja-JP" sz="2000" b="1" i="0" dirty="0">
              <a:solidFill>
                <a:srgbClr val="0070C0"/>
              </a:solidFill>
              <a:effectLst/>
              <a:latin typeface="Noto Sans JP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F2E47F-39ED-DB91-D9BB-CF06E850D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57174" y="5808816"/>
            <a:ext cx="1442001" cy="78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AC30A28-2CFC-F933-6383-8485484C3507}"/>
              </a:ext>
            </a:extLst>
          </p:cNvPr>
          <p:cNvSpPr/>
          <p:nvPr/>
        </p:nvSpPr>
        <p:spPr>
          <a:xfrm>
            <a:off x="1699175" y="6028029"/>
            <a:ext cx="3213529" cy="578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ja-JP" altLang="en-US" sz="1200" b="1" i="0" dirty="0">
                <a:solidFill>
                  <a:srgbClr val="501700"/>
                </a:solidFill>
                <a:effectLst/>
                <a:latin typeface="Noto Sans JP"/>
              </a:rPr>
              <a:t>食材にこだわります！</a:t>
            </a:r>
            <a:endParaRPr lang="en-US" altLang="ja-JP" sz="1200" b="1" i="0" dirty="0">
              <a:solidFill>
                <a:srgbClr val="501700"/>
              </a:solidFill>
              <a:effectLst/>
              <a:latin typeface="Noto Sans JP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900" b="0" i="0" dirty="0">
                <a:solidFill>
                  <a:srgbClr val="501700"/>
                </a:solidFill>
                <a:effectLst/>
                <a:latin typeface="Noto Sans JP"/>
              </a:rPr>
              <a:t>横浜市産や神奈川県産の新鮮な食材を積極的に使用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900" b="0" i="0" dirty="0">
                <a:solidFill>
                  <a:srgbClr val="501700"/>
                </a:solidFill>
                <a:effectLst/>
                <a:latin typeface="Noto Sans JP"/>
              </a:rPr>
              <a:t>生徒考案メニュー、地産地消メニュー、</a:t>
            </a:r>
            <a:br>
              <a:rPr lang="ja-JP" altLang="en-US" sz="900" b="0" i="0" dirty="0">
                <a:solidFill>
                  <a:srgbClr val="501700"/>
                </a:solidFill>
                <a:effectLst/>
                <a:latin typeface="Noto Sans JP"/>
              </a:rPr>
            </a:br>
            <a:r>
              <a:rPr lang="ja-JP" altLang="en-US" sz="900" b="0" i="0" dirty="0">
                <a:solidFill>
                  <a:srgbClr val="501700"/>
                </a:solidFill>
                <a:effectLst/>
                <a:latin typeface="Noto Sans JP"/>
              </a:rPr>
              <a:t> 季節の行事食、世界の味などを提供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76B016-3A30-1601-75A3-7466FAB385D8}"/>
              </a:ext>
            </a:extLst>
          </p:cNvPr>
          <p:cNvSpPr/>
          <p:nvPr/>
        </p:nvSpPr>
        <p:spPr>
          <a:xfrm>
            <a:off x="4133761" y="2880998"/>
            <a:ext cx="5213950" cy="5786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1"/>
                </a:solidFill>
                <a:latin typeface="Noto Sans JP"/>
              </a:rPr>
              <a:t>春・夏・冬休みなど長期休暇あり♪　</a:t>
            </a:r>
            <a:endParaRPr kumimoji="1" lang="en-US" altLang="ja-JP" sz="1100" b="1" dirty="0">
              <a:solidFill>
                <a:schemeClr val="bg1"/>
              </a:solidFill>
              <a:latin typeface="Noto Sans JP"/>
            </a:endParaRPr>
          </a:p>
          <a:p>
            <a:r>
              <a:rPr kumimoji="1" lang="ja-JP" altLang="en-US" sz="1100" b="1" dirty="0">
                <a:solidFill>
                  <a:schemeClr val="bg1"/>
                </a:solidFill>
                <a:latin typeface="Noto Sans JP"/>
              </a:rPr>
              <a:t>ゴールデンウイークや年末年始もゆっくり休めるのも嬉しいメリット◎</a:t>
            </a:r>
            <a:endParaRPr kumimoji="1" lang="en-US" altLang="ja-JP" sz="1100" b="1" dirty="0">
              <a:solidFill>
                <a:schemeClr val="bg1"/>
              </a:solidFill>
              <a:latin typeface="Noto Sans JP"/>
            </a:endParaRPr>
          </a:p>
          <a:p>
            <a:endParaRPr kumimoji="1" lang="ja-JP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13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58240439A63644880870C1A05854F6E" ma:contentTypeVersion="15" ma:contentTypeDescription="新しいドキュメントを作成します。" ma:contentTypeScope="" ma:versionID="26cdf0e53fbb57e5caf1c350892d06a7">
  <xsd:schema xmlns:xsd="http://www.w3.org/2001/XMLSchema" xmlns:xs="http://www.w3.org/2001/XMLSchema" xmlns:p="http://schemas.microsoft.com/office/2006/metadata/properties" xmlns:ns2="8e4f5e73-feb4-470c-9245-7ceca1be795c" xmlns:ns3="c8886e6d-ca38-4783-ac23-8bd097117a79" targetNamespace="http://schemas.microsoft.com/office/2006/metadata/properties" ma:root="true" ma:fieldsID="48d6e30b6c9a9438b14eea8dc75003b2" ns2:_="" ns3:_="">
    <xsd:import namespace="8e4f5e73-feb4-470c-9245-7ceca1be795c"/>
    <xsd:import namespace="c8886e6d-ca38-4783-ac23-8bd097117a7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f5e73-feb4-470c-9245-7ceca1be795c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86e6d-ca38-4783-ac23-8bd097117a7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800720a3-ca21-4945-a7a6-f591b4a528e9}" ma:internalName="TaxCatchAll" ma:showField="CatchAllData" ma:web="c8886e6d-ca38-4783-ac23-8bd097117a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e4f5e73-feb4-470c-9245-7ceca1be795c">
      <Terms xmlns="http://schemas.microsoft.com/office/infopath/2007/PartnerControls"/>
    </lcf76f155ced4ddcb4097134ff3c332f>
    <Owner xmlns="8e4f5e73-feb4-470c-9245-7ceca1be795c">
      <UserInfo>
        <DisplayName/>
        <AccountId xsi:nil="true"/>
        <AccountType/>
      </UserInfo>
    </Owner>
    <TaxCatchAll xmlns="c8886e6d-ca38-4783-ac23-8bd097117a79" xsi:nil="true"/>
  </documentManagement>
</p:properties>
</file>

<file path=customXml/itemProps1.xml><?xml version="1.0" encoding="utf-8"?>
<ds:datastoreItem xmlns:ds="http://schemas.openxmlformats.org/officeDocument/2006/customXml" ds:itemID="{65999B9C-8928-49BA-AEDD-5B8566BFAC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6E1E4A-7B85-49F4-85C4-BC47C4B13327}"/>
</file>

<file path=customXml/itemProps3.xml><?xml version="1.0" encoding="utf-8"?>
<ds:datastoreItem xmlns:ds="http://schemas.openxmlformats.org/officeDocument/2006/customXml" ds:itemID="{1A39A03A-C2F1-4F34-AB84-678CB636089D}">
  <ds:schemaRefs>
    <ds:schemaRef ds:uri="http://schemas.microsoft.com/office/2006/metadata/properties"/>
    <ds:schemaRef ds:uri="http://purl.org/dc/terms/"/>
    <ds:schemaRef ds:uri="http://www.w3.org/XML/1998/namespace"/>
    <ds:schemaRef ds:uri="http://schemas.microsoft.com/office/2006/documentManagement/types"/>
    <ds:schemaRef ds:uri="8e4f5e73-feb4-470c-9245-7ceca1be795c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c8886e6d-ca38-4783-ac23-8bd097117a7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Words>229</Words>
  <PresentationFormat>画面に合わせる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Noto Sans JP</vt:lpstr>
      <vt:lpstr>Arial</vt:lpstr>
      <vt:lpstr>Calibri</vt:lpstr>
      <vt:lpstr>Calibri Light</vt:lpstr>
      <vt:lpstr>Office 2013 - 2022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0x010100558240439A63644880870C1A05854F6E</vt:lpwstr>
  </property>
  <property fmtid="{D5CDD505-2E9C-101B-9397-08002B2CF9AE}" pid="3" name="MediaServiceImageTags">
    <vt:lpwstr/>
  </property>
</Properties>
</file>