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149" r:id="rId1"/>
  </p:sldMasterIdLst>
  <p:notesMasterIdLst>
    <p:notesMasterId r:id="rId4"/>
  </p:notesMasterIdLst>
  <p:sldIdLst>
    <p:sldId id="256" r:id="rId2"/>
    <p:sldId id="257" r:id="rId3"/>
  </p:sldIdLst>
  <p:sldSz cx="6858000" cy="9906000" type="A4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66"/>
    <a:srgbClr val="CCFF33"/>
    <a:srgbClr val="CC99FF"/>
    <a:srgbClr val="FF66FF"/>
    <a:srgbClr val="99CCFF"/>
    <a:srgbClr val="66CCFF"/>
    <a:srgbClr val="00CCFF"/>
    <a:srgbClr val="9966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75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../customXml/item2.xml" Type="http://schemas.openxmlformats.org/officeDocument/2006/relationships/customXml"/><Relationship Id="rId11" Target="../customXml/item3.xml" Type="http://schemas.openxmlformats.org/officeDocument/2006/relationships/customXml"/><Relationship Id="rId2" Target="slides/slide1.xml" Type="http://schemas.openxmlformats.org/officeDocument/2006/relationships/slide"/><Relationship Id="rId3" Target="slides/slide2.xml" Type="http://schemas.openxmlformats.org/officeDocument/2006/relationships/slide"/><Relationship Id="rId4" Target="notesMasters/notesMaster1.xml" Type="http://schemas.openxmlformats.org/officeDocument/2006/relationships/notesMaster"/><Relationship Id="rId5" Target="presProps.xml" Type="http://schemas.openxmlformats.org/officeDocument/2006/relationships/presProps"/><Relationship Id="rId6" Target="viewProps.xml" Type="http://schemas.openxmlformats.org/officeDocument/2006/relationships/viewProps"/><Relationship Id="rId7" Target="theme/theme1.xml" Type="http://schemas.openxmlformats.org/officeDocument/2006/relationships/theme"/><Relationship Id="rId8" Target="tableStyles.xml" Type="http://schemas.openxmlformats.org/officeDocument/2006/relationships/tableStyles"/><Relationship Id="rId9" Target="../customXml/item1.xml" Type="http://schemas.openxmlformats.org/officeDocument/2006/relationships/customXml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A818A-7731-4BC8-9976-7F66621A2A82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1243013"/>
            <a:ext cx="232251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3537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3D28DE-B0D5-452E-A6C5-6B3B51CEBD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303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3251200" y="1689900"/>
            <a:ext cx="3611126" cy="7213270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050" y="770467"/>
            <a:ext cx="4616035" cy="4512735"/>
          </a:xfrm>
        </p:spPr>
        <p:txBody>
          <a:bodyPr anchor="b">
            <a:normAutofit/>
          </a:bodyPr>
          <a:lstStyle>
            <a:lvl1pPr algn="l">
              <a:defRPr sz="3300">
                <a:effectLst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0050" y="5552254"/>
            <a:ext cx="3715688" cy="2763895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51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パノラマ写真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400050" y="770467"/>
            <a:ext cx="6057900" cy="4512733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571502" y="5552252"/>
            <a:ext cx="5460999" cy="6604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2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97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770467"/>
            <a:ext cx="6057900" cy="4182533"/>
          </a:xfrm>
        </p:spPr>
        <p:txBody>
          <a:bodyPr anchor="ctr">
            <a:normAutofit/>
          </a:bodyPr>
          <a:lstStyle>
            <a:lvl1pPr algn="l">
              <a:defRPr sz="2100" b="0" cap="all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5943600"/>
            <a:ext cx="4787664" cy="2751667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351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13" y="770467"/>
            <a:ext cx="5144840" cy="4182533"/>
          </a:xfrm>
        </p:spPr>
        <p:txBody>
          <a:bodyPr anchor="ctr">
            <a:normAutofit/>
          </a:bodyPr>
          <a:lstStyle>
            <a:lvl1pPr algn="l">
              <a:defRPr sz="2100" b="0" cap="all">
                <a:solidFill>
                  <a:schemeClr val="tx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00101" y="4953000"/>
            <a:ext cx="4801850" cy="697089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6212657"/>
            <a:ext cx="4786771" cy="248261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71451" y="1026457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72151" y="3999091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8248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4953000"/>
            <a:ext cx="4786771" cy="2451800"/>
          </a:xfrm>
        </p:spPr>
        <p:txBody>
          <a:bodyPr anchor="b">
            <a:normAutofit/>
          </a:bodyPr>
          <a:lstStyle>
            <a:lvl1pPr algn="l">
              <a:defRPr sz="2100" b="0" cap="all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7414305"/>
            <a:ext cx="4787664" cy="1280961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334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13" y="770467"/>
            <a:ext cx="5144840" cy="4182533"/>
          </a:xfrm>
        </p:spPr>
        <p:txBody>
          <a:bodyPr anchor="ctr">
            <a:normAutofit/>
          </a:bodyPr>
          <a:lstStyle>
            <a:lvl1pPr algn="l">
              <a:defRPr sz="2100" b="0" cap="all">
                <a:solidFill>
                  <a:schemeClr val="tx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00050" y="5613400"/>
            <a:ext cx="4786771" cy="151647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5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7154334"/>
            <a:ext cx="4786770" cy="154093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71451" y="1026457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72151" y="3999091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17815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770467"/>
            <a:ext cx="5644244" cy="418253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100" b="0" dirty="0"/>
            </a:lvl1pPr>
          </a:lstStyle>
          <a:p>
            <a:pPr marL="0" lvl="0"/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00050" y="5674549"/>
            <a:ext cx="4786771" cy="121073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5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6885285"/>
            <a:ext cx="4786770" cy="180998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8376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</p:spPr>
        <p:txBody>
          <a:bodyPr>
            <a:normAutofit/>
          </a:bodyPr>
          <a:lstStyle>
            <a:lvl1pPr algn="l">
              <a:defRPr sz="21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0051" y="770468"/>
            <a:ext cx="4916150" cy="5442190"/>
          </a:xfrm>
        </p:spPr>
        <p:txBody>
          <a:bodyPr vert="eaVert" anchor="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6078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24804" y="770467"/>
            <a:ext cx="1533146" cy="6383867"/>
          </a:xfrm>
        </p:spPr>
        <p:txBody>
          <a:bodyPr vert="eaVert">
            <a:normAutofit/>
          </a:bodyPr>
          <a:lstStyle>
            <a:lvl1pPr>
              <a:defRPr sz="21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0050" y="770467"/>
            <a:ext cx="4387509" cy="7924800"/>
          </a:xfrm>
        </p:spPr>
        <p:txBody>
          <a:bodyPr vert="eaVert" anchor="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652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1" y="770467"/>
            <a:ext cx="4916150" cy="5442190"/>
          </a:xfrm>
        </p:spPr>
        <p:txBody>
          <a:bodyPr anchor="ctr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603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2861733"/>
            <a:ext cx="4801851" cy="3350919"/>
          </a:xfrm>
        </p:spPr>
        <p:txBody>
          <a:bodyPr anchor="b">
            <a:normAutofit/>
          </a:bodyPr>
          <a:lstStyle>
            <a:lvl1pPr algn="l">
              <a:defRPr sz="2400" b="0" cap="all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1" y="6481704"/>
            <a:ext cx="4801850" cy="221356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51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400051" y="770467"/>
            <a:ext cx="2962475" cy="5442186"/>
          </a:xfrm>
        </p:spPr>
        <p:txBody>
          <a:bodyPr anchor="ctr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3496771" y="770466"/>
            <a:ext cx="2961179" cy="5429956"/>
          </a:xfrm>
        </p:spPr>
        <p:txBody>
          <a:bodyPr anchor="ctr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394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1" y="770467"/>
            <a:ext cx="2787650" cy="880533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0050" y="1651001"/>
            <a:ext cx="2959100" cy="4561652"/>
          </a:xfrm>
        </p:spPr>
        <p:txBody>
          <a:bodyPr anchor="t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1263" y="818622"/>
            <a:ext cx="2823038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96772" y="1651000"/>
            <a:ext cx="2967529" cy="4549422"/>
          </a:xfrm>
        </p:spPr>
        <p:txBody>
          <a:bodyPr anchor="t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459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957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290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0" y="770467"/>
            <a:ext cx="2400300" cy="2201333"/>
          </a:xfrm>
        </p:spPr>
        <p:txBody>
          <a:bodyPr anchor="b">
            <a:normAutofit/>
          </a:bodyPr>
          <a:lstStyle>
            <a:lvl1pPr algn="l">
              <a:defRPr sz="15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0" y="770467"/>
            <a:ext cx="3329066" cy="7924800"/>
          </a:xfrm>
        </p:spPr>
        <p:txBody>
          <a:bodyPr anchor="ctr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0" y="3191937"/>
            <a:ext cx="2400300" cy="302071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090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1850" y="2091267"/>
            <a:ext cx="2672444" cy="16510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71500" y="1320800"/>
            <a:ext cx="2460731" cy="693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72021" y="3962400"/>
            <a:ext cx="2673167" cy="3008489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0050" y="8915401"/>
            <a:ext cx="4358793" cy="52740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410903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slideLayouts/slideLayout12.xml" Type="http://schemas.openxmlformats.org/officeDocument/2006/relationships/slideLayout"/><Relationship Id="rId13" Target="../slideLayouts/slideLayout13.xml" Type="http://schemas.openxmlformats.org/officeDocument/2006/relationships/slideLayout"/><Relationship Id="rId14" Target="../slideLayouts/slideLayout14.xml" Type="http://schemas.openxmlformats.org/officeDocument/2006/relationships/slideLayout"/><Relationship Id="rId15" Target="../slideLayouts/slideLayout15.xml" Type="http://schemas.openxmlformats.org/officeDocument/2006/relationships/slideLayout"/><Relationship Id="rId16" Target="../slideLayouts/slideLayout16.xml" Type="http://schemas.openxmlformats.org/officeDocument/2006/relationships/slideLayout"/><Relationship Id="rId17" Target="../slideLayouts/slideLayout17.xml" Type="http://schemas.openxmlformats.org/officeDocument/2006/relationships/slideLayout"/><Relationship Id="rId18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5003006" y="5625631"/>
            <a:ext cx="1852842" cy="384010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1" y="770468"/>
            <a:ext cx="4916150" cy="54421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72684" y="8915405"/>
            <a:ext cx="900347" cy="52740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0050" y="8915401"/>
            <a:ext cx="4358793" cy="52740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30820" y="8057803"/>
            <a:ext cx="642680" cy="9676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1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071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50" r:id="rId1"/>
    <p:sldLayoutId id="2147484151" r:id="rId2"/>
    <p:sldLayoutId id="2147484152" r:id="rId3"/>
    <p:sldLayoutId id="2147484153" r:id="rId4"/>
    <p:sldLayoutId id="2147484154" r:id="rId5"/>
    <p:sldLayoutId id="2147484155" r:id="rId6"/>
    <p:sldLayoutId id="2147484156" r:id="rId7"/>
    <p:sldLayoutId id="2147484157" r:id="rId8"/>
    <p:sldLayoutId id="2147484158" r:id="rId9"/>
    <p:sldLayoutId id="2147484159" r:id="rId10"/>
    <p:sldLayoutId id="2147484160" r:id="rId11"/>
    <p:sldLayoutId id="2147484161" r:id="rId12"/>
    <p:sldLayoutId id="2147484162" r:id="rId13"/>
    <p:sldLayoutId id="2147484163" r:id="rId14"/>
    <p:sldLayoutId id="2147484164" r:id="rId15"/>
    <p:sldLayoutId id="2147484165" r:id="rId16"/>
    <p:sldLayoutId id="2147484166" r:id="rId17"/>
  </p:sldLayoutIdLst>
  <p:txStyles>
    <p:titleStyle>
      <a:lvl1pPr algn="l" defTabSz="342900" rtl="0" eaLnBrk="1" latinLnBrk="0" hangingPunct="1">
        <a:spcBef>
          <a:spcPct val="0"/>
        </a:spcBef>
        <a:buNone/>
        <a:defRPr kumimoji="1" sz="24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5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3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2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umimoji="1"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media/image2.png" Type="http://schemas.openxmlformats.org/officeDocument/2006/relationships/image"/><Relationship Id="rId3" Target="../media/image3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026744" y="581238"/>
            <a:ext cx="5543138" cy="3039475"/>
          </a:xfrm>
        </p:spPr>
        <p:txBody>
          <a:bodyPr/>
          <a:lstStyle/>
          <a:p>
            <a:r>
              <a:rPr lang="ja-JP" altLang="en-US" sz="2800" dirty="0">
                <a:solidFill>
                  <a:schemeClr val="bg1"/>
                </a:solidFill>
              </a:rPr>
              <a:t>ハローワーク平塚</a:t>
            </a:r>
            <a:br>
              <a:rPr lang="en-US" altLang="ja-JP" sz="3600" dirty="0">
                <a:solidFill>
                  <a:schemeClr val="bg1"/>
                </a:solidFill>
              </a:rPr>
            </a:br>
            <a:r>
              <a:rPr lang="ja-JP" altLang="en-US" sz="4000" dirty="0">
                <a:solidFill>
                  <a:schemeClr val="bg1"/>
                </a:solidFill>
              </a:rPr>
              <a:t>障害者ミニ面接会</a:t>
            </a:r>
            <a:br>
              <a:rPr lang="en-US" altLang="ja-JP" sz="4000" dirty="0">
                <a:solidFill>
                  <a:schemeClr val="bg1"/>
                </a:solidFill>
              </a:rPr>
            </a:br>
            <a:r>
              <a:rPr lang="ja-JP" altLang="en-US" sz="4400" b="1" dirty="0">
                <a:solidFill>
                  <a:schemeClr val="bg1"/>
                </a:solidFill>
              </a:rPr>
              <a:t>令和</a:t>
            </a:r>
            <a:r>
              <a:rPr lang="en-US" altLang="ja-JP" sz="4400" b="1" dirty="0">
                <a:solidFill>
                  <a:schemeClr val="bg1"/>
                </a:solidFill>
              </a:rPr>
              <a:t>8</a:t>
            </a:r>
            <a:r>
              <a:rPr lang="ja-JP" altLang="en-US" sz="4400" b="1" dirty="0">
                <a:solidFill>
                  <a:schemeClr val="bg1"/>
                </a:solidFill>
              </a:rPr>
              <a:t>年</a:t>
            </a:r>
            <a:r>
              <a:rPr lang="en-US" altLang="ja-JP" sz="4400" b="1" dirty="0">
                <a:solidFill>
                  <a:schemeClr val="bg1"/>
                </a:solidFill>
              </a:rPr>
              <a:t>8</a:t>
            </a:r>
            <a:r>
              <a:rPr lang="ja-JP" altLang="en-US" sz="4400" b="1" dirty="0">
                <a:solidFill>
                  <a:schemeClr val="bg1"/>
                </a:solidFill>
              </a:rPr>
              <a:t>月</a:t>
            </a:r>
            <a:r>
              <a:rPr lang="en-US" altLang="ja-JP" sz="4400" b="1" dirty="0">
                <a:solidFill>
                  <a:schemeClr val="bg1"/>
                </a:solidFill>
              </a:rPr>
              <a:t>26</a:t>
            </a:r>
            <a:r>
              <a:rPr lang="ja-JP" altLang="en-US" sz="4400" b="1" dirty="0">
                <a:solidFill>
                  <a:schemeClr val="bg1"/>
                </a:solidFill>
              </a:rPr>
              <a:t>日</a:t>
            </a:r>
            <a:r>
              <a:rPr lang="en-US" altLang="ja-JP" sz="4400" b="1" dirty="0">
                <a:solidFill>
                  <a:schemeClr val="bg1"/>
                </a:solidFill>
              </a:rPr>
              <a:t>(</a:t>
            </a:r>
            <a:r>
              <a:rPr lang="ja-JP" altLang="en-US" sz="4400" b="1" dirty="0">
                <a:solidFill>
                  <a:schemeClr val="bg1"/>
                </a:solidFill>
              </a:rPr>
              <a:t>水</a:t>
            </a:r>
            <a:r>
              <a:rPr lang="en-US" altLang="ja-JP" sz="4400" b="1" dirty="0">
                <a:solidFill>
                  <a:schemeClr val="bg1"/>
                </a:solidFill>
              </a:rPr>
              <a:t>)</a:t>
            </a:r>
            <a:br>
              <a:rPr lang="en-US" altLang="ja-JP" sz="3600" b="1" dirty="0">
                <a:solidFill>
                  <a:schemeClr val="bg1"/>
                </a:solidFill>
              </a:rPr>
            </a:br>
            <a:r>
              <a:rPr lang="en-US" altLang="ja-JP" sz="3600" dirty="0">
                <a:solidFill>
                  <a:schemeClr val="bg1"/>
                </a:solidFill>
              </a:rPr>
              <a:t>13:00</a:t>
            </a:r>
            <a:r>
              <a:rPr lang="ja-JP" altLang="en-US" sz="3600" dirty="0">
                <a:solidFill>
                  <a:schemeClr val="bg1"/>
                </a:solidFill>
              </a:rPr>
              <a:t>～</a:t>
            </a:r>
            <a:r>
              <a:rPr lang="en-US" altLang="ja-JP" sz="3600" dirty="0">
                <a:solidFill>
                  <a:schemeClr val="bg1"/>
                </a:solidFill>
              </a:rPr>
              <a:t>17:00</a:t>
            </a:r>
            <a:br>
              <a:rPr lang="en-US" altLang="ja-JP" sz="3600" dirty="0">
                <a:solidFill>
                  <a:schemeClr val="bg1"/>
                </a:solidFill>
              </a:rPr>
            </a:br>
            <a:r>
              <a:rPr lang="ja-JP" altLang="en-US" sz="1800" dirty="0">
                <a:solidFill>
                  <a:schemeClr val="bg1"/>
                </a:solidFill>
              </a:rPr>
              <a:t>会場</a:t>
            </a:r>
            <a:r>
              <a:rPr lang="en-US" altLang="ja-JP" sz="1800" dirty="0">
                <a:solidFill>
                  <a:schemeClr val="bg1"/>
                </a:solidFill>
              </a:rPr>
              <a:t>/</a:t>
            </a:r>
            <a:r>
              <a:rPr lang="ja-JP" altLang="en-US" sz="1800" dirty="0">
                <a:solidFill>
                  <a:schemeClr val="bg1"/>
                </a:solidFill>
              </a:rPr>
              <a:t>ハローワーク平塚 </a:t>
            </a:r>
            <a:r>
              <a:rPr lang="en-US" altLang="ja-JP" sz="1800" dirty="0">
                <a:solidFill>
                  <a:schemeClr val="bg1"/>
                </a:solidFill>
              </a:rPr>
              <a:t>2</a:t>
            </a:r>
            <a:r>
              <a:rPr lang="ja-JP" altLang="en-US" sz="1800" dirty="0">
                <a:solidFill>
                  <a:schemeClr val="bg1"/>
                </a:solidFill>
              </a:rPr>
              <a:t>階ミーティングルーム</a:t>
            </a:r>
            <a:endParaRPr lang="ja-JP" altLang="en-US" sz="1800" b="1" dirty="0">
              <a:solidFill>
                <a:schemeClr val="bg1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5113" y="6346036"/>
            <a:ext cx="62230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300" dirty="0">
                <a:solidFill>
                  <a:schemeClr val="bg1"/>
                </a:solidFill>
              </a:rPr>
              <a:t>予約制です。定員になり次第締め切りになります。</a:t>
            </a:r>
            <a:br>
              <a:rPr kumimoji="1" lang="en-US" altLang="ja-JP" sz="1300" dirty="0">
                <a:solidFill>
                  <a:schemeClr val="bg1"/>
                </a:solidFill>
              </a:rPr>
            </a:br>
            <a:r>
              <a:rPr kumimoji="1" lang="ja-JP" altLang="en-US" sz="1300" dirty="0">
                <a:solidFill>
                  <a:schemeClr val="bg1"/>
                </a:solidFill>
              </a:rPr>
              <a:t>手話通訳が必要な方は通訳者を手配するため、お早めにお申し込みお願いします。</a:t>
            </a:r>
            <a:endParaRPr kumimoji="1" lang="en-US" altLang="ja-JP" sz="1300" dirty="0">
              <a:solidFill>
                <a:schemeClr val="bg1"/>
              </a:solidFill>
            </a:endParaRPr>
          </a:p>
          <a:p>
            <a:r>
              <a:rPr kumimoji="1" lang="ja-JP" altLang="en-US" sz="1300" dirty="0">
                <a:solidFill>
                  <a:schemeClr val="bg1"/>
                </a:solidFill>
              </a:rPr>
              <a:t>お近くのハローワークを通じて申し込み、紹介状を受け取ってください。</a:t>
            </a:r>
            <a:endParaRPr kumimoji="1" lang="en-US" altLang="ja-JP" sz="1300" dirty="0">
              <a:solidFill>
                <a:schemeClr val="bg1"/>
              </a:solidFill>
            </a:endParaRPr>
          </a:p>
          <a:p>
            <a:r>
              <a:rPr kumimoji="1" lang="ja-JP" altLang="en-US" sz="1300" dirty="0">
                <a:solidFill>
                  <a:schemeClr val="bg1"/>
                </a:solidFill>
              </a:rPr>
              <a:t>面接時間は</a:t>
            </a:r>
            <a:r>
              <a:rPr kumimoji="1" lang="en-US" altLang="ja-JP" sz="1300" dirty="0">
                <a:solidFill>
                  <a:schemeClr val="bg1"/>
                </a:solidFill>
              </a:rPr>
              <a:t>1</a:t>
            </a:r>
            <a:r>
              <a:rPr kumimoji="1" lang="ja-JP" altLang="en-US" sz="1300" dirty="0">
                <a:solidFill>
                  <a:schemeClr val="bg1"/>
                </a:solidFill>
              </a:rPr>
              <a:t>人</a:t>
            </a:r>
            <a:r>
              <a:rPr kumimoji="1" lang="en-US" altLang="ja-JP" sz="1300" dirty="0">
                <a:solidFill>
                  <a:schemeClr val="bg1"/>
                </a:solidFill>
              </a:rPr>
              <a:t>30</a:t>
            </a:r>
            <a:r>
              <a:rPr kumimoji="1" lang="ja-JP" altLang="en-US" sz="1300" dirty="0">
                <a:solidFill>
                  <a:schemeClr val="bg1"/>
                </a:solidFill>
              </a:rPr>
              <a:t>分を予定しています。</a:t>
            </a:r>
            <a:endParaRPr kumimoji="1" lang="en-US" altLang="ja-JP" sz="1300" dirty="0">
              <a:solidFill>
                <a:schemeClr val="bg1"/>
              </a:solidFill>
            </a:endParaRPr>
          </a:p>
          <a:p>
            <a:r>
              <a:rPr kumimoji="1" lang="ja-JP" altLang="en-US" sz="1300" dirty="0">
                <a:solidFill>
                  <a:schemeClr val="bg1"/>
                </a:solidFill>
              </a:rPr>
              <a:t>雇用保険受給中の方は求職活動実績になります。</a:t>
            </a:r>
          </a:p>
        </p:txBody>
      </p:sp>
      <p:sp>
        <p:nvSpPr>
          <p:cNvPr id="6" name="角丸四角形 5"/>
          <p:cNvSpPr/>
          <p:nvPr/>
        </p:nvSpPr>
        <p:spPr>
          <a:xfrm>
            <a:off x="699614" y="7685115"/>
            <a:ext cx="5397500" cy="546404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solidFill>
                  <a:schemeClr val="tx1"/>
                </a:solidFill>
              </a:rPr>
              <a:t>令和</a:t>
            </a:r>
            <a:r>
              <a:rPr kumimoji="1" lang="en-US" altLang="ja-JP" sz="2400" b="1" dirty="0">
                <a:solidFill>
                  <a:schemeClr val="tx1"/>
                </a:solidFill>
              </a:rPr>
              <a:t>8</a:t>
            </a:r>
            <a:r>
              <a:rPr kumimoji="1" lang="ja-JP" altLang="en-US" sz="2400" b="1" dirty="0">
                <a:solidFill>
                  <a:schemeClr val="tx1"/>
                </a:solidFill>
              </a:rPr>
              <a:t>年</a:t>
            </a:r>
            <a:r>
              <a:rPr kumimoji="1" lang="en-US" altLang="ja-JP" sz="2400" b="1" dirty="0">
                <a:solidFill>
                  <a:schemeClr val="tx1"/>
                </a:solidFill>
              </a:rPr>
              <a:t>8</a:t>
            </a:r>
            <a:r>
              <a:rPr kumimoji="1" lang="ja-JP" altLang="en-US" sz="2400" b="1" dirty="0">
                <a:solidFill>
                  <a:schemeClr val="tx1"/>
                </a:solidFill>
              </a:rPr>
              <a:t>月</a:t>
            </a:r>
            <a:r>
              <a:rPr kumimoji="1" lang="en-US" altLang="ja-JP" sz="2400" b="1" dirty="0">
                <a:solidFill>
                  <a:schemeClr val="tx1"/>
                </a:solidFill>
              </a:rPr>
              <a:t>3</a:t>
            </a:r>
            <a:r>
              <a:rPr kumimoji="1" lang="ja-JP" altLang="en-US" sz="2400" b="1" dirty="0">
                <a:solidFill>
                  <a:schemeClr val="tx1"/>
                </a:solidFill>
              </a:rPr>
              <a:t>日（月）応募受付開始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879740" y="8857402"/>
            <a:ext cx="4753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chemeClr val="bg1"/>
                </a:solidFill>
              </a:rPr>
              <a:t>ハローワーク平塚 専門援助部門</a:t>
            </a:r>
            <a:endParaRPr kumimoji="1" lang="en-US" altLang="ja-JP" sz="2000" b="1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sz="1600" b="1" dirty="0">
                <a:solidFill>
                  <a:schemeClr val="bg1"/>
                </a:solidFill>
              </a:rPr>
              <a:t>☎ </a:t>
            </a:r>
            <a:r>
              <a:rPr kumimoji="1" lang="en-US" altLang="ja-JP" sz="1600" b="1" dirty="0">
                <a:solidFill>
                  <a:schemeClr val="bg1"/>
                </a:solidFill>
              </a:rPr>
              <a:t>0463-24-8609(43#)</a:t>
            </a:r>
            <a:endParaRPr kumimoji="1" lang="ja-JP" altLang="en-US" sz="1600" b="1" dirty="0">
              <a:solidFill>
                <a:schemeClr val="bg1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759671" y="8580266"/>
            <a:ext cx="1394223" cy="479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b="1" dirty="0">
                <a:solidFill>
                  <a:schemeClr val="bg1"/>
                </a:solidFill>
              </a:rPr>
              <a:t>お問い合わせ＞＞＞</a:t>
            </a:r>
            <a:endParaRPr kumimoji="1" lang="en-US" altLang="ja-JP" sz="1050" b="1" dirty="0">
              <a:solidFill>
                <a:schemeClr val="bg1"/>
              </a:solidFill>
            </a:endParaRPr>
          </a:p>
          <a:p>
            <a:endParaRPr kumimoji="1" lang="ja-JP" altLang="en-US" sz="1463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83829" y="5471290"/>
            <a:ext cx="4279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>
                <a:solidFill>
                  <a:schemeClr val="bg1"/>
                </a:solidFill>
              </a:rPr>
              <a:t>職種等につきましては、裏面をご覧ください</a:t>
            </a:r>
            <a:endParaRPr lang="en-US" altLang="ja-JP" sz="1600" b="1" dirty="0">
              <a:solidFill>
                <a:schemeClr val="bg1"/>
              </a:solidFill>
            </a:endParaRPr>
          </a:p>
        </p:txBody>
      </p:sp>
      <p:sp>
        <p:nvSpPr>
          <p:cNvPr id="14" name="サブタイトル 2"/>
          <p:cNvSpPr txBox="1">
            <a:spLocks/>
          </p:cNvSpPr>
          <p:nvPr/>
        </p:nvSpPr>
        <p:spPr>
          <a:xfrm>
            <a:off x="226845" y="3679712"/>
            <a:ext cx="6343037" cy="125538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marL="0" indent="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kumimoji="1" sz="15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342900" indent="0" algn="ctr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kumimoji="1" sz="135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685800" indent="0" algn="ctr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kumimoji="1"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028700" indent="0" algn="ctr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kumimoji="1" sz="105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371600" indent="0" algn="ctr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kumimoji="1" sz="105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1714500" indent="0" algn="ctr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kumimoji="1" sz="105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057400" indent="0" algn="ctr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kumimoji="1" sz="105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2400300" indent="0" algn="ctr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kumimoji="1" sz="105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2743200" indent="0" algn="ctr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kumimoji="1" sz="105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4400" dirty="0">
                <a:solidFill>
                  <a:schemeClr val="accent1">
                    <a:lumMod val="75000"/>
                  </a:schemeClr>
                </a:solidFill>
              </a:rPr>
              <a:t>〈</a:t>
            </a:r>
            <a:r>
              <a:rPr lang="ja-JP" altLang="en-US" sz="4400" dirty="0">
                <a:solidFill>
                  <a:schemeClr val="accent1">
                    <a:lumMod val="75000"/>
                  </a:schemeClr>
                </a:solidFill>
              </a:rPr>
              <a:t>参加事業所</a:t>
            </a:r>
            <a:r>
              <a:rPr lang="en-US" altLang="ja-JP" sz="4400" dirty="0">
                <a:solidFill>
                  <a:schemeClr val="accent1">
                    <a:lumMod val="75000"/>
                  </a:schemeClr>
                </a:solidFill>
              </a:rPr>
              <a:t>〉</a:t>
            </a:r>
          </a:p>
          <a:p>
            <a:r>
              <a:rPr lang="ja-JP" altLang="en-US" sz="7200" dirty="0">
                <a:solidFill>
                  <a:schemeClr val="accent1">
                    <a:lumMod val="50000"/>
                  </a:schemeClr>
                </a:solidFill>
              </a:rPr>
              <a:t>就労移行支援</a:t>
            </a:r>
            <a:r>
              <a:rPr lang="en-US" altLang="ja-JP" sz="7200" dirty="0">
                <a:solidFill>
                  <a:schemeClr val="accent1">
                    <a:lumMod val="50000"/>
                  </a:schemeClr>
                </a:solidFill>
              </a:rPr>
              <a:t>A</a:t>
            </a:r>
            <a:r>
              <a:rPr lang="ja-JP" altLang="en-US" sz="7200" dirty="0">
                <a:solidFill>
                  <a:schemeClr val="accent1">
                    <a:lumMod val="50000"/>
                  </a:schemeClr>
                </a:solidFill>
              </a:rPr>
              <a:t>型事業所</a:t>
            </a:r>
            <a:endParaRPr lang="en-US" altLang="ja-JP" sz="72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ja-JP" altLang="en-US" sz="19200" b="1" dirty="0">
                <a:solidFill>
                  <a:schemeClr val="accent1">
                    <a:lumMod val="50000"/>
                  </a:schemeClr>
                </a:solidFill>
              </a:rPr>
              <a:t>合同会社　アスリード</a:t>
            </a:r>
            <a:endParaRPr lang="en-US" altLang="ja-JP" sz="192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altLang="ja-JP" sz="11200" b="1" dirty="0">
              <a:solidFill>
                <a:schemeClr val="tx1"/>
              </a:solidFill>
            </a:endParaRPr>
          </a:p>
          <a:p>
            <a:endParaRPr lang="en-US" altLang="ja-JP" sz="4200" b="1" dirty="0">
              <a:solidFill>
                <a:schemeClr val="tx1"/>
              </a:solidFill>
            </a:endParaRPr>
          </a:p>
          <a:p>
            <a:br>
              <a:rPr lang="en-US" altLang="ja-JP" sz="4200" b="1" dirty="0">
                <a:solidFill>
                  <a:schemeClr val="tx1"/>
                </a:solidFill>
              </a:rPr>
            </a:br>
            <a:br>
              <a:rPr lang="en-US" altLang="ja-JP" sz="2275" b="1" dirty="0"/>
            </a:br>
            <a:endParaRPr lang="en-US" altLang="ja-JP" sz="1600" b="1" dirty="0"/>
          </a:p>
          <a:p>
            <a:endParaRPr lang="en-US" altLang="ja-JP" sz="2275" b="1" dirty="0"/>
          </a:p>
        </p:txBody>
      </p:sp>
      <p:sp>
        <p:nvSpPr>
          <p:cNvPr id="17" name="フリーフォーム: 図形 16">
            <a:extLst>
              <a:ext uri="{FF2B5EF4-FFF2-40B4-BE49-F238E27FC236}">
                <a16:creationId xmlns:a16="http://schemas.microsoft.com/office/drawing/2014/main" id="{06C56CEF-3106-3A69-69A6-CD84476CF059}"/>
              </a:ext>
            </a:extLst>
          </p:cNvPr>
          <p:cNvSpPr/>
          <p:nvPr/>
        </p:nvSpPr>
        <p:spPr>
          <a:xfrm rot="16200000">
            <a:off x="5569812" y="8562661"/>
            <a:ext cx="980712" cy="1019429"/>
          </a:xfrm>
          <a:custGeom>
            <a:avLst/>
            <a:gdLst>
              <a:gd name="connsiteX0" fmla="*/ 739324 w 1026669"/>
              <a:gd name="connsiteY0" fmla="*/ 127861 h 983367"/>
              <a:gd name="connsiteX1" fmla="*/ 497350 w 1026669"/>
              <a:gd name="connsiteY1" fmla="*/ 473108 h 983367"/>
              <a:gd name="connsiteX2" fmla="*/ 415409 w 1026669"/>
              <a:gd name="connsiteY2" fmla="*/ 406796 h 983367"/>
              <a:gd name="connsiteX3" fmla="*/ 385411 w 1026669"/>
              <a:gd name="connsiteY3" fmla="*/ 376450 h 983367"/>
              <a:gd name="connsiteX4" fmla="*/ 423307 w 1026669"/>
              <a:gd name="connsiteY4" fmla="*/ 420733 h 983367"/>
              <a:gd name="connsiteX5" fmla="*/ 482569 w 1026669"/>
              <a:gd name="connsiteY5" fmla="*/ 507909 h 983367"/>
              <a:gd name="connsiteX6" fmla="*/ 124535 w 1026669"/>
              <a:gd name="connsiteY6" fmla="*/ 478004 h 983367"/>
              <a:gd name="connsiteX7" fmla="*/ 308590 w 1026669"/>
              <a:gd name="connsiteY7" fmla="*/ 301972 h 983367"/>
              <a:gd name="connsiteX8" fmla="*/ 348241 w 1026669"/>
              <a:gd name="connsiteY8" fmla="*/ 337565 h 983367"/>
              <a:gd name="connsiteX9" fmla="*/ 306608 w 1026669"/>
              <a:gd name="connsiteY9" fmla="*/ 282591 h 983367"/>
              <a:gd name="connsiteX10" fmla="*/ 497350 w 1026669"/>
              <a:gd name="connsiteY10" fmla="*/ 113827 h 983367"/>
              <a:gd name="connsiteX11" fmla="*/ 739324 w 1026669"/>
              <a:gd name="connsiteY11" fmla="*/ 127861 h 983367"/>
              <a:gd name="connsiteX12" fmla="*/ 767572 w 1026669"/>
              <a:gd name="connsiteY12" fmla="*/ 855507 h 983367"/>
              <a:gd name="connsiteX13" fmla="*/ 525598 w 1026669"/>
              <a:gd name="connsiteY13" fmla="*/ 869541 h 983367"/>
              <a:gd name="connsiteX14" fmla="*/ 525598 w 1026669"/>
              <a:gd name="connsiteY14" fmla="*/ 510260 h 983367"/>
              <a:gd name="connsiteX15" fmla="*/ 767572 w 1026669"/>
              <a:gd name="connsiteY15" fmla="*/ 855507 h 983367"/>
              <a:gd name="connsiteX16" fmla="*/ 1025704 w 1026669"/>
              <a:gd name="connsiteY16" fmla="*/ 333126 h 983367"/>
              <a:gd name="connsiteX17" fmla="*/ 912843 w 1026669"/>
              <a:gd name="connsiteY17" fmla="*/ 476294 h 983367"/>
              <a:gd name="connsiteX18" fmla="*/ 553562 w 1026669"/>
              <a:gd name="connsiteY18" fmla="*/ 476294 h 983367"/>
              <a:gd name="connsiteX19" fmla="*/ 1025704 w 1026669"/>
              <a:gd name="connsiteY19" fmla="*/ 333126 h 983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26669" h="983367">
                <a:moveTo>
                  <a:pt x="739324" y="127861"/>
                </a:moveTo>
                <a:cubicBezTo>
                  <a:pt x="741377" y="214875"/>
                  <a:pt x="681309" y="338378"/>
                  <a:pt x="497350" y="473108"/>
                </a:cubicBezTo>
                <a:cubicBezTo>
                  <a:pt x="466690" y="450653"/>
                  <a:pt x="439472" y="428510"/>
                  <a:pt x="415409" y="406796"/>
                </a:cubicBezTo>
                <a:lnTo>
                  <a:pt x="385411" y="376450"/>
                </a:lnTo>
                <a:lnTo>
                  <a:pt x="423307" y="420733"/>
                </a:lnTo>
                <a:cubicBezTo>
                  <a:pt x="442943" y="446520"/>
                  <a:pt x="462744" y="475487"/>
                  <a:pt x="482569" y="507909"/>
                </a:cubicBezTo>
                <a:cubicBezTo>
                  <a:pt x="83702" y="966858"/>
                  <a:pt x="-162271" y="554510"/>
                  <a:pt x="124535" y="478004"/>
                </a:cubicBezTo>
                <a:cubicBezTo>
                  <a:pt x="-94953" y="378045"/>
                  <a:pt x="69183" y="117799"/>
                  <a:pt x="308590" y="301972"/>
                </a:cubicBezTo>
                <a:lnTo>
                  <a:pt x="348241" y="337565"/>
                </a:lnTo>
                <a:lnTo>
                  <a:pt x="306608" y="282591"/>
                </a:lnTo>
                <a:cubicBezTo>
                  <a:pt x="143002" y="28685"/>
                  <a:pt x="416007" y="-113220"/>
                  <a:pt x="497350" y="113827"/>
                </a:cubicBezTo>
                <a:cubicBezTo>
                  <a:pt x="559921" y="-60824"/>
                  <a:pt x="735902" y="-17162"/>
                  <a:pt x="739324" y="127861"/>
                </a:cubicBezTo>
                <a:close/>
                <a:moveTo>
                  <a:pt x="767572" y="855507"/>
                </a:moveTo>
                <a:cubicBezTo>
                  <a:pt x="764150" y="1000530"/>
                  <a:pt x="588169" y="1044193"/>
                  <a:pt x="525598" y="869541"/>
                </a:cubicBezTo>
                <a:cubicBezTo>
                  <a:pt x="425484" y="1148983"/>
                  <a:pt x="35041" y="869541"/>
                  <a:pt x="525598" y="510260"/>
                </a:cubicBezTo>
                <a:cubicBezTo>
                  <a:pt x="709557" y="644991"/>
                  <a:pt x="769625" y="768494"/>
                  <a:pt x="767572" y="855507"/>
                </a:cubicBezTo>
                <a:close/>
                <a:moveTo>
                  <a:pt x="1025704" y="333126"/>
                </a:moveTo>
                <a:cubicBezTo>
                  <a:pt x="1032916" y="385371"/>
                  <a:pt x="1000169" y="445009"/>
                  <a:pt x="912843" y="476294"/>
                </a:cubicBezTo>
                <a:cubicBezTo>
                  <a:pt x="1192285" y="576408"/>
                  <a:pt x="912843" y="966851"/>
                  <a:pt x="553562" y="476294"/>
                </a:cubicBezTo>
                <a:cubicBezTo>
                  <a:pt x="800568" y="139036"/>
                  <a:pt x="1009837" y="218189"/>
                  <a:pt x="1025704" y="333126"/>
                </a:cubicBez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/>
          </a:p>
        </p:txBody>
      </p:sp>
      <p:sp>
        <p:nvSpPr>
          <p:cNvPr id="18" name="フリーフォーム: 図形 17">
            <a:extLst>
              <a:ext uri="{FF2B5EF4-FFF2-40B4-BE49-F238E27FC236}">
                <a16:creationId xmlns:a16="http://schemas.microsoft.com/office/drawing/2014/main" id="{30310299-DBE6-F181-3233-A547A4B28BC9}"/>
              </a:ext>
            </a:extLst>
          </p:cNvPr>
          <p:cNvSpPr/>
          <p:nvPr/>
        </p:nvSpPr>
        <p:spPr>
          <a:xfrm rot="16200000">
            <a:off x="4928891" y="9115994"/>
            <a:ext cx="659710" cy="679111"/>
          </a:xfrm>
          <a:custGeom>
            <a:avLst/>
            <a:gdLst>
              <a:gd name="connsiteX0" fmla="*/ 739324 w 1026669"/>
              <a:gd name="connsiteY0" fmla="*/ 127861 h 983367"/>
              <a:gd name="connsiteX1" fmla="*/ 497350 w 1026669"/>
              <a:gd name="connsiteY1" fmla="*/ 473108 h 983367"/>
              <a:gd name="connsiteX2" fmla="*/ 415409 w 1026669"/>
              <a:gd name="connsiteY2" fmla="*/ 406796 h 983367"/>
              <a:gd name="connsiteX3" fmla="*/ 385411 w 1026669"/>
              <a:gd name="connsiteY3" fmla="*/ 376450 h 983367"/>
              <a:gd name="connsiteX4" fmla="*/ 423307 w 1026669"/>
              <a:gd name="connsiteY4" fmla="*/ 420733 h 983367"/>
              <a:gd name="connsiteX5" fmla="*/ 482569 w 1026669"/>
              <a:gd name="connsiteY5" fmla="*/ 507909 h 983367"/>
              <a:gd name="connsiteX6" fmla="*/ 124535 w 1026669"/>
              <a:gd name="connsiteY6" fmla="*/ 478004 h 983367"/>
              <a:gd name="connsiteX7" fmla="*/ 308590 w 1026669"/>
              <a:gd name="connsiteY7" fmla="*/ 301972 h 983367"/>
              <a:gd name="connsiteX8" fmla="*/ 348241 w 1026669"/>
              <a:gd name="connsiteY8" fmla="*/ 337565 h 983367"/>
              <a:gd name="connsiteX9" fmla="*/ 306608 w 1026669"/>
              <a:gd name="connsiteY9" fmla="*/ 282591 h 983367"/>
              <a:gd name="connsiteX10" fmla="*/ 497350 w 1026669"/>
              <a:gd name="connsiteY10" fmla="*/ 113827 h 983367"/>
              <a:gd name="connsiteX11" fmla="*/ 739324 w 1026669"/>
              <a:gd name="connsiteY11" fmla="*/ 127861 h 983367"/>
              <a:gd name="connsiteX12" fmla="*/ 767572 w 1026669"/>
              <a:gd name="connsiteY12" fmla="*/ 855507 h 983367"/>
              <a:gd name="connsiteX13" fmla="*/ 525598 w 1026669"/>
              <a:gd name="connsiteY13" fmla="*/ 869541 h 983367"/>
              <a:gd name="connsiteX14" fmla="*/ 525598 w 1026669"/>
              <a:gd name="connsiteY14" fmla="*/ 510260 h 983367"/>
              <a:gd name="connsiteX15" fmla="*/ 767572 w 1026669"/>
              <a:gd name="connsiteY15" fmla="*/ 855507 h 983367"/>
              <a:gd name="connsiteX16" fmla="*/ 1025704 w 1026669"/>
              <a:gd name="connsiteY16" fmla="*/ 333126 h 983367"/>
              <a:gd name="connsiteX17" fmla="*/ 912843 w 1026669"/>
              <a:gd name="connsiteY17" fmla="*/ 476294 h 983367"/>
              <a:gd name="connsiteX18" fmla="*/ 553562 w 1026669"/>
              <a:gd name="connsiteY18" fmla="*/ 476294 h 983367"/>
              <a:gd name="connsiteX19" fmla="*/ 1025704 w 1026669"/>
              <a:gd name="connsiteY19" fmla="*/ 333126 h 983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26669" h="983367">
                <a:moveTo>
                  <a:pt x="739324" y="127861"/>
                </a:moveTo>
                <a:cubicBezTo>
                  <a:pt x="741377" y="214875"/>
                  <a:pt x="681309" y="338378"/>
                  <a:pt x="497350" y="473108"/>
                </a:cubicBezTo>
                <a:cubicBezTo>
                  <a:pt x="466690" y="450653"/>
                  <a:pt x="439472" y="428510"/>
                  <a:pt x="415409" y="406796"/>
                </a:cubicBezTo>
                <a:lnTo>
                  <a:pt x="385411" y="376450"/>
                </a:lnTo>
                <a:lnTo>
                  <a:pt x="423307" y="420733"/>
                </a:lnTo>
                <a:cubicBezTo>
                  <a:pt x="442943" y="446520"/>
                  <a:pt x="462744" y="475487"/>
                  <a:pt x="482569" y="507909"/>
                </a:cubicBezTo>
                <a:cubicBezTo>
                  <a:pt x="83702" y="966858"/>
                  <a:pt x="-162271" y="554510"/>
                  <a:pt x="124535" y="478004"/>
                </a:cubicBezTo>
                <a:cubicBezTo>
                  <a:pt x="-94953" y="378045"/>
                  <a:pt x="69183" y="117799"/>
                  <a:pt x="308590" y="301972"/>
                </a:cubicBezTo>
                <a:lnTo>
                  <a:pt x="348241" y="337565"/>
                </a:lnTo>
                <a:lnTo>
                  <a:pt x="306608" y="282591"/>
                </a:lnTo>
                <a:cubicBezTo>
                  <a:pt x="143002" y="28685"/>
                  <a:pt x="416007" y="-113220"/>
                  <a:pt x="497350" y="113827"/>
                </a:cubicBezTo>
                <a:cubicBezTo>
                  <a:pt x="559921" y="-60824"/>
                  <a:pt x="735902" y="-17162"/>
                  <a:pt x="739324" y="127861"/>
                </a:cubicBezTo>
                <a:close/>
                <a:moveTo>
                  <a:pt x="767572" y="855507"/>
                </a:moveTo>
                <a:cubicBezTo>
                  <a:pt x="764150" y="1000530"/>
                  <a:pt x="588169" y="1044193"/>
                  <a:pt x="525598" y="869541"/>
                </a:cubicBezTo>
                <a:cubicBezTo>
                  <a:pt x="425484" y="1148983"/>
                  <a:pt x="35041" y="869541"/>
                  <a:pt x="525598" y="510260"/>
                </a:cubicBezTo>
                <a:cubicBezTo>
                  <a:pt x="709557" y="644991"/>
                  <a:pt x="769625" y="768494"/>
                  <a:pt x="767572" y="855507"/>
                </a:cubicBezTo>
                <a:close/>
                <a:moveTo>
                  <a:pt x="1025704" y="333126"/>
                </a:moveTo>
                <a:cubicBezTo>
                  <a:pt x="1032916" y="385371"/>
                  <a:pt x="1000169" y="445009"/>
                  <a:pt x="912843" y="476294"/>
                </a:cubicBezTo>
                <a:cubicBezTo>
                  <a:pt x="1192285" y="576408"/>
                  <a:pt x="912843" y="966851"/>
                  <a:pt x="553562" y="476294"/>
                </a:cubicBezTo>
                <a:cubicBezTo>
                  <a:pt x="800568" y="139036"/>
                  <a:pt x="1009837" y="218189"/>
                  <a:pt x="1025704" y="333126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吹き出し: 円形 3">
            <a:extLst>
              <a:ext uri="{FF2B5EF4-FFF2-40B4-BE49-F238E27FC236}">
                <a16:creationId xmlns:a16="http://schemas.microsoft.com/office/drawing/2014/main" id="{B1754A10-55C9-CA0E-E9AF-34BB6347866A}"/>
              </a:ext>
            </a:extLst>
          </p:cNvPr>
          <p:cNvSpPr/>
          <p:nvPr/>
        </p:nvSpPr>
        <p:spPr>
          <a:xfrm>
            <a:off x="80402" y="171093"/>
            <a:ext cx="1358537" cy="834748"/>
          </a:xfrm>
          <a:prstGeom prst="wedgeEllipseCallout">
            <a:avLst>
              <a:gd name="adj1" fmla="val 17628"/>
              <a:gd name="adj2" fmla="val 59154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solidFill>
                  <a:schemeClr val="tx2">
                    <a:lumMod val="50000"/>
                  </a:schemeClr>
                </a:solidFill>
              </a:rPr>
              <a:t>予約制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6D2DFFD-D1C0-CE28-89DE-43F69DB1E127}"/>
              </a:ext>
            </a:extLst>
          </p:cNvPr>
          <p:cNvGrpSpPr>
            <a:grpSpLocks noGrp="1" noUngrp="1" noChangeAspect="1"/>
          </p:cNvGrpSpPr>
          <p:nvPr/>
        </p:nvGrpSpPr>
        <p:grpSpPr>
          <a:xfrm>
            <a:off x="5406069" y="757371"/>
            <a:ext cx="850373" cy="693959"/>
            <a:chOff x="7747000" y="457200"/>
            <a:chExt cx="2563813" cy="2870200"/>
          </a:xfrm>
        </p:grpSpPr>
        <p:pic>
          <p:nvPicPr>
            <p:cNvPr id="8" name="図 7" descr="【動物・ペット】鳥１">
              <a:extLst>
                <a:ext uri="{FF2B5EF4-FFF2-40B4-BE49-F238E27FC236}">
                  <a16:creationId xmlns:a16="http://schemas.microsoft.com/office/drawing/2014/main" id="{751313A0-434F-6C61-EDE9-679A85C18705}"/>
                </a:ext>
              </a:extLst>
            </p:cNvPr>
            <p:cNvPicPr>
              <a:picLocks noRot="1" noChangeAspect="1" noMove="1" noResize="1"/>
            </p:cNvPicPr>
            <p:nvPr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7000" y="457200"/>
              <a:ext cx="2563813" cy="2514600"/>
            </a:xfrm>
            <a:prstGeom prst="rect">
              <a:avLst/>
            </a:prstGeom>
          </p:spPr>
        </p:pic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80B0A347-C10C-97B1-675B-AA699D267B88}"/>
                </a:ext>
              </a:extLst>
            </p:cNvPr>
            <p:cNvSpPr/>
            <p:nvPr/>
          </p:nvSpPr>
          <p:spPr>
            <a:xfrm>
              <a:off x="7747000" y="2848428"/>
              <a:ext cx="2563813" cy="478972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ja-JP" altLang="en-US" sz="1600" dirty="0"/>
            </a:p>
          </p:txBody>
        </p: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7CF905F7-9DD6-1CEE-4E33-29CAE9F1DB72}"/>
              </a:ext>
            </a:extLst>
          </p:cNvPr>
          <p:cNvGrpSpPr>
            <a:grpSpLocks noGrp="1" noUngrp="1" noChangeAspect="1"/>
          </p:cNvGrpSpPr>
          <p:nvPr/>
        </p:nvGrpSpPr>
        <p:grpSpPr>
          <a:xfrm>
            <a:off x="5550453" y="7019299"/>
            <a:ext cx="1027721" cy="838687"/>
            <a:chOff x="7747000" y="457200"/>
            <a:chExt cx="2563813" cy="2870200"/>
          </a:xfrm>
        </p:grpSpPr>
        <p:pic>
          <p:nvPicPr>
            <p:cNvPr id="13" name="図 12" descr="【動物・ペット】鳥１">
              <a:extLst>
                <a:ext uri="{FF2B5EF4-FFF2-40B4-BE49-F238E27FC236}">
                  <a16:creationId xmlns:a16="http://schemas.microsoft.com/office/drawing/2014/main" id="{36E35095-E41A-5E30-C18B-815C5D7EF054}"/>
                </a:ext>
              </a:extLst>
            </p:cNvPr>
            <p:cNvPicPr>
              <a:picLocks noRot="1" noChangeAspect="1" noMove="1" noResize="1"/>
            </p:cNvPicPr>
            <p:nvPr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7000" y="457200"/>
              <a:ext cx="2563813" cy="2514600"/>
            </a:xfrm>
            <a:prstGeom prst="rect">
              <a:avLst/>
            </a:prstGeom>
          </p:spPr>
        </p:pic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E8026510-BA16-4ECB-189F-04B672CBC08F}"/>
                </a:ext>
              </a:extLst>
            </p:cNvPr>
            <p:cNvSpPr/>
            <p:nvPr/>
          </p:nvSpPr>
          <p:spPr>
            <a:xfrm>
              <a:off x="7747000" y="2848428"/>
              <a:ext cx="2563813" cy="478972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25000" lnSpcReduction="20000"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ja-JP" alt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05962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000">
              <a:srgbClr val="FFFF99"/>
            </a:gs>
            <a:gs pos="0">
              <a:srgbClr val="CC99FF"/>
            </a:gs>
            <a:gs pos="0">
              <a:srgbClr val="FFC000"/>
            </a:gs>
            <a:gs pos="8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コンテンツ プレースホルダー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6328096"/>
              </p:ext>
            </p:extLst>
          </p:nvPr>
        </p:nvGraphicFramePr>
        <p:xfrm>
          <a:off x="346257" y="2165280"/>
          <a:ext cx="6347076" cy="2320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092">
                  <a:extLst>
                    <a:ext uri="{9D8B030D-6E8A-4147-A177-3AD203B41FA5}">
                      <a16:colId xmlns:a16="http://schemas.microsoft.com/office/drawing/2014/main" val="1269823023"/>
                    </a:ext>
                  </a:extLst>
                </a:gridCol>
                <a:gridCol w="679268">
                  <a:extLst>
                    <a:ext uri="{9D8B030D-6E8A-4147-A177-3AD203B41FA5}">
                      <a16:colId xmlns:a16="http://schemas.microsoft.com/office/drawing/2014/main" val="3546013330"/>
                    </a:ext>
                  </a:extLst>
                </a:gridCol>
                <a:gridCol w="697482">
                  <a:extLst>
                    <a:ext uri="{9D8B030D-6E8A-4147-A177-3AD203B41FA5}">
                      <a16:colId xmlns:a16="http://schemas.microsoft.com/office/drawing/2014/main" val="3434201266"/>
                    </a:ext>
                  </a:extLst>
                </a:gridCol>
                <a:gridCol w="705394">
                  <a:extLst>
                    <a:ext uri="{9D8B030D-6E8A-4147-A177-3AD203B41FA5}">
                      <a16:colId xmlns:a16="http://schemas.microsoft.com/office/drawing/2014/main" val="3681150438"/>
                    </a:ext>
                  </a:extLst>
                </a:gridCol>
                <a:gridCol w="3291840">
                  <a:extLst>
                    <a:ext uri="{9D8B030D-6E8A-4147-A177-3AD203B41FA5}">
                      <a16:colId xmlns:a16="http://schemas.microsoft.com/office/drawing/2014/main" val="450044338"/>
                    </a:ext>
                  </a:extLst>
                </a:gridCol>
              </a:tblGrid>
              <a:tr h="61915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職種</a:t>
                      </a:r>
                    </a:p>
                  </a:txBody>
                  <a:tcPr anchor="ctr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雇用形態</a:t>
                      </a:r>
                      <a:endParaRPr kumimoji="1" lang="en-US" altLang="ja-JP" sz="1400" dirty="0"/>
                    </a:p>
                  </a:txBody>
                  <a:tcPr anchor="ctr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必要な</a:t>
                      </a:r>
                      <a:endParaRPr kumimoji="1" lang="en-US" altLang="ja-JP" sz="1200" dirty="0"/>
                    </a:p>
                    <a:p>
                      <a:pPr algn="ctr"/>
                      <a:r>
                        <a:rPr kumimoji="1" lang="ja-JP" altLang="en-US" sz="1200" dirty="0"/>
                        <a:t>経験等</a:t>
                      </a:r>
                    </a:p>
                  </a:txBody>
                  <a:tcPr anchor="ctr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/>
                        <a:t>必要な免許･資格</a:t>
                      </a:r>
                    </a:p>
                  </a:txBody>
                  <a:tcPr anchor="ctr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/>
                        <a:t>仕事内容</a:t>
                      </a:r>
                    </a:p>
                  </a:txBody>
                  <a:tcPr anchor="ctr"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484543"/>
                  </a:ext>
                </a:extLst>
              </a:tr>
              <a:tr h="170142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お弁当の　盛り付け　作業</a:t>
                      </a:r>
                      <a:endParaRPr kumimoji="1" lang="en-US" altLang="ja-JP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パート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不問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不問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/>
                        <a:t>※</a:t>
                      </a:r>
                      <a:r>
                        <a:rPr kumimoji="1" lang="ja-JP" altLang="en-US" sz="1200" dirty="0"/>
                        <a:t>お弁当の盛り付け</a:t>
                      </a:r>
                      <a:endParaRPr kumimoji="1" lang="en-US" altLang="ja-JP" sz="1200" dirty="0"/>
                    </a:p>
                    <a:p>
                      <a:pPr algn="l"/>
                      <a:endParaRPr kumimoji="1" lang="en-US" altLang="ja-JP" sz="1200" dirty="0"/>
                    </a:p>
                    <a:p>
                      <a:pPr algn="l"/>
                      <a:r>
                        <a:rPr kumimoji="1" lang="en-US" altLang="ja-JP" sz="1200" dirty="0"/>
                        <a:t>1.</a:t>
                      </a:r>
                      <a:r>
                        <a:rPr kumimoji="1" lang="ja-JP" altLang="en-US" sz="1200" dirty="0"/>
                        <a:t>その日作る分のおかずカップを並べる</a:t>
                      </a:r>
                      <a:endParaRPr kumimoji="1" lang="en-US" altLang="ja-JP" sz="1200" dirty="0"/>
                    </a:p>
                    <a:p>
                      <a:pPr algn="l"/>
                      <a:r>
                        <a:rPr kumimoji="1" lang="en-US" altLang="ja-JP" sz="1200" dirty="0"/>
                        <a:t>2.</a:t>
                      </a:r>
                      <a:r>
                        <a:rPr kumimoji="1" lang="ja-JP" altLang="en-US" sz="1200" dirty="0"/>
                        <a:t>出来上がったおかずをカップに入れる</a:t>
                      </a:r>
                      <a:endParaRPr kumimoji="1" lang="en-US" altLang="ja-JP" sz="1200" dirty="0"/>
                    </a:p>
                    <a:p>
                      <a:pPr algn="l"/>
                      <a:r>
                        <a:rPr kumimoji="1" lang="en-US" altLang="ja-JP" sz="1200" dirty="0"/>
                        <a:t>3.</a:t>
                      </a:r>
                      <a:r>
                        <a:rPr kumimoji="1" lang="ja-JP" altLang="en-US" sz="1200" dirty="0"/>
                        <a:t>おかずカップをお弁当箱に入れる</a:t>
                      </a:r>
                      <a:endParaRPr kumimoji="1" lang="en-US" altLang="ja-JP" sz="1200" dirty="0"/>
                    </a:p>
                    <a:p>
                      <a:pPr algn="l"/>
                      <a:r>
                        <a:rPr kumimoji="1" lang="en-US" altLang="ja-JP" sz="1200" dirty="0"/>
                        <a:t>4.</a:t>
                      </a:r>
                      <a:r>
                        <a:rPr kumimoji="1" lang="ja-JP" altLang="en-US" sz="1200" dirty="0"/>
                        <a:t>全部入れたら蓋をして、お箸をセットする</a:t>
                      </a:r>
                      <a:endParaRPr kumimoji="1" lang="en-US" altLang="ja-JP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298294"/>
                  </a:ext>
                </a:extLst>
              </a:tr>
            </a:tbl>
          </a:graphicData>
        </a:graphic>
      </p:graphicFrame>
      <p:graphicFrame>
        <p:nvGraphicFramePr>
          <p:cNvPr id="15" name="コンテンツ プレースホルダー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1177222"/>
              </p:ext>
            </p:extLst>
          </p:nvPr>
        </p:nvGraphicFramePr>
        <p:xfrm>
          <a:off x="374957" y="5628155"/>
          <a:ext cx="6289675" cy="21181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5832">
                  <a:extLst>
                    <a:ext uri="{9D8B030D-6E8A-4147-A177-3AD203B41FA5}">
                      <a16:colId xmlns:a16="http://schemas.microsoft.com/office/drawing/2014/main" val="1269823023"/>
                    </a:ext>
                  </a:extLst>
                </a:gridCol>
                <a:gridCol w="653142">
                  <a:extLst>
                    <a:ext uri="{9D8B030D-6E8A-4147-A177-3AD203B41FA5}">
                      <a16:colId xmlns:a16="http://schemas.microsoft.com/office/drawing/2014/main" val="3546013330"/>
                    </a:ext>
                  </a:extLst>
                </a:gridCol>
                <a:gridCol w="679269">
                  <a:extLst>
                    <a:ext uri="{9D8B030D-6E8A-4147-A177-3AD203B41FA5}">
                      <a16:colId xmlns:a16="http://schemas.microsoft.com/office/drawing/2014/main" val="3434201266"/>
                    </a:ext>
                  </a:extLst>
                </a:gridCol>
                <a:gridCol w="744583">
                  <a:extLst>
                    <a:ext uri="{9D8B030D-6E8A-4147-A177-3AD203B41FA5}">
                      <a16:colId xmlns:a16="http://schemas.microsoft.com/office/drawing/2014/main" val="3681150438"/>
                    </a:ext>
                  </a:extLst>
                </a:gridCol>
                <a:gridCol w="3176849">
                  <a:extLst>
                    <a:ext uri="{9D8B030D-6E8A-4147-A177-3AD203B41FA5}">
                      <a16:colId xmlns:a16="http://schemas.microsoft.com/office/drawing/2014/main" val="4500443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職種</a:t>
                      </a:r>
                    </a:p>
                  </a:txBody>
                  <a:tcPr anchor="ctr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雇用形態</a:t>
                      </a:r>
                      <a:endParaRPr kumimoji="1" lang="en-US" altLang="ja-JP" sz="1200" dirty="0"/>
                    </a:p>
                  </a:txBody>
                  <a:tcPr anchor="ctr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必要な経験等</a:t>
                      </a:r>
                    </a:p>
                  </a:txBody>
                  <a:tcPr anchor="ctr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必要な免許･資格</a:t>
                      </a:r>
                    </a:p>
                  </a:txBody>
                  <a:tcPr anchor="ctr">
                    <a:solidFill>
                      <a:srgbClr val="33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/>
                        <a:t>仕事内容</a:t>
                      </a:r>
                    </a:p>
                  </a:txBody>
                  <a:tcPr anchor="ctr"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484543"/>
                  </a:ext>
                </a:extLst>
              </a:tr>
              <a:tr h="147803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/>
                        <a:t>ポスティング作業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パート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不問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不問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チラシ配布作業</a:t>
                      </a:r>
                      <a:endParaRPr kumimoji="1" lang="en-US" altLang="ja-JP" sz="1200" dirty="0"/>
                    </a:p>
                    <a:p>
                      <a:pPr algn="ctr"/>
                      <a:r>
                        <a:rPr kumimoji="1" lang="ja-JP" altLang="en-US" sz="1200" dirty="0"/>
                        <a:t>（平塚市・大磯町・二宮町・茅ヶ崎市）</a:t>
                      </a:r>
                      <a:endParaRPr kumimoji="1" lang="en-US" altLang="ja-JP" sz="1200" dirty="0"/>
                    </a:p>
                    <a:p>
                      <a:pPr algn="ctr"/>
                      <a:endParaRPr kumimoji="1" lang="en-US" altLang="ja-JP" sz="1200" dirty="0"/>
                    </a:p>
                    <a:p>
                      <a:pPr algn="ctr"/>
                      <a:r>
                        <a:rPr kumimoji="1" lang="en-US" altLang="ja-JP" sz="1200" dirty="0"/>
                        <a:t>※</a:t>
                      </a:r>
                      <a:r>
                        <a:rPr kumimoji="1" lang="ja-JP" altLang="en-US" sz="1200" dirty="0"/>
                        <a:t>車で各地域まで送迎し、チラシの配布作業をしていただきます</a:t>
                      </a:r>
                      <a:endParaRPr kumimoji="1" lang="en-US" altLang="ja-JP" sz="1200" dirty="0"/>
                    </a:p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298294"/>
                  </a:ext>
                </a:extLst>
              </a:tr>
            </a:tbl>
          </a:graphicData>
        </a:graphic>
      </p:graphicFrame>
      <p:sp>
        <p:nvSpPr>
          <p:cNvPr id="23" name="テキスト ボックス 22"/>
          <p:cNvSpPr txBox="1"/>
          <p:nvPr/>
        </p:nvSpPr>
        <p:spPr>
          <a:xfrm>
            <a:off x="284163" y="747309"/>
            <a:ext cx="3448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合同会社　アスリード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19B91A4-AD2E-7290-5E63-C41DF865EE88}"/>
              </a:ext>
            </a:extLst>
          </p:cNvPr>
          <p:cNvGrpSpPr>
            <a:grpSpLocks noGrp="1" noUngrp="1" noChangeAspect="1"/>
          </p:cNvGrpSpPr>
          <p:nvPr/>
        </p:nvGrpSpPr>
        <p:grpSpPr>
          <a:xfrm>
            <a:off x="5474031" y="628806"/>
            <a:ext cx="1096634" cy="1324425"/>
            <a:chOff x="7721600" y="3543300"/>
            <a:chExt cx="2616200" cy="2870200"/>
          </a:xfrm>
        </p:grpSpPr>
        <p:pic>
          <p:nvPicPr>
            <p:cNvPr id="3" name="図 2" descr="食中毒15_赤ちゃんとハチミツ_蜂単体1【300dpi】完成">
              <a:extLst>
                <a:ext uri="{FF2B5EF4-FFF2-40B4-BE49-F238E27FC236}">
                  <a16:creationId xmlns:a16="http://schemas.microsoft.com/office/drawing/2014/main" id="{E9DB0E4C-FDA3-1E4B-036B-ECA7C44CBF1D}"/>
                </a:ext>
              </a:extLst>
            </p:cNvPr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21600" y="3543300"/>
              <a:ext cx="2616200" cy="2514600"/>
            </a:xfrm>
            <a:prstGeom prst="rect">
              <a:avLst/>
            </a:prstGeom>
          </p:spPr>
        </p:pic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8BC9123D-98FF-E9DB-CD92-6CDE64A6C830}"/>
                </a:ext>
              </a:extLst>
            </p:cNvPr>
            <p:cNvSpPr/>
            <p:nvPr/>
          </p:nvSpPr>
          <p:spPr>
            <a:xfrm>
              <a:off x="7721600" y="6070600"/>
              <a:ext cx="26162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32500" lnSpcReduction="20000"/>
            </a:bodyPr>
            <a:lstStyle/>
            <a:p>
              <a:pPr algn="ctr"/>
              <a:endParaRPr lang="ja-JP" altLang="en-US" sz="1600" dirty="0"/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38CC1ADD-5E63-A3D4-96F9-A2F4856DAE36}"/>
              </a:ext>
            </a:extLst>
          </p:cNvPr>
          <p:cNvGrpSpPr>
            <a:grpSpLocks noGrp="1" noUngrp="1" noChangeAspect="1"/>
          </p:cNvGrpSpPr>
          <p:nvPr/>
        </p:nvGrpSpPr>
        <p:grpSpPr>
          <a:xfrm>
            <a:off x="703004" y="8235058"/>
            <a:ext cx="1394387" cy="1307021"/>
            <a:chOff x="7377113" y="457200"/>
            <a:chExt cx="3305175" cy="2870200"/>
          </a:xfrm>
        </p:grpSpPr>
        <p:pic>
          <p:nvPicPr>
            <p:cNvPr id="6" name="図 5" descr="【道具・乗り物】 エフェクト">
              <a:extLst>
                <a:ext uri="{FF2B5EF4-FFF2-40B4-BE49-F238E27FC236}">
                  <a16:creationId xmlns:a16="http://schemas.microsoft.com/office/drawing/2014/main" id="{FDE1491D-7FCB-7FBD-B976-EBF071F8C82B}"/>
                </a:ext>
              </a:extLst>
            </p:cNvPr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7113" y="457200"/>
              <a:ext cx="3305175" cy="2514600"/>
            </a:xfrm>
            <a:prstGeom prst="rect">
              <a:avLst/>
            </a:prstGeom>
          </p:spPr>
        </p:pic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872379EA-9B86-9D93-87E9-72B5E4E5EF34}"/>
                </a:ext>
              </a:extLst>
            </p:cNvPr>
            <p:cNvSpPr/>
            <p:nvPr/>
          </p:nvSpPr>
          <p:spPr>
            <a:xfrm>
              <a:off x="7377113" y="2984500"/>
              <a:ext cx="330517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25000" lnSpcReduction="20000"/>
            </a:bodyPr>
            <a:lstStyle/>
            <a:p>
              <a:pPr algn="ctr"/>
              <a:r>
                <a:rPr lang="ja-JP" altLang="en-US" sz="1600" dirty="0"/>
                <a:t>ェクト</a:t>
              </a:r>
            </a:p>
          </p:txBody>
        </p:sp>
      </p:grp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382AFF0-D119-0260-EED6-7E03F9F6FA75}"/>
              </a:ext>
            </a:extLst>
          </p:cNvPr>
          <p:cNvSpPr txBox="1"/>
          <p:nvPr/>
        </p:nvSpPr>
        <p:spPr>
          <a:xfrm>
            <a:off x="346257" y="1491566"/>
            <a:ext cx="24558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chemeClr val="bg1"/>
                </a:solidFill>
              </a:rPr>
              <a:t>14060-6403461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6686ED7-3D93-8E10-9577-827A0E953CDB}"/>
              </a:ext>
            </a:extLst>
          </p:cNvPr>
          <p:cNvSpPr txBox="1"/>
          <p:nvPr/>
        </p:nvSpPr>
        <p:spPr>
          <a:xfrm>
            <a:off x="284163" y="4998031"/>
            <a:ext cx="2880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chemeClr val="bg1"/>
                </a:solidFill>
              </a:rPr>
              <a:t>14060-6402561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041605"/>
      </p:ext>
    </p:extLst>
  </p:cSld>
  <p:clrMapOvr>
    <a:masterClrMapping/>
  </p:clrMapOvr>
</p:sld>
</file>

<file path=ppt/theme/theme1.xml><?xml version="1.0" encoding="utf-8"?>
<a:theme xmlns:a="http://schemas.openxmlformats.org/drawingml/2006/main" name="スライス">
  <a:themeElements>
    <a:clrScheme name="マーキー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スライス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スライス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B95D97EAB997404599B6B3C0B2B8119D" ma:contentTypeVersion="14" ma:contentTypeDescription="新しいドキュメントを作成します。" ma:contentTypeScope="" ma:versionID="25d1d623c541e49ab5cf05e622a5e713">
  <xsd:schema xmlns:xsd="http://www.w3.org/2001/XMLSchema" xmlns:xs="http://www.w3.org/2001/XMLSchema" xmlns:p="http://schemas.microsoft.com/office/2006/metadata/properties" xmlns:ns2="fa8a314f-3afb-480c-958d-e834bad2f1ee" xmlns:ns3="44856c1c-163a-4db4-9f2d-e69ab44d016d" targetNamespace="http://schemas.microsoft.com/office/2006/metadata/properties" ma:root="true" ma:fieldsID="9f29b80b003507cbe00c850b03152b19" ns2:_="" ns3:_="">
    <xsd:import namespace="fa8a314f-3afb-480c-958d-e834bad2f1ee"/>
    <xsd:import namespace="44856c1c-163a-4db4-9f2d-e69ab44d016d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8a314f-3afb-480c-958d-e834bad2f1ee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856c1c-163a-4db4-9f2d-e69ab44d016d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c9b139d-2466-4b74-aaec-800b09cbce37}" ma:internalName="TaxCatchAll" ma:showField="CatchAllData" ma:web="44856c1c-163a-4db4-9f2d-e69ab44d01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a8a314f-3afb-480c-958d-e834bad2f1ee">
      <Terms xmlns="http://schemas.microsoft.com/office/infopath/2007/PartnerControls"/>
    </lcf76f155ced4ddcb4097134ff3c332f>
    <Owner xmlns="fa8a314f-3afb-480c-958d-e834bad2f1ee">
      <UserInfo>
        <DisplayName/>
        <AccountId xsi:nil="true"/>
        <AccountType/>
      </UserInfo>
    </Owner>
    <TaxCatchAll xmlns="44856c1c-163a-4db4-9f2d-e69ab44d016d" xsi:nil="true"/>
  </documentManagement>
</p:properties>
</file>

<file path=customXml/itemProps1.xml><?xml version="1.0" encoding="utf-8"?>
<ds:datastoreItem xmlns:ds="http://schemas.openxmlformats.org/officeDocument/2006/customXml" ds:itemID="{3E8D5825-C42B-4065-9B81-71BE1465360C}"/>
</file>

<file path=customXml/itemProps2.xml><?xml version="1.0" encoding="utf-8"?>
<ds:datastoreItem xmlns:ds="http://schemas.openxmlformats.org/officeDocument/2006/customXml" ds:itemID="{AC7E78B9-0897-4E15-A50D-EAED2A141D35}"/>
</file>

<file path=customXml/itemProps3.xml><?xml version="1.0" encoding="utf-8"?>
<ds:datastoreItem xmlns:ds="http://schemas.openxmlformats.org/officeDocument/2006/customXml" ds:itemID="{E7941501-5F64-4A08-A4BC-5FA8555A7AEC}"/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Words>263</Words>
  <PresentationFormat>A4 210 x 297 mm</PresentationFormat>
  <Paragraphs>50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Century Gothic</vt:lpstr>
      <vt:lpstr>Wingdings 3</vt:lpstr>
      <vt:lpstr>スライス</vt:lpstr>
      <vt:lpstr>ハローワーク平塚 障害者ミニ面接会 令和8年8月26日(水) 13:00～17:00 会場/ハローワーク平塚 2階ミーティングルーム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0x010100B95D97EAB997404599B6B3C0B2B8119D</vt:lpwstr>
  </property>
</Properties>
</file>