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8" r:id="rId5"/>
  </p:sldIdLst>
  <p:sldSz cx="9906000" cy="6858000" type="A4"/>
  <p:notesSz cx="9939338" cy="6805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6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20" y="78"/>
      </p:cViewPr>
      <p:guideLst>
        <p:guide orient="horz" pos="1386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8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0567" y="0"/>
            <a:ext cx="4307046" cy="3418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B7DF1-86AE-4276-9962-C6B7F8826DE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50900"/>
            <a:ext cx="3319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4" y="3275202"/>
            <a:ext cx="7951470" cy="26797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63758"/>
            <a:ext cx="4307046" cy="3418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0567" y="6463758"/>
            <a:ext cx="4307046" cy="3418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A37AF-454C-416B-9925-5223B3040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1132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A37AF-454C-416B-9925-5223B304029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140857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277" y="1366915"/>
            <a:ext cx="10180474" cy="94319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6554" y="2493448"/>
            <a:ext cx="8383919" cy="11244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3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6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80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3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6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6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53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46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3345" y="176213"/>
            <a:ext cx="2694831" cy="37544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851" y="176213"/>
            <a:ext cx="7884877" cy="37544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102" y="2827537"/>
            <a:ext cx="10180474" cy="873929"/>
          </a:xfrm>
        </p:spPr>
        <p:txBody>
          <a:bodyPr anchor="t"/>
          <a:lstStyle>
            <a:lvl1pPr algn="l">
              <a:defRPr sz="25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102" y="1864993"/>
            <a:ext cx="10180474" cy="962544"/>
          </a:xfrm>
        </p:spPr>
        <p:txBody>
          <a:bodyPr anchor="b"/>
          <a:lstStyle>
            <a:lvl1pPr marL="0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1pPr>
            <a:lvl2pPr marL="293340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2pPr>
            <a:lvl3pPr marL="586679" indent="0">
              <a:buNone/>
              <a:defRPr sz="1027">
                <a:solidFill>
                  <a:schemeClr val="tx1">
                    <a:tint val="75000"/>
                  </a:schemeClr>
                </a:solidFill>
              </a:defRPr>
            </a:lvl3pPr>
            <a:lvl4pPr marL="880019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4pPr>
            <a:lvl5pPr marL="1173358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5pPr>
            <a:lvl6pPr marL="1466698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6pPr>
            <a:lvl7pPr marL="176003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7pPr>
            <a:lvl8pPr marL="205337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8pPr>
            <a:lvl9pPr marL="2346716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851" y="1026714"/>
            <a:ext cx="5289854" cy="2903930"/>
          </a:xfrm>
        </p:spPr>
        <p:txBody>
          <a:bodyPr/>
          <a:lstStyle>
            <a:lvl1pPr>
              <a:defRPr sz="1796"/>
            </a:lvl1pPr>
            <a:lvl2pPr>
              <a:defRPr sz="1540"/>
            </a:lvl2pPr>
            <a:lvl3pPr>
              <a:defRPr sz="1283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8322" y="1026714"/>
            <a:ext cx="5289854" cy="2903930"/>
          </a:xfrm>
        </p:spPr>
        <p:txBody>
          <a:bodyPr/>
          <a:lstStyle>
            <a:lvl1pPr>
              <a:defRPr sz="1796"/>
            </a:lvl1pPr>
            <a:lvl2pPr>
              <a:defRPr sz="1540"/>
            </a:lvl2pPr>
            <a:lvl3pPr>
              <a:defRPr sz="1283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851" y="984953"/>
            <a:ext cx="5291934" cy="410481"/>
          </a:xfrm>
        </p:spPr>
        <p:txBody>
          <a:bodyPr anchor="b"/>
          <a:lstStyle>
            <a:lvl1pPr marL="0" indent="0">
              <a:buNone/>
              <a:defRPr sz="1540" b="1"/>
            </a:lvl1pPr>
            <a:lvl2pPr marL="293340" indent="0">
              <a:buNone/>
              <a:defRPr sz="1283" b="1"/>
            </a:lvl2pPr>
            <a:lvl3pPr marL="586679" indent="0">
              <a:buNone/>
              <a:defRPr sz="1155" b="1"/>
            </a:lvl3pPr>
            <a:lvl4pPr marL="880019" indent="0">
              <a:buNone/>
              <a:defRPr sz="1027" b="1"/>
            </a:lvl4pPr>
            <a:lvl5pPr marL="1173358" indent="0">
              <a:buNone/>
              <a:defRPr sz="1027" b="1"/>
            </a:lvl5pPr>
            <a:lvl6pPr marL="1466698" indent="0">
              <a:buNone/>
              <a:defRPr sz="1027" b="1"/>
            </a:lvl6pPr>
            <a:lvl7pPr marL="1760037" indent="0">
              <a:buNone/>
              <a:defRPr sz="1027" b="1"/>
            </a:lvl7pPr>
            <a:lvl8pPr marL="2053377" indent="0">
              <a:buNone/>
              <a:defRPr sz="1027" b="1"/>
            </a:lvl8pPr>
            <a:lvl9pPr marL="2346716" indent="0">
              <a:buNone/>
              <a:defRPr sz="1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851" y="1395434"/>
            <a:ext cx="5291934" cy="2535209"/>
          </a:xfrm>
        </p:spPr>
        <p:txBody>
          <a:bodyPr/>
          <a:lstStyle>
            <a:lvl1pPr>
              <a:defRPr sz="1540"/>
            </a:lvl1pPr>
            <a:lvl2pPr>
              <a:defRPr sz="1283"/>
            </a:lvl2pPr>
            <a:lvl3pPr>
              <a:defRPr sz="1155"/>
            </a:lvl3pPr>
            <a:lvl4pPr>
              <a:defRPr sz="1027"/>
            </a:lvl4pPr>
            <a:lvl5pPr>
              <a:defRPr sz="1027"/>
            </a:lvl5pPr>
            <a:lvl6pPr>
              <a:defRPr sz="1027"/>
            </a:lvl6pPr>
            <a:lvl7pPr>
              <a:defRPr sz="1027"/>
            </a:lvl7pPr>
            <a:lvl8pPr>
              <a:defRPr sz="1027"/>
            </a:lvl8pPr>
            <a:lvl9pPr>
              <a:defRPr sz="10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84164" y="984953"/>
            <a:ext cx="5294013" cy="410481"/>
          </a:xfrm>
        </p:spPr>
        <p:txBody>
          <a:bodyPr anchor="b"/>
          <a:lstStyle>
            <a:lvl1pPr marL="0" indent="0">
              <a:buNone/>
              <a:defRPr sz="1540" b="1"/>
            </a:lvl1pPr>
            <a:lvl2pPr marL="293340" indent="0">
              <a:buNone/>
              <a:defRPr sz="1283" b="1"/>
            </a:lvl2pPr>
            <a:lvl3pPr marL="586679" indent="0">
              <a:buNone/>
              <a:defRPr sz="1155" b="1"/>
            </a:lvl3pPr>
            <a:lvl4pPr marL="880019" indent="0">
              <a:buNone/>
              <a:defRPr sz="1027" b="1"/>
            </a:lvl4pPr>
            <a:lvl5pPr marL="1173358" indent="0">
              <a:buNone/>
              <a:defRPr sz="1027" b="1"/>
            </a:lvl5pPr>
            <a:lvl6pPr marL="1466698" indent="0">
              <a:buNone/>
              <a:defRPr sz="1027" b="1"/>
            </a:lvl6pPr>
            <a:lvl7pPr marL="1760037" indent="0">
              <a:buNone/>
              <a:defRPr sz="1027" b="1"/>
            </a:lvl7pPr>
            <a:lvl8pPr marL="2053377" indent="0">
              <a:buNone/>
              <a:defRPr sz="1027" b="1"/>
            </a:lvl8pPr>
            <a:lvl9pPr marL="2346716" indent="0">
              <a:buNone/>
              <a:defRPr sz="1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84164" y="1395434"/>
            <a:ext cx="5294013" cy="2535209"/>
          </a:xfrm>
        </p:spPr>
        <p:txBody>
          <a:bodyPr/>
          <a:lstStyle>
            <a:lvl1pPr>
              <a:defRPr sz="1540"/>
            </a:lvl1pPr>
            <a:lvl2pPr>
              <a:defRPr sz="1283"/>
            </a:lvl2pPr>
            <a:lvl3pPr>
              <a:defRPr sz="1155"/>
            </a:lvl3pPr>
            <a:lvl4pPr>
              <a:defRPr sz="1027"/>
            </a:lvl4pPr>
            <a:lvl5pPr>
              <a:defRPr sz="1027"/>
            </a:lvl5pPr>
            <a:lvl6pPr>
              <a:defRPr sz="1027"/>
            </a:lvl6pPr>
            <a:lvl7pPr>
              <a:defRPr sz="1027"/>
            </a:lvl7pPr>
            <a:lvl8pPr>
              <a:defRPr sz="1027"/>
            </a:lvl8pPr>
            <a:lvl9pPr>
              <a:defRPr sz="10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852" y="175193"/>
            <a:ext cx="3940360" cy="745590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2685" y="175194"/>
            <a:ext cx="6695491" cy="3755450"/>
          </a:xfrm>
        </p:spPr>
        <p:txBody>
          <a:bodyPr/>
          <a:lstStyle>
            <a:lvl1pPr>
              <a:defRPr sz="2053"/>
            </a:lvl1pPr>
            <a:lvl2pPr>
              <a:defRPr sz="1796"/>
            </a:lvl2pPr>
            <a:lvl3pPr>
              <a:defRPr sz="1540"/>
            </a:lvl3pPr>
            <a:lvl4pPr>
              <a:defRPr sz="1283"/>
            </a:lvl4pPr>
            <a:lvl5pPr>
              <a:defRPr sz="1283"/>
            </a:lvl5pPr>
            <a:lvl6pPr>
              <a:defRPr sz="1283"/>
            </a:lvl6pPr>
            <a:lvl7pPr>
              <a:defRPr sz="1283"/>
            </a:lvl7pPr>
            <a:lvl8pPr>
              <a:defRPr sz="1283"/>
            </a:lvl8pPr>
            <a:lvl9pPr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8852" y="920783"/>
            <a:ext cx="3940360" cy="3009861"/>
          </a:xfrm>
        </p:spPr>
        <p:txBody>
          <a:bodyPr/>
          <a:lstStyle>
            <a:lvl1pPr marL="0" indent="0">
              <a:buNone/>
              <a:defRPr sz="898"/>
            </a:lvl1pPr>
            <a:lvl2pPr marL="293340" indent="0">
              <a:buNone/>
              <a:defRPr sz="770"/>
            </a:lvl2pPr>
            <a:lvl3pPr marL="586679" indent="0">
              <a:buNone/>
              <a:defRPr sz="642"/>
            </a:lvl3pPr>
            <a:lvl4pPr marL="880019" indent="0">
              <a:buNone/>
              <a:defRPr sz="577"/>
            </a:lvl4pPr>
            <a:lvl5pPr marL="1173358" indent="0">
              <a:buNone/>
              <a:defRPr sz="577"/>
            </a:lvl5pPr>
            <a:lvl6pPr marL="1466698" indent="0">
              <a:buNone/>
              <a:defRPr sz="577"/>
            </a:lvl6pPr>
            <a:lvl7pPr marL="1760037" indent="0">
              <a:buNone/>
              <a:defRPr sz="577"/>
            </a:lvl7pPr>
            <a:lvl8pPr marL="2053377" indent="0">
              <a:buNone/>
              <a:defRPr sz="577"/>
            </a:lvl8pPr>
            <a:lvl9pPr marL="2346716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581" y="3080141"/>
            <a:ext cx="7186217" cy="363628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47581" y="393166"/>
            <a:ext cx="7186217" cy="2640121"/>
          </a:xfrm>
        </p:spPr>
        <p:txBody>
          <a:bodyPr/>
          <a:lstStyle>
            <a:lvl1pPr marL="0" indent="0">
              <a:buNone/>
              <a:defRPr sz="2053"/>
            </a:lvl1pPr>
            <a:lvl2pPr marL="293340" indent="0">
              <a:buNone/>
              <a:defRPr sz="1796"/>
            </a:lvl2pPr>
            <a:lvl3pPr marL="586679" indent="0">
              <a:buNone/>
              <a:defRPr sz="1540"/>
            </a:lvl3pPr>
            <a:lvl4pPr marL="880019" indent="0">
              <a:buNone/>
              <a:defRPr sz="1283"/>
            </a:lvl4pPr>
            <a:lvl5pPr marL="1173358" indent="0">
              <a:buNone/>
              <a:defRPr sz="1283"/>
            </a:lvl5pPr>
            <a:lvl6pPr marL="1466698" indent="0">
              <a:buNone/>
              <a:defRPr sz="1283"/>
            </a:lvl6pPr>
            <a:lvl7pPr marL="1760037" indent="0">
              <a:buNone/>
              <a:defRPr sz="1283"/>
            </a:lvl7pPr>
            <a:lvl8pPr marL="2053377" indent="0">
              <a:buNone/>
              <a:defRPr sz="1283"/>
            </a:lvl8pPr>
            <a:lvl9pPr marL="2346716" indent="0">
              <a:buNone/>
              <a:defRPr sz="128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47581" y="3443769"/>
            <a:ext cx="7186217" cy="516412"/>
          </a:xfrm>
        </p:spPr>
        <p:txBody>
          <a:bodyPr/>
          <a:lstStyle>
            <a:lvl1pPr marL="0" indent="0">
              <a:buNone/>
              <a:defRPr sz="898"/>
            </a:lvl1pPr>
            <a:lvl2pPr marL="293340" indent="0">
              <a:buNone/>
              <a:defRPr sz="770"/>
            </a:lvl2pPr>
            <a:lvl3pPr marL="586679" indent="0">
              <a:buNone/>
              <a:defRPr sz="642"/>
            </a:lvl3pPr>
            <a:lvl4pPr marL="880019" indent="0">
              <a:buNone/>
              <a:defRPr sz="577"/>
            </a:lvl4pPr>
            <a:lvl5pPr marL="1173358" indent="0">
              <a:buNone/>
              <a:defRPr sz="577"/>
            </a:lvl5pPr>
            <a:lvl6pPr marL="1466698" indent="0">
              <a:buNone/>
              <a:defRPr sz="577"/>
            </a:lvl6pPr>
            <a:lvl7pPr marL="1760037" indent="0">
              <a:buNone/>
              <a:defRPr sz="577"/>
            </a:lvl7pPr>
            <a:lvl8pPr marL="2053377" indent="0">
              <a:buNone/>
              <a:defRPr sz="577"/>
            </a:lvl8pPr>
            <a:lvl9pPr marL="2346716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8851" y="176212"/>
            <a:ext cx="10779325" cy="733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851" y="1026714"/>
            <a:ext cx="10779325" cy="2903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8851" y="4078335"/>
            <a:ext cx="2794640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92151" y="4078335"/>
            <a:ext cx="3792725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3536" y="4078335"/>
            <a:ext cx="2794640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3340" rtl="0" eaLnBrk="1" latinLnBrk="0" hangingPunct="1">
        <a:spcBef>
          <a:spcPct val="0"/>
        </a:spcBef>
        <a:buNone/>
        <a:defRPr sz="28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0005" indent="-220005" algn="l" defTabSz="293340" rtl="0" eaLnBrk="1" latinLnBrk="0" hangingPunct="1">
        <a:spcBef>
          <a:spcPct val="20000"/>
        </a:spcBef>
        <a:buFont typeface="Arial"/>
        <a:buChar char="•"/>
        <a:defRPr sz="2053" kern="1200">
          <a:solidFill>
            <a:schemeClr val="tx1"/>
          </a:solidFill>
          <a:latin typeface="+mn-lt"/>
          <a:ea typeface="+mn-ea"/>
          <a:cs typeface="+mn-cs"/>
        </a:defRPr>
      </a:lvl1pPr>
      <a:lvl2pPr marL="476677" indent="-183337" algn="l" defTabSz="293340" rtl="0" eaLnBrk="1" latinLnBrk="0" hangingPunct="1">
        <a:spcBef>
          <a:spcPct val="20000"/>
        </a:spcBef>
        <a:buFont typeface="Arial"/>
        <a:buChar char="–"/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733349" indent="-146670" algn="l" defTabSz="293340" rtl="0" eaLnBrk="1" latinLnBrk="0" hangingPunct="1">
        <a:spcBef>
          <a:spcPct val="20000"/>
        </a:spcBef>
        <a:buFont typeface="Arial"/>
        <a:buChar char="•"/>
        <a:defRPr sz="1540" kern="1200">
          <a:solidFill>
            <a:schemeClr val="tx1"/>
          </a:solidFill>
          <a:latin typeface="+mn-lt"/>
          <a:ea typeface="+mn-ea"/>
          <a:cs typeface="+mn-cs"/>
        </a:defRPr>
      </a:lvl3pPr>
      <a:lvl4pPr marL="1026688" indent="-146670" algn="l" defTabSz="293340" rtl="0" eaLnBrk="1" latinLnBrk="0" hangingPunct="1">
        <a:spcBef>
          <a:spcPct val="20000"/>
        </a:spcBef>
        <a:buFont typeface="Arial"/>
        <a:buChar char="–"/>
        <a:defRPr sz="1283" kern="1200">
          <a:solidFill>
            <a:schemeClr val="tx1"/>
          </a:solidFill>
          <a:latin typeface="+mn-lt"/>
          <a:ea typeface="+mn-ea"/>
          <a:cs typeface="+mn-cs"/>
        </a:defRPr>
      </a:lvl4pPr>
      <a:lvl5pPr marL="1320028" indent="-146670" algn="l" defTabSz="293340" rtl="0" eaLnBrk="1" latinLnBrk="0" hangingPunct="1">
        <a:spcBef>
          <a:spcPct val="20000"/>
        </a:spcBef>
        <a:buFont typeface="Arial"/>
        <a:buChar char="»"/>
        <a:defRPr sz="1283" kern="1200">
          <a:solidFill>
            <a:schemeClr val="tx1"/>
          </a:solidFill>
          <a:latin typeface="+mn-lt"/>
          <a:ea typeface="+mn-ea"/>
          <a:cs typeface="+mn-cs"/>
        </a:defRPr>
      </a:lvl5pPr>
      <a:lvl6pPr marL="1613367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6pPr>
      <a:lvl7pPr marL="1906707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7pPr>
      <a:lvl8pPr marL="2200046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8pPr>
      <a:lvl9pPr marL="2493386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1pPr>
      <a:lvl2pPr marL="293340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2pPr>
      <a:lvl3pPr marL="586679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3pPr>
      <a:lvl4pPr marL="880019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4pPr>
      <a:lvl5pPr marL="1173358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5pPr>
      <a:lvl6pPr marL="1466698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6pPr>
      <a:lvl7pPr marL="1760037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7pPr>
      <a:lvl8pPr marL="2053377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8pPr>
      <a:lvl9pPr marL="2346716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JPG" Type="http://schemas.openxmlformats.org/officeDocument/2006/relationships/image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../media/image3.jpeg" Type="http://schemas.openxmlformats.org/officeDocument/2006/relationships/image"/><Relationship Id="rId6" Target="../media/image4.JPG" Type="http://schemas.openxmlformats.org/officeDocument/2006/relationships/image"/><Relationship Id="rId7" Target="../media/image5.jp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973ED-392C-6D43-CB50-5B3284B27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741D74-D6A7-523D-56FF-2EF28642D1AE}"/>
              </a:ext>
            </a:extLst>
          </p:cNvPr>
          <p:cNvSpPr/>
          <p:nvPr/>
        </p:nvSpPr>
        <p:spPr>
          <a:xfrm>
            <a:off x="1890603" y="53251"/>
            <a:ext cx="4851956" cy="583244"/>
          </a:xfrm>
          <a:prstGeom prst="rect">
            <a:avLst/>
          </a:prstGeom>
          <a:solidFill>
            <a:srgbClr val="2053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55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EEA1BB-676C-0F20-1FB6-0C539741A48A}"/>
              </a:ext>
            </a:extLst>
          </p:cNvPr>
          <p:cNvSpPr txBox="1"/>
          <p:nvPr/>
        </p:nvSpPr>
        <p:spPr>
          <a:xfrm>
            <a:off x="2643432" y="54931"/>
            <a:ext cx="3339376" cy="5663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lang="ja-JP" altLang="en-US" sz="1540">
                <a:latin typeface="メイリオ" panose="020B0604030504040204" pitchFamily="50" charset="-128"/>
                <a:ea typeface="メイリオ" panose="020B0604030504040204" pitchFamily="50" charset="-128"/>
              </a:rPr>
              <a:t>医療法人社団相光会　</a:t>
            </a:r>
            <a:endParaRPr lang="en-US" altLang="ja-JP" sz="154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lang="ja-JP" altLang="en-US" sz="1540">
                <a:latin typeface="メイリオ" panose="020B0604030504040204" pitchFamily="50" charset="-128"/>
                <a:ea typeface="メイリオ" panose="020B0604030504040204" pitchFamily="50" charset="-128"/>
              </a:rPr>
              <a:t>第三湘南グリーン介護老人保健施設</a:t>
            </a:r>
            <a:endParaRPr sz="154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84B4984-F2A7-7949-7AF2-DD857391FA0A}"/>
              </a:ext>
            </a:extLst>
          </p:cNvPr>
          <p:cNvSpPr/>
          <p:nvPr/>
        </p:nvSpPr>
        <p:spPr>
          <a:xfrm>
            <a:off x="155873" y="1053130"/>
            <a:ext cx="4760615" cy="151349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55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15C4C3D-3249-361C-9EC7-B0F98B2F001F}"/>
              </a:ext>
            </a:extLst>
          </p:cNvPr>
          <p:cNvSpPr/>
          <p:nvPr/>
        </p:nvSpPr>
        <p:spPr>
          <a:xfrm>
            <a:off x="102193" y="759763"/>
            <a:ext cx="1875496" cy="4328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55" i="1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ここが</a:t>
            </a:r>
            <a:r>
              <a:rPr kumimoji="1" lang="ja-JP" altLang="en-US" sz="1400" i="1" u="sng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ウチ</a:t>
            </a:r>
            <a:r>
              <a:rPr kumimoji="1" lang="ja-JP" altLang="en-US" sz="1155" i="1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の魅力！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CCF2B3-6718-EE15-9A84-6D815C2A3A47}"/>
              </a:ext>
            </a:extLst>
          </p:cNvPr>
          <p:cNvSpPr txBox="1"/>
          <p:nvPr/>
        </p:nvSpPr>
        <p:spPr>
          <a:xfrm>
            <a:off x="143745" y="1198190"/>
            <a:ext cx="48942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・しっかりとした、指導期間があり、現職員から大好評！</a:t>
            </a:r>
            <a:endParaRPr kumimoji="1" lang="en-US" altLang="ja-JP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・従来型・ユニット型の両方を経験することが出来る。</a:t>
            </a:r>
            <a:endParaRPr kumimoji="1" lang="en-US" altLang="ja-JP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・仕事と子育てが両立しやすい。</a:t>
            </a:r>
            <a:endParaRPr kumimoji="1" lang="en-US" altLang="ja-JP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・横須賀市内３施設、他横浜市栄区と葉山町に各１</a:t>
            </a:r>
            <a:endParaRPr kumimoji="1" lang="en-US" altLang="ja-JP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施設あり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19B60784-83BF-EF42-3A3F-F70FB4A18910}"/>
              </a:ext>
            </a:extLst>
          </p:cNvPr>
          <p:cNvSpPr/>
          <p:nvPr/>
        </p:nvSpPr>
        <p:spPr>
          <a:xfrm>
            <a:off x="155873" y="2605556"/>
            <a:ext cx="4621702" cy="411298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ja-JP" altLang="en-US" sz="2050">
              <a:solidFill>
                <a:schemeClr val="tx1"/>
              </a:solidFill>
              <a:ea typeface="ＭＳ Ｐゴシック"/>
              <a:cs typeface="Calibri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89E18F2-FE5B-688F-CF48-6DD4F44A913C}"/>
              </a:ext>
            </a:extLst>
          </p:cNvPr>
          <p:cNvSpPr/>
          <p:nvPr/>
        </p:nvSpPr>
        <p:spPr>
          <a:xfrm>
            <a:off x="5128426" y="3695699"/>
            <a:ext cx="4621701" cy="24765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707A5D16-87C5-176A-7A25-60F941D06148}"/>
              </a:ext>
            </a:extLst>
          </p:cNvPr>
          <p:cNvSpPr/>
          <p:nvPr/>
        </p:nvSpPr>
        <p:spPr>
          <a:xfrm>
            <a:off x="5128426" y="1053130"/>
            <a:ext cx="4621701" cy="24765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57660FE2-3148-2002-CB0C-C2A7B2F3629D}"/>
              </a:ext>
            </a:extLst>
          </p:cNvPr>
          <p:cNvGrpSpPr/>
          <p:nvPr/>
        </p:nvGrpSpPr>
        <p:grpSpPr>
          <a:xfrm>
            <a:off x="6942607" y="7761"/>
            <a:ext cx="634866" cy="597421"/>
            <a:chOff x="7554405" y="494291"/>
            <a:chExt cx="725995" cy="698279"/>
          </a:xfrm>
        </p:grpSpPr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C83B588C-A263-7004-23BA-0ECFFD4F94F8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1417B1C-AACC-3994-A1C6-791F3195F747}"/>
                </a:ext>
              </a:extLst>
            </p:cNvPr>
            <p:cNvSpPr txBox="1"/>
            <p:nvPr/>
          </p:nvSpPr>
          <p:spPr>
            <a:xfrm>
              <a:off x="7569847" y="591614"/>
              <a:ext cx="695110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未経験</a:t>
              </a:r>
              <a:endParaRPr kumimoji="1" lang="en-US" altLang="ja-JP" sz="110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1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歓迎</a:t>
              </a: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BF17D30F-6754-F3FD-2B59-E643E577BF53}"/>
              </a:ext>
            </a:extLst>
          </p:cNvPr>
          <p:cNvGrpSpPr/>
          <p:nvPr/>
        </p:nvGrpSpPr>
        <p:grpSpPr>
          <a:xfrm>
            <a:off x="7627120" y="12409"/>
            <a:ext cx="634866" cy="597421"/>
            <a:chOff x="7554405" y="494291"/>
            <a:chExt cx="725995" cy="698279"/>
          </a:xfrm>
        </p:grpSpPr>
        <p:sp>
          <p:nvSpPr>
            <p:cNvPr id="28" name="楕円 27">
              <a:extLst>
                <a:ext uri="{FF2B5EF4-FFF2-40B4-BE49-F238E27FC236}">
                  <a16:creationId xmlns:a16="http://schemas.microsoft.com/office/drawing/2014/main" id="{B081FDB5-BEE1-1B8C-4CF5-DEEDA840716B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3A5C6DED-91E8-E96C-FE3C-A32B1C448A2E}"/>
                </a:ext>
              </a:extLst>
            </p:cNvPr>
            <p:cNvSpPr txBox="1"/>
            <p:nvPr/>
          </p:nvSpPr>
          <p:spPr>
            <a:xfrm>
              <a:off x="7569847" y="591614"/>
              <a:ext cx="698777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無資格</a:t>
              </a:r>
              <a:endParaRPr kumimoji="1" lang="en-US" altLang="ja-JP" sz="110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1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歓迎</a:t>
              </a: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C2A96E-801F-52DB-BF6D-D6E81C75D5D1}"/>
              </a:ext>
            </a:extLst>
          </p:cNvPr>
          <p:cNvGrpSpPr/>
          <p:nvPr/>
        </p:nvGrpSpPr>
        <p:grpSpPr>
          <a:xfrm>
            <a:off x="8286667" y="21791"/>
            <a:ext cx="748923" cy="597421"/>
            <a:chOff x="7515576" y="494291"/>
            <a:chExt cx="856424" cy="698279"/>
          </a:xfrm>
        </p:grpSpPr>
        <p:sp>
          <p:nvSpPr>
            <p:cNvPr id="36" name="楕円 35">
              <a:extLst>
                <a:ext uri="{FF2B5EF4-FFF2-40B4-BE49-F238E27FC236}">
                  <a16:creationId xmlns:a16="http://schemas.microsoft.com/office/drawing/2014/main" id="{06BF36AC-6520-EBAC-E8CE-323A697EC225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A2C62DA-6E09-2F38-0E12-132793A94822}"/>
                </a:ext>
              </a:extLst>
            </p:cNvPr>
            <p:cNvSpPr txBox="1"/>
            <p:nvPr/>
          </p:nvSpPr>
          <p:spPr>
            <a:xfrm>
              <a:off x="7515576" y="583927"/>
              <a:ext cx="856424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資格取得</a:t>
              </a:r>
              <a:endParaRPr kumimoji="1" lang="en-US" altLang="ja-JP" sz="110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kumimoji="1" lang="ja-JP" altLang="en-US" sz="11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サポート</a:t>
              </a:r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D298926E-4828-C9D4-4C9F-29F071462588}"/>
              </a:ext>
            </a:extLst>
          </p:cNvPr>
          <p:cNvGrpSpPr/>
          <p:nvPr/>
        </p:nvGrpSpPr>
        <p:grpSpPr>
          <a:xfrm>
            <a:off x="7242707" y="431143"/>
            <a:ext cx="697627" cy="597421"/>
            <a:chOff x="7518518" y="494291"/>
            <a:chExt cx="797765" cy="698279"/>
          </a:xfrm>
        </p:grpSpPr>
        <p:sp>
          <p:nvSpPr>
            <p:cNvPr id="45" name="楕円 44">
              <a:extLst>
                <a:ext uri="{FF2B5EF4-FFF2-40B4-BE49-F238E27FC236}">
                  <a16:creationId xmlns:a16="http://schemas.microsoft.com/office/drawing/2014/main" id="{08759A71-CC51-7663-1081-BDEEAEA6E38D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CDD6355D-AA38-8001-1084-417EB5AC94D0}"/>
                </a:ext>
              </a:extLst>
            </p:cNvPr>
            <p:cNvSpPr txBox="1"/>
            <p:nvPr/>
          </p:nvSpPr>
          <p:spPr>
            <a:xfrm>
              <a:off x="7518518" y="699535"/>
              <a:ext cx="797765" cy="2877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マザーズ</a:t>
              </a:r>
              <a:endParaRPr kumimoji="1" lang="en-US" altLang="ja-JP" sz="100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D5B9BFCF-E6E4-B545-5088-67D674CF16AB}"/>
              </a:ext>
            </a:extLst>
          </p:cNvPr>
          <p:cNvSpPr/>
          <p:nvPr/>
        </p:nvSpPr>
        <p:spPr>
          <a:xfrm>
            <a:off x="5006881" y="759763"/>
            <a:ext cx="1495480" cy="4328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55" i="1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ここに注目！</a:t>
            </a:r>
            <a:endParaRPr kumimoji="1" lang="en-US" altLang="ja-JP" sz="1155" i="1"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2A77F8C7-8607-48A0-A514-1EB6E46E5169}"/>
              </a:ext>
            </a:extLst>
          </p:cNvPr>
          <p:cNvSpPr/>
          <p:nvPr/>
        </p:nvSpPr>
        <p:spPr>
          <a:xfrm>
            <a:off x="5089293" y="3478170"/>
            <a:ext cx="1495480" cy="4328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先輩職員からの声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59524521-3B09-E86B-95D0-5B8037DECF82}"/>
              </a:ext>
            </a:extLst>
          </p:cNvPr>
          <p:cNvGrpSpPr/>
          <p:nvPr/>
        </p:nvGrpSpPr>
        <p:grpSpPr>
          <a:xfrm>
            <a:off x="7940385" y="441531"/>
            <a:ext cx="681154" cy="597421"/>
            <a:chOff x="7501473" y="494291"/>
            <a:chExt cx="778927" cy="698279"/>
          </a:xfrm>
        </p:grpSpPr>
        <p:sp>
          <p:nvSpPr>
            <p:cNvPr id="33" name="楕円 32">
              <a:extLst>
                <a:ext uri="{FF2B5EF4-FFF2-40B4-BE49-F238E27FC236}">
                  <a16:creationId xmlns:a16="http://schemas.microsoft.com/office/drawing/2014/main" id="{9FE909B5-E96D-EEB6-CB7D-CF433A4B7721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2C2EFAB7-914E-C7D3-7E1F-68FA14215C8E}"/>
                </a:ext>
              </a:extLst>
            </p:cNvPr>
            <p:cNvSpPr txBox="1"/>
            <p:nvPr/>
          </p:nvSpPr>
          <p:spPr>
            <a:xfrm>
              <a:off x="7501473" y="608578"/>
              <a:ext cx="695110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ﾏｲｶｰ</a:t>
              </a:r>
              <a:endParaRPr kumimoji="1" lang="en-US" altLang="ja-JP" sz="110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1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通勤可</a:t>
              </a: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EAC2C61B-1F77-4D42-620E-728E0DAC4017}"/>
              </a:ext>
            </a:extLst>
          </p:cNvPr>
          <p:cNvGrpSpPr/>
          <p:nvPr/>
        </p:nvGrpSpPr>
        <p:grpSpPr>
          <a:xfrm>
            <a:off x="8543201" y="471177"/>
            <a:ext cx="761747" cy="597421"/>
            <a:chOff x="7474242" y="494291"/>
            <a:chExt cx="871088" cy="698279"/>
          </a:xfrm>
        </p:grpSpPr>
        <p:sp>
          <p:nvSpPr>
            <p:cNvPr id="39" name="楕円 38">
              <a:extLst>
                <a:ext uri="{FF2B5EF4-FFF2-40B4-BE49-F238E27FC236}">
                  <a16:creationId xmlns:a16="http://schemas.microsoft.com/office/drawing/2014/main" id="{428282C3-6528-6F4D-18E3-C2490AE906B6}"/>
                </a:ext>
              </a:extLst>
            </p:cNvPr>
            <p:cNvSpPr/>
            <p:nvPr/>
          </p:nvSpPr>
          <p:spPr>
            <a:xfrm>
              <a:off x="7554408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B7C223E-23EB-7528-C20E-1E8CE4946214}"/>
                </a:ext>
              </a:extLst>
            </p:cNvPr>
            <p:cNvSpPr txBox="1"/>
            <p:nvPr/>
          </p:nvSpPr>
          <p:spPr>
            <a:xfrm>
              <a:off x="7474242" y="642201"/>
              <a:ext cx="871088" cy="4496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9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ユニット型</a:t>
              </a:r>
              <a:endParaRPr kumimoji="1" lang="en-US" altLang="ja-JP" sz="90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0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施設</a:t>
              </a:r>
              <a:endParaRPr kumimoji="1" lang="en-US" altLang="ja-JP" sz="100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F77BFD09-3C0D-D164-FBEA-3E5BBDA88650}"/>
              </a:ext>
            </a:extLst>
          </p:cNvPr>
          <p:cNvSpPr txBox="1"/>
          <p:nvPr/>
        </p:nvSpPr>
        <p:spPr>
          <a:xfrm>
            <a:off x="5128426" y="3986388"/>
            <a:ext cx="4493538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・細かい業務マニュアルがあることや先輩の指導があった事で</a:t>
            </a:r>
            <a:endParaRPr kumimoji="1"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想像より大変だった事も乗り越えられました</a:t>
            </a:r>
            <a:endParaRPr kumimoji="1"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・指導期間中に先輩が付いて指導してくれたので安心しました</a:t>
            </a:r>
            <a:endParaRPr kumimoji="1"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・入職時（社会人１年目）に教えてもらった考えが</a:t>
            </a:r>
            <a:r>
              <a:rPr kumimoji="1" lang="en-US" altLang="ja-JP" sz="1200">
                <a:latin typeface="メイリオ" panose="020B0604030504040204" pitchFamily="50" charset="-128"/>
                <a:ea typeface="メイリオ" panose="020B0604030504040204" pitchFamily="50" charset="-128"/>
              </a:rPr>
              <a:t>20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年以上</a:t>
            </a:r>
            <a:endParaRPr kumimoji="1"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たった今でも役に立っています</a:t>
            </a:r>
            <a:endParaRPr kumimoji="1"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・新人に対して丁寧に仕事を教えてくれます。不安があっても</a:t>
            </a:r>
            <a:endParaRPr kumimoji="1"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絶対に大丈夫！</a:t>
            </a:r>
            <a:endParaRPr kumimoji="1"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35192848-FA22-CC1D-A47A-76091372C49A}"/>
              </a:ext>
            </a:extLst>
          </p:cNvPr>
          <p:cNvSpPr/>
          <p:nvPr/>
        </p:nvSpPr>
        <p:spPr>
          <a:xfrm>
            <a:off x="240306" y="16447"/>
            <a:ext cx="1372033" cy="73304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200" i="1" u="sng" dirty="0"/>
              <a:t>ジモトを</a:t>
            </a:r>
            <a:endParaRPr kumimoji="1" lang="en-US" altLang="ja-JP" sz="1200" i="1" u="sng" dirty="0"/>
          </a:p>
          <a:p>
            <a:pPr algn="ctr"/>
            <a:r>
              <a:rPr kumimoji="1" lang="ja-JP" altLang="en-US" sz="1200" i="1" u="sng" dirty="0"/>
              <a:t>支える仕事</a:t>
            </a:r>
            <a:endParaRPr kumimoji="1" lang="ja-JP" altLang="en-US" sz="1200" dirty="0"/>
          </a:p>
        </p:txBody>
      </p: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85591D74-BD7E-DB73-95D4-EAAAC5479686}"/>
              </a:ext>
            </a:extLst>
          </p:cNvPr>
          <p:cNvGrpSpPr/>
          <p:nvPr/>
        </p:nvGrpSpPr>
        <p:grpSpPr>
          <a:xfrm>
            <a:off x="9067886" y="12260"/>
            <a:ext cx="634866" cy="597421"/>
            <a:chOff x="7554405" y="494291"/>
            <a:chExt cx="725995" cy="698279"/>
          </a:xfrm>
        </p:grpSpPr>
        <p:sp>
          <p:nvSpPr>
            <p:cNvPr id="57" name="楕円 56">
              <a:extLst>
                <a:ext uri="{FF2B5EF4-FFF2-40B4-BE49-F238E27FC236}">
                  <a16:creationId xmlns:a16="http://schemas.microsoft.com/office/drawing/2014/main" id="{E9B039D2-72D5-C284-9E36-BC7214804FA7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E7DC65C7-AB8C-A321-80E0-3056E01E8C83}"/>
                </a:ext>
              </a:extLst>
            </p:cNvPr>
            <p:cNvSpPr txBox="1"/>
            <p:nvPr/>
          </p:nvSpPr>
          <p:spPr>
            <a:xfrm>
              <a:off x="7590425" y="620995"/>
              <a:ext cx="651117" cy="4766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従来型</a:t>
              </a:r>
              <a:endParaRPr kumimoji="1" lang="en-US" altLang="ja-JP" sz="100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05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施設</a:t>
              </a:r>
              <a:endParaRPr kumimoji="1" lang="en-US" altLang="ja-JP" sz="105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797687D-D083-838E-4A48-7A685014AE28}"/>
              </a:ext>
            </a:extLst>
          </p:cNvPr>
          <p:cNvSpPr txBox="1"/>
          <p:nvPr/>
        </p:nvSpPr>
        <p:spPr>
          <a:xfrm>
            <a:off x="5210957" y="1349500"/>
            <a:ext cx="4695043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sz="1600" dirty="0">
                <a:latin typeface="HGPｺﾞｼｯｸE"/>
                <a:ea typeface="HGPｺﾞｼｯｸE"/>
              </a:rPr>
              <a:t>・未経験者・無資格歓迎！</a:t>
            </a:r>
            <a:endParaRPr lang="en-US" altLang="ja-JP" sz="1600" dirty="0">
              <a:latin typeface="HGPｺﾞｼｯｸE"/>
              <a:ea typeface="HGPｺﾞｼｯｸE"/>
            </a:endParaRPr>
          </a:p>
          <a:p>
            <a:r>
              <a:rPr lang="ja-JP" altLang="en-US" sz="1600" dirty="0">
                <a:latin typeface="HGPｺﾞｼｯｸE"/>
                <a:ea typeface="HGPｺﾞｼｯｸE"/>
              </a:rPr>
              <a:t>・資格取得も働きながら出来る！</a:t>
            </a:r>
            <a:endParaRPr lang="en-US" altLang="ja-JP" sz="1600" dirty="0">
              <a:latin typeface="HGPｺﾞｼｯｸE"/>
              <a:ea typeface="HGPｺﾞｼｯｸE"/>
            </a:endParaRPr>
          </a:p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・年間休日数１２８日（令和８年）</a:t>
            </a:r>
            <a:endParaRPr kumimoji="1" lang="en-US" altLang="ja-JP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・入浴は、一般浴・中間浴・ストレッチャー浴の３種類</a:t>
            </a:r>
            <a:endParaRPr kumimoji="1" lang="en-US" altLang="ja-JP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D2AA249-0CE9-6BF9-2348-D06A0358F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986" y="1140326"/>
            <a:ext cx="1291212" cy="941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7E64118-A04E-B10E-AB03-113B478FD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689" y="3042526"/>
            <a:ext cx="2726556" cy="1583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図 5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AE00EFD-FC2F-03CD-0EA4-B820E9AC07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665" r="29362"/>
          <a:stretch>
            <a:fillRect/>
          </a:stretch>
        </p:blipFill>
        <p:spPr>
          <a:xfrm rot="5400000">
            <a:off x="273883" y="3529300"/>
            <a:ext cx="1532116" cy="1093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F84A4D5-76DF-D9E0-4B74-BBF09B7F935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131273" y="4662049"/>
            <a:ext cx="2489815" cy="1867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DC429C-0B5C-94EE-72CC-05AF5F4486E4}"/>
              </a:ext>
            </a:extLst>
          </p:cNvPr>
          <p:cNvSpPr txBox="1"/>
          <p:nvPr/>
        </p:nvSpPr>
        <p:spPr>
          <a:xfrm>
            <a:off x="2131273" y="2755753"/>
            <a:ext cx="12791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▼外観</a:t>
            </a:r>
            <a:endParaRPr kumimoji="1" lang="en-US" altLang="ja-JP" sz="9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FEE9FC3-A19F-5B0B-341D-2BBF14940918}"/>
              </a:ext>
            </a:extLst>
          </p:cNvPr>
          <p:cNvSpPr txBox="1"/>
          <p:nvPr/>
        </p:nvSpPr>
        <p:spPr>
          <a:xfrm>
            <a:off x="371701" y="3070685"/>
            <a:ext cx="3371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▼</a:t>
            </a:r>
            <a:endParaRPr kumimoji="1" lang="en-US" altLang="ja-JP" sz="900" b="1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8EF7538-48E4-DCA7-E77F-727C5402DEAB}"/>
              </a:ext>
            </a:extLst>
          </p:cNvPr>
          <p:cNvSpPr txBox="1"/>
          <p:nvPr/>
        </p:nvSpPr>
        <p:spPr>
          <a:xfrm>
            <a:off x="493246" y="3062903"/>
            <a:ext cx="12791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大規模施設のフロア数</a:t>
            </a:r>
            <a:endParaRPr kumimoji="1" lang="en-US" altLang="ja-JP" sz="900" b="1" dirty="0"/>
          </a:p>
        </p:txBody>
      </p:sp>
      <p:pic>
        <p:nvPicPr>
          <p:cNvPr id="18" name="図 17" descr="窓, 草, 屋内, テーブル が含まれている画像">
            <a:extLst>
              <a:ext uri="{FF2B5EF4-FFF2-40B4-BE49-F238E27FC236}">
                <a16:creationId xmlns:a16="http://schemas.microsoft.com/office/drawing/2014/main" id="{155FDA9C-3E9E-BB17-6110-9982C481D1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7935" y="2542224"/>
            <a:ext cx="1430921" cy="75880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678446DE-7B4B-651C-B087-066812A270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8423" y="2529785"/>
            <a:ext cx="1548244" cy="766623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E988BF8B-6BB2-9D63-7D23-473A81F9B9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15753" y="2548736"/>
            <a:ext cx="1434374" cy="761201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660FE8C3-EF17-1C69-4098-D9EDC12DE9CB}"/>
              </a:ext>
            </a:extLst>
          </p:cNvPr>
          <p:cNvGrpSpPr/>
          <p:nvPr/>
        </p:nvGrpSpPr>
        <p:grpSpPr>
          <a:xfrm>
            <a:off x="4457700" y="5715968"/>
            <a:ext cx="5400642" cy="1067768"/>
            <a:chOff x="4457700" y="5715968"/>
            <a:chExt cx="5400642" cy="1067768"/>
          </a:xfrm>
        </p:grpSpPr>
        <p:sp>
          <p:nvSpPr>
            <p:cNvPr id="16" name="スクロール: 横 15">
              <a:extLst>
                <a:ext uri="{FF2B5EF4-FFF2-40B4-BE49-F238E27FC236}">
                  <a16:creationId xmlns:a16="http://schemas.microsoft.com/office/drawing/2014/main" id="{E51A3B8F-858B-719B-DA87-94C3E8F7C6BF}"/>
                </a:ext>
              </a:extLst>
            </p:cNvPr>
            <p:cNvSpPr/>
            <p:nvPr/>
          </p:nvSpPr>
          <p:spPr>
            <a:xfrm>
              <a:off x="4457700" y="5715968"/>
              <a:ext cx="5355927" cy="1067768"/>
            </a:xfrm>
            <a:prstGeom prst="horizontalScroll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2BE38E60-3AF3-F641-9AE1-6B951F279B10}"/>
                </a:ext>
              </a:extLst>
            </p:cNvPr>
            <p:cNvSpPr txBox="1"/>
            <p:nvPr/>
          </p:nvSpPr>
          <p:spPr>
            <a:xfrm>
              <a:off x="4749251" y="5935241"/>
              <a:ext cx="51090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少しでも気になった方は、</a:t>
              </a:r>
              <a:r>
                <a:rPr kumimoji="1" lang="ja-JP" altLang="en-US" sz="1600" u="sng" dirty="0">
                  <a:solidFill>
                    <a:srgbClr val="FF0000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ハローワーク相談窓口</a:t>
              </a:r>
              <a:r>
                <a:rPr kumimoji="1" lang="ja-JP" altLang="en-US" sz="14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まで！！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7AF0E45-6A9A-4655-B2DE-F571D3CD51F8}"/>
                </a:ext>
              </a:extLst>
            </p:cNvPr>
            <p:cNvSpPr txBox="1"/>
            <p:nvPr/>
          </p:nvSpPr>
          <p:spPr>
            <a:xfrm>
              <a:off x="5284516" y="6206807"/>
              <a:ext cx="4100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求人票以上の情報をゲットできます！！</a:t>
              </a:r>
            </a:p>
          </p:txBody>
        </p:sp>
      </p:grpSp>
      <p:pic>
        <p:nvPicPr>
          <p:cNvPr id="51" name="図 50">
            <a:extLst>
              <a:ext uri="{FF2B5EF4-FFF2-40B4-BE49-F238E27FC236}">
                <a16:creationId xmlns:a16="http://schemas.microsoft.com/office/drawing/2014/main" id="{CB1F0635-5661-8624-8CDF-552593096E1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276373" y="5041473"/>
            <a:ext cx="1800000" cy="135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5824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A0154447E5BB94FA894A4EF9C5CA71A" ma:contentTypeVersion="15" ma:contentTypeDescription="新しいドキュメントを作成します。" ma:contentTypeScope="" ma:versionID="b7a34672de299f185da1c2fccbbe4c14">
  <xsd:schema xmlns:xsd="http://www.w3.org/2001/XMLSchema" xmlns:xs="http://www.w3.org/2001/XMLSchema" xmlns:p="http://schemas.microsoft.com/office/2006/metadata/properties" xmlns:ns2="9ee03bb0-247a-4365-b70b-84c80d1785bc" xmlns:ns3="2af7db65-e281-4bdf-8fb7-478a6b55ba37" targetNamespace="http://schemas.microsoft.com/office/2006/metadata/properties" ma:root="true" ma:fieldsID="efec054dbb1e7f2e6c79414ab4cb265e" ns2:_="" ns3:_="">
    <xsd:import namespace="9ee03bb0-247a-4365-b70b-84c80d1785bc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03bb0-247a-4365-b70b-84c80d1785bc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56697be5-00ac-44bc-b83c-78a2a69238df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af7db65-e281-4bdf-8fb7-478a6b55ba37" xsi:nil="true"/>
    <Owner xmlns="9ee03bb0-247a-4365-b70b-84c80d1785bc">
      <UserInfo>
        <DisplayName/>
        <AccountId xsi:nil="true"/>
        <AccountType/>
      </UserInfo>
    </Owner>
    <lcf76f155ced4ddcb4097134ff3c332f xmlns="9ee03bb0-247a-4365-b70b-84c80d1785b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EDE70A-5E2E-418F-92F3-8808BC6BDC42}">
  <ds:schemaRefs>
    <ds:schemaRef ds:uri="2af7db65-e281-4bdf-8fb7-478a6b55ba37"/>
    <ds:schemaRef ds:uri="9ee03bb0-247a-4365-b70b-84c80d1785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F8C7604-6DC9-488A-8121-99F14072DEFE}">
  <ds:schemaRefs>
    <ds:schemaRef ds:uri="http://www.w3.org/XML/1998/namespace"/>
    <ds:schemaRef ds:uri="http://purl.org/dc/dcmitype/"/>
    <ds:schemaRef ds:uri="2af7db65-e281-4bdf-8fb7-478a6b55ba37"/>
    <ds:schemaRef ds:uri="9ee03bb0-247a-4365-b70b-84c80d1785bc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68B2CA1-649B-495F-91A6-D62CE25CC2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236</Words>
  <PresentationFormat>A4 210 x 297 mm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HGPｺﾞｼｯｸE</vt:lpstr>
      <vt:lpstr>HGP創英角ﾎﾟｯﾌﾟ体</vt:lpstr>
      <vt:lpstr>HG創英角ｺﾞｼｯｸUB</vt:lpstr>
      <vt:lpstr>ＭＳ Ｐゴシック</vt:lpstr>
      <vt:lpstr>メイリオ</vt:lpstr>
      <vt:lpstr>游ゴシック</vt:lpstr>
      <vt:lpstr>Arial</vt:lpstr>
      <vt:lpstr>Calibri</vt:lpstr>
      <vt:lpstr>Office Theme</vt:lpstr>
      <vt:lpstr>PowerPoint プレゼンテーション</vt:lpstr>
    </vt:vector>
  </TitlesOfParts>
  <LinksUpToDate>false</LinksUpToDate>
  <SharedDoc>false</SharedDoc>
  <HyperlinkBase/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0x010100BA0154447E5BB94FA894A4EF9C5CA71A</vt:lpwstr>
  </property>
  <property fmtid="{D5CDD505-2E9C-101B-9397-08002B2CF9AE}" pid="3" name="MediaServiceImageTags">
    <vt:lpwstr/>
  </property>
</Properties>
</file>