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805613" cy="9939338"/>
  <p:defaultTextStyle>
    <a:defPPr>
      <a:defRPr lang="ja-JP"/>
    </a:defPPr>
    <a:lvl1pPr marL="0" algn="l" defTabSz="91429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444" algn="l" defTabSz="91429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A9E020"/>
    <a:srgbClr val="E3F2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86472" autoAdjust="0"/>
  </p:normalViewPr>
  <p:slideViewPr>
    <p:cSldViewPr>
      <p:cViewPr varScale="1">
        <p:scale>
          <a:sx n="68" d="100"/>
          <a:sy n="68" d="100"/>
        </p:scale>
        <p:origin x="1662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../customXml/item2.xml" Type="http://schemas.openxmlformats.org/officeDocument/2006/relationships/customXml"/><Relationship Id="rId11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Relationship Id="rId9" Target="../customXml/item1.xml" Type="http://schemas.openxmlformats.org/officeDocument/2006/relationships/customXml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5D660-1BB4-4FB3-8B7C-59EF356DF7A5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241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C8949-F427-46E0-B7D8-0F6179E12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6025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C8949-F427-46E0-B7D8-0F6179E125F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091449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1" y="2840569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1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1" y="366186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6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6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8" indent="0">
              <a:buNone/>
              <a:defRPr sz="2000" b="1"/>
            </a:lvl2pPr>
            <a:lvl3pPr marL="914296" indent="0">
              <a:buNone/>
              <a:defRPr sz="1800" b="1"/>
            </a:lvl3pPr>
            <a:lvl4pPr marL="1371444" indent="0">
              <a:buNone/>
              <a:defRPr sz="1600" b="1"/>
            </a:lvl4pPr>
            <a:lvl5pPr marL="1828592" indent="0">
              <a:buNone/>
              <a:defRPr sz="1600" b="1"/>
            </a:lvl5pPr>
            <a:lvl6pPr marL="2285740" indent="0">
              <a:buNone/>
              <a:defRPr sz="1600" b="1"/>
            </a:lvl6pPr>
            <a:lvl7pPr marL="2742888" indent="0">
              <a:buNone/>
              <a:defRPr sz="1600" b="1"/>
            </a:lvl7pPr>
            <a:lvl8pPr marL="3200036" indent="0">
              <a:buNone/>
              <a:defRPr sz="1600" b="1"/>
            </a:lvl8pPr>
            <a:lvl9pPr marL="3657184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8" indent="0">
              <a:buNone/>
              <a:defRPr sz="2000" b="1"/>
            </a:lvl2pPr>
            <a:lvl3pPr marL="914296" indent="0">
              <a:buNone/>
              <a:defRPr sz="1800" b="1"/>
            </a:lvl3pPr>
            <a:lvl4pPr marL="1371444" indent="0">
              <a:buNone/>
              <a:defRPr sz="1600" b="1"/>
            </a:lvl4pPr>
            <a:lvl5pPr marL="1828592" indent="0">
              <a:buNone/>
              <a:defRPr sz="1600" b="1"/>
            </a:lvl5pPr>
            <a:lvl6pPr marL="2285740" indent="0">
              <a:buNone/>
              <a:defRPr sz="1600" b="1"/>
            </a:lvl6pPr>
            <a:lvl7pPr marL="2742888" indent="0">
              <a:buNone/>
              <a:defRPr sz="1600" b="1"/>
            </a:lvl7pPr>
            <a:lvl8pPr marL="3200036" indent="0">
              <a:buNone/>
              <a:defRPr sz="1600" b="1"/>
            </a:lvl8pPr>
            <a:lvl9pPr marL="3657184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48" indent="0">
              <a:buNone/>
              <a:defRPr sz="1200"/>
            </a:lvl2pPr>
            <a:lvl3pPr marL="914296" indent="0">
              <a:buNone/>
              <a:defRPr sz="1000"/>
            </a:lvl3pPr>
            <a:lvl4pPr marL="1371444" indent="0">
              <a:buNone/>
              <a:defRPr sz="900"/>
            </a:lvl4pPr>
            <a:lvl5pPr marL="1828592" indent="0">
              <a:buNone/>
              <a:defRPr sz="900"/>
            </a:lvl5pPr>
            <a:lvl6pPr marL="2285740" indent="0">
              <a:buNone/>
              <a:defRPr sz="900"/>
            </a:lvl6pPr>
            <a:lvl7pPr marL="2742888" indent="0">
              <a:buNone/>
              <a:defRPr sz="900"/>
            </a:lvl7pPr>
            <a:lvl8pPr marL="3200036" indent="0">
              <a:buNone/>
              <a:defRPr sz="900"/>
            </a:lvl8pPr>
            <a:lvl9pPr marL="3657184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48" indent="0">
              <a:buNone/>
              <a:defRPr sz="2800"/>
            </a:lvl2pPr>
            <a:lvl3pPr marL="914296" indent="0">
              <a:buNone/>
              <a:defRPr sz="2400"/>
            </a:lvl3pPr>
            <a:lvl4pPr marL="1371444" indent="0">
              <a:buNone/>
              <a:defRPr sz="2000"/>
            </a:lvl4pPr>
            <a:lvl5pPr marL="1828592" indent="0">
              <a:buNone/>
              <a:defRPr sz="2000"/>
            </a:lvl5pPr>
            <a:lvl6pPr marL="2285740" indent="0">
              <a:buNone/>
              <a:defRPr sz="2000"/>
            </a:lvl6pPr>
            <a:lvl7pPr marL="2742888" indent="0">
              <a:buNone/>
              <a:defRPr sz="2000"/>
            </a:lvl7pPr>
            <a:lvl8pPr marL="3200036" indent="0">
              <a:buNone/>
              <a:defRPr sz="2000"/>
            </a:lvl8pPr>
            <a:lvl9pPr marL="3657184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48" indent="0">
              <a:buNone/>
              <a:defRPr sz="1200"/>
            </a:lvl2pPr>
            <a:lvl3pPr marL="914296" indent="0">
              <a:buNone/>
              <a:defRPr sz="1000"/>
            </a:lvl3pPr>
            <a:lvl4pPr marL="1371444" indent="0">
              <a:buNone/>
              <a:defRPr sz="900"/>
            </a:lvl4pPr>
            <a:lvl5pPr marL="1828592" indent="0">
              <a:buNone/>
              <a:defRPr sz="900"/>
            </a:lvl5pPr>
            <a:lvl6pPr marL="2285740" indent="0">
              <a:buNone/>
              <a:defRPr sz="900"/>
            </a:lvl6pPr>
            <a:lvl7pPr marL="2742888" indent="0">
              <a:buNone/>
              <a:defRPr sz="900"/>
            </a:lvl7pPr>
            <a:lvl8pPr marL="3200036" indent="0">
              <a:buNone/>
              <a:defRPr sz="900"/>
            </a:lvl8pPr>
            <a:lvl9pPr marL="3657184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1" y="366184"/>
            <a:ext cx="6172200" cy="1524000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133602"/>
            <a:ext cx="6172200" cy="6034617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5"/>
            <a:ext cx="1600200" cy="486833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5"/>
            <a:ext cx="2171700" cy="486833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1" y="8475135"/>
            <a:ext cx="1600200" cy="486833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96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1" indent="-342861" algn="l" defTabSz="914296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5" indent="-285717" algn="l" defTabSz="914296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70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18" indent="-228574" algn="l" defTabSz="914296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66" indent="-228574" algn="l" defTabSz="914296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14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62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10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58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2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2" algn="l" defTabSz="9142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0" algn="l" defTabSz="9142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8" algn="l" defTabSz="9142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6" algn="l" defTabSz="9142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84" algn="l" defTabSz="9142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Relationship Id="rId7" Target="../media/image5.png" Type="http://schemas.openxmlformats.org/officeDocument/2006/relationships/image"/><Relationship Id="rId8" Target="../media/image6.png" Type="http://schemas.openxmlformats.org/officeDocument/2006/relationships/image"/><Relationship Id="rId9" Target="../media/image7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8.png" Type="http://schemas.openxmlformats.org/officeDocument/2006/relationships/image"/><Relationship Id="rId3" Target="../media/image9.png" Type="http://schemas.openxmlformats.org/officeDocument/2006/relationships/image"/><Relationship Id="rId4" Target="../media/image10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341" y="482944"/>
            <a:ext cx="6537381" cy="906005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6000" dirty="0">
                <a:solidFill>
                  <a:srgbClr val="0070C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ja-JP" altLang="en-US" sz="6700" b="1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シ ニ ア 面 接 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-811" y="1"/>
            <a:ext cx="6858000" cy="2930734"/>
          </a:xfrm>
          <a:solidFill>
            <a:schemeClr val="accent5">
              <a:lumMod val="40000"/>
              <a:lumOff val="60000"/>
              <a:alpha val="39000"/>
            </a:schemeClr>
          </a:solidFill>
        </p:spPr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6341" y="3554806"/>
            <a:ext cx="6858000" cy="1431151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kumimoji="1" lang="ja-JP" altLang="en-US" sz="2300" b="1" dirty="0">
                <a:solidFill>
                  <a:srgbClr val="002060"/>
                </a:solidFill>
                <a:highlight>
                  <a:srgbClr val="A9E02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シニア向け求人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の面接ができます。</a:t>
            </a:r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仕事内容や環境等、気になることを直接、事業所担当者とお話しください。</a:t>
            </a:r>
            <a:endParaRPr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川崎市シルバー人材センターの説明ブースもご用意しております。</a:t>
            </a:r>
            <a:endParaRPr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説明だけ聞きたい・・・そんな方も是非ご参加ください。</a:t>
            </a:r>
            <a:endParaRPr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ご参加をお待ちしております！</a:t>
            </a:r>
            <a:endParaRPr kumimoji="1" lang="ja-JP" altLang="en-US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88437" y="5030393"/>
            <a:ext cx="635742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5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日時</a:t>
            </a:r>
            <a:r>
              <a:rPr lang="ja-JP" altLang="en-US" sz="25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25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令和８</a:t>
            </a:r>
            <a:r>
              <a:rPr kumimoji="1" lang="ja-JP" altLang="en-US" sz="25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年７月</a:t>
            </a:r>
            <a:r>
              <a:rPr kumimoji="1" lang="en-US" altLang="ja-JP" sz="25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kumimoji="1" lang="ja-JP" altLang="en-US" sz="25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３日（</a:t>
            </a:r>
            <a:r>
              <a:rPr lang="ja-JP" altLang="en-US" sz="25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木</a:t>
            </a:r>
            <a:r>
              <a:rPr kumimoji="1" lang="ja-JP" altLang="en-US" sz="25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　</a:t>
            </a:r>
            <a:endParaRPr kumimoji="1" lang="en-US" altLang="ja-JP" sz="2500" dirty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en-US" altLang="ja-JP" sz="25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      </a:t>
            </a:r>
            <a:r>
              <a:rPr lang="ja-JP" altLang="en-US" sz="25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en-US" altLang="ja-JP" sz="2500" b="1" dirty="0"/>
              <a:t>9</a:t>
            </a:r>
            <a:r>
              <a:rPr kumimoji="1" lang="ja-JP" altLang="en-US" sz="2500" b="1" dirty="0"/>
              <a:t>：</a:t>
            </a:r>
            <a:r>
              <a:rPr kumimoji="1" lang="en-US" altLang="ja-JP" sz="2500" b="1" dirty="0"/>
              <a:t>30</a:t>
            </a:r>
            <a:r>
              <a:rPr kumimoji="1" lang="ja-JP" altLang="en-US" sz="2500" b="1" dirty="0"/>
              <a:t>～</a:t>
            </a:r>
            <a:r>
              <a:rPr kumimoji="1" lang="en-US" altLang="ja-JP" sz="2500" b="1" dirty="0"/>
              <a:t>1</a:t>
            </a:r>
            <a:r>
              <a:rPr lang="en-US" altLang="ja-JP" sz="2500" b="1" dirty="0"/>
              <a:t>2</a:t>
            </a:r>
            <a:r>
              <a:rPr kumimoji="1" lang="ja-JP" altLang="en-US" sz="2500" b="1" dirty="0"/>
              <a:t>：</a:t>
            </a:r>
            <a:r>
              <a:rPr kumimoji="1" lang="en-US" altLang="ja-JP" sz="2500" b="1" dirty="0"/>
              <a:t>00</a:t>
            </a:r>
            <a:r>
              <a:rPr kumimoji="1" lang="ja-JP" altLang="en-US" dirty="0"/>
              <a:t>　</a:t>
            </a:r>
            <a:r>
              <a:rPr kumimoji="1" lang="ja-JP" altLang="en-US" b="1" dirty="0"/>
              <a:t>（受付時間）９：１５～１１：４５</a:t>
            </a:r>
            <a:endParaRPr kumimoji="1" lang="en-US" altLang="ja-JP" b="1" dirty="0"/>
          </a:p>
          <a:p>
            <a:r>
              <a:rPr kumimoji="1"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場所　</a:t>
            </a:r>
            <a:r>
              <a:rPr kumimoji="1" lang="ja-JP" altLang="en-US" sz="24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ハローワーク川崎　</a:t>
            </a:r>
            <a:r>
              <a:rPr kumimoji="1" lang="en-US" altLang="ja-JP" sz="24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</a:t>
            </a:r>
            <a:r>
              <a:rPr kumimoji="1" lang="ja-JP" altLang="en-US" sz="24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階大会議室</a:t>
            </a:r>
            <a:endParaRPr kumimoji="1" lang="en-US" altLang="ja-JP" sz="2400" dirty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川崎市川崎区南町１７－２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 　ＪＲ川崎駅から徒歩</a:t>
            </a:r>
            <a:r>
              <a:rPr kumimoji="1"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8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分</a:t>
            </a:r>
            <a:r>
              <a:rPr kumimoji="1"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/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京急川崎駅から徒歩</a:t>
            </a:r>
            <a:r>
              <a:rPr kumimoji="1"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分</a:t>
            </a: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-811" y="7020001"/>
            <a:ext cx="6858000" cy="21957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　●</a:t>
            </a:r>
            <a:r>
              <a:rPr kumimoji="1" lang="ja-JP" altLang="en-US" b="1" dirty="0">
                <a:solidFill>
                  <a:schemeClr val="tx1"/>
                </a:solidFill>
              </a:rPr>
              <a:t>参加事業所　　６０歳以上の方を募集する事業所　８社（予定）　　</a:t>
            </a:r>
            <a:endParaRPr lang="en-US" altLang="ja-JP" b="1" dirty="0">
              <a:solidFill>
                <a:schemeClr val="tx1"/>
              </a:solidFill>
            </a:endParaRPr>
          </a:p>
          <a:p>
            <a:r>
              <a:rPr lang="ja-JP" altLang="en-US" b="1" dirty="0">
                <a:solidFill>
                  <a:schemeClr val="tx1"/>
                </a:solidFill>
              </a:rPr>
              <a:t>　●参加対象者　　６０歳以上の求職中の方     </a:t>
            </a:r>
            <a:endParaRPr lang="en-US" altLang="ja-JP" b="1" dirty="0">
              <a:solidFill>
                <a:schemeClr val="tx1"/>
              </a:solidFill>
            </a:endParaRPr>
          </a:p>
          <a:p>
            <a:r>
              <a:rPr kumimoji="1" lang="ja-JP" altLang="en-US" b="1" dirty="0">
                <a:solidFill>
                  <a:schemeClr val="tx1"/>
                </a:solidFill>
              </a:rPr>
              <a:t>　●参加方法・参加事業所　　  　</a:t>
            </a:r>
            <a:r>
              <a:rPr kumimoji="1" lang="en-US" altLang="ja-JP" b="1" dirty="0">
                <a:solidFill>
                  <a:schemeClr val="tx1"/>
                </a:solidFill>
              </a:rPr>
              <a:t>※</a:t>
            </a:r>
            <a:r>
              <a:rPr kumimoji="1" lang="ja-JP" altLang="en-US" b="1" dirty="0">
                <a:solidFill>
                  <a:schemeClr val="tx1"/>
                </a:solidFill>
              </a:rPr>
              <a:t>　裏面をご覧ください。</a:t>
            </a:r>
            <a:endParaRPr kumimoji="1" lang="en-US" altLang="ja-JP" b="1" dirty="0">
              <a:solidFill>
                <a:schemeClr val="tx1"/>
              </a:solidFill>
            </a:endParaRPr>
          </a:p>
          <a:p>
            <a:r>
              <a:rPr lang="ja-JP" altLang="en-US" b="1" dirty="0">
                <a:solidFill>
                  <a:schemeClr val="tx1"/>
                </a:solidFill>
              </a:rPr>
              <a:t>　　　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sz="1600" b="1" dirty="0">
                <a:solidFill>
                  <a:schemeClr val="tx1"/>
                </a:solidFill>
              </a:rPr>
              <a:t> お申し込み</a:t>
            </a:r>
            <a:r>
              <a:rPr kumimoji="1" lang="en-US" altLang="ja-JP" sz="1600" b="1" dirty="0">
                <a:solidFill>
                  <a:schemeClr val="tx1"/>
                </a:solidFill>
              </a:rPr>
              <a:t>/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問合せ：ハローワーク川崎　専門援助部門　</a:t>
            </a:r>
            <a:endParaRPr kumimoji="1" lang="en-US" altLang="ja-JP" sz="1600" b="1" dirty="0">
              <a:solidFill>
                <a:schemeClr val="tx1"/>
              </a:solidFill>
            </a:endParaRPr>
          </a:p>
          <a:p>
            <a:r>
              <a:rPr kumimoji="1" lang="ja-JP" altLang="en-US" sz="1600" b="1" dirty="0">
                <a:solidFill>
                  <a:schemeClr val="tx1"/>
                </a:solidFill>
              </a:rPr>
              <a:t>　　　　　　　　　　　　　　　　　　　　　　　　　　　　　　０４４－２４４－８６０９　４４＃</a:t>
            </a:r>
            <a:endParaRPr lang="en-US" altLang="ja-JP" sz="1600" b="1" dirty="0">
              <a:solidFill>
                <a:schemeClr val="tx1"/>
              </a:solidFill>
            </a:endParaRPr>
          </a:p>
          <a:p>
            <a:r>
              <a:rPr kumimoji="1" lang="ja-JP" altLang="en-US" sz="1600" b="1" dirty="0">
                <a:solidFill>
                  <a:schemeClr val="tx1"/>
                </a:solidFill>
              </a:rPr>
              <a:t> 　　　主催：ハローワーク川崎　　　共催：川崎市シルバー人材センター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30C3D3E9-FF7A-30E7-EE45-230A4F79F3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576" y="2123999"/>
            <a:ext cx="723904" cy="563372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BF1EF75B-BCCC-35B8-E825-3FD24109E0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88437" y="2430460"/>
            <a:ext cx="723904" cy="865902"/>
          </a:xfrm>
          <a:prstGeom prst="rect">
            <a:avLst/>
          </a:prstGeom>
        </p:spPr>
      </p:pic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7D6E33FB-B3BF-3AA8-156C-F02EC5277C5D}"/>
              </a:ext>
            </a:extLst>
          </p:cNvPr>
          <p:cNvSpPr/>
          <p:nvPr/>
        </p:nvSpPr>
        <p:spPr>
          <a:xfrm>
            <a:off x="0" y="102274"/>
            <a:ext cx="2750563" cy="46955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 cmpd="sng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500" b="1" dirty="0">
                <a:solidFill>
                  <a:schemeClr val="tx1"/>
                </a:solidFill>
              </a:rPr>
              <a:t>６０歳以上対象！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047FC868-52F1-A7BD-7DD0-E154DCCD837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-258" r="-3058" b="13576"/>
          <a:stretch>
            <a:fillRect/>
          </a:stretch>
        </p:blipFill>
        <p:spPr>
          <a:xfrm flipH="1">
            <a:off x="1110796" y="1536984"/>
            <a:ext cx="1182849" cy="97127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A800A95D-C4D1-B3C5-C0D1-9757B8C6EA5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-1645" b="12524"/>
          <a:stretch>
            <a:fillRect/>
          </a:stretch>
        </p:blipFill>
        <p:spPr>
          <a:xfrm>
            <a:off x="-1650412" y="2687371"/>
            <a:ext cx="794523" cy="931179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D54EE0B4-98CE-E73C-F65C-FE510854ED17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b="14819"/>
          <a:stretch>
            <a:fillRect/>
          </a:stretch>
        </p:blipFill>
        <p:spPr>
          <a:xfrm>
            <a:off x="4106956" y="1301916"/>
            <a:ext cx="989038" cy="121041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E397AEF-53EB-9366-E18D-7ED9069768C6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b="13977"/>
          <a:stretch>
            <a:fillRect/>
          </a:stretch>
        </p:blipFill>
        <p:spPr>
          <a:xfrm>
            <a:off x="2721184" y="1431763"/>
            <a:ext cx="892526" cy="1109778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A2F4F141-065B-ACFC-3CA3-5B371958194F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b="12560"/>
          <a:stretch>
            <a:fillRect/>
          </a:stretch>
        </p:blipFill>
        <p:spPr>
          <a:xfrm>
            <a:off x="5467348" y="1388949"/>
            <a:ext cx="893429" cy="1160797"/>
          </a:xfrm>
          <a:prstGeom prst="rect">
            <a:avLst/>
          </a:prstGeom>
        </p:spPr>
      </p:pic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B0E88B97-3B0E-4388-B5DC-40A5FB6FE0E2}"/>
              </a:ext>
            </a:extLst>
          </p:cNvPr>
          <p:cNvSpPr/>
          <p:nvPr/>
        </p:nvSpPr>
        <p:spPr>
          <a:xfrm>
            <a:off x="3477958" y="2624502"/>
            <a:ext cx="3349595" cy="651593"/>
          </a:xfrm>
          <a:prstGeom prst="wedgeRoundRectCallout">
            <a:avLst>
              <a:gd name="adj1" fmla="val 1659"/>
              <a:gd name="adj2" fmla="val 84698"/>
              <a:gd name="adj3" fmla="val 16667"/>
            </a:avLst>
          </a:prstGeom>
          <a:solidFill>
            <a:schemeClr val="accent2">
              <a:lumMod val="60000"/>
              <a:lumOff val="40000"/>
              <a:alpha val="96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rgbClr val="0099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川崎市シルバー人材センター</a:t>
            </a:r>
            <a:r>
              <a:rPr kumimoji="1" lang="ja-JP" altLang="en-US" dirty="0">
                <a:solidFill>
                  <a:schemeClr val="tx1"/>
                </a:solidFill>
              </a:rPr>
              <a:t>も参加！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8F7A202C-C596-3398-1D55-9163623417AA}"/>
              </a:ext>
            </a:extLst>
          </p:cNvPr>
          <p:cNvSpPr/>
          <p:nvPr/>
        </p:nvSpPr>
        <p:spPr>
          <a:xfrm>
            <a:off x="531124" y="2773133"/>
            <a:ext cx="2897065" cy="464063"/>
          </a:xfrm>
          <a:prstGeom prst="roundRect">
            <a:avLst/>
          </a:prstGeom>
          <a:solidFill>
            <a:schemeClr val="accent1">
              <a:alpha val="72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</a:rPr>
              <a:t>説明のみ聞きたい方も参加可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7742E1C-5233-A9D7-42FF-1E83C34795D9}"/>
              </a:ext>
            </a:extLst>
          </p:cNvPr>
          <p:cNvSpPr txBox="1"/>
          <p:nvPr/>
        </p:nvSpPr>
        <p:spPr>
          <a:xfrm>
            <a:off x="0" y="3291321"/>
            <a:ext cx="14370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/>
              <a:t>ハローワーク川崎　</a:t>
            </a:r>
            <a:endParaRPr kumimoji="1" lang="en-US" altLang="ja-JP" sz="600" dirty="0"/>
          </a:p>
          <a:p>
            <a:r>
              <a:rPr kumimoji="1" lang="ja-JP" altLang="en-US" sz="600" dirty="0"/>
              <a:t>公式キャラクター　はろー！さきちゃん</a:t>
            </a:r>
          </a:p>
        </p:txBody>
      </p:sp>
    </p:spTree>
    <p:extLst>
      <p:ext uri="{BB962C8B-B14F-4D97-AF65-F5344CB8AC3E}">
        <p14:creationId xmlns:p14="http://schemas.microsoft.com/office/powerpoint/2010/main" val="4214112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FDB51DD-E4EC-F24C-51DD-CBFFEA9C38AC}"/>
              </a:ext>
            </a:extLst>
          </p:cNvPr>
          <p:cNvSpPr txBox="1"/>
          <p:nvPr/>
        </p:nvSpPr>
        <p:spPr>
          <a:xfrm>
            <a:off x="292884" y="133093"/>
            <a:ext cx="6462210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700" b="1" dirty="0"/>
              <a:t>●参加方法</a:t>
            </a:r>
            <a:endParaRPr lang="en-US" altLang="ja-JP" sz="1700" b="1" dirty="0"/>
          </a:p>
          <a:p>
            <a:r>
              <a:rPr lang="ja-JP" altLang="en-US" sz="1700" b="1" dirty="0"/>
              <a:t>・下記の参加申込書のご記入のうえ、当日持参してください。</a:t>
            </a:r>
            <a:endParaRPr lang="en-US" altLang="ja-JP" sz="1700" b="1" dirty="0"/>
          </a:p>
          <a:p>
            <a:r>
              <a:rPr lang="ja-JP" altLang="en-US" sz="1700" b="1" dirty="0"/>
              <a:t>・面接を希望される方は、求人票に記載された応募書類と紹介状</a:t>
            </a:r>
            <a:endParaRPr lang="en-US" altLang="ja-JP" sz="1700" b="1" dirty="0"/>
          </a:p>
          <a:p>
            <a:r>
              <a:rPr lang="ja-JP" altLang="en-US" sz="1700" b="1" dirty="0"/>
              <a:t>　をご持参ください。</a:t>
            </a:r>
            <a:endParaRPr lang="en-US" altLang="ja-JP" sz="1700" b="1" dirty="0"/>
          </a:p>
          <a:p>
            <a:r>
              <a:rPr lang="ja-JP" altLang="en-US" sz="1700" b="1" u="sng" dirty="0"/>
              <a:t>・面接は、</a:t>
            </a:r>
            <a:r>
              <a:rPr lang="ja-JP" altLang="en-US" sz="1700" b="1" u="wavy" dirty="0">
                <a:solidFill>
                  <a:srgbClr val="FF0000"/>
                </a:solidFill>
              </a:rPr>
              <a:t>先着順</a:t>
            </a:r>
            <a:r>
              <a:rPr lang="ja-JP" altLang="en-US" sz="1700" b="1" u="sng" dirty="0"/>
              <a:t>にご案内いたします。面接希望者が多い場合は、</a:t>
            </a:r>
            <a:endParaRPr lang="en-US" altLang="ja-JP" sz="1700" b="1" u="sng" dirty="0"/>
          </a:p>
          <a:p>
            <a:r>
              <a:rPr lang="ja-JP" altLang="en-US" sz="1700" b="1" u="sng" dirty="0"/>
              <a:t>　お待ちいただきますがご了承ください。</a:t>
            </a:r>
            <a:endParaRPr lang="en-US" altLang="ja-JP" sz="1700" b="1" u="sng" dirty="0"/>
          </a:p>
          <a:p>
            <a:r>
              <a:rPr lang="ja-JP" altLang="en-US" sz="1700" b="1" u="sng" dirty="0"/>
              <a:t>・応募者多数の場合は、書類選考となりますので予めご了承ください。</a:t>
            </a:r>
            <a:endParaRPr lang="en-US" altLang="ja-JP" sz="1700" b="1" u="sng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60F7E735-FB16-497E-DA4E-25A991A17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248754"/>
              </p:ext>
            </p:extLst>
          </p:nvPr>
        </p:nvGraphicFramePr>
        <p:xfrm>
          <a:off x="130527" y="4838884"/>
          <a:ext cx="6592331" cy="4300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7840">
                  <a:extLst>
                    <a:ext uri="{9D8B030D-6E8A-4147-A177-3AD203B41FA5}">
                      <a16:colId xmlns:a16="http://schemas.microsoft.com/office/drawing/2014/main" val="3445041691"/>
                    </a:ext>
                  </a:extLst>
                </a:gridCol>
                <a:gridCol w="214697">
                  <a:extLst>
                    <a:ext uri="{9D8B030D-6E8A-4147-A177-3AD203B41FA5}">
                      <a16:colId xmlns:a16="http://schemas.microsoft.com/office/drawing/2014/main" val="3234368903"/>
                    </a:ext>
                  </a:extLst>
                </a:gridCol>
                <a:gridCol w="770014">
                  <a:extLst>
                    <a:ext uri="{9D8B030D-6E8A-4147-A177-3AD203B41FA5}">
                      <a16:colId xmlns:a16="http://schemas.microsoft.com/office/drawing/2014/main" val="3788890303"/>
                    </a:ext>
                  </a:extLst>
                </a:gridCol>
                <a:gridCol w="1202052">
                  <a:extLst>
                    <a:ext uri="{9D8B030D-6E8A-4147-A177-3AD203B41FA5}">
                      <a16:colId xmlns:a16="http://schemas.microsoft.com/office/drawing/2014/main" val="1772865953"/>
                    </a:ext>
                  </a:extLst>
                </a:gridCol>
                <a:gridCol w="1062576">
                  <a:extLst>
                    <a:ext uri="{9D8B030D-6E8A-4147-A177-3AD203B41FA5}">
                      <a16:colId xmlns:a16="http://schemas.microsoft.com/office/drawing/2014/main" val="1626958382"/>
                    </a:ext>
                  </a:extLst>
                </a:gridCol>
                <a:gridCol w="1062576">
                  <a:extLst>
                    <a:ext uri="{9D8B030D-6E8A-4147-A177-3AD203B41FA5}">
                      <a16:colId xmlns:a16="http://schemas.microsoft.com/office/drawing/2014/main" val="870099695"/>
                    </a:ext>
                  </a:extLst>
                </a:gridCol>
                <a:gridCol w="1062576">
                  <a:extLst>
                    <a:ext uri="{9D8B030D-6E8A-4147-A177-3AD203B41FA5}">
                      <a16:colId xmlns:a16="http://schemas.microsoft.com/office/drawing/2014/main" val="2023097021"/>
                    </a:ext>
                  </a:extLst>
                </a:gridCol>
              </a:tblGrid>
              <a:tr h="356623">
                <a:tc gridSpan="7">
                  <a:txBody>
                    <a:bodyPr/>
                    <a:lstStyle/>
                    <a:p>
                      <a:pPr algn="ctr"/>
                      <a:r>
                        <a:rPr kumimoji="1" lang="ja-JP" altLang="en-US" sz="2500" dirty="0"/>
                        <a:t>参 加 申 込 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909244"/>
                  </a:ext>
                </a:extLst>
              </a:tr>
              <a:tr h="483167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・氏　名</a:t>
                      </a:r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/>
                        <a:t>　　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dirty="0"/>
                        <a:t>・年齢　（　　　　）歳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4446386"/>
                  </a:ext>
                </a:extLst>
              </a:tr>
              <a:tr h="276096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・住　所</a:t>
                      </a:r>
                      <a:endParaRPr kumimoji="1" lang="en-US" altLang="ja-JP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616425"/>
                  </a:ext>
                </a:extLst>
              </a:tr>
              <a:tr h="429465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・求職番号</a:t>
                      </a:r>
                      <a:endParaRPr kumimoji="1" lang="en-US" altLang="ja-JP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dirty="0"/>
                        <a:t>（　　　　　　　　　　）－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dirty="0"/>
                        <a:t>（　　　　　　　　　　　　　　　　　　）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434531"/>
                  </a:ext>
                </a:extLst>
              </a:tr>
              <a:tr h="690239">
                <a:tc gridSpan="7">
                  <a:txBody>
                    <a:bodyPr/>
                    <a:lstStyle/>
                    <a:p>
                      <a:r>
                        <a:rPr kumimoji="1" lang="en-US" altLang="ja-JP" dirty="0"/>
                        <a:t>※</a:t>
                      </a:r>
                      <a:r>
                        <a:rPr kumimoji="1" lang="ja-JP" altLang="en-US" dirty="0"/>
                        <a:t>求職が不明な方、または求職登録をしていない方は生年月日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　  をご記入ください</a:t>
                      </a:r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417676"/>
                  </a:ext>
                </a:extLst>
              </a:tr>
              <a:tr h="276096">
                <a:tc gridSpan="2">
                  <a:txBody>
                    <a:bodyPr/>
                    <a:lstStyle/>
                    <a:p>
                      <a:r>
                        <a:rPr kumimoji="1" lang="ja-JP" altLang="en-US" dirty="0"/>
                        <a:t>　生年月日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dirty="0"/>
                        <a:t>　昭和（　　　　　）年　（　　　　　）月（　　　　　）日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323337"/>
                  </a:ext>
                </a:extLst>
              </a:tr>
              <a:tr h="276096">
                <a:tc gridSpan="2">
                  <a:txBody>
                    <a:bodyPr/>
                    <a:lstStyle/>
                    <a:p>
                      <a:r>
                        <a:rPr kumimoji="1" lang="ja-JP" altLang="en-US" dirty="0"/>
                        <a:t>●参加理由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dirty="0"/>
                        <a:t>当てはまる方に◯印をしてください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6788645"/>
                  </a:ext>
                </a:extLst>
              </a:tr>
              <a:tr h="563695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2500" b="1" dirty="0"/>
                        <a:t>面接を希望</a:t>
                      </a:r>
                      <a:endParaRPr kumimoji="1" lang="en-US" altLang="ja-JP" sz="2500" b="1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2500" b="1" dirty="0"/>
                        <a:t>説明のみ希望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913084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19B1ACD-2371-57E5-395E-CA4782D02B6E}"/>
              </a:ext>
            </a:extLst>
          </p:cNvPr>
          <p:cNvSpPr txBox="1"/>
          <p:nvPr/>
        </p:nvSpPr>
        <p:spPr>
          <a:xfrm>
            <a:off x="292884" y="1985358"/>
            <a:ext cx="66330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b="1" dirty="0"/>
              <a:t>・求人票は、当所ＨＰイベント情報またはハローワークインターネッ</a:t>
            </a:r>
            <a:endParaRPr kumimoji="1" lang="en-US" altLang="ja-JP" sz="1700" b="1" dirty="0"/>
          </a:p>
          <a:p>
            <a:r>
              <a:rPr kumimoji="1" lang="ja-JP" altLang="en-US" sz="1700" b="1" dirty="0"/>
              <a:t>　トサービスでご覧いただけます。</a:t>
            </a:r>
            <a:endParaRPr kumimoji="1" lang="en-US" altLang="ja-JP" sz="1700" b="1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2F90765-90CB-197A-0B2F-E6BEB6091E0B}"/>
              </a:ext>
            </a:extLst>
          </p:cNvPr>
          <p:cNvSpPr txBox="1"/>
          <p:nvPr/>
        </p:nvSpPr>
        <p:spPr>
          <a:xfrm>
            <a:off x="0" y="4494119"/>
            <a:ext cx="6943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・・・・・・・・・・・・・・・・・・・・・・・✂キリトリ線✂・・・・・・・・・・・・・・・・・・・・・・・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78B8243E-B22E-08C7-2787-02BB903E22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87988">
            <a:off x="6248928" y="3595561"/>
            <a:ext cx="664717" cy="538366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0A10C85F-755A-43C6-9EB7-596961B4D1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83912">
            <a:off x="5945184" y="3872781"/>
            <a:ext cx="896924" cy="605679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142D76E-FF46-21E9-9096-5A84ECA475DD}"/>
              </a:ext>
            </a:extLst>
          </p:cNvPr>
          <p:cNvSpPr txBox="1"/>
          <p:nvPr/>
        </p:nvSpPr>
        <p:spPr>
          <a:xfrm>
            <a:off x="165723" y="3216845"/>
            <a:ext cx="59851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・ナイスコミュニティー</a:t>
            </a:r>
            <a:r>
              <a:rPr kumimoji="1" lang="en-US" altLang="ja-JP" sz="2400" dirty="0"/>
              <a:t>(</a:t>
            </a:r>
            <a:r>
              <a:rPr kumimoji="1" lang="ja-JP" altLang="en-US" sz="2400" dirty="0"/>
              <a:t>株</a:t>
            </a:r>
            <a:r>
              <a:rPr kumimoji="1" lang="en-US" altLang="ja-JP" sz="2400" dirty="0"/>
              <a:t>)/</a:t>
            </a:r>
            <a:r>
              <a:rPr kumimoji="1" lang="ja-JP" altLang="en-US" sz="2400" dirty="0"/>
              <a:t>・横浜勤労者福祉協会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・</a:t>
            </a:r>
            <a:r>
              <a:rPr kumimoji="1" lang="en-US" altLang="ja-JP" sz="2400" dirty="0"/>
              <a:t>(</a:t>
            </a:r>
            <a:r>
              <a:rPr kumimoji="1" lang="ja-JP" altLang="en-US" sz="2400" dirty="0"/>
              <a:t>株</a:t>
            </a:r>
            <a:r>
              <a:rPr kumimoji="1" lang="en-US" altLang="ja-JP" sz="2400" dirty="0"/>
              <a:t>)</a:t>
            </a:r>
            <a:r>
              <a:rPr kumimoji="1" lang="ja-JP" altLang="en-US" sz="2400" dirty="0"/>
              <a:t>ファーマインド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・</a:t>
            </a:r>
            <a:r>
              <a:rPr kumimoji="1" lang="en-US" altLang="ja-JP" sz="2400" dirty="0"/>
              <a:t>(</a:t>
            </a:r>
            <a:r>
              <a:rPr kumimoji="1" lang="ja-JP" altLang="en-US" sz="2400" dirty="0"/>
              <a:t>株</a:t>
            </a:r>
            <a:r>
              <a:rPr kumimoji="1" lang="en-US" altLang="ja-JP" sz="2400" dirty="0"/>
              <a:t>)</a:t>
            </a:r>
            <a:r>
              <a:rPr kumimoji="1" lang="ja-JP" altLang="en-US" sz="2400" dirty="0"/>
              <a:t>フジヤ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・總持寺保育園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・鹿島田病院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・京浜加工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・</a:t>
            </a:r>
            <a:r>
              <a:rPr kumimoji="1" lang="en-US" altLang="ja-JP" sz="2400" dirty="0"/>
              <a:t>(</a:t>
            </a:r>
            <a:r>
              <a:rPr kumimoji="1" lang="ja-JP" altLang="en-US" sz="2400" dirty="0"/>
              <a:t>株</a:t>
            </a:r>
            <a:r>
              <a:rPr kumimoji="1" lang="en-US" altLang="ja-JP" sz="2400" dirty="0"/>
              <a:t>)EBS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8FAA9AC-0E40-5109-17D3-CF5A9452B49B}"/>
              </a:ext>
            </a:extLst>
          </p:cNvPr>
          <p:cNvSpPr txBox="1"/>
          <p:nvPr/>
        </p:nvSpPr>
        <p:spPr>
          <a:xfrm>
            <a:off x="302230" y="2771575"/>
            <a:ext cx="133868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参加事業所</a:t>
            </a:r>
            <a:endParaRPr kumimoji="1" lang="en-US" altLang="ja-JP" b="1" dirty="0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CDCD7F45-EECB-AA01-7531-933E0CB694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3154" y="2339196"/>
            <a:ext cx="1049005" cy="69728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7F7964A-A0C3-6D8F-260B-112359C9A3C6}"/>
              </a:ext>
            </a:extLst>
          </p:cNvPr>
          <p:cNvSpPr txBox="1"/>
          <p:nvPr/>
        </p:nvSpPr>
        <p:spPr>
          <a:xfrm>
            <a:off x="2701194" y="2569962"/>
            <a:ext cx="29771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dirty="0"/>
              <a:t>ハローワーク川崎ＨＰはこちら→</a:t>
            </a:r>
            <a:endParaRPr kumimoji="1" lang="en-US" altLang="ja-JP" sz="1500" dirty="0"/>
          </a:p>
          <a:p>
            <a:r>
              <a:rPr kumimoji="1" lang="ja-JP" altLang="en-US" sz="1500" dirty="0"/>
              <a:t>　　　　　　　　　（イベント情報）</a:t>
            </a:r>
          </a:p>
        </p:txBody>
      </p:sp>
    </p:spTree>
    <p:extLst>
      <p:ext uri="{BB962C8B-B14F-4D97-AF65-F5344CB8AC3E}">
        <p14:creationId xmlns:p14="http://schemas.microsoft.com/office/powerpoint/2010/main" val="683643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9F1E5AB398D404EA5E3DEC2DC66EBCD" ma:contentTypeVersion="15" ma:contentTypeDescription="新しいドキュメントを作成します。" ma:contentTypeScope="" ma:versionID="33555aba72c87e91e9003449e2c83b1f">
  <xsd:schema xmlns:xsd="http://www.w3.org/2001/XMLSchema" xmlns:xs="http://www.w3.org/2001/XMLSchema" xmlns:p="http://schemas.microsoft.com/office/2006/metadata/properties" xmlns:ns2="8543ad99-0a59-4211-b7f3-5f56fb976b5a" xmlns:ns3="c8886e6d-ca38-4783-ac23-8bd097117a79" targetNamespace="http://schemas.microsoft.com/office/2006/metadata/properties" ma:root="true" ma:fieldsID="3b0f0be52ad8fbc657740644c6bdb9f6" ns2:_="" ns3:_="">
    <xsd:import namespace="8543ad99-0a59-4211-b7f3-5f56fb976b5a"/>
    <xsd:import namespace="c8886e6d-ca38-4783-ac23-8bd097117a79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43ad99-0a59-4211-b7f3-5f56fb976b5a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86e6d-ca38-4783-ac23-8bd097117a79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de4acc2e-bb0c-45c9-ab0f-7c8e4fdddf97}" ma:internalName="TaxCatchAll" ma:showField="CatchAllData" ma:web="c8886e6d-ca38-4783-ac23-8bd097117a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8543ad99-0a59-4211-b7f3-5f56fb976b5a">
      <UserInfo>
        <DisplayName/>
        <AccountId xsi:nil="true"/>
        <AccountType/>
      </UserInfo>
    </Owner>
    <lcf76f155ced4ddcb4097134ff3c332f xmlns="8543ad99-0a59-4211-b7f3-5f56fb976b5a">
      <Terms xmlns="http://schemas.microsoft.com/office/infopath/2007/PartnerControls"/>
    </lcf76f155ced4ddcb4097134ff3c332f>
    <TaxCatchAll xmlns="c8886e6d-ca38-4783-ac23-8bd097117a79" xsi:nil="true"/>
  </documentManagement>
</p:properties>
</file>

<file path=customXml/itemProps1.xml><?xml version="1.0" encoding="utf-8"?>
<ds:datastoreItem xmlns:ds="http://schemas.openxmlformats.org/officeDocument/2006/customXml" ds:itemID="{F0C7AEA1-6C1E-4BA6-84A3-CCB098E07EEB}"/>
</file>

<file path=customXml/itemProps2.xml><?xml version="1.0" encoding="utf-8"?>
<ds:datastoreItem xmlns:ds="http://schemas.openxmlformats.org/officeDocument/2006/customXml" ds:itemID="{7BFB5376-477A-47F9-96DD-2C2836E545C9}"/>
</file>

<file path=customXml/itemProps3.xml><?xml version="1.0" encoding="utf-8"?>
<ds:datastoreItem xmlns:ds="http://schemas.openxmlformats.org/officeDocument/2006/customXml" ds:itemID="{541B1C5B-50DC-4712-A4D2-44A32E695A23}"/>
</file>

<file path=docProps/app.xml><?xml version="1.0" encoding="utf-8"?>
<Properties xmlns="http://schemas.openxmlformats.org/officeDocument/2006/extended-properties" xmlns:vt="http://schemas.openxmlformats.org/officeDocument/2006/docPropsVTypes">
  <Words>479</Words>
  <PresentationFormat>画面に合わせる (4:3)</PresentationFormat>
  <Paragraphs>53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HGPｺﾞｼｯｸE</vt:lpstr>
      <vt:lpstr>HGP創英角ｺﾞｼｯｸUB</vt:lpstr>
      <vt:lpstr>HG丸ｺﾞｼｯｸM-PRO</vt:lpstr>
      <vt:lpstr>Arial</vt:lpstr>
      <vt:lpstr>Calibri</vt:lpstr>
      <vt:lpstr>Office テーマ</vt:lpstr>
      <vt:lpstr>　シ ニ ア 面 接 会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0x01010099F1E5AB398D404EA5E3DEC2DC66EBCD</vt:lpwstr>
  </property>
</Properties>
</file>