
<file path=[Content_Types].xml><?xml version="1.0" encoding="utf-8"?>
<Types xmlns="http://schemas.openxmlformats.org/package/2006/content-types">
  <Default ContentType="image/jpeg" Extension="jpeg"/>
  <Default ContentType="image/jpeg" Extension="jp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customXmlProperties+xml" PartName="/customXml/itemProps1.xml"/>
  <Override ContentType="application/vnd.openxmlformats-officedocument.customXmlProperties+xml" PartName="/customXml/itemProps2.xml"/>
  <Override ContentType="application/vnd.openxmlformats-officedocument.customXmlProperties+xml" PartName="/customXml/itemProps3.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custom-properties+xml" PartName="/docProps/custom.xml"/>
  <Override ContentType="application/vnd.ms-powerpoint.changesinfo+xml" PartName="/ppt/changesInfos/changesInfo1.xml"/>
  <Override ContentType="application/vnd.openxmlformats-officedocument.presentationml.handoutMaster+xml" PartName="/ppt/handoutMasters/handout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handoutMasterIdLst>
    <p:handoutMasterId r:id="rId7"/>
  </p:handoutMasterIdLst>
  <p:sldIdLst>
    <p:sldId id="304" r:id="rId5"/>
    <p:sldId id="292" r:id="rId6"/>
  </p:sldIdLst>
  <p:sldSz cx="6858000" cy="9144000" type="screen4x3"/>
  <p:notesSz cx="6805613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D641E7-09B6-40BC-AD15-1EA7184DAE8B}" v="30" dt="2025-10-09T04:51:43.00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200" d="100"/>
          <a:sy n="200" d="100"/>
        </p:scale>
        <p:origin x="144" y="-6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../customXml/item1.xml" Type="http://schemas.openxmlformats.org/officeDocument/2006/relationships/customXml"/><Relationship Id="rId10" Target="theme/theme1.xml" Type="http://schemas.openxmlformats.org/officeDocument/2006/relationships/theme"/><Relationship Id="rId11" Target="tableStyles.xml" Type="http://schemas.openxmlformats.org/officeDocument/2006/relationships/tableStyles"/><Relationship Id="rId12" Target="changesInfos/changesInfo1.xml" Type="http://schemas.microsoft.com/office/2016/11/relationships/changesInfo"/><Relationship Id="rId13" Target="revisionInfo.xml" Type="http://schemas.microsoft.com/office/2015/10/relationships/revisionInfo"/><Relationship Id="rId2" Target="../customXml/item2.xml" Type="http://schemas.openxmlformats.org/officeDocument/2006/relationships/customXml"/><Relationship Id="rId3" Target="../customXml/item3.xml" Type="http://schemas.openxmlformats.org/officeDocument/2006/relationships/customXml"/><Relationship Id="rId4" Target="slideMasters/slideMaster1.xml" Type="http://schemas.openxmlformats.org/officeDocument/2006/relationships/slideMaster"/><Relationship Id="rId5" Target="slides/slide1.xml" Type="http://schemas.openxmlformats.org/officeDocument/2006/relationships/slide"/><Relationship Id="rId6" Target="slides/slide2.xml" Type="http://schemas.openxmlformats.org/officeDocument/2006/relationships/slide"/><Relationship Id="rId7" Target="handoutMasters/handoutMaster1.xml" Type="http://schemas.openxmlformats.org/officeDocument/2006/relationships/handoutMaster"/><Relationship Id="rId8" Target="presProps.xml" Type="http://schemas.openxmlformats.org/officeDocument/2006/relationships/presProps"/><Relationship Id="rId9" Target="viewProps.xml" Type="http://schemas.openxmlformats.org/officeDocument/2006/relationships/viewProps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小林丈夫" userId="S::ktgsas@kikan-ad.esb.mhlw.go.jp::69077df8-a65e-40c6-b54c-c5a086c2fdd4" providerId="AD" clId="Web-{68D641E7-09B6-40BC-AD15-1EA7184DAE8B}"/>
    <pc:docChg chg="modSld">
      <pc:chgData name="小林丈夫" userId="S::ktgsas@kikan-ad.esb.mhlw.go.jp::69077df8-a65e-40c6-b54c-c5a086c2fdd4" providerId="AD" clId="Web-{68D641E7-09B6-40BC-AD15-1EA7184DAE8B}" dt="2025-10-09T04:51:40.021" v="27" actId="20577"/>
      <pc:docMkLst>
        <pc:docMk/>
      </pc:docMkLst>
      <pc:sldChg chg="modSp">
        <pc:chgData name="小林丈夫" userId="S::ktgsas@kikan-ad.esb.mhlw.go.jp::69077df8-a65e-40c6-b54c-c5a086c2fdd4" providerId="AD" clId="Web-{68D641E7-09B6-40BC-AD15-1EA7184DAE8B}" dt="2025-10-09T04:51:40.021" v="27" actId="20577"/>
        <pc:sldMkLst>
          <pc:docMk/>
          <pc:sldMk cId="1851031895" sldId="291"/>
        </pc:sldMkLst>
        <pc:spChg chg="mod">
          <ac:chgData name="小林丈夫" userId="S::ktgsas@kikan-ad.esb.mhlw.go.jp::69077df8-a65e-40c6-b54c-c5a086c2fdd4" providerId="AD" clId="Web-{68D641E7-09B6-40BC-AD15-1EA7184DAE8B}" dt="2025-10-09T04:51:40.021" v="27" actId="20577"/>
          <ac:spMkLst>
            <pc:docMk/>
            <pc:sldMk cId="1851031895" sldId="291"/>
            <ac:spMk id="44" creationId="{00000000-0000-0000-0000-000000000000}"/>
          </ac:spMkLst>
        </pc:spChg>
      </pc:sldChg>
    </pc:docChg>
  </pc:docChgLst>
</pc:chgInfo>
</file>

<file path=ppt/handoutMasters/_rels/handout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4450" y="0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EBE851-E03F-4734-AB96-FCD26645AD55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4450" y="9440863"/>
            <a:ext cx="2949575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B6598E-079C-43A0-9742-A9D68EE9222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6353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15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8"/>
            <a:ext cx="5143500" cy="2207682"/>
          </a:xfrm>
        </p:spPr>
        <p:txBody>
          <a:bodyPr/>
          <a:lstStyle>
            <a:lvl1pPr marL="0" indent="0" algn="ctr">
              <a:buNone/>
              <a:defRPr sz="1662"/>
            </a:lvl1pPr>
            <a:lvl2pPr marL="316531" indent="0" algn="ctr">
              <a:buNone/>
              <a:defRPr sz="1385"/>
            </a:lvl2pPr>
            <a:lvl3pPr marL="633062" indent="0" algn="ctr">
              <a:buNone/>
              <a:defRPr sz="1246"/>
            </a:lvl3pPr>
            <a:lvl4pPr marL="949593" indent="0" algn="ctr">
              <a:buNone/>
              <a:defRPr sz="1108"/>
            </a:lvl4pPr>
            <a:lvl5pPr marL="1266124" indent="0" algn="ctr">
              <a:buNone/>
              <a:defRPr sz="1108"/>
            </a:lvl5pPr>
            <a:lvl6pPr marL="1582655" indent="0" algn="ctr">
              <a:buNone/>
              <a:defRPr sz="1108"/>
            </a:lvl6pPr>
            <a:lvl7pPr marL="1899186" indent="0" algn="ctr">
              <a:buNone/>
              <a:defRPr sz="1108"/>
            </a:lvl7pPr>
            <a:lvl8pPr marL="2215717" indent="0" algn="ctr">
              <a:buNone/>
              <a:defRPr sz="1108"/>
            </a:lvl8pPr>
            <a:lvl9pPr marL="2532248" indent="0" algn="ctr">
              <a:buNone/>
              <a:defRPr sz="1108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99851-0E8C-416B-942D-43916E0961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0E68-5D87-453C-AE3C-C4B9B59009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2281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99851-0E8C-416B-942D-43916E0961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0E68-5D87-453C-AE3C-C4B9B59009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4833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7" y="2279653"/>
            <a:ext cx="5915025" cy="3803649"/>
          </a:xfrm>
        </p:spPr>
        <p:txBody>
          <a:bodyPr anchor="b"/>
          <a:lstStyle>
            <a:lvl1pPr>
              <a:defRPr sz="415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7" y="6119286"/>
            <a:ext cx="5915025" cy="2000250"/>
          </a:xfrm>
        </p:spPr>
        <p:txBody>
          <a:bodyPr/>
          <a:lstStyle>
            <a:lvl1pPr marL="0" indent="0">
              <a:buNone/>
              <a:defRPr sz="1662">
                <a:solidFill>
                  <a:schemeClr val="tx1"/>
                </a:solidFill>
              </a:defRPr>
            </a:lvl1pPr>
            <a:lvl2pPr marL="316531" indent="0">
              <a:buNone/>
              <a:defRPr sz="1385">
                <a:solidFill>
                  <a:schemeClr val="tx1">
                    <a:tint val="75000"/>
                  </a:schemeClr>
                </a:solidFill>
              </a:defRPr>
            </a:lvl2pPr>
            <a:lvl3pPr marL="633062" indent="0">
              <a:buNone/>
              <a:defRPr sz="1246">
                <a:solidFill>
                  <a:schemeClr val="tx1">
                    <a:tint val="75000"/>
                  </a:schemeClr>
                </a:solidFill>
              </a:defRPr>
            </a:lvl3pPr>
            <a:lvl4pPr marL="949593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4pPr>
            <a:lvl5pPr marL="1266124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5pPr>
            <a:lvl6pPr marL="1582655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6pPr>
            <a:lvl7pPr marL="1899186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7pPr>
            <a:lvl8pPr marL="2215717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8pPr>
            <a:lvl9pPr marL="2532248" indent="0">
              <a:buNone/>
              <a:defRPr sz="110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99851-0E8C-416B-942D-43916E0961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0E68-5D87-453C-AE3C-C4B9B59009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3159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99851-0E8C-416B-942D-43916E0961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0E68-5D87-453C-AE3C-C4B9B59009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89899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486836"/>
            <a:ext cx="5915025" cy="1767417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2"/>
            <a:ext cx="2901255" cy="1098549"/>
          </a:xfrm>
        </p:spPr>
        <p:txBody>
          <a:bodyPr anchor="b"/>
          <a:lstStyle>
            <a:lvl1pPr marL="0" indent="0">
              <a:buNone/>
              <a:defRPr sz="1662" b="1"/>
            </a:lvl1pPr>
            <a:lvl2pPr marL="316531" indent="0">
              <a:buNone/>
              <a:defRPr sz="1385" b="1"/>
            </a:lvl2pPr>
            <a:lvl3pPr marL="633062" indent="0">
              <a:buNone/>
              <a:defRPr sz="1246" b="1"/>
            </a:lvl3pPr>
            <a:lvl4pPr marL="949593" indent="0">
              <a:buNone/>
              <a:defRPr sz="1108" b="1"/>
            </a:lvl4pPr>
            <a:lvl5pPr marL="1266124" indent="0">
              <a:buNone/>
              <a:defRPr sz="1108" b="1"/>
            </a:lvl5pPr>
            <a:lvl6pPr marL="1582655" indent="0">
              <a:buNone/>
              <a:defRPr sz="1108" b="1"/>
            </a:lvl6pPr>
            <a:lvl7pPr marL="1899186" indent="0">
              <a:buNone/>
              <a:defRPr sz="1108" b="1"/>
            </a:lvl7pPr>
            <a:lvl8pPr marL="2215717" indent="0">
              <a:buNone/>
              <a:defRPr sz="1108" b="1"/>
            </a:lvl8pPr>
            <a:lvl9pPr marL="2532248" indent="0">
              <a:buNone/>
              <a:defRPr sz="1108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1"/>
            <a:ext cx="2901255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241552"/>
            <a:ext cx="2915543" cy="1098549"/>
          </a:xfrm>
        </p:spPr>
        <p:txBody>
          <a:bodyPr anchor="b"/>
          <a:lstStyle>
            <a:lvl1pPr marL="0" indent="0">
              <a:buNone/>
              <a:defRPr sz="1662" b="1"/>
            </a:lvl1pPr>
            <a:lvl2pPr marL="316531" indent="0">
              <a:buNone/>
              <a:defRPr sz="1385" b="1"/>
            </a:lvl2pPr>
            <a:lvl3pPr marL="633062" indent="0">
              <a:buNone/>
              <a:defRPr sz="1246" b="1"/>
            </a:lvl3pPr>
            <a:lvl4pPr marL="949593" indent="0">
              <a:buNone/>
              <a:defRPr sz="1108" b="1"/>
            </a:lvl4pPr>
            <a:lvl5pPr marL="1266124" indent="0">
              <a:buNone/>
              <a:defRPr sz="1108" b="1"/>
            </a:lvl5pPr>
            <a:lvl6pPr marL="1582655" indent="0">
              <a:buNone/>
              <a:defRPr sz="1108" b="1"/>
            </a:lvl6pPr>
            <a:lvl7pPr marL="1899186" indent="0">
              <a:buNone/>
              <a:defRPr sz="1108" b="1"/>
            </a:lvl7pPr>
            <a:lvl8pPr marL="2215717" indent="0">
              <a:buNone/>
              <a:defRPr sz="1108" b="1"/>
            </a:lvl8pPr>
            <a:lvl9pPr marL="2532248" indent="0">
              <a:buNone/>
              <a:defRPr sz="1108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340101"/>
            <a:ext cx="2915543" cy="491278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99851-0E8C-416B-942D-43916E0961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0E68-5D87-453C-AE3C-C4B9B59009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7154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99851-0E8C-416B-942D-43916E0961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0E68-5D87-453C-AE3C-C4B9B59009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477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99851-0E8C-416B-942D-43916E0961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0E68-5D87-453C-AE3C-C4B9B59009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7864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21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316569"/>
            <a:ext cx="3471863" cy="6498167"/>
          </a:xfrm>
        </p:spPr>
        <p:txBody>
          <a:bodyPr/>
          <a:lstStyle>
            <a:lvl1pPr>
              <a:defRPr sz="2215"/>
            </a:lvl1pPr>
            <a:lvl2pPr>
              <a:defRPr sz="1939"/>
            </a:lvl2pPr>
            <a:lvl3pPr>
              <a:defRPr sz="1662"/>
            </a:lvl3pPr>
            <a:lvl4pPr>
              <a:defRPr sz="1385"/>
            </a:lvl4pPr>
            <a:lvl5pPr>
              <a:defRPr sz="1385"/>
            </a:lvl5pPr>
            <a:lvl6pPr>
              <a:defRPr sz="1385"/>
            </a:lvl6pPr>
            <a:lvl7pPr>
              <a:defRPr sz="1385"/>
            </a:lvl7pPr>
            <a:lvl8pPr>
              <a:defRPr sz="1385"/>
            </a:lvl8pPr>
            <a:lvl9pPr>
              <a:defRPr sz="138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1"/>
            <a:ext cx="2211884" cy="5082117"/>
          </a:xfrm>
        </p:spPr>
        <p:txBody>
          <a:bodyPr/>
          <a:lstStyle>
            <a:lvl1pPr marL="0" indent="0">
              <a:buNone/>
              <a:defRPr sz="1108"/>
            </a:lvl1pPr>
            <a:lvl2pPr marL="316531" indent="0">
              <a:buNone/>
              <a:defRPr sz="969"/>
            </a:lvl2pPr>
            <a:lvl3pPr marL="633062" indent="0">
              <a:buNone/>
              <a:defRPr sz="831"/>
            </a:lvl3pPr>
            <a:lvl4pPr marL="949593" indent="0">
              <a:buNone/>
              <a:defRPr sz="692"/>
            </a:lvl4pPr>
            <a:lvl5pPr marL="1266124" indent="0">
              <a:buNone/>
              <a:defRPr sz="692"/>
            </a:lvl5pPr>
            <a:lvl6pPr marL="1582655" indent="0">
              <a:buNone/>
              <a:defRPr sz="692"/>
            </a:lvl6pPr>
            <a:lvl7pPr marL="1899186" indent="0">
              <a:buNone/>
              <a:defRPr sz="692"/>
            </a:lvl7pPr>
            <a:lvl8pPr marL="2215717" indent="0">
              <a:buNone/>
              <a:defRPr sz="692"/>
            </a:lvl8pPr>
            <a:lvl9pPr marL="2532248" indent="0">
              <a:buNone/>
              <a:defRPr sz="69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99851-0E8C-416B-942D-43916E0961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0E68-5D87-453C-AE3C-C4B9B59009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88529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21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316569"/>
            <a:ext cx="3471863" cy="6498167"/>
          </a:xfrm>
        </p:spPr>
        <p:txBody>
          <a:bodyPr anchor="t"/>
          <a:lstStyle>
            <a:lvl1pPr marL="0" indent="0">
              <a:buNone/>
              <a:defRPr sz="2215"/>
            </a:lvl1pPr>
            <a:lvl2pPr marL="316531" indent="0">
              <a:buNone/>
              <a:defRPr sz="1939"/>
            </a:lvl2pPr>
            <a:lvl3pPr marL="633062" indent="0">
              <a:buNone/>
              <a:defRPr sz="1662"/>
            </a:lvl3pPr>
            <a:lvl4pPr marL="949593" indent="0">
              <a:buNone/>
              <a:defRPr sz="1385"/>
            </a:lvl4pPr>
            <a:lvl5pPr marL="1266124" indent="0">
              <a:buNone/>
              <a:defRPr sz="1385"/>
            </a:lvl5pPr>
            <a:lvl6pPr marL="1582655" indent="0">
              <a:buNone/>
              <a:defRPr sz="1385"/>
            </a:lvl6pPr>
            <a:lvl7pPr marL="1899186" indent="0">
              <a:buNone/>
              <a:defRPr sz="1385"/>
            </a:lvl7pPr>
            <a:lvl8pPr marL="2215717" indent="0">
              <a:buNone/>
              <a:defRPr sz="1385"/>
            </a:lvl8pPr>
            <a:lvl9pPr marL="2532248" indent="0">
              <a:buNone/>
              <a:defRPr sz="1385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1"/>
            <a:ext cx="2211884" cy="5082117"/>
          </a:xfrm>
        </p:spPr>
        <p:txBody>
          <a:bodyPr/>
          <a:lstStyle>
            <a:lvl1pPr marL="0" indent="0">
              <a:buNone/>
              <a:defRPr sz="1108"/>
            </a:lvl1pPr>
            <a:lvl2pPr marL="316531" indent="0">
              <a:buNone/>
              <a:defRPr sz="969"/>
            </a:lvl2pPr>
            <a:lvl3pPr marL="633062" indent="0">
              <a:buNone/>
              <a:defRPr sz="831"/>
            </a:lvl3pPr>
            <a:lvl4pPr marL="949593" indent="0">
              <a:buNone/>
              <a:defRPr sz="692"/>
            </a:lvl4pPr>
            <a:lvl5pPr marL="1266124" indent="0">
              <a:buNone/>
              <a:defRPr sz="692"/>
            </a:lvl5pPr>
            <a:lvl6pPr marL="1582655" indent="0">
              <a:buNone/>
              <a:defRPr sz="692"/>
            </a:lvl6pPr>
            <a:lvl7pPr marL="1899186" indent="0">
              <a:buNone/>
              <a:defRPr sz="692"/>
            </a:lvl7pPr>
            <a:lvl8pPr marL="2215717" indent="0">
              <a:buNone/>
              <a:defRPr sz="692"/>
            </a:lvl8pPr>
            <a:lvl9pPr marL="2532248" indent="0">
              <a:buNone/>
              <a:defRPr sz="69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99851-0E8C-416B-942D-43916E0961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0E68-5D87-453C-AE3C-C4B9B59009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30797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99851-0E8C-416B-942D-43916E0961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0E68-5D87-453C-AE3C-C4B9B59009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22725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399851-0E8C-416B-942D-43916E0961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6F0E68-5D87-453C-AE3C-C4B9B59009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991643"/>
      </p:ext>
    </p:extLst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9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9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399851-0E8C-416B-942D-43916E09617F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4" y="8475136"/>
            <a:ext cx="2314575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6F0E68-5D87-453C-AE3C-C4B9B59009E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7101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33062" rtl="0" eaLnBrk="1" latinLnBrk="0" hangingPunct="1">
        <a:lnSpc>
          <a:spcPct val="90000"/>
        </a:lnSpc>
        <a:spcBef>
          <a:spcPct val="0"/>
        </a:spcBef>
        <a:buNone/>
        <a:defRPr kumimoji="1" sz="3046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8265" indent="-158265" algn="l" defTabSz="633062" rtl="0" eaLnBrk="1" latinLnBrk="0" hangingPunct="1">
        <a:lnSpc>
          <a:spcPct val="90000"/>
        </a:lnSpc>
        <a:spcBef>
          <a:spcPts val="692"/>
        </a:spcBef>
        <a:buFont typeface="Arial" panose="020B0604020202020204" pitchFamily="34" charset="0"/>
        <a:buChar char="•"/>
        <a:defRPr kumimoji="1" sz="1939" kern="1200">
          <a:solidFill>
            <a:schemeClr val="tx1"/>
          </a:solidFill>
          <a:latin typeface="+mn-lt"/>
          <a:ea typeface="+mn-ea"/>
          <a:cs typeface="+mn-cs"/>
        </a:defRPr>
      </a:lvl1pPr>
      <a:lvl2pPr marL="474796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791327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385" kern="1200">
          <a:solidFill>
            <a:schemeClr val="tx1"/>
          </a:solidFill>
          <a:latin typeface="+mn-lt"/>
          <a:ea typeface="+mn-ea"/>
          <a:cs typeface="+mn-cs"/>
        </a:defRPr>
      </a:lvl3pPr>
      <a:lvl4pPr marL="1107858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424389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740920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2057451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373982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690513" indent="-158265" algn="l" defTabSz="633062" rtl="0" eaLnBrk="1" latinLnBrk="0" hangingPunct="1">
        <a:lnSpc>
          <a:spcPct val="90000"/>
        </a:lnSpc>
        <a:spcBef>
          <a:spcPts val="346"/>
        </a:spcBef>
        <a:buFont typeface="Arial" panose="020B0604020202020204" pitchFamily="34" charset="0"/>
        <a:buChar char="•"/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33062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1pPr>
      <a:lvl2pPr marL="316531" algn="l" defTabSz="633062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2pPr>
      <a:lvl3pPr marL="633062" algn="l" defTabSz="633062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3pPr>
      <a:lvl4pPr marL="949593" algn="l" defTabSz="633062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4pPr>
      <a:lvl5pPr marL="1266124" algn="l" defTabSz="633062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5pPr>
      <a:lvl6pPr marL="1582655" algn="l" defTabSz="633062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6pPr>
      <a:lvl7pPr marL="1899186" algn="l" defTabSz="633062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7pPr>
      <a:lvl8pPr marL="2215717" algn="l" defTabSz="633062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8pPr>
      <a:lvl9pPr marL="2532248" algn="l" defTabSz="633062" rtl="0" eaLnBrk="1" latinLnBrk="0" hangingPunct="1">
        <a:defRPr kumimoji="1" sz="12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media/image13.jpg" Type="http://schemas.openxmlformats.org/officeDocument/2006/relationships/image"/><Relationship Id="rId11" Target="../media/image14.png" Type="http://schemas.openxmlformats.org/officeDocument/2006/relationships/image"/><Relationship Id="rId12" Target="../media/image15.jpg" Type="http://schemas.openxmlformats.org/officeDocument/2006/relationships/image"/><Relationship Id="rId13" Target="../media/image16.png" Type="http://schemas.openxmlformats.org/officeDocument/2006/relationships/image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Relationship Id="rId7" Target="../media/image10.png" Type="http://schemas.openxmlformats.org/officeDocument/2006/relationships/image"/><Relationship Id="rId8" Target="../media/image11.png" Type="http://schemas.openxmlformats.org/officeDocument/2006/relationships/image"/><Relationship Id="rId9" Target="../media/image12.png" Type="http://schemas.openxmlformats.org/officeDocument/2006/relationships/imag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23854" y="5585818"/>
            <a:ext cx="6204403" cy="14082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シニアの仕事の選び方について、採用実績や</a:t>
            </a:r>
            <a:endParaRPr kumimoji="1" lang="en-US" altLang="ja-JP" sz="2215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　　　採用者側の目線を通じてお伝えします。</a:t>
            </a:r>
            <a:endParaRPr kumimoji="1" lang="en-US" altLang="ja-JP" sz="1846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47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　　　　　　　　　　　　　　　　　　　　　　　　　　</a:t>
            </a:r>
            <a:r>
              <a:rPr kumimoji="1" lang="en-US" altLang="ja-JP" sz="147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※</a:t>
            </a:r>
            <a:r>
              <a:rPr kumimoji="1" lang="ja-JP" altLang="en-US" sz="147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活動実績対象セミナーです。</a:t>
            </a:r>
            <a:endParaRPr kumimoji="1" lang="en-US" altLang="ja-JP" sz="147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37" name="テキスト ボックス 36"/>
          <p:cNvSpPr txBox="1"/>
          <p:nvPr/>
        </p:nvSpPr>
        <p:spPr>
          <a:xfrm>
            <a:off x="192800" y="202267"/>
            <a:ext cx="6189785" cy="433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07やさしさゴシック" panose="02000600000000000000" pitchFamily="2" charset="-128"/>
                <a:ea typeface="07やさしさゴシック" panose="02000600000000000000" pitchFamily="2" charset="-128"/>
                <a:cs typeface="+mn-cs"/>
              </a:rPr>
              <a:t>60</a:t>
            </a:r>
            <a:r>
              <a:rPr kumimoji="1" lang="ja-JP" altLang="en-US" sz="221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07やさしさゴシック" panose="02000600000000000000" pitchFamily="2" charset="-128"/>
                <a:ea typeface="07やさしさゴシック" panose="02000600000000000000" pitchFamily="2" charset="-128"/>
                <a:cs typeface="+mn-cs"/>
              </a:rPr>
              <a:t>歳以上の就職を希望する方へ</a:t>
            </a:r>
          </a:p>
        </p:txBody>
      </p:sp>
      <p:sp>
        <p:nvSpPr>
          <p:cNvPr id="29" name="テキスト ボックス 28"/>
          <p:cNvSpPr txBox="1"/>
          <p:nvPr/>
        </p:nvSpPr>
        <p:spPr>
          <a:xfrm>
            <a:off x="237027" y="8161204"/>
            <a:ext cx="6378058" cy="9897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＜備考＞</a:t>
            </a:r>
            <a:endParaRPr kumimoji="1" lang="en-US" altLang="ja-JP" sz="110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　当日は</a:t>
            </a:r>
            <a:r>
              <a:rPr kumimoji="1" lang="en-US" altLang="ja-JP" sz="110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9</a:t>
            </a:r>
            <a:r>
              <a:rPr kumimoji="1" lang="ja-JP" altLang="en-US" sz="110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：</a:t>
            </a:r>
            <a:r>
              <a:rPr kumimoji="1" lang="en-US" altLang="ja-JP" sz="110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40</a:t>
            </a:r>
            <a:r>
              <a:rPr kumimoji="1" lang="ja-JP" altLang="en-US" sz="110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より入室可能です。</a:t>
            </a:r>
            <a:endParaRPr kumimoji="1" lang="en-US" altLang="ja-JP" sz="110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   ＨＰより利用規約を事前にご確認ください。</a:t>
            </a:r>
            <a:endParaRPr kumimoji="1" lang="en-US" altLang="ja-JP" sz="1108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108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　視聴にあたっては規約に同意したものと見なします。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/>
                <a:ea typeface="游ゴシック"/>
                <a:cs typeface="+mn-cs"/>
              </a:rPr>
              <a:t>多くの方にご視聴いただきたいため、ご視聴はお一人につき１回のみです。</a:t>
            </a:r>
            <a:endParaRPr kumimoji="0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263769" y="672410"/>
            <a:ext cx="6337990" cy="2084384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rgbClr val="FF6600"/>
              </a:gs>
              <a:gs pos="83000">
                <a:srgbClr val="FF6600"/>
              </a:gs>
              <a:gs pos="100000">
                <a:srgbClr val="FF66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6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35" name="テキスト ボックス 34"/>
          <p:cNvSpPr txBox="1"/>
          <p:nvPr/>
        </p:nvSpPr>
        <p:spPr>
          <a:xfrm>
            <a:off x="738193" y="498586"/>
            <a:ext cx="5414042" cy="2393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98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シニア</a:t>
            </a:r>
            <a:endParaRPr kumimoji="1" lang="en-US" altLang="ja-JP" sz="4985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98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オンラインセミナー　</a:t>
            </a:r>
            <a:endParaRPr kumimoji="1" lang="en-US" altLang="ja-JP" sz="4985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38" name="テキスト ボックス 37"/>
          <p:cNvSpPr txBox="1"/>
          <p:nvPr/>
        </p:nvSpPr>
        <p:spPr>
          <a:xfrm>
            <a:off x="1000430" y="6896160"/>
            <a:ext cx="4237957" cy="1035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オンラインでお申し込み　▶</a:t>
            </a:r>
            <a:endParaRPr kumimoji="1" lang="en-US" altLang="ja-JP" sz="221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（定員：各回</a:t>
            </a:r>
            <a:r>
              <a:rPr kumimoji="1" lang="en-US" altLang="ja-JP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120</a:t>
            </a:r>
            <a:r>
              <a:rPr kumimoji="1" lang="ja-JP" altLang="en-US" sz="221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rPr>
              <a:t>名）</a:t>
            </a:r>
            <a:endParaRPr kumimoji="1" lang="en-US" altLang="ja-JP" sz="221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grpSp>
        <p:nvGrpSpPr>
          <p:cNvPr id="41" name="グループ化 40"/>
          <p:cNvGrpSpPr/>
          <p:nvPr/>
        </p:nvGrpSpPr>
        <p:grpSpPr>
          <a:xfrm>
            <a:off x="224598" y="4193238"/>
            <a:ext cx="4272003" cy="1084912"/>
            <a:chOff x="569200" y="5399361"/>
            <a:chExt cx="4628004" cy="1175322"/>
          </a:xfrm>
        </p:grpSpPr>
        <p:sp>
          <p:nvSpPr>
            <p:cNvPr id="43" name="テキスト ボックス 42"/>
            <p:cNvSpPr txBox="1"/>
            <p:nvPr/>
          </p:nvSpPr>
          <p:spPr>
            <a:xfrm>
              <a:off x="569200" y="5753092"/>
              <a:ext cx="661988" cy="65420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6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+mn-cs"/>
                </a:rPr>
                <a:t>令和</a:t>
              </a:r>
              <a:endParaRPr kumimoji="1" lang="en-US" altLang="ja-JP" sz="1662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endParaRP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66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+mn-cs"/>
                </a:rPr>
                <a:t>8</a:t>
              </a:r>
              <a:r>
                <a:rPr kumimoji="1" lang="ja-JP" altLang="en-US" sz="1662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+mn-cs"/>
                </a:rPr>
                <a:t>年</a:t>
              </a:r>
            </a:p>
          </p:txBody>
        </p:sp>
        <p:sp>
          <p:nvSpPr>
            <p:cNvPr id="44" name="テキスト ボックス 43"/>
            <p:cNvSpPr txBox="1"/>
            <p:nvPr/>
          </p:nvSpPr>
          <p:spPr>
            <a:xfrm>
              <a:off x="1125595" y="5399361"/>
              <a:ext cx="3680175" cy="1175322"/>
            </a:xfrm>
            <a:prstGeom prst="rect">
              <a:avLst/>
            </a:prstGeom>
            <a:noFill/>
          </p:spPr>
          <p:txBody>
            <a:bodyPr wrap="none" lIns="91440" tIns="45720" rIns="91440" bIns="45720" rtlCol="0" anchor="t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64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GP創英角ﾎﾟｯﾌﾟ体" panose="040B0A00000000000000" pitchFamily="50" charset="-128"/>
                  <a:ea typeface="HGP創英角ﾎﾟｯﾌﾟ体"/>
                  <a:cs typeface="+mn-cs"/>
                </a:rPr>
                <a:t>10</a:t>
              </a:r>
              <a:r>
                <a:rPr kumimoji="1" lang="ja-JP" altLang="en-US" sz="41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GP創英角ﾎﾟｯﾌﾟ体" panose="040B0A00000000000000" pitchFamily="50" charset="-128"/>
                  <a:ea typeface="HGP創英角ﾎﾟｯﾌﾟ体"/>
                  <a:cs typeface="+mn-cs"/>
                </a:rPr>
                <a:t>月</a:t>
              </a:r>
              <a:r>
                <a:rPr kumimoji="1" lang="en-US" altLang="ja-JP" sz="64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GP創英角ﾎﾟｯﾌﾟ体" panose="040B0A00000000000000" pitchFamily="50" charset="-128"/>
                  <a:ea typeface="HGP創英角ﾎﾟｯﾌﾟ体"/>
                  <a:cs typeface="+mn-cs"/>
                </a:rPr>
                <a:t>13</a:t>
              </a:r>
              <a:r>
                <a:rPr kumimoji="1" lang="ja-JP" altLang="en-US" sz="415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GP創英角ﾎﾟｯﾌﾟ体" panose="040B0A00000000000000" pitchFamily="50" charset="-128"/>
                  <a:ea typeface="HGP創英角ﾎﾟｯﾌﾟ体"/>
                  <a:cs typeface="+mn-cs"/>
                </a:rPr>
                <a:t>日</a:t>
              </a:r>
            </a:p>
          </p:txBody>
        </p:sp>
        <p:sp>
          <p:nvSpPr>
            <p:cNvPr id="45" name="楕円 44"/>
            <p:cNvSpPr>
              <a:spLocks noChangeAspect="1"/>
            </p:cNvSpPr>
            <p:nvPr/>
          </p:nvSpPr>
          <p:spPr>
            <a:xfrm>
              <a:off x="4729204" y="5629156"/>
              <a:ext cx="468000" cy="517041"/>
            </a:xfrm>
            <a:prstGeom prst="ellipse">
              <a:avLst/>
            </a:prstGeom>
            <a:solidFill>
              <a:srgbClr val="FF6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2215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GP創英角ﾎﾟｯﾌﾟ体" panose="040B0A00000000000000" pitchFamily="50" charset="-128"/>
                  <a:ea typeface="HGP創英角ﾎﾟｯﾌﾟ体" panose="040B0A00000000000000" pitchFamily="50" charset="-128"/>
                  <a:cs typeface="+mn-cs"/>
                </a:rPr>
                <a:t>火</a:t>
              </a:r>
            </a:p>
          </p:txBody>
        </p:sp>
      </p:grpSp>
      <p:sp>
        <p:nvSpPr>
          <p:cNvPr id="50" name="テキスト ボックス 49"/>
          <p:cNvSpPr txBox="1"/>
          <p:nvPr/>
        </p:nvSpPr>
        <p:spPr>
          <a:xfrm>
            <a:off x="192800" y="7860808"/>
            <a:ext cx="6189785" cy="2900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ＭＳ ゴシック"/>
                <a:ea typeface="ＭＳ ゴシック"/>
                <a:cs typeface="+mn-cs"/>
              </a:rPr>
              <a:t>/////////////////////////////////////////////////////////////////////////////////////</a:t>
            </a:r>
            <a:endParaRPr kumimoji="1" lang="ja-JP" altLang="en-US" sz="1015" b="0" i="0" u="none" strike="noStrike" kern="1200" cap="none" spc="0" normalizeH="0" baseline="0" noProof="0" dirty="0">
              <a:ln>
                <a:noFill/>
              </a:ln>
              <a:solidFill>
                <a:srgbClr val="FF6600"/>
              </a:solidFill>
              <a:effectLst/>
              <a:uLnTx/>
              <a:uFillTx/>
              <a:latin typeface="ＭＳ ゴシック" panose="020B0609070205080204" pitchFamily="49" charset="-128"/>
              <a:ea typeface="ＭＳ ゴシック" panose="020B0609070205080204" pitchFamily="49" charset="-128"/>
              <a:cs typeface="+mn-cs"/>
            </a:endParaRPr>
          </a:p>
        </p:txBody>
      </p:sp>
      <p:sp>
        <p:nvSpPr>
          <p:cNvPr id="51" name="テキスト ボックス 50"/>
          <p:cNvSpPr txBox="1"/>
          <p:nvPr/>
        </p:nvSpPr>
        <p:spPr>
          <a:xfrm>
            <a:off x="4111866" y="4792039"/>
            <a:ext cx="2795958" cy="3763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84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AM10</a:t>
            </a:r>
            <a:r>
              <a:rPr kumimoji="1" lang="ja-JP" altLang="en-US" sz="184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時開始（</a:t>
            </a:r>
            <a:r>
              <a:rPr kumimoji="1" lang="en-US" altLang="ja-JP" sz="184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20</a:t>
            </a:r>
            <a:r>
              <a:rPr kumimoji="1" lang="ja-JP" altLang="en-US" sz="1846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分程度）</a:t>
            </a:r>
          </a:p>
        </p:txBody>
      </p:sp>
      <p:sp>
        <p:nvSpPr>
          <p:cNvPr id="52" name="テキスト ボックス 51"/>
          <p:cNvSpPr txBox="1"/>
          <p:nvPr/>
        </p:nvSpPr>
        <p:spPr>
          <a:xfrm>
            <a:off x="256700" y="2730441"/>
            <a:ext cx="6424246" cy="124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6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シニア世代の就職活動の現状をお伝えします。</a:t>
            </a:r>
            <a:endParaRPr kumimoji="1" lang="en-US" altLang="ja-JP" sz="166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66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ZOOM</a:t>
            </a:r>
            <a:r>
              <a:rPr kumimoji="1" lang="ja-JP" altLang="en-US" sz="166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を利用したオンラインセミナーです。</a:t>
            </a:r>
            <a:endParaRPr kumimoji="1" lang="en-US" altLang="ja-JP" sz="166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662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ビデオ・マイクはオフで大丈夫。ご自宅から気軽に参加可能！</a:t>
            </a:r>
            <a:endParaRPr kumimoji="1" lang="en-US" altLang="ja-JP" sz="1662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42" name="図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708" y="54701"/>
            <a:ext cx="1626366" cy="686562"/>
          </a:xfrm>
          <a:prstGeom prst="rect">
            <a:avLst/>
          </a:prstGeom>
        </p:spPr>
      </p:pic>
      <p:sp>
        <p:nvSpPr>
          <p:cNvPr id="49" name="角丸四角形 48"/>
          <p:cNvSpPr/>
          <p:nvPr/>
        </p:nvSpPr>
        <p:spPr>
          <a:xfrm>
            <a:off x="300661" y="4047621"/>
            <a:ext cx="996923" cy="265846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92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開催日時</a:t>
            </a:r>
          </a:p>
        </p:txBody>
      </p:sp>
      <p:sp>
        <p:nvSpPr>
          <p:cNvPr id="57" name="角丸四角形 56"/>
          <p:cNvSpPr/>
          <p:nvPr/>
        </p:nvSpPr>
        <p:spPr>
          <a:xfrm>
            <a:off x="290952" y="5440239"/>
            <a:ext cx="996923" cy="265846"/>
          </a:xfrm>
          <a:prstGeom prst="roundRect">
            <a:avLst>
              <a:gd name="adj" fmla="val 50000"/>
            </a:avLst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92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内容</a:t>
            </a:r>
          </a:p>
        </p:txBody>
      </p:sp>
      <p:sp>
        <p:nvSpPr>
          <p:cNvPr id="58" name="角丸四角形 57"/>
          <p:cNvSpPr/>
          <p:nvPr/>
        </p:nvSpPr>
        <p:spPr>
          <a:xfrm>
            <a:off x="300661" y="6891768"/>
            <a:ext cx="996923" cy="265846"/>
          </a:xfrm>
          <a:prstGeom prst="roundRect">
            <a:avLst>
              <a:gd name="adj" fmla="val 50000"/>
            </a:avLst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92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HGP創英角ﾎﾟｯﾌﾟ体" panose="040B0A00000000000000" pitchFamily="50" charset="-128"/>
                <a:ea typeface="HGP創英角ﾎﾟｯﾌﾟ体" panose="040B0A00000000000000" pitchFamily="50" charset="-128"/>
                <a:cs typeface="+mn-cs"/>
              </a:rPr>
              <a:t>申込等</a:t>
            </a:r>
          </a:p>
        </p:txBody>
      </p:sp>
      <p:sp>
        <p:nvSpPr>
          <p:cNvPr id="27" name="正方形/長方形 26"/>
          <p:cNvSpPr/>
          <p:nvPr/>
        </p:nvSpPr>
        <p:spPr>
          <a:xfrm>
            <a:off x="300661" y="5154331"/>
            <a:ext cx="6189785" cy="69898"/>
          </a:xfrm>
          <a:prstGeom prst="rect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662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8" name="正方形/長方形 27"/>
          <p:cNvSpPr/>
          <p:nvPr/>
        </p:nvSpPr>
        <p:spPr>
          <a:xfrm>
            <a:off x="4951920" y="7064567"/>
            <a:ext cx="777498" cy="804444"/>
          </a:xfrm>
          <a:prstGeom prst="rect">
            <a:avLst/>
          </a:prstGeom>
          <a:solidFill>
            <a:schemeClr val="bg1"/>
          </a:solidFill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7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rPr>
              <a:t>Sample</a:t>
            </a:r>
            <a:endParaRPr kumimoji="1" lang="ja-JP" altLang="en-US" sz="147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2" name="テキスト ボックス 21"/>
          <p:cNvSpPr txBox="1"/>
          <p:nvPr/>
        </p:nvSpPr>
        <p:spPr>
          <a:xfrm>
            <a:off x="688532" y="473210"/>
            <a:ext cx="5414042" cy="2393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98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シニア</a:t>
            </a:r>
            <a:endParaRPr kumimoji="1" lang="en-US" altLang="ja-JP" sz="4985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4985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オンラインセミナー</a:t>
            </a:r>
            <a:r>
              <a:rPr kumimoji="1" lang="ja-JP" altLang="en-US" sz="4985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60000"/>
                    <a:lumOff val="40000"/>
                  </a:srgbClr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endParaRPr kumimoji="1" lang="en-US" altLang="ja-JP" sz="4985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60000"/>
                  <a:lumOff val="40000"/>
                </a:srgbClr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4" name="図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5119" y="1827175"/>
            <a:ext cx="930777" cy="930777"/>
          </a:xfrm>
          <a:prstGeom prst="rect">
            <a:avLst/>
          </a:prstGeom>
        </p:spPr>
      </p:pic>
      <p:pic>
        <p:nvPicPr>
          <p:cNvPr id="5" name="図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88" y="1867965"/>
            <a:ext cx="878551" cy="878551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C2E901CC-8B53-CC74-D48A-BD163F5169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78286" y="7099271"/>
            <a:ext cx="726833" cy="726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27418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角丸四角形 117"/>
          <p:cNvSpPr/>
          <p:nvPr/>
        </p:nvSpPr>
        <p:spPr>
          <a:xfrm>
            <a:off x="3930460" y="7151660"/>
            <a:ext cx="2171863" cy="1251567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6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16" name="角丸四角形 115"/>
          <p:cNvSpPr/>
          <p:nvPr/>
        </p:nvSpPr>
        <p:spPr>
          <a:xfrm>
            <a:off x="860282" y="7140761"/>
            <a:ext cx="2552965" cy="1251567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36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grpSp>
        <p:nvGrpSpPr>
          <p:cNvPr id="147" name="グループ化 146"/>
          <p:cNvGrpSpPr/>
          <p:nvPr/>
        </p:nvGrpSpPr>
        <p:grpSpPr>
          <a:xfrm>
            <a:off x="866249" y="3723189"/>
            <a:ext cx="5183549" cy="842442"/>
            <a:chOff x="389350" y="6953509"/>
            <a:chExt cx="6848724" cy="1113071"/>
          </a:xfrm>
        </p:grpSpPr>
        <p:grpSp>
          <p:nvGrpSpPr>
            <p:cNvPr id="148" name="グループ化 147"/>
            <p:cNvGrpSpPr/>
            <p:nvPr/>
          </p:nvGrpSpPr>
          <p:grpSpPr>
            <a:xfrm>
              <a:off x="389350" y="6953509"/>
              <a:ext cx="6848724" cy="1113071"/>
              <a:chOff x="360857" y="7281060"/>
              <a:chExt cx="6848724" cy="1113071"/>
            </a:xfrm>
          </p:grpSpPr>
          <p:grpSp>
            <p:nvGrpSpPr>
              <p:cNvPr id="151" name="グループ化 150"/>
              <p:cNvGrpSpPr/>
              <p:nvPr/>
            </p:nvGrpSpPr>
            <p:grpSpPr>
              <a:xfrm>
                <a:off x="360857" y="7281060"/>
                <a:ext cx="6848724" cy="1113071"/>
                <a:chOff x="360857" y="7382658"/>
                <a:chExt cx="6848724" cy="1113071"/>
              </a:xfrm>
            </p:grpSpPr>
            <p:sp>
              <p:nvSpPr>
                <p:cNvPr id="154" name="角丸四角形 153"/>
                <p:cNvSpPr/>
                <p:nvPr/>
              </p:nvSpPr>
              <p:spPr>
                <a:xfrm>
                  <a:off x="365198" y="7519959"/>
                  <a:ext cx="6840044" cy="975770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362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155" name="角丸四角形 154"/>
                <p:cNvSpPr/>
                <p:nvPr/>
              </p:nvSpPr>
              <p:spPr>
                <a:xfrm>
                  <a:off x="360857" y="7382658"/>
                  <a:ext cx="6848724" cy="324000"/>
                </a:xfrm>
                <a:prstGeom prst="roundRect">
                  <a:avLst>
                    <a:gd name="adj" fmla="val 0"/>
                  </a:avLst>
                </a:prstGeom>
                <a:gradFill>
                  <a:gsLst>
                    <a:gs pos="0">
                      <a:schemeClr val="bg1"/>
                    </a:gs>
                    <a:gs pos="7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ja-JP" sz="1362" b="1" i="0" u="sng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rPr>
                    <a:t>STEP.</a:t>
                  </a:r>
                  <a:r>
                    <a:rPr kumimoji="1" lang="ja-JP" altLang="en-US" sz="1362" b="1" i="0" u="sng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rPr>
                    <a:t>４</a:t>
                  </a:r>
                </a:p>
              </p:txBody>
            </p:sp>
            <p:grpSp>
              <p:nvGrpSpPr>
                <p:cNvPr id="156" name="グループ化 155"/>
                <p:cNvGrpSpPr/>
                <p:nvPr/>
              </p:nvGrpSpPr>
              <p:grpSpPr>
                <a:xfrm>
                  <a:off x="543977" y="8077225"/>
                  <a:ext cx="2566187" cy="302536"/>
                  <a:chOff x="-7032798" y="7195750"/>
                  <a:chExt cx="2566187" cy="302536"/>
                </a:xfrm>
                <a:effectLst/>
              </p:grpSpPr>
              <p:pic>
                <p:nvPicPr>
                  <p:cNvPr id="159" name="図 158"/>
                  <p:cNvPicPr>
                    <a:picLocks noChangeAspect="1"/>
                  </p:cNvPicPr>
                  <p:nvPr/>
                </p:nvPicPr>
                <p:blipFill>
                  <a:blip r:embed="rId2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-7032798" y="7195750"/>
                    <a:ext cx="2566187" cy="279973"/>
                  </a:xfrm>
                  <a:prstGeom prst="rect">
                    <a:avLst/>
                  </a:prstGeom>
                  <a:ln w="38100">
                    <a:solidFill>
                      <a:schemeClr val="tx1"/>
                    </a:solidFill>
                  </a:ln>
                  <a:effectLst/>
                </p:spPr>
              </p:pic>
              <p:sp>
                <p:nvSpPr>
                  <p:cNvPr id="160" name="正方形/長方形 159"/>
                  <p:cNvSpPr/>
                  <p:nvPr/>
                </p:nvSpPr>
                <p:spPr>
                  <a:xfrm>
                    <a:off x="-6947215" y="7280095"/>
                    <a:ext cx="335595" cy="218191"/>
                  </a:xfrm>
                  <a:prstGeom prst="rect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362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  <p:sp>
                <p:nvSpPr>
                  <p:cNvPr id="161" name="正方形/長方形 160"/>
                  <p:cNvSpPr/>
                  <p:nvPr/>
                </p:nvSpPr>
                <p:spPr>
                  <a:xfrm>
                    <a:off x="-6450860" y="7280095"/>
                    <a:ext cx="335595" cy="218191"/>
                  </a:xfrm>
                  <a:prstGeom prst="rect">
                    <a:avLst/>
                  </a:prstGeom>
                  <a:noFill/>
                  <a:ln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marL="0" marR="0" lvl="0" indent="0" algn="ctr" defTabSz="4572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1" lang="ja-JP" altLang="en-US" sz="1362" b="0" i="0" u="none" strike="noStrike" kern="120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endParaRPr>
                  </a:p>
                </p:txBody>
              </p:sp>
            </p:grpSp>
            <p:sp>
              <p:nvSpPr>
                <p:cNvPr id="157" name="テキスト ボックス 156"/>
                <p:cNvSpPr txBox="1"/>
                <p:nvPr/>
              </p:nvSpPr>
              <p:spPr>
                <a:xfrm>
                  <a:off x="756082" y="7700478"/>
                  <a:ext cx="6226219" cy="260424"/>
                </a:xfrm>
                <a:prstGeom prst="rect">
                  <a:avLst/>
                </a:prstGeom>
                <a:noFill/>
              </p:spPr>
              <p:txBody>
                <a:bodyPr wrap="square" lIns="0" rIns="0" rtlCol="0">
                  <a:spAutoFit/>
                </a:bodyPr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ja-JP" altLang="en-US" sz="681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游ゴシック" panose="020B0400000000000000" pitchFamily="50" charset="-128"/>
                      <a:ea typeface="游ゴシック" panose="020B0400000000000000" pitchFamily="50" charset="-128"/>
                      <a:cs typeface="+mn-cs"/>
                    </a:rPr>
                    <a:t>ミュートボタンは常にこの状態（ミュート）にしてください。</a:t>
                  </a:r>
                  <a:endParaRPr kumimoji="1" lang="en-US" altLang="ja-JP" sz="681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</p:grpSp>
          <p:cxnSp>
            <p:nvCxnSpPr>
              <p:cNvPr id="152" name="直線コネクタ 151"/>
              <p:cNvCxnSpPr/>
              <p:nvPr/>
            </p:nvCxnSpPr>
            <p:spPr>
              <a:xfrm flipH="1">
                <a:off x="1252437" y="8095520"/>
                <a:ext cx="82550" cy="11430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3" name="直線コネクタ 152"/>
              <p:cNvCxnSpPr/>
              <p:nvPr/>
            </p:nvCxnSpPr>
            <p:spPr>
              <a:xfrm flipH="1">
                <a:off x="756082" y="8095520"/>
                <a:ext cx="82550" cy="114300"/>
              </a:xfrm>
              <a:prstGeom prst="line">
                <a:avLst/>
              </a:prstGeom>
              <a:ln w="127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49" name="下矢印 148"/>
            <p:cNvSpPr/>
            <p:nvPr/>
          </p:nvSpPr>
          <p:spPr>
            <a:xfrm rot="1766904">
              <a:off x="895276" y="7478230"/>
              <a:ext cx="204010" cy="22573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36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150" name="下矢印 149"/>
            <p:cNvSpPr/>
            <p:nvPr/>
          </p:nvSpPr>
          <p:spPr>
            <a:xfrm rot="1766904">
              <a:off x="1455768" y="7478230"/>
              <a:ext cx="204010" cy="225731"/>
            </a:xfrm>
            <a:prstGeom prst="downArrow">
              <a:avLst/>
            </a:prstGeom>
            <a:solidFill>
              <a:srgbClr val="FF0000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362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grpSp>
        <p:nvGrpSpPr>
          <p:cNvPr id="8" name="グループ化 7"/>
          <p:cNvGrpSpPr/>
          <p:nvPr/>
        </p:nvGrpSpPr>
        <p:grpSpPr>
          <a:xfrm>
            <a:off x="4344273" y="1473784"/>
            <a:ext cx="1681952" cy="2269186"/>
            <a:chOff x="4526050" y="997344"/>
            <a:chExt cx="2016000" cy="2719863"/>
          </a:xfrm>
        </p:grpSpPr>
        <p:sp>
          <p:nvSpPr>
            <p:cNvPr id="84" name="角丸四角形 83"/>
            <p:cNvSpPr/>
            <p:nvPr/>
          </p:nvSpPr>
          <p:spPr>
            <a:xfrm>
              <a:off x="4526050" y="1016528"/>
              <a:ext cx="2016000" cy="2700679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36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88" name="角丸四角形 87"/>
            <p:cNvSpPr/>
            <p:nvPr/>
          </p:nvSpPr>
          <p:spPr>
            <a:xfrm>
              <a:off x="4526050" y="997344"/>
              <a:ext cx="2016000" cy="331736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362" b="1" i="0" u="sng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STEP.</a:t>
              </a:r>
              <a:r>
                <a:rPr kumimoji="1" lang="ja-JP" altLang="en-US" sz="1362" b="1" i="0" u="sng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３</a:t>
              </a:r>
            </a:p>
          </p:txBody>
        </p:sp>
        <p:sp>
          <p:nvSpPr>
            <p:cNvPr id="89" name="テキスト ボックス 88"/>
            <p:cNvSpPr txBox="1"/>
            <p:nvPr/>
          </p:nvSpPr>
          <p:spPr>
            <a:xfrm>
              <a:off x="4526050" y="1331090"/>
              <a:ext cx="1998575" cy="361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681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こちらはホストが入室を許可した</a:t>
              </a:r>
              <a:endParaRPr kumimoji="1" lang="en-US" altLang="ja-JP" sz="681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681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画面です。</a:t>
              </a:r>
              <a:endParaRPr kumimoji="1" lang="en-US" altLang="ja-JP" sz="681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  <p:pic>
          <p:nvPicPr>
            <p:cNvPr id="90" name="図 89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8688" y="1697985"/>
              <a:ext cx="1066572" cy="1896125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</p:grpSp>
      <p:grpSp>
        <p:nvGrpSpPr>
          <p:cNvPr id="9" name="グループ化 8"/>
          <p:cNvGrpSpPr/>
          <p:nvPr/>
        </p:nvGrpSpPr>
        <p:grpSpPr>
          <a:xfrm>
            <a:off x="870923" y="4592026"/>
            <a:ext cx="2552963" cy="2011719"/>
            <a:chOff x="278562" y="5643190"/>
            <a:chExt cx="3060000" cy="2411260"/>
          </a:xfrm>
        </p:grpSpPr>
        <p:grpSp>
          <p:nvGrpSpPr>
            <p:cNvPr id="2" name="グループ化 1"/>
            <p:cNvGrpSpPr/>
            <p:nvPr/>
          </p:nvGrpSpPr>
          <p:grpSpPr>
            <a:xfrm>
              <a:off x="278562" y="5643190"/>
              <a:ext cx="3060000" cy="2411260"/>
              <a:chOff x="7256550" y="2309590"/>
              <a:chExt cx="3060000" cy="2411260"/>
            </a:xfrm>
          </p:grpSpPr>
          <p:sp>
            <p:nvSpPr>
              <p:cNvPr id="64" name="角丸四角形 63"/>
              <p:cNvSpPr/>
              <p:nvPr/>
            </p:nvSpPr>
            <p:spPr>
              <a:xfrm>
                <a:off x="7256550" y="2318796"/>
                <a:ext cx="3060000" cy="2402054"/>
              </a:xfrm>
              <a:prstGeom prst="roundRect">
                <a:avLst>
                  <a:gd name="adj" fmla="val 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362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65" name="角丸四角形 64"/>
              <p:cNvSpPr/>
              <p:nvPr/>
            </p:nvSpPr>
            <p:spPr>
              <a:xfrm>
                <a:off x="7256550" y="2309590"/>
                <a:ext cx="3060000" cy="331736"/>
              </a:xfrm>
              <a:prstGeom prst="roundRect">
                <a:avLst>
                  <a:gd name="adj" fmla="val 0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0000">
                    <a:schemeClr val="accent1">
                      <a:lumMod val="40000"/>
                      <a:lumOff val="6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362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STEP.</a:t>
                </a:r>
                <a:r>
                  <a:rPr kumimoji="1" lang="ja-JP" altLang="en-US" sz="1362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５</a:t>
                </a:r>
              </a:p>
            </p:txBody>
          </p:sp>
        </p:grpSp>
        <p:sp>
          <p:nvSpPr>
            <p:cNvPr id="98" name="テキスト ボックス 97"/>
            <p:cNvSpPr txBox="1"/>
            <p:nvPr/>
          </p:nvSpPr>
          <p:spPr>
            <a:xfrm>
              <a:off x="612939" y="6038520"/>
              <a:ext cx="2400176" cy="361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681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セミナー中はこのような画面になります。</a:t>
              </a:r>
              <a:endParaRPr kumimoji="1" lang="en-US" altLang="ja-JP" sz="681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681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レコーディング機能は使用しないでください。</a:t>
              </a:r>
            </a:p>
          </p:txBody>
        </p:sp>
        <p:grpSp>
          <p:nvGrpSpPr>
            <p:cNvPr id="73" name="グループ化 72"/>
            <p:cNvGrpSpPr/>
            <p:nvPr/>
          </p:nvGrpSpPr>
          <p:grpSpPr>
            <a:xfrm>
              <a:off x="723466" y="6582541"/>
              <a:ext cx="2151711" cy="1209746"/>
              <a:chOff x="-3764348" y="4066662"/>
              <a:chExt cx="3029004" cy="1702983"/>
            </a:xfrm>
          </p:grpSpPr>
          <p:pic>
            <p:nvPicPr>
              <p:cNvPr id="74" name="図 73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3764348" y="4066662"/>
                <a:ext cx="3029004" cy="1702983"/>
              </a:xfrm>
              <a:prstGeom prst="rect">
                <a:avLst/>
              </a:prstGeom>
              <a:ln w="38100" cap="sq">
                <a:solidFill>
                  <a:srgbClr val="000000"/>
                </a:solidFill>
                <a:prstDash val="solid"/>
                <a:miter lim="800000"/>
              </a:ln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75" name="正方形/長方形 74"/>
              <p:cNvSpPr/>
              <p:nvPr/>
            </p:nvSpPr>
            <p:spPr>
              <a:xfrm>
                <a:off x="-3764348" y="4488923"/>
                <a:ext cx="2307023" cy="863038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362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grpSp>
            <p:nvGrpSpPr>
              <p:cNvPr id="76" name="グループ化 75"/>
              <p:cNvGrpSpPr/>
              <p:nvPr/>
            </p:nvGrpSpPr>
            <p:grpSpPr>
              <a:xfrm>
                <a:off x="-3500173" y="4375096"/>
                <a:ext cx="1778671" cy="1044805"/>
                <a:chOff x="-2609706" y="4550783"/>
                <a:chExt cx="1143722" cy="671831"/>
              </a:xfrm>
            </p:grpSpPr>
            <p:sp>
              <p:nvSpPr>
                <p:cNvPr id="77" name="正方形/長方形 76"/>
                <p:cNvSpPr/>
                <p:nvPr/>
              </p:nvSpPr>
              <p:spPr>
                <a:xfrm>
                  <a:off x="-2609706" y="4550783"/>
                  <a:ext cx="1143722" cy="671007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>
                  <a:solidFill>
                    <a:schemeClr val="accent1">
                      <a:lumMod val="50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9208" tIns="34603" rIns="69208" bIns="34603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362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78" name="正方形/長方形 77"/>
                <p:cNvSpPr/>
                <p:nvPr/>
              </p:nvSpPr>
              <p:spPr>
                <a:xfrm>
                  <a:off x="-2595639" y="5007283"/>
                  <a:ext cx="217092" cy="201527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9208" tIns="34603" rIns="69208" bIns="34603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362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83" name="正方形/長方形 82"/>
                <p:cNvSpPr/>
                <p:nvPr/>
              </p:nvSpPr>
              <p:spPr>
                <a:xfrm>
                  <a:off x="-1631315" y="4577927"/>
                  <a:ext cx="158298" cy="632461"/>
                </a:xfrm>
                <a:prstGeom prst="rect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9208" tIns="34603" rIns="69208" bIns="34603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362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91" name="フローチャート: 論理積ゲート 90"/>
                <p:cNvSpPr/>
                <p:nvPr/>
              </p:nvSpPr>
              <p:spPr>
                <a:xfrm rot="16200000">
                  <a:off x="-2114859" y="4907853"/>
                  <a:ext cx="190648" cy="431707"/>
                </a:xfrm>
                <a:prstGeom prst="flowChartDelay">
                  <a:avLst/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69208" tIns="34603" rIns="69208" bIns="34603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362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pic>
              <p:nvPicPr>
                <p:cNvPr id="92" name="図 91"/>
                <p:cNvPicPr>
                  <a:picLocks noChangeAspect="1"/>
                </p:cNvPicPr>
                <p:nvPr/>
              </p:nvPicPr>
              <p:blipFill rotWithShape="1">
                <a:blip r:embed="rId5"/>
                <a:srcRect b="13798"/>
                <a:stretch/>
              </p:blipFill>
              <p:spPr>
                <a:xfrm>
                  <a:off x="-2287094" y="4576350"/>
                  <a:ext cx="498498" cy="646264"/>
                </a:xfrm>
                <a:prstGeom prst="rect">
                  <a:avLst/>
                </a:prstGeom>
              </p:spPr>
            </p:pic>
            <p:cxnSp>
              <p:nvCxnSpPr>
                <p:cNvPr id="93" name="直線コネクタ 92"/>
                <p:cNvCxnSpPr/>
                <p:nvPr/>
              </p:nvCxnSpPr>
              <p:spPr>
                <a:xfrm>
                  <a:off x="-1624282" y="4733372"/>
                  <a:ext cx="158298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直線コネクタ 93"/>
                <p:cNvCxnSpPr/>
                <p:nvPr/>
              </p:nvCxnSpPr>
              <p:spPr>
                <a:xfrm>
                  <a:off x="-1624282" y="4892712"/>
                  <a:ext cx="158298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直線コネクタ 94"/>
                <p:cNvCxnSpPr/>
                <p:nvPr/>
              </p:nvCxnSpPr>
              <p:spPr>
                <a:xfrm>
                  <a:off x="-1624282" y="5041538"/>
                  <a:ext cx="158298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6" name="直線コネクタ 95"/>
                <p:cNvCxnSpPr>
                  <a:stCxn id="78" idx="1"/>
                  <a:endCxn id="78" idx="3"/>
                </p:cNvCxnSpPr>
                <p:nvPr/>
              </p:nvCxnSpPr>
              <p:spPr>
                <a:xfrm>
                  <a:off x="-2595639" y="5108047"/>
                  <a:ext cx="217092" cy="0"/>
                </a:xfrm>
                <a:prstGeom prst="line">
                  <a:avLst/>
                </a:prstGeom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0" name="グループ化 9"/>
          <p:cNvGrpSpPr/>
          <p:nvPr/>
        </p:nvGrpSpPr>
        <p:grpSpPr>
          <a:xfrm>
            <a:off x="3493550" y="4580303"/>
            <a:ext cx="2578572" cy="2011719"/>
            <a:chOff x="3464213" y="5643190"/>
            <a:chExt cx="3090693" cy="2411260"/>
          </a:xfrm>
        </p:grpSpPr>
        <p:grpSp>
          <p:nvGrpSpPr>
            <p:cNvPr id="68" name="グループ化 67"/>
            <p:cNvGrpSpPr/>
            <p:nvPr/>
          </p:nvGrpSpPr>
          <p:grpSpPr>
            <a:xfrm>
              <a:off x="3464213" y="5643190"/>
              <a:ext cx="3060000" cy="2411260"/>
              <a:chOff x="7256550" y="2309590"/>
              <a:chExt cx="3060000" cy="2411260"/>
            </a:xfrm>
          </p:grpSpPr>
          <p:sp>
            <p:nvSpPr>
              <p:cNvPr id="69" name="角丸四角形 68"/>
              <p:cNvSpPr/>
              <p:nvPr/>
            </p:nvSpPr>
            <p:spPr>
              <a:xfrm>
                <a:off x="7256550" y="2318796"/>
                <a:ext cx="3060000" cy="2402054"/>
              </a:xfrm>
              <a:prstGeom prst="roundRect">
                <a:avLst>
                  <a:gd name="adj" fmla="val 0"/>
                </a:avLst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362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70" name="角丸四角形 69"/>
              <p:cNvSpPr/>
              <p:nvPr/>
            </p:nvSpPr>
            <p:spPr>
              <a:xfrm>
                <a:off x="7256550" y="2309590"/>
                <a:ext cx="3060000" cy="331736"/>
              </a:xfrm>
              <a:prstGeom prst="roundRect">
                <a:avLst>
                  <a:gd name="adj" fmla="val 0"/>
                </a:avLst>
              </a:pr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0000">
                    <a:schemeClr val="accent1">
                      <a:lumMod val="40000"/>
                      <a:lumOff val="6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p:spPr>
            <p:style>
              <a:lnRef idx="1">
                <a:schemeClr val="accent2"/>
              </a:lnRef>
              <a:fillRef idx="2">
                <a:schemeClr val="accent2"/>
              </a:fillRef>
              <a:effectRef idx="1">
                <a:schemeClr val="accent2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362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STEP.</a:t>
                </a:r>
                <a:r>
                  <a:rPr kumimoji="1" lang="ja-JP" altLang="en-US" sz="1362" b="1" i="0" u="sng" strike="noStrike" kern="1200" cap="none" spc="0" normalizeH="0" baseline="0" noProof="0" dirty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６</a:t>
                </a:r>
              </a:p>
            </p:txBody>
          </p:sp>
        </p:grpSp>
        <p:sp>
          <p:nvSpPr>
            <p:cNvPr id="104" name="テキスト ボックス 103"/>
            <p:cNvSpPr txBox="1"/>
            <p:nvPr/>
          </p:nvSpPr>
          <p:spPr>
            <a:xfrm>
              <a:off x="3532208" y="6038520"/>
              <a:ext cx="3022698" cy="4874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681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セミナー終了時に、ホスト側から退出のアナウンスがあり</a:t>
              </a:r>
              <a:endParaRPr kumimoji="1" lang="en-US" altLang="ja-JP" sz="681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681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ます。退出ボタンをタップして、ミーティングから退出して</a:t>
              </a:r>
              <a:endParaRPr kumimoji="1" lang="en-US" altLang="ja-JP" sz="681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681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ください。</a:t>
              </a:r>
            </a:p>
          </p:txBody>
        </p:sp>
        <p:sp>
          <p:nvSpPr>
            <p:cNvPr id="105" name="テキスト ボックス 104"/>
            <p:cNvSpPr txBox="1"/>
            <p:nvPr/>
          </p:nvSpPr>
          <p:spPr>
            <a:xfrm>
              <a:off x="5174363" y="7670599"/>
              <a:ext cx="1362637" cy="3618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681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以上で終了となります。</a:t>
              </a:r>
              <a:endParaRPr kumimoji="1" lang="en-US" altLang="ja-JP" sz="681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681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お疲れさま</a:t>
              </a:r>
              <a:r>
                <a:rPr kumimoji="1" lang="ja-JP" altLang="en-US" sz="681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で</a:t>
              </a:r>
              <a:r>
                <a:rPr kumimoji="1" lang="ja-JP" altLang="en-US" sz="681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した。</a:t>
              </a:r>
            </a:p>
          </p:txBody>
        </p:sp>
        <p:grpSp>
          <p:nvGrpSpPr>
            <p:cNvPr id="5" name="グループ化 4"/>
            <p:cNvGrpSpPr/>
            <p:nvPr/>
          </p:nvGrpSpPr>
          <p:grpSpPr>
            <a:xfrm>
              <a:off x="4257525" y="6362756"/>
              <a:ext cx="925069" cy="1653345"/>
              <a:chOff x="5318307" y="6306978"/>
              <a:chExt cx="925069" cy="1653345"/>
            </a:xfrm>
          </p:grpSpPr>
          <p:pic>
            <p:nvPicPr>
              <p:cNvPr id="102" name="図 101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18307" y="6361363"/>
                <a:ext cx="925069" cy="1598960"/>
              </a:xfrm>
              <a:prstGeom prst="rect">
                <a:avLst/>
              </a:prstGeom>
            </p:spPr>
          </p:pic>
          <p:sp>
            <p:nvSpPr>
              <p:cNvPr id="103" name="下矢印 102"/>
              <p:cNvSpPr/>
              <p:nvPr/>
            </p:nvSpPr>
            <p:spPr>
              <a:xfrm rot="17723216">
                <a:off x="5791621" y="6297125"/>
                <a:ext cx="185074" cy="204779"/>
              </a:xfrm>
              <a:prstGeom prst="downArrow">
                <a:avLst/>
              </a:prstGeom>
              <a:solidFill>
                <a:srgbClr val="FF0000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1" lang="ja-JP" altLang="en-US" sz="1362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</p:grpSp>
      </p:grpSp>
      <p:grpSp>
        <p:nvGrpSpPr>
          <p:cNvPr id="7" name="グループ化 6"/>
          <p:cNvGrpSpPr/>
          <p:nvPr/>
        </p:nvGrpSpPr>
        <p:grpSpPr>
          <a:xfrm>
            <a:off x="2616426" y="1473784"/>
            <a:ext cx="1742649" cy="2280156"/>
            <a:chOff x="2421694" y="997344"/>
            <a:chExt cx="2088753" cy="2944179"/>
          </a:xfrm>
        </p:grpSpPr>
        <p:sp>
          <p:nvSpPr>
            <p:cNvPr id="87" name="角丸四角形 86"/>
            <p:cNvSpPr/>
            <p:nvPr/>
          </p:nvSpPr>
          <p:spPr>
            <a:xfrm>
              <a:off x="2421694" y="1227298"/>
              <a:ext cx="2016000" cy="2714225"/>
            </a:xfrm>
            <a:prstGeom prst="roundRect">
              <a:avLst>
                <a:gd name="adj" fmla="val 0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362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72" name="角丸四角形 71"/>
            <p:cNvSpPr/>
            <p:nvPr/>
          </p:nvSpPr>
          <p:spPr>
            <a:xfrm>
              <a:off x="2421694" y="997344"/>
              <a:ext cx="2016000" cy="331736"/>
            </a:xfrm>
            <a:prstGeom prst="roundRect">
              <a:avLst>
                <a:gd name="adj" fmla="val 0"/>
              </a:avLst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0000">
                  <a:schemeClr val="accent1">
                    <a:lumMod val="40000"/>
                    <a:lumOff val="60000"/>
                  </a:schemeClr>
                </a:gs>
              </a:gsLst>
              <a:lin ang="5400000" scaled="1"/>
            </a:gradFill>
            <a:ln>
              <a:noFill/>
            </a:ln>
            <a:effectLst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362" b="1" i="0" u="sng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STEP.</a:t>
              </a:r>
              <a:r>
                <a:rPr kumimoji="1" lang="ja-JP" altLang="en-US" sz="1362" b="1" i="0" u="sng" strike="noStrike" kern="1200" cap="none" spc="0" normalizeH="0" baseline="0" noProof="0" dirty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rPr>
                <a:t>２</a:t>
              </a:r>
            </a:p>
          </p:txBody>
        </p:sp>
        <p:pic>
          <p:nvPicPr>
            <p:cNvPr id="67" name="図 66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7951"/>
            <a:stretch/>
          </p:blipFill>
          <p:spPr>
            <a:xfrm>
              <a:off x="2838871" y="1910702"/>
              <a:ext cx="1181649" cy="1513551"/>
            </a:xfrm>
            <a:prstGeom prst="rect">
              <a:avLst/>
            </a:prstGeom>
            <a:ln w="38100">
              <a:solidFill>
                <a:schemeClr val="tx1"/>
              </a:solidFill>
            </a:ln>
          </p:spPr>
        </p:pic>
        <p:sp>
          <p:nvSpPr>
            <p:cNvPr id="80" name="テキスト ボックス 79"/>
            <p:cNvSpPr txBox="1"/>
            <p:nvPr/>
          </p:nvSpPr>
          <p:spPr>
            <a:xfrm>
              <a:off x="2423518" y="3509945"/>
              <a:ext cx="2086929" cy="3897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681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ホストが入室の許可を出すまでお待ち</a:t>
              </a:r>
              <a:endParaRPr kumimoji="1" lang="en-US" altLang="ja-JP" sz="681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681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ください。</a:t>
              </a:r>
              <a:endParaRPr kumimoji="1" lang="en-US" altLang="ja-JP" sz="681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</p:grpSp>
      <p:grpSp>
        <p:nvGrpSpPr>
          <p:cNvPr id="14" name="グループ化 13"/>
          <p:cNvGrpSpPr/>
          <p:nvPr/>
        </p:nvGrpSpPr>
        <p:grpSpPr>
          <a:xfrm>
            <a:off x="850365" y="1473784"/>
            <a:ext cx="1752405" cy="2280157"/>
            <a:chOff x="635479" y="1596599"/>
            <a:chExt cx="1898439" cy="2470170"/>
          </a:xfrm>
        </p:grpSpPr>
        <p:grpSp>
          <p:nvGrpSpPr>
            <p:cNvPr id="81" name="グループ化 80"/>
            <p:cNvGrpSpPr/>
            <p:nvPr/>
          </p:nvGrpSpPr>
          <p:grpSpPr>
            <a:xfrm>
              <a:off x="665468" y="1596599"/>
              <a:ext cx="1868450" cy="2470170"/>
              <a:chOff x="325200" y="997344"/>
              <a:chExt cx="2067266" cy="2733011"/>
            </a:xfrm>
          </p:grpSpPr>
          <p:grpSp>
            <p:nvGrpSpPr>
              <p:cNvPr id="85" name="グループ化 84"/>
              <p:cNvGrpSpPr/>
              <p:nvPr/>
            </p:nvGrpSpPr>
            <p:grpSpPr>
              <a:xfrm>
                <a:off x="325200" y="997344"/>
                <a:ext cx="2016000" cy="2733011"/>
                <a:chOff x="325200" y="997344"/>
                <a:chExt cx="2016000" cy="2733011"/>
              </a:xfrm>
            </p:grpSpPr>
            <p:sp>
              <p:nvSpPr>
                <p:cNvPr id="101" name="角丸四角形 100"/>
                <p:cNvSpPr/>
                <p:nvPr/>
              </p:nvSpPr>
              <p:spPr>
                <a:xfrm>
                  <a:off x="325200" y="1016529"/>
                  <a:ext cx="2016000" cy="2713826"/>
                </a:xfrm>
                <a:prstGeom prst="roundRect">
                  <a:avLst>
                    <a:gd name="adj" fmla="val 0"/>
                  </a:avLst>
                </a:prstGeom>
                <a:solidFill>
                  <a:schemeClr val="accent1">
                    <a:lumMod val="40000"/>
                    <a:lumOff val="60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ctr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1" lang="ja-JP" altLang="en-US" sz="1362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endParaRPr>
                </a:p>
              </p:txBody>
            </p:sp>
            <p:sp>
              <p:nvSpPr>
                <p:cNvPr id="108" name="角丸四角形 107"/>
                <p:cNvSpPr/>
                <p:nvPr/>
              </p:nvSpPr>
              <p:spPr>
                <a:xfrm>
                  <a:off x="325200" y="997344"/>
                  <a:ext cx="2016000" cy="331736"/>
                </a:xfrm>
                <a:prstGeom prst="roundRect">
                  <a:avLst>
                    <a:gd name="adj" fmla="val 0"/>
                  </a:avLst>
                </a:pr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70000">
                      <a:schemeClr val="accent1">
                        <a:lumMod val="40000"/>
                        <a:lumOff val="60000"/>
                      </a:schemeClr>
                    </a:gs>
                  </a:gsLst>
                  <a:lin ang="5400000" scaled="1"/>
                </a:gradFill>
                <a:ln>
                  <a:noFill/>
                </a:ln>
                <a:effectLst/>
              </p:spPr>
              <p:style>
                <a:lnRef idx="1">
                  <a:schemeClr val="accent2"/>
                </a:lnRef>
                <a:fillRef idx="2">
                  <a:schemeClr val="accent2"/>
                </a:fillRef>
                <a:effectRef idx="1">
                  <a:schemeClr val="accent2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marL="0" marR="0" lvl="0" indent="0" algn="l" defTabSz="4572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1" lang="en-US" altLang="ja-JP" sz="1362" b="1" i="0" u="sng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rPr>
                    <a:t>STEP.</a:t>
                  </a:r>
                  <a:r>
                    <a:rPr kumimoji="1" lang="ja-JP" altLang="en-US" sz="1362" b="1" i="0" u="sng" strike="noStrike" kern="1200" cap="none" spc="0" normalizeH="0" baseline="0" noProof="0" dirty="0">
                      <a:ln>
                        <a:noFill/>
                      </a:ln>
                      <a:solidFill>
                        <a:srgbClr val="0070C0"/>
                      </a:solidFill>
                      <a:effectLst/>
                      <a:uLnTx/>
                      <a:uFillTx/>
                      <a:latin typeface="Calibri" panose="020F0502020204030204"/>
                      <a:ea typeface="游ゴシック" panose="020B0400000000000000" pitchFamily="50" charset="-128"/>
                      <a:cs typeface="+mn-cs"/>
                    </a:rPr>
                    <a:t>１</a:t>
                  </a:r>
                </a:p>
              </p:txBody>
            </p:sp>
          </p:grpSp>
          <p:pic>
            <p:nvPicPr>
              <p:cNvPr id="97" name="図 96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05267" y="1664631"/>
                <a:ext cx="1255866" cy="1626449"/>
              </a:xfrm>
              <a:prstGeom prst="rect">
                <a:avLst/>
              </a:prstGeom>
            </p:spPr>
          </p:pic>
          <p:sp>
            <p:nvSpPr>
              <p:cNvPr id="99" name="テキスト ボックス 98"/>
              <p:cNvSpPr txBox="1"/>
              <p:nvPr/>
            </p:nvSpPr>
            <p:spPr>
              <a:xfrm>
                <a:off x="407305" y="1331090"/>
                <a:ext cx="1985161" cy="3618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68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  <a:cs typeface="+mn-cs"/>
                  </a:rPr>
                  <a:t>セミナー開始５分前までに</a:t>
                </a:r>
                <a:r>
                  <a:rPr kumimoji="1" lang="en-US" altLang="ja-JP" sz="68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  <a:cs typeface="+mn-cs"/>
                  </a:rPr>
                  <a:t>ID</a:t>
                </a:r>
                <a:r>
                  <a:rPr kumimoji="1" lang="ja-JP" altLang="en-US" sz="68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  <a:cs typeface="+mn-cs"/>
                  </a:rPr>
                  <a:t>とパス</a:t>
                </a:r>
                <a:endParaRPr kumimoji="1" lang="en-US" altLang="ja-JP" sz="681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681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  <a:cs typeface="+mn-cs"/>
                  </a:rPr>
                  <a:t>ワードを入力して入室してください。</a:t>
                </a:r>
                <a:endParaRPr kumimoji="1" lang="en-US" altLang="ja-JP" sz="681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endParaRPr>
              </a:p>
            </p:txBody>
          </p:sp>
        </p:grpSp>
        <p:sp>
          <p:nvSpPr>
            <p:cNvPr id="82" name="テキスト ボックス 81"/>
            <p:cNvSpPr txBox="1"/>
            <p:nvPr/>
          </p:nvSpPr>
          <p:spPr>
            <a:xfrm>
              <a:off x="635479" y="3692127"/>
              <a:ext cx="1886224" cy="3191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657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rPr>
                <a:t>サインインはホスト側が使用する機能なので使用しません。</a:t>
              </a:r>
              <a:endParaRPr kumimoji="1" lang="en-US" altLang="ja-JP" sz="65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86" name="テキスト ボックス 85"/>
          <p:cNvSpPr txBox="1"/>
          <p:nvPr/>
        </p:nvSpPr>
        <p:spPr>
          <a:xfrm>
            <a:off x="1673294" y="191630"/>
            <a:ext cx="3494308" cy="464871"/>
          </a:xfrm>
          <a:prstGeom prst="rect">
            <a:avLst/>
          </a:prstGeom>
          <a:solidFill>
            <a:srgbClr val="6699FF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421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Zoom</a:t>
            </a:r>
            <a:r>
              <a:rPr kumimoji="1" lang="ja-JP" altLang="en-US" sz="2421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 操作手順</a:t>
            </a:r>
          </a:p>
        </p:txBody>
      </p:sp>
      <p:grpSp>
        <p:nvGrpSpPr>
          <p:cNvPr id="106" name="グループ化 105"/>
          <p:cNvGrpSpPr/>
          <p:nvPr/>
        </p:nvGrpSpPr>
        <p:grpSpPr>
          <a:xfrm>
            <a:off x="946548" y="752123"/>
            <a:ext cx="5291339" cy="621249"/>
            <a:chOff x="696122" y="196603"/>
            <a:chExt cx="6209974" cy="852387"/>
          </a:xfrm>
        </p:grpSpPr>
        <p:grpSp>
          <p:nvGrpSpPr>
            <p:cNvPr id="107" name="グループ化 106"/>
            <p:cNvGrpSpPr/>
            <p:nvPr/>
          </p:nvGrpSpPr>
          <p:grpSpPr>
            <a:xfrm>
              <a:off x="1596686" y="240706"/>
              <a:ext cx="5309410" cy="808284"/>
              <a:chOff x="492390" y="940469"/>
              <a:chExt cx="5309410" cy="808284"/>
            </a:xfrm>
          </p:grpSpPr>
          <p:sp>
            <p:nvSpPr>
              <p:cNvPr id="110" name="テキスト ボックス 109"/>
              <p:cNvSpPr txBox="1"/>
              <p:nvPr/>
            </p:nvSpPr>
            <p:spPr>
              <a:xfrm>
                <a:off x="517790" y="1334297"/>
                <a:ext cx="2177871" cy="41445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altLang="ja-JP" sz="1363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Calibri" panose="020F0502020204030204"/>
                    <a:ea typeface="游ゴシック" panose="020B0400000000000000" pitchFamily="50" charset="-128"/>
                    <a:cs typeface="+mn-cs"/>
                  </a:rPr>
                  <a:t>https://zoom.us/signup</a:t>
                </a:r>
                <a:endParaRPr kumimoji="1" lang="ja-JP" altLang="en-US" sz="1363" b="0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Calibri" panose="020F0502020204030204"/>
                  <a:ea typeface="游ゴシック" panose="020B0400000000000000" pitchFamily="50" charset="-128"/>
                  <a:cs typeface="+mn-cs"/>
                </a:endParaRPr>
              </a:p>
            </p:txBody>
          </p:sp>
          <p:sp>
            <p:nvSpPr>
              <p:cNvPr id="111" name="テキスト ボックス 110"/>
              <p:cNvSpPr txBox="1"/>
              <p:nvPr/>
            </p:nvSpPr>
            <p:spPr>
              <a:xfrm>
                <a:off x="492390" y="940469"/>
                <a:ext cx="5309410" cy="57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1193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  <a:cs typeface="+mn-cs"/>
                  </a:rPr>
                  <a:t>まず</a:t>
                </a:r>
                <a:r>
                  <a:rPr kumimoji="1" lang="en-US" altLang="ja-JP" sz="1193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  <a:cs typeface="+mn-cs"/>
                  </a:rPr>
                  <a:t>Zoom</a:t>
                </a:r>
                <a:r>
                  <a:rPr kumimoji="1" lang="ja-JP" altLang="en-US" sz="1193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  <a:cs typeface="+mn-cs"/>
                  </a:rPr>
                  <a:t>のアプリをダウンロードしてご用意ください。</a:t>
                </a:r>
                <a:endParaRPr kumimoji="1" lang="en-US" altLang="ja-JP" sz="1193" b="1" i="0" u="none" strike="noStrike" kern="1200" cap="none" spc="0" normalizeH="0" baseline="0" noProof="0" dirty="0">
                  <a:ln>
                    <a:noFill/>
                  </a:ln>
                  <a:solidFill>
                    <a:srgbClr val="000099"/>
                  </a:solidFill>
                  <a:effectLst/>
                  <a:uLnTx/>
                  <a:uFillTx/>
                  <a:latin typeface="游ゴシック" panose="020B0400000000000000" pitchFamily="50" charset="-128"/>
                  <a:ea typeface="游ゴシック" panose="020B0400000000000000" pitchFamily="50" charset="-128"/>
                  <a:cs typeface="+mn-cs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ja-JP" altLang="en-US" sz="93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  <a:cs typeface="+mn-cs"/>
                  </a:rPr>
                  <a:t>下記</a:t>
                </a:r>
                <a:r>
                  <a:rPr kumimoji="1" lang="en-US" altLang="ja-JP" sz="93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  <a:cs typeface="+mn-cs"/>
                  </a:rPr>
                  <a:t>URL</a:t>
                </a:r>
                <a:r>
                  <a:rPr kumimoji="1" lang="ja-JP" altLang="en-US" sz="93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  <a:cs typeface="+mn-cs"/>
                  </a:rPr>
                  <a:t>から、</a:t>
                </a:r>
                <a:r>
                  <a:rPr kumimoji="1" lang="ja-JP" altLang="en-US" sz="937" b="1" i="0" u="none" strike="noStrike" kern="1200" cap="none" spc="0" normalizeH="0" baseline="0" noProof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  <a:cs typeface="+mn-cs"/>
                  </a:rPr>
                  <a:t>もしくは二次元コード</a:t>
                </a:r>
                <a:r>
                  <a:rPr kumimoji="1" lang="ja-JP" altLang="en-US" sz="937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99"/>
                    </a:solidFill>
                    <a:effectLst/>
                    <a:uLnTx/>
                    <a:uFillTx/>
                    <a:latin typeface="游ゴシック" panose="020B0400000000000000" pitchFamily="50" charset="-128"/>
                    <a:ea typeface="游ゴシック" panose="020B0400000000000000" pitchFamily="50" charset="-128"/>
                    <a:cs typeface="+mn-cs"/>
                  </a:rPr>
                  <a:t>をスキャンしてダウンロードが可能です。</a:t>
                </a:r>
              </a:p>
            </p:txBody>
          </p:sp>
        </p:grpSp>
        <p:sp>
          <p:nvSpPr>
            <p:cNvPr id="109" name="正方形/長方形 108"/>
            <p:cNvSpPr/>
            <p:nvPr/>
          </p:nvSpPr>
          <p:spPr>
            <a:xfrm>
              <a:off x="696122" y="196603"/>
              <a:ext cx="707716" cy="818475"/>
            </a:xfrm>
            <a:prstGeom prst="rect">
              <a:avLst/>
            </a:prstGeom>
            <a:noFill/>
            <a:ln>
              <a:solidFill>
                <a:srgbClr val="6699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534" b="0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Calibri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pic>
        <p:nvPicPr>
          <p:cNvPr id="3" name="図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676" y="768761"/>
            <a:ext cx="579895" cy="579895"/>
          </a:xfrm>
          <a:prstGeom prst="rect">
            <a:avLst/>
          </a:prstGeom>
        </p:spPr>
      </p:pic>
      <p:sp>
        <p:nvSpPr>
          <p:cNvPr id="79" name="テキスト ボックス 78"/>
          <p:cNvSpPr txBox="1"/>
          <p:nvPr/>
        </p:nvSpPr>
        <p:spPr>
          <a:xfrm>
            <a:off x="1331834" y="8348424"/>
            <a:ext cx="4026750" cy="32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534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Impact" panose="020B0806030902050204" pitchFamily="34" charset="0"/>
                <a:ea typeface="HGP創英角ｺﾞｼｯｸUB" panose="020B0900000000000000" pitchFamily="50" charset="-128"/>
                <a:cs typeface="+mn-cs"/>
              </a:rPr>
              <a:t>ハローワーク川崎北　ＬＩＮＥ公式アカウント</a:t>
            </a:r>
          </a:p>
        </p:txBody>
      </p:sp>
      <p:sp>
        <p:nvSpPr>
          <p:cNvPr id="11" name="正方形/長方形 10"/>
          <p:cNvSpPr/>
          <p:nvPr/>
        </p:nvSpPr>
        <p:spPr>
          <a:xfrm>
            <a:off x="5233430" y="8469400"/>
            <a:ext cx="663708" cy="63895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534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121" name="テキスト ボックス 120"/>
          <p:cNvSpPr txBox="1"/>
          <p:nvPr/>
        </p:nvSpPr>
        <p:spPr>
          <a:xfrm>
            <a:off x="1908827" y="8573903"/>
            <a:ext cx="3623798" cy="229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9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P創英角ｺﾞｼｯｸUB" panose="020B0900000000000000" pitchFamily="50" charset="-128"/>
                <a:ea typeface="HGP創英角ｺﾞｼｯｸUB" panose="020B0900000000000000" pitchFamily="50" charset="-128"/>
                <a:cs typeface="+mn-cs"/>
              </a:rPr>
              <a:t>毎月オンラインセミナー開催中！友だち追加はこちらから▶</a:t>
            </a:r>
          </a:p>
        </p:txBody>
      </p:sp>
      <p:sp>
        <p:nvSpPr>
          <p:cNvPr id="100" name="テキスト ボックス 99"/>
          <p:cNvSpPr txBox="1"/>
          <p:nvPr/>
        </p:nvSpPr>
        <p:spPr>
          <a:xfrm>
            <a:off x="1669194" y="8742591"/>
            <a:ext cx="3430747" cy="3807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37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お問い合わせ先：ハローワーク川崎北　職業相談第二部門　</a:t>
            </a:r>
            <a:endParaRPr kumimoji="1" lang="en-US" altLang="ja-JP" sz="937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HGS創英角ｺﾞｼｯｸUB" panose="020B0900000000000000" pitchFamily="50" charset="-128"/>
              <a:ea typeface="HGS創英角ｺﾞｼｯｸUB" panose="020B0900000000000000" pitchFamily="50" charset="-128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937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GS創英角ｺﾞｼｯｸUB" panose="020B0900000000000000" pitchFamily="50" charset="-128"/>
                <a:ea typeface="HGS創英角ｺﾞｼｯｸUB" panose="020B0900000000000000" pitchFamily="50" charset="-128"/>
                <a:cs typeface="+mn-cs"/>
              </a:rPr>
              <a:t>☎０４４－７７７－８６０９（４１♯）</a:t>
            </a:r>
          </a:p>
        </p:txBody>
      </p:sp>
      <p:sp>
        <p:nvSpPr>
          <p:cNvPr id="113" name="テキスト ボックス 112"/>
          <p:cNvSpPr txBox="1"/>
          <p:nvPr/>
        </p:nvSpPr>
        <p:spPr>
          <a:xfrm>
            <a:off x="969931" y="7164153"/>
            <a:ext cx="2031325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77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Android</a:t>
            </a:r>
            <a:r>
              <a:rPr kumimoji="1" lang="ja-JP" altLang="en-US" sz="969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の方は以下をタップ</a:t>
            </a:r>
          </a:p>
        </p:txBody>
      </p:sp>
      <p:pic>
        <p:nvPicPr>
          <p:cNvPr id="15" name="図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2095" y="7929766"/>
            <a:ext cx="2272978" cy="362758"/>
          </a:xfrm>
          <a:prstGeom prst="rect">
            <a:avLst/>
          </a:prstGeom>
        </p:spPr>
      </p:pic>
      <p:sp>
        <p:nvSpPr>
          <p:cNvPr id="16" name="角丸四角形吹き出し 15"/>
          <p:cNvSpPr/>
          <p:nvPr/>
        </p:nvSpPr>
        <p:spPr>
          <a:xfrm>
            <a:off x="1011600" y="7627751"/>
            <a:ext cx="2163892" cy="198114"/>
          </a:xfrm>
          <a:prstGeom prst="wedgeRoundRectCallout">
            <a:avLst>
              <a:gd name="adj1" fmla="val -40479"/>
              <a:gd name="adj2" fmla="val 96436"/>
              <a:gd name="adj3" fmla="val 16667"/>
            </a:avLst>
          </a:prstGeom>
          <a:ln>
            <a:solidFill>
              <a:srgbClr val="CC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015" b="0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HGｺﾞｼｯｸE" panose="020B0909000000000000" pitchFamily="49" charset="-128"/>
                <a:ea typeface="HGｺﾞｼｯｸE" panose="020B0909000000000000" pitchFamily="49" charset="-128"/>
                <a:cs typeface="+mn-cs"/>
              </a:rPr>
              <a:t>デバイスオーディオを介して通話</a:t>
            </a:r>
            <a:endParaRPr kumimoji="1" lang="en-US" altLang="ja-JP" sz="1015" b="0" i="0" u="none" strike="noStrike" kern="1200" cap="none" spc="0" normalizeH="0" baseline="0" noProof="0" dirty="0">
              <a:ln>
                <a:noFill/>
              </a:ln>
              <a:solidFill>
                <a:srgbClr val="000099"/>
              </a:solidFill>
              <a:effectLst/>
              <a:uLnTx/>
              <a:uFillTx/>
              <a:latin typeface="HGｺﾞｼｯｸE" panose="020B0909000000000000" pitchFamily="49" charset="-128"/>
              <a:ea typeface="HGｺﾞｼｯｸE" panose="020B0909000000000000" pitchFamily="49" charset="-128"/>
              <a:cs typeface="+mn-cs"/>
            </a:endParaRPr>
          </a:p>
        </p:txBody>
      </p:sp>
      <p:sp>
        <p:nvSpPr>
          <p:cNvPr id="114" name="テキスト ボックス 113"/>
          <p:cNvSpPr txBox="1"/>
          <p:nvPr/>
        </p:nvSpPr>
        <p:spPr>
          <a:xfrm>
            <a:off x="3978281" y="7042254"/>
            <a:ext cx="1952779" cy="319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77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iPhone</a:t>
            </a:r>
            <a:r>
              <a:rPr kumimoji="1" lang="ja-JP" altLang="en-US" sz="969" b="1" i="0" u="none" strike="noStrike" kern="1200" cap="none" spc="0" normalizeH="0" baseline="0" noProof="0" dirty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の方は以下をタップ</a:t>
            </a:r>
          </a:p>
        </p:txBody>
      </p:sp>
      <p:pic>
        <p:nvPicPr>
          <p:cNvPr id="17" name="図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0313" y="7323966"/>
            <a:ext cx="1294909" cy="1034718"/>
          </a:xfrm>
          <a:prstGeom prst="rect">
            <a:avLst/>
          </a:prstGeom>
        </p:spPr>
      </p:pic>
      <p:sp>
        <p:nvSpPr>
          <p:cNvPr id="115" name="テキスト ボックス 114"/>
          <p:cNvSpPr txBox="1"/>
          <p:nvPr/>
        </p:nvSpPr>
        <p:spPr>
          <a:xfrm>
            <a:off x="860282" y="6692378"/>
            <a:ext cx="2492688" cy="291170"/>
          </a:xfrm>
          <a:prstGeom prst="rect">
            <a:avLst/>
          </a:prstGeom>
          <a:solidFill>
            <a:srgbClr val="6699FF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92" b="1" i="0" u="none" strike="noStrike" kern="1200" cap="none" spc="0" normalizeH="0" baseline="0" noProof="0" dirty="0">
                <a:ln>
                  <a:noFill/>
                </a:ln>
                <a:solidFill>
                  <a:srgbClr val="FFFF99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音声が聞こえない場合</a:t>
            </a:r>
          </a:p>
        </p:txBody>
      </p:sp>
      <p:grpSp>
        <p:nvGrpSpPr>
          <p:cNvPr id="20" name="グループ化 19"/>
          <p:cNvGrpSpPr/>
          <p:nvPr/>
        </p:nvGrpSpPr>
        <p:grpSpPr>
          <a:xfrm>
            <a:off x="3421384" y="6697155"/>
            <a:ext cx="812379" cy="464620"/>
            <a:chOff x="3028228" y="7232962"/>
            <a:chExt cx="880077" cy="503338"/>
          </a:xfrm>
        </p:grpSpPr>
        <p:pic>
          <p:nvPicPr>
            <p:cNvPr id="18" name="図 17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28228" y="7232962"/>
              <a:ext cx="500526" cy="483266"/>
            </a:xfrm>
            <a:prstGeom prst="rect">
              <a:avLst/>
            </a:prstGeom>
          </p:spPr>
        </p:pic>
        <p:sp>
          <p:nvSpPr>
            <p:cNvPr id="19" name="テキスト ボックス 18"/>
            <p:cNvSpPr txBox="1"/>
            <p:nvPr/>
          </p:nvSpPr>
          <p:spPr>
            <a:xfrm>
              <a:off x="3059595" y="7543886"/>
              <a:ext cx="848710" cy="192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554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GｺﾞｼｯｸE" panose="020B0909000000000000" pitchFamily="49" charset="-128"/>
                  <a:ea typeface="HGｺﾞｼｯｸE" panose="020B0909000000000000" pitchFamily="49" charset="-128"/>
                  <a:cs typeface="+mn-cs"/>
                </a:rPr>
                <a:t>に参加</a:t>
              </a:r>
              <a:endParaRPr kumimoji="1" lang="en-US" altLang="ja-JP" sz="554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GｺﾞｼｯｸE" panose="020B0909000000000000" pitchFamily="49" charset="-128"/>
                <a:ea typeface="HGｺﾞｼｯｸE" panose="020B0909000000000000" pitchFamily="49" charset="-128"/>
                <a:cs typeface="+mn-cs"/>
              </a:endParaRPr>
            </a:p>
          </p:txBody>
        </p:sp>
      </p:grpSp>
      <p:sp>
        <p:nvSpPr>
          <p:cNvPr id="4" name="テキスト ボックス 3"/>
          <p:cNvSpPr txBox="1"/>
          <p:nvPr/>
        </p:nvSpPr>
        <p:spPr>
          <a:xfrm>
            <a:off x="3861401" y="6646629"/>
            <a:ext cx="2113682" cy="348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3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ｺﾞｼｯｸE" panose="020B0900000000000000" pitchFamily="50" charset="-128"/>
                <a:ea typeface="HGSｺﾞｼｯｸE" panose="020B0900000000000000" pitchFamily="50" charset="-128"/>
                <a:cs typeface="+mn-cs"/>
              </a:rPr>
              <a:t>◀このマークが表示されている場合は</a:t>
            </a:r>
            <a:endParaRPr kumimoji="1" lang="en-US" altLang="ja-JP" sz="831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GSｺﾞｼｯｸE" panose="020B0900000000000000" pitchFamily="50" charset="-128"/>
              <a:ea typeface="HGSｺﾞｼｯｸE" panose="020B0900000000000000" pitchFamily="50" charset="-128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831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GSｺﾞｼｯｸE" panose="020B0900000000000000" pitchFamily="50" charset="-128"/>
                <a:ea typeface="HGSｺﾞｼｯｸE" panose="020B0900000000000000" pitchFamily="50" charset="-128"/>
                <a:cs typeface="+mn-cs"/>
              </a:rPr>
              <a:t>　音声が接続されていません。</a:t>
            </a:r>
          </a:p>
        </p:txBody>
      </p:sp>
      <p:sp>
        <p:nvSpPr>
          <p:cNvPr id="112" name="テキスト ボックス 111"/>
          <p:cNvSpPr txBox="1"/>
          <p:nvPr/>
        </p:nvSpPr>
        <p:spPr>
          <a:xfrm>
            <a:off x="2642256" y="1856915"/>
            <a:ext cx="1607194" cy="1891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629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游ゴシック" panose="020B0400000000000000" pitchFamily="50" charset="-128"/>
                <a:ea typeface="游ゴシック" panose="020B0400000000000000" pitchFamily="50" charset="-128"/>
                <a:cs typeface="+mn-cs"/>
              </a:rPr>
              <a:t>お名前はどんなものでも結構です。</a:t>
            </a:r>
            <a:endParaRPr kumimoji="1" lang="en-US" altLang="ja-JP" sz="629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游ゴシック" panose="020B0400000000000000" pitchFamily="50" charset="-128"/>
              <a:ea typeface="游ゴシック" panose="020B0400000000000000" pitchFamily="50" charset="-128"/>
              <a:cs typeface="+mn-cs"/>
            </a:endParaRPr>
          </a:p>
        </p:txBody>
      </p:sp>
      <p:pic>
        <p:nvPicPr>
          <p:cNvPr id="1026" name="Picture 2" descr="画像のプレビュー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5224" y="8488820"/>
            <a:ext cx="600118" cy="600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839011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<Relationships xmlns="http://schemas.openxmlformats.org/package/2006/relationships"><Relationship Id="rId1" Target="itemProps1.xml" Type="http://schemas.openxmlformats.org/officeDocument/2006/relationships/customXmlProps"/></Relationships>
</file>

<file path=customXml/_rels/item2.xml.rels><?xml version="1.0" encoding="UTF-8" standalone="yes"?><Relationships xmlns="http://schemas.openxmlformats.org/package/2006/relationships"><Relationship Id="rId1" Target="itemProps2.xml" Type="http://schemas.openxmlformats.org/officeDocument/2006/relationships/customXmlProps"/></Relationships>
</file>

<file path=customXml/_rels/item3.xml.rels><?xml version="1.0" encoding="UTF-8" standalone="yes"?><Relationships xmlns="http://schemas.openxmlformats.org/package/2006/relationships"><Relationship Id="rId1" Target="itemProps3.xml" Type="http://schemas.openxmlformats.org/officeDocument/2006/relationships/customXmlProps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d581b0cd-fbd8-45c5-9820-f3390eaf69f0">
      <UserInfo>
        <DisplayName/>
        <AccountId xsi:nil="true"/>
        <AccountType/>
      </UserInfo>
    </Owner>
    <lcf76f155ced4ddcb4097134ff3c332f xmlns="d581b0cd-fbd8-45c5-9820-f3390eaf69f0">
      <Terms xmlns="http://schemas.microsoft.com/office/infopath/2007/PartnerControls"/>
    </lcf76f155ced4ddcb4097134ff3c332f>
    <TaxCatchAll xmlns="2af7db65-e281-4bdf-8fb7-478a6b55ba3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DC339C6C7683944CA13EDD7B9ED91A85" ma:contentTypeVersion="15" ma:contentTypeDescription="新しいドキュメントを作成します。" ma:contentTypeScope="" ma:versionID="708f36aa6107a4e3f34e7798ab350e60">
  <xsd:schema xmlns:xsd="http://www.w3.org/2001/XMLSchema" xmlns:xs="http://www.w3.org/2001/XMLSchema" xmlns:p="http://schemas.microsoft.com/office/2006/metadata/properties" xmlns:ns2="d581b0cd-fbd8-45c5-9820-f3390eaf69f0" xmlns:ns3="2af7db65-e281-4bdf-8fb7-478a6b55ba37" targetNamespace="http://schemas.microsoft.com/office/2006/metadata/properties" ma:root="true" ma:fieldsID="e5196b107eb30a95c00b41b51d180cab" ns2:_="" ns3:_="">
    <xsd:import namespace="d581b0cd-fbd8-45c5-9820-f3390eaf69f0"/>
    <xsd:import namespace="2af7db65-e281-4bdf-8fb7-478a6b55ba37"/>
    <xsd:element name="properties">
      <xsd:complexType>
        <xsd:sequence>
          <xsd:element name="documentManagement">
            <xsd:complexType>
              <xsd:all>
                <xsd:element ref="ns2:Owner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81b0cd-fbd8-45c5-9820-f3390eaf69f0" elementFormDefault="qualified">
    <xsd:import namespace="http://schemas.microsoft.com/office/2006/documentManagement/types"/>
    <xsd:import namespace="http://schemas.microsoft.com/office/infopath/2007/PartnerControls"/>
    <xsd:element name="Owner" ma:index="8" nillable="true" ma:displayName="所有者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画像タグ" ma:readOnly="false" ma:fieldId="{5cf76f15-5ced-4ddc-b409-7134ff3c332f}" ma:taxonomyMulti="true" ma:sspId="0347f584-7be2-4218-8e94-402d99aedf0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f7db65-e281-4bdf-8fb7-478a6b55ba3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1988d15-34dd-4b8e-8686-ad001c818802}" ma:internalName="TaxCatchAll" ma:showField="CatchAllData" ma:web="2af7db65-e281-4bdf-8fb7-478a6b55ba3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2D9AE3F-D153-452F-9E7C-557B60D9C4AE}">
  <ds:schemaRefs>
    <ds:schemaRef ds:uri="http://schemas.microsoft.com/office/2006/metadata/properties"/>
    <ds:schemaRef ds:uri="http://schemas.microsoft.com/office/2006/documentManagement/types"/>
    <ds:schemaRef ds:uri="http://purl.org/dc/elements/1.1/"/>
    <ds:schemaRef ds:uri="d581b0cd-fbd8-45c5-9820-f3390eaf69f0"/>
    <ds:schemaRef ds:uri="2af7db65-e281-4bdf-8fb7-478a6b55ba37"/>
    <ds:schemaRef ds:uri="http://www.w3.org/XML/1998/namespace"/>
    <ds:schemaRef ds:uri="http://purl.org/dc/dcmitype/"/>
    <ds:schemaRef ds:uri="http://purl.org/dc/terms/"/>
    <ds:schemaRef ds:uri="http://schemas.microsoft.com/office/infopath/2007/PartnerControls"/>
    <ds:schemaRef ds:uri="http://schemas.openxmlformats.org/package/2006/metadata/core-properties"/>
  </ds:schemaRefs>
</ds:datastoreItem>
</file>

<file path=customXml/itemProps2.xml><?xml version="1.0" encoding="utf-8"?>
<ds:datastoreItem xmlns:ds="http://schemas.openxmlformats.org/officeDocument/2006/customXml" ds:itemID="{370D4C86-13E4-43A7-AB97-12995A14BA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81b0cd-fbd8-45c5-9820-f3390eaf69f0"/>
    <ds:schemaRef ds:uri="2af7db65-e281-4bdf-8fb7-478a6b55ba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BF861F1-F1A7-431C-8CE8-BD78BC4C60E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Words>410</Words>
  <PresentationFormat>画面に合わせる (4:3)</PresentationFormat>
  <Paragraphs>65</Paragraphs>
  <Slides>2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16" baseType="lpstr">
      <vt:lpstr>07やさしさゴシック</vt:lpstr>
      <vt:lpstr>HGP創英角ｺﾞｼｯｸUB</vt:lpstr>
      <vt:lpstr>HGP創英角ﾎﾟｯﾌﾟ体</vt:lpstr>
      <vt:lpstr>HGSｺﾞｼｯｸE</vt:lpstr>
      <vt:lpstr>HGS創英角ｺﾞｼｯｸUB</vt:lpstr>
      <vt:lpstr>HGｺﾞｼｯｸE</vt:lpstr>
      <vt:lpstr>Meiryo UI</vt:lpstr>
      <vt:lpstr>ＭＳ ゴシック</vt:lpstr>
      <vt:lpstr>游ゴシック</vt:lpstr>
      <vt:lpstr>Arial</vt:lpstr>
      <vt:lpstr>Calibri</vt:lpstr>
      <vt:lpstr>Calibri Light</vt:lpstr>
      <vt:lpstr>Impact</vt:lpstr>
      <vt:lpstr>1_Office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0x010100DC339C6C7683944CA13EDD7B9ED91A85</vt:lpwstr>
  </property>
  <property fmtid="{D5CDD505-2E9C-101B-9397-08002B2CF9AE}" pid="3" name="MediaServiceImageTags">
    <vt:lpwstr/>
  </property>
</Properties>
</file>