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9" r:id="rId5"/>
    <p:sldId id="272" r:id="rId6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32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4088" userDrawn="1">
          <p15:clr>
            <a:srgbClr val="A4A3A4"/>
          </p15:clr>
        </p15:guide>
        <p15:guide id="5" pos="119" userDrawn="1">
          <p15:clr>
            <a:srgbClr val="A4A3A4"/>
          </p15:clr>
        </p15:guide>
        <p15:guide id="6" pos="42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E5FFFF"/>
    <a:srgbClr val="E1FFFF"/>
    <a:srgbClr val="CCFFFF"/>
    <a:srgbClr val="FF8F8F"/>
    <a:srgbClr val="FFC9C9"/>
    <a:srgbClr val="CCECFF"/>
    <a:srgbClr val="FFB3B3"/>
    <a:srgbClr val="FFFBFB"/>
    <a:srgbClr val="FF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794" y="-168"/>
      </p:cViewPr>
      <p:guideLst>
        <p:guide orient="horz" pos="3120"/>
        <p:guide pos="232"/>
        <p:guide pos="2160"/>
        <p:guide pos="4088"/>
        <p:guide pos="119"/>
        <p:guide pos="4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ableStyles.xml" Type="http://schemas.openxmlformats.org/officeDocument/2006/relationships/tableStyles"/><Relationship Id="rId11" Target="changesInfos/changesInfo1.xml" Type="http://schemas.microsoft.com/office/2016/11/relationships/changes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中嶋恭則" userId="61ca57b7-799e-4e1a-ba54-951730fb0695" providerId="ADAL" clId="{E26D55FD-15BC-4AA3-BAB8-397DA3A87F04}"/>
    <pc:docChg chg="modSld">
      <pc:chgData name="中嶋恭則" userId="61ca57b7-799e-4e1a-ba54-951730fb0695" providerId="ADAL" clId="{E26D55FD-15BC-4AA3-BAB8-397DA3A87F04}" dt="2026-06-12T06:03:09.950" v="1" actId="6549"/>
      <pc:docMkLst>
        <pc:docMk/>
      </pc:docMkLst>
      <pc:sldChg chg="modSp mod">
        <pc:chgData name="中嶋恭則" userId="61ca57b7-799e-4e1a-ba54-951730fb0695" providerId="ADAL" clId="{E26D55FD-15BC-4AA3-BAB8-397DA3A87F04}" dt="2026-06-12T06:03:09.950" v="1" actId="6549"/>
        <pc:sldMkLst>
          <pc:docMk/>
          <pc:sldMk cId="1144111076" sldId="272"/>
        </pc:sldMkLst>
        <pc:graphicFrameChg chg="modGraphic">
          <ac:chgData name="中嶋恭則" userId="61ca57b7-799e-4e1a-ba54-951730fb0695" providerId="ADAL" clId="{E26D55FD-15BC-4AA3-BAB8-397DA3A87F04}" dt="2026-06-12T06:03:09.950" v="1" actId="6549"/>
          <ac:graphicFrameMkLst>
            <pc:docMk/>
            <pc:sldMk cId="1144111076" sldId="272"/>
            <ac:graphicFrameMk id="9" creationId="{97E380FA-D2D4-85A2-E1A2-37A1AE4A3B72}"/>
          </ac:graphicFrameMkLst>
        </pc:graphicFrameChg>
      </pc:sldChg>
    </pc:docChg>
  </pc:docChgLst>
</pc:chgInfo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75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75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64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065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55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07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06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69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76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04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8465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B1CF-A250-495F-8091-9620544E584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902F-175D-4AD4-9966-30B1DE833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93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pn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グループ化 30"/>
          <p:cNvGrpSpPr/>
          <p:nvPr/>
        </p:nvGrpSpPr>
        <p:grpSpPr>
          <a:xfrm>
            <a:off x="0" y="66587"/>
            <a:ext cx="6858000" cy="4317977"/>
            <a:chOff x="-5160181" y="0"/>
            <a:chExt cx="7464069" cy="5389846"/>
          </a:xfrm>
          <a:noFill/>
        </p:grpSpPr>
        <p:sp>
          <p:nvSpPr>
            <p:cNvPr id="32" name="正方形/長方形 31"/>
            <p:cNvSpPr/>
            <p:nvPr/>
          </p:nvSpPr>
          <p:spPr>
            <a:xfrm>
              <a:off x="-5160181" y="0"/>
              <a:ext cx="3731431" cy="2694922"/>
            </a:xfrm>
            <a:prstGeom prst="rect">
              <a:avLst/>
            </a:prstGeom>
            <a:grpFill/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-5160181" y="2694922"/>
              <a:ext cx="3731431" cy="2694922"/>
            </a:xfrm>
            <a:prstGeom prst="rect">
              <a:avLst/>
            </a:prstGeom>
            <a:grpFill/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-1427544" y="2694923"/>
              <a:ext cx="3731432" cy="2694923"/>
            </a:xfrm>
            <a:prstGeom prst="rect">
              <a:avLst/>
            </a:prstGeom>
            <a:grpFill/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-1445087" y="9076"/>
              <a:ext cx="3731432" cy="2694925"/>
            </a:xfrm>
            <a:prstGeom prst="rect">
              <a:avLst/>
            </a:prstGeom>
            <a:grpFill/>
            <a:ln>
              <a:noFill/>
            </a:ln>
            <a:effectLst>
              <a:reflection blurRad="6350" stA="50000" endA="300" endPos="90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9" name="正方形/長方形 68"/>
          <p:cNvSpPr/>
          <p:nvPr/>
        </p:nvSpPr>
        <p:spPr>
          <a:xfrm>
            <a:off x="0" y="2990441"/>
            <a:ext cx="6858000" cy="6316028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/>
              <a:t> 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75729" y="9355155"/>
            <a:ext cx="6825900" cy="292388"/>
            <a:chOff x="-20229" y="8601775"/>
            <a:chExt cx="6825900" cy="292388"/>
          </a:xfrm>
        </p:grpSpPr>
        <p:sp>
          <p:nvSpPr>
            <p:cNvPr id="71" name="角丸四角形 70"/>
            <p:cNvSpPr/>
            <p:nvPr/>
          </p:nvSpPr>
          <p:spPr>
            <a:xfrm>
              <a:off x="-20229" y="8617428"/>
              <a:ext cx="779088" cy="22857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b="1" dirty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問合せ先</a:t>
              </a:r>
            </a:p>
          </p:txBody>
        </p:sp>
        <p:sp>
          <p:nvSpPr>
            <p:cNvPr id="72" name="テキスト ボックス 250"/>
            <p:cNvSpPr txBox="1"/>
            <p:nvPr/>
          </p:nvSpPr>
          <p:spPr>
            <a:xfrm>
              <a:off x="786074" y="8601775"/>
              <a:ext cx="6019597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ハローワーク川崎北　</a:t>
              </a:r>
              <a:r>
                <a:rPr kumimoji="1" lang="en-US" altLang="ja-JP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044-777-8609 (</a:t>
              </a:r>
              <a:r>
                <a:rPr kumimoji="1" lang="ja-JP" altLang="en-US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部門コード</a:t>
              </a:r>
              <a:r>
                <a:rPr kumimoji="1" lang="en-US" altLang="ja-JP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47#)</a:t>
              </a:r>
              <a:r>
                <a:rPr kumimoji="1" lang="ja-JP" altLang="en-US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  <a:r>
                <a:rPr kumimoji="1" lang="en-US" altLang="ja-JP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 </a:t>
              </a:r>
              <a:r>
                <a:rPr kumimoji="1" lang="ja-JP" altLang="en-US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担当：畑</a:t>
              </a:r>
              <a:r>
                <a:rPr kumimoji="1" lang="en-US" altLang="ja-JP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kumimoji="1" lang="ja-JP" altLang="en-US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はた</a:t>
              </a:r>
              <a:r>
                <a:rPr kumimoji="1" lang="en-US" altLang="ja-JP" sz="13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kumimoji="1" lang="ja-JP" altLang="en-US" sz="13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75" name="正方形/長方形 74"/>
          <p:cNvSpPr/>
          <p:nvPr/>
        </p:nvSpPr>
        <p:spPr>
          <a:xfrm>
            <a:off x="3158508" y="8251179"/>
            <a:ext cx="3429144" cy="3411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お申込み方法</a:t>
            </a:r>
          </a:p>
        </p:txBody>
      </p:sp>
      <p:sp>
        <p:nvSpPr>
          <p:cNvPr id="78" name="正方形/長方形 77"/>
          <p:cNvSpPr/>
          <p:nvPr/>
        </p:nvSpPr>
        <p:spPr>
          <a:xfrm>
            <a:off x="3054701" y="8567805"/>
            <a:ext cx="34699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見学会は</a:t>
            </a:r>
            <a:r>
              <a:rPr kumimoji="1" lang="ja-JP" altLang="en-US" b="1" dirty="0">
                <a:solidFill>
                  <a:srgbClr val="B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完全予約制</a:t>
            </a:r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  <a:endParaRPr kumimoji="1"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参加をご希望の場合は、職業相談窓口か</a:t>
            </a:r>
            <a:endParaRPr kumimoji="1" lang="en-US" altLang="ja-JP" sz="12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問合せ先にお電話でお申込みください。　</a:t>
            </a:r>
          </a:p>
        </p:txBody>
      </p:sp>
      <p:grpSp>
        <p:nvGrpSpPr>
          <p:cNvPr id="79" name="グループ化 78"/>
          <p:cNvGrpSpPr/>
          <p:nvPr/>
        </p:nvGrpSpPr>
        <p:grpSpPr>
          <a:xfrm>
            <a:off x="123895" y="3466801"/>
            <a:ext cx="2993242" cy="1775281"/>
            <a:chOff x="126000" y="4490932"/>
            <a:chExt cx="2041321" cy="1775281"/>
          </a:xfrm>
        </p:grpSpPr>
        <p:grpSp>
          <p:nvGrpSpPr>
            <p:cNvPr id="80" name="グループ化 79"/>
            <p:cNvGrpSpPr/>
            <p:nvPr/>
          </p:nvGrpSpPr>
          <p:grpSpPr>
            <a:xfrm>
              <a:off x="492812" y="4490932"/>
              <a:ext cx="1674509" cy="1314786"/>
              <a:chOff x="556312" y="3578900"/>
              <a:chExt cx="1674509" cy="1314786"/>
            </a:xfrm>
          </p:grpSpPr>
          <p:sp>
            <p:nvSpPr>
              <p:cNvPr id="82" name="テキスト ボックス 81"/>
              <p:cNvSpPr txBox="1"/>
              <p:nvPr/>
            </p:nvSpPr>
            <p:spPr>
              <a:xfrm>
                <a:off x="556312" y="3970356"/>
                <a:ext cx="1674509" cy="9233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kumimoji="1" lang="ja-JP" altLang="en-US" sz="5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７</a:t>
                </a:r>
                <a:r>
                  <a:rPr kumimoji="1" lang="en-US" altLang="ja-JP" sz="5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/</a:t>
                </a:r>
                <a:r>
                  <a:rPr kumimoji="1" lang="ja-JP" altLang="en-US" sz="5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１６</a:t>
                </a:r>
              </a:p>
            </p:txBody>
          </p:sp>
          <p:sp>
            <p:nvSpPr>
              <p:cNvPr id="83" name="テキスト ボックス 82"/>
              <p:cNvSpPr txBox="1"/>
              <p:nvPr/>
            </p:nvSpPr>
            <p:spPr>
              <a:xfrm>
                <a:off x="560672" y="3578900"/>
                <a:ext cx="1132260" cy="470023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kumimoji="1" lang="ja-JP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P創英角ﾎﾟｯﾌﾟ体" panose="040B0A00000000000000" pitchFamily="50" charset="-128"/>
                    <a:ea typeface="HGP創英角ﾎﾟｯﾌﾟ体" panose="040B0A00000000000000" pitchFamily="50" charset="-128"/>
                  </a:rPr>
                  <a:t>令和８年</a:t>
                </a:r>
              </a:p>
            </p:txBody>
          </p:sp>
        </p:grpSp>
        <p:sp>
          <p:nvSpPr>
            <p:cNvPr id="81" name="正方形/長方形 80"/>
            <p:cNvSpPr/>
            <p:nvPr/>
          </p:nvSpPr>
          <p:spPr>
            <a:xfrm>
              <a:off x="126000" y="4505704"/>
              <a:ext cx="456598" cy="176050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kumimoji="1" lang="ja-JP" altLang="en-US" sz="2000" dirty="0">
                  <a:solidFill>
                    <a:schemeClr val="bg1"/>
                  </a:solidFill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開催日時</a:t>
              </a: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749975" y="4710415"/>
            <a:ext cx="21002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集合時間 １１：００</a:t>
            </a:r>
            <a:endParaRPr kumimoji="1"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見学開始 １１：１０</a:t>
            </a:r>
            <a:endParaRPr kumimoji="1" lang="en-US" altLang="ja-JP" sz="1600" dirty="0">
              <a:solidFill>
                <a:schemeClr val="tx1">
                  <a:lumMod val="85000"/>
                  <a:lumOff val="1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kumimoji="1" lang="en-US" altLang="ja-JP" sz="1200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004607" y="3866841"/>
            <a:ext cx="2166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事業所ＨＰはこちらから▼</a:t>
            </a:r>
            <a:endParaRPr kumimoji="1" lang="en-US" altLang="ja-JP" sz="1100" dirty="0">
              <a:solidFill>
                <a:schemeClr val="tx1">
                  <a:lumMod val="85000"/>
                  <a:lumOff val="1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AutoShape 2" descr="data:image/png;base64,iVBORw0KGgoAAAANSUhEUgAAARgAAAEYCAYAAACHjumMAAAXZElEQVR4Xu3dS3JkSa4DUGn/i9az6mc9rHvSAoZ2v0rUlAUSBEnII/L3/fPz8/O1/6bAFJgCBQW+ZzAFVZdyCkyB/ygwg9kiTIEpUFNgBlOTdomnwBSYwWwHpsAUqCkwg6lJu8RTYArMYLYDU2AK1BSYwdSkXeIpMAVmMNuBKTAFagrMYGrSLvEUmAIzmO3AFJgCNQVmMDVpl3gKTIEZzHZgCkyBmgIzmJq0SzwFpsAMZjswBaZATYEZTE3aJZ4CU2AGsx2YAlOgpsAMpibtEk+BKTCD2Q5MgSlQU2AGU5N2iafAFJjBbAemwBSoKTCDqUm7xFNgCsxgtgNTYArUFJjB1KRd4ikwBeoG8/39/atV1j8rlfav/LeLm/bf7k/63s4/1Uf9p/lnMKGCGlC6oMof0q/D0/7bBKXv7fxTfdR/mn8GEyqoAaULqvwh/To87b9NUPrezj/VR/2n+WcwoYIaULqgyh/Sr8PT/tsEpe/t/FN91H+afwYTKqgBpQuq/CH9Ojztv01Q+t7OP9VH/af5ZzChghpQuqDKH9Kvw9P+2wSl7+38U33Uf5p/BhMqqAGlC6r8If06PO2/TVD63s4/1Uf9p/lnMKGCGlC6oMof0q/D0/7bBKXv7fxTfdR/mv+4wbQbjAXC7+O5nX/a/2m8Dryt/+n6qf6n+c9gMMHTA0oX7O340/qfrp/O7zT/GcwMJt3hKv74gbz8BXtcv5/yG/N0g+n2v51/2v9p/Gn9T9dP9T/Nfy+YvWDSHa7ijx/IXjDRfGcwM5hogdrgGUym8HH99hHpeYCnB5St1/vRp/U/XT+d4Gn+e8HsBZPucBV//ED2ESma7/UGowWLuv/6+tJ33Krfxqs/8RNe8bS/NL/waf9pfyle/Sme1hde9RWfwfz8PGqkBdaAUjwHWP4LvdL+xF/5hZe+wqu+8qd48VM8rS+86is+g5nBPO6IFlAHqAVUfuHb9ZVf/IVXf4qn9YVXfcVnMDOYGcyDAjIIHajwOlDF0/rCq77iM5gZzAxmBiOf+Dg+g5nBzGBmMB8biIAzmBnMDGYGI5/4OD6DmcHMYGYwHxuIgDOYwwajAelLOH2JmOLFrx0X/3b92/WVPin/VN8ZzAwm3aEqXgdULf719ZUeqPApf+mj+sKn/GYwM5h0h6r49gGIfHqgwqu+4tJH9YVXfcVnMDMY7cjRePsA1Fx6oMKrvuLSR/WFV33FZzAzGO3I0Xj7ANRceqDCq77i0kf1hVd9xWcwMxjtyNF4+wDUXHqgwqu+4tJH9YVXfcVnMDMY7cjRePsA1Fx6oMKrvuLSR/WFV33FZzAzGO3I0Xj7ANRceqDCq77i0kf1hVd9xWcwlxuMBqh4fYHCvy4i5dc+oDS/8Jqf4tJP9YVXfcVnMDMY7chjXAus5OmCq/7p/OInfRRXf6ovvOorPoOZwWhHZjAPCuhAdeCR+P+Dv5Ex5TeDmcFEO5QekA5U5FT/dH7xU3+Kqz/VF171FZ/BzGC0I3vB7AXz8Y7MYGYwHy/PP0D9hFTy9Ceo6p/OL37SR3H1p/rCq77iM5gZjHZkL5i9YD7ekRnMDObj5dkLJv9nbyLx9yWvn9DtJ1o6wPYT83R+6dOeT9p/ilf/7fyqn8ZP87/+BZMKnOLbAzqdX/rMYL4fJWrro/ko3t4v1t+/Tf0sUXtAp/NrQdoHlPaf4tV/O7/qp/HT/PeCwQTbAzqdXws8g9kLRjvyFJ/BzGCOfgRIDTbF63ja+VU/jZ/mP4OZwcxgHhQ4faAzmMMHmg5A+PaCnc6v/vcRaR+RtCP7iBQodNoA0gMXf0mT1ld+8VP9FN/mp/zteFsf8T/+EUkEb4+3DyBdkOGzF4j0u30/xU/7K7ziMxgphLgGpAUd/udR4dv1C9fnOFz7lxKcwYQKakC3H8j4ZwYXrs9xuOafEpzBhApqQDOY7keU0/qH63McLv1SgjOYUEENaAYzgwlXrArX/qbFZzChghrQDGYGE65YFa79TYvPYEIFNaAZzAwmXLEqXPubFp/BhApqQDOYGUy4YlW49jctXjeYlOBvx582IOkrfsK34+0DafP/7flnMIcnrAPWAaV4ta/8wrfj0qddf/mfFZjBHN4QHbAOKMWrfeUXvh2XPu36yz+DuXoHdMA6oBQvcZRf+HZc+rTrL/8M5uod0AHrgFK8xFF+4dtx6dOuv/wzmKt3QAesA0rxEkf5hW/HpU+7/vLPYK7eAR2wDijFSxzlF74dlz7t+ss/g7l6B3TAOqAUL3GUX/h2XPq06y//YYM5vaDpAoq/8qf40wss/qf5qf7p+bT1O92f9K//MnVbYDWoAQgv/sqf4sWvHRf/dv00/+n5tPU73Z/mM4OBQlqQ2wesBVBc/Qt/On56Pm39Tven+c5gZjCPCrQPRAuaxk8fYFu/0/1pPjOYGcwM5kEBHTAP7Pv5D3sKr7j4yeCEV33FZzAzmBnMDEY+8XF8BjODmcHMYD42EAFnMDOYGcwMRj7xcfy4wegzYPszZJr/NP7jyf8hsN3fH9Ko/W/p/qXEVD/Nn84vrv9T7jBtMMVLoDT/abz6S+Pt/lJ+KV7rr/7b9dP84q/+4/ozmHf/lY7pAgifLqjwqt+O68Da/FU/7V/86/VnMDOYpyVOF1T49IBSvA6szV/10/7Ev15/BjODmcH8uwI60NQA6geO34dTrz+DmcHMYGYwqVH+G36/ihQ6vH7C6SdEim8txn/zpvyEb/NX/nQ+yq+46guvuPSv198LZi+YvWD2gpFRfRqvv2BETA4rvBxY+W/Hq/80Ln2UP9UvzS98Gpc+af8pXv0pv/BpfAbz8/Oo4ekFSwcsvPoTXgvczi9+aVz80/5TvPpTfuHT+AxmBhPtkBZYB6riyi98Ghd/8Wvj1Z/4CZ/GZzAzmGiHtMA6MBVXfuHTuPiLXxuv/sRP+DQ+g5nBRDukBdaBqbjyC5/GxV/82nj1J37Cp/EZzAwm2iEtsA5MxZVf+DQu/uLXxqs/8RM+jc9gZjDRDmmBdWAqrvzCp3HxF782Xv2Jn/BpfAYzg4l2SAusA1Nx5Rc+jYu/+LXx6k/8hE/jxw1GDWhAwktg5Rde9U/nFz/F1f/b+1P/iqf6pPmFb8+H9du/k1cEFJdAwqcLILzqi387v/gpLn5v70/9K57qk+YXvj0f1p/BZH9UgAKHf9YpzS+84ukBCa/6OhDh23H1l/JXfvWn+ml+1p/BzGCelkQL2F5g5deCt+OpPuKn/MJLvzQ/689gZjAzGJ3Jv8d1oDpwVVZ+4VU/zc/6M5gZzAxGZzKD+VSh/SrS4e9I0p8g+gn16WL8Fyd+qi+8+Cm/8O24+kv5K7/6U/00P+vvBbMXzF4wOpO9YD5V6PgLpu2waf42XoPTT5jT/MT/dFz6nean+Ynf9f2dfsFI4FTANH8bny7QaX7ifzqe7k+bv+an+tf3N4M5+xdOpQukBdUCCi9+t8fV/2n+qf7X9zeDmcGcPrJm/esPEL/IIG2u728GM4PREr85fv0BzmC666UnYrogaf42Xuqq/9P8xP90XPqd5qf5id/1/e0FsxeMlvjN8esPcC+Y7nrJwdMFSfO38VJX/Z/mJ/6n49LvND/NT/yu7+/0C0YCKq4BaQApPuUnfBpX/8ovfYRX/DQ/1Vf/wqv/NC5+yt/mf/w32kkAxSWwBEzxKT/h07j6V37pI7zip/mpvvoXXv2ncfFT/jb/GczhP4ukBUjj6QKlCyz+p/mpvvoXXv2ncfFT/jb/GcwM5nEH0wVuL3jKTwem/MKr/zQufsrf5j+DmcHMYB4U0AG3D1QGIX7Ct/nPYGYwM5gZjHzo4/gMZgYzg5nBfGwgAs5gZjAzmBmMfOLj+HGDST9DqvP0M+bt/NT/7fzb/KSP4rfvj/grnvan/DMYKNQ+gPqAw9+KrgVK+bf1FX/F158Ueo7PYGYw0QbtAHFgZYOPhvf19ZXOT/VnMDMY7chjPF3QvWAi+WNwOj8RmMHMYLQjM5hAod9uoJJmBjOD0Y7MYAKFZjDtN9LLD7i9IG35b+ff5hd4w3+g6Xx+e3/Sdy+YlxsgB1z+knEHuC95nxT49QajA1T89AG16yu/fgL/7fj2/ih/Oh/lT+MzGCioA9IAtADCt+srv/j/7fj2/JQ/nY/yp/EZzAzmUYF0gX87XgcoAxZe8VRf5U/jM5gZzAzmQQEdsA5wBtNW4PCXqFoAxVN5Ti+o6qu/4b+1Io9x6Rsl//r6SueT1hd+L5i9YPaC2QtGPvFxfAYzg5nBzGA+NhABZzAzmBnMDEY+8XH8eoNpf4aVcvqMK7zi6i+tn+Zv46WP+he/dn7xU/3T/MUvjc9gDn8JrQVrL7Dyp/yE1wKn/Nr5xU/1b9dH/BWfwcxgHhXQAejAhOeCHv4rTcVf/as/5Rde9dP8qq/4DGYGM4N5UEAHqgPXASq/8Kqf5ld9xWcwM5gZzAxGPvFxfAYzg5nBzGA+NhABZzAzmBnMDEY+8XF8BjODmcHMYD42EAGPGwwJhr+KoC/BVL/9JZn4pfWVX/2342l/4pf23+b36/n/nFYwfEGI/u0LJn7qr72gyp/G0/5UX/oK3+an+q/nP4N5HnF7wbRAaX3l14K342l/4pf23+b36/nPYGYwWvJmvH3AM5if5viYe9/BQKLTB5DWTw+MGxT+D2l/Kp/23+b36/nvBbMXjJa8GW8f8AxmL5jH/dWCaEGF1/Eov/CKi19aX/nFrx1P+xO/tP82v1/Pfy+YvWC05M14+4BnML/8BaMBpwuW5hc+Pa52fyk/4cVf+qX4Nr92/tP9q792vP4lb7qAEiDNL7zqK64FE77NT/XFX/xSfJtfO//p/tVfOz6D2T+t+rhj6YGkeB3A7flP85N+7fgMZgYzg3lQIDWIFC8DUH7h2/EZzAxmBjODqfnMDGYGM4OZwcxg/k2B018yajLpE1b9qX4aF3/xS/Hif3v+0/ykXzu+F8xeMHvB7AVT85m6waTM05+Qqp/mb+PFP/0JKbzqp3Hpl+YXXv2Ln/Cqr/jp+uKn+Aym/BdaaQG1QBpgml941U/jaf9pffUvfsKn/E7Xj/n/9j8qIIHSAbbx4q8FT/mpfhoXvzS/8LfrJ33EX/2343vB7AXT3rHH/DqgNjkdqPgJn/I/XT/mvxfM96OGWqB0AYTXgNv8VD+Np/2n9W/XT/qIf6pPit8LZi+YdIcivA4oSv4HYB2o+An/BxSiF167fsx/L5i9YNIlSvA64CT3n2B1oOIn/J9wePp/TteP+c9gZjDpEiV4HVCS+0+wMgjxE/5POMxgUpUe8BqgSmvAaX7VV1z8hFc87U/8lF/4Nn/l/+3xVP+2Pse/g9ECSwAJnOZXfcXFT3jF0/7ET/mFb/NX/t8eT/Vv6zODKSvcXgAZgNoTP+UXXvWVX/i/PZ7q39ZvBlNWuL0A6YGKn/ILL3mVX/i/PZ7q39ZvBlNWuL0A6YGKn/ILL3mVX/i/PZ7q39ZvBlNWuL0A6YGKn/ILL3mVX/i/PZ7q39ZvBlNWuL0A6YGKn/ILL3mVX/i/PZ7q39ZvBlNWuL0A6YGKn/ILL3mVX/i/PZ7q39bvuMG0GzydXwfUXpC0vvCn9U3rn9Y/5Z/i6/3f/jt5UwFP43Wg9QGX/6zVaX3T+qf1T/mn+Hr/M5h0RM/4GUxX3zR7/cDKfyXr9f3PYNIRzWC6Cnazz2C6/3b1voPp7u/XXjBlgcP0M5gZTLhCZ+EzmLP6q/oMZgajHbk6PoO5ejxfM5gZzN0bCnYzmLvHN4N5ucHowO5eP7NrL6gYnNa33X+7P/FX/RSv+ab5hVf9NF7/klcDShs4jT8+wMO/DNruv70/4q/6KV77m+YXXvXT+AwmVPD4AGcw0QQ1vxlMJO/XDCbTr/4loejpAIRP4zrQNH+7P/FX/RQvfdL8wqt+Gp/BhAoeH+BeMNEENb8ZTCTvXjCZfF97wfyUfxWibKAzmPQCnvF7wYT6akHD9ITrJywThP9Du/92f+Kv+ile8qf5hVf9ND6DCRU8PsDyT3jJ0+5fBy5+iou/6qf40/xUP40fNxgNKG0wxacLpvrt/Gl94TW/tL/TePWveMr/dH7VV3wGA4V++4KoPy3QDAbfQYR/H4/01/w0H+VP4zOYGUy0Q1rg9ABO4yNxvr7qf5o+1SftT/gZzAxGO/IYn8HsBfOkwAxmBjODiRSYwcxgggVqP0Hb+dW66gu/F8wMZgajK3mI6wB1YCrdzp/WF179p/2dxqt/xVP+p/OrvuL7iLSPSNqRfQcTKDSD0Y+gQNx/oKnAwof0+Fv9Vb8s33H9bu9P89f8hP/t8fp82/+qgAasBoVPFyCtL3zKT/2rvvDip/zCKy5+aX3lF7/fHk/1lT7Xf0RqL4gEVn3hNQDF0/rCq/7t/Yl/2r/yvz1en+9eMM9/GlgLWh9Q+DtBxV8Hcnt/4p/2r/xvj9fnO4OZwTwdSX0BQwPVgc9gnhWqz3cGM4OZwcimfm98BlP+6wgksH4CCp+uZlpfePG7vT/xT/tX/rfH6/PdC2YvmL1g3m4Tn/Ofwbz8BZP+BNUCpPk/X83/R6b8hE/5pfqk/NL66l/8VF941Vd8v0yNv1M2HZDwGpAWIM2v+oqn/IRXfcVTfVJ+aX31J36qL7zqKz6DmcFoRx7jWtDjCx6+gNWfxFP/wisufqovvOorPoOZwWhHZjCBQjrwIPU7PqLuS97ul7zpguknTJr/1y/4XjDRD4h0P/aC2Qsm2qHUAIWPyP3BH7ZV/pRf+weA+Km+8NJH8RnMDEY7Ev0EPL7ge8FE84uW4x+D30ekfURKlkg/AWcw34m8xF6v/wzmrMGkC6INVH7hbzeItD/1r3hbnzR/ilf/iu8Fc/gjkg5EC6IBK7/wqp/mv73+aX6p/ile/Ss+g5nBPO7I8QUt/2lrHYjibX3S/Cle/Ss+g5nBzGB0JQ/x9gGn+VN8IM1/oDOYGcwMJrii9gGn+VN8IM0M5h8F9B1COqA2Xgug/oRP+Su/4qfrn+aX9p/i1b/ie8HsBbMXjK5kH5E+VmgGM4OZwXx8Pvk/y6PS6QskxYuf4tcbjBpox9MBCS/++oij/MKrfpo/xaf8hG/HpX+qT4pv9z+DgcLpAIXXgNsLqvrifzs/9deOt/VJ59PufwYzg6l+RGofgPK3D0j5ZzBSQAqWDzQsH8O1wJJPeBFM8wuv+uKv/Ck+5Sd8O97Wp61vqs9eMGWD1AJogO0FVX3xv52f+mvH2/qk82n3P4OZwewjUvHKZjBSIBT/dodVeyl/4VVf41F+4VU/zZ/iU37Ct+PSP9Unxbf73wtmL5i9YIpXNoORAqH4ctgw/XG45FP/wp9uUPzFr91fyu92/tJP/Quv/tP48RdM2sBpvAZ4+wJIP/EXXvoIr3jKT/lP81d99S+8+k/jM5hQQQ3w9gVQ++IvvPQRXvGUn/Kf5q/66l949Z/GZzChghrg7Qug9sVfeOkjvOIpP+U/zV/11b/w6j+Nz2BCBTXA2xdA7Yu/8NJHeMVTfsp/mr/qq3/h1X8an8GECmqAty+A2hd/4aWP8Iqn/JT/NH/VV//Cq/80PoMJFdQAb18AtS/+wksf4RVP+Sn/af6qr/6FV/9pfAYTKqgB3r4Aal/8hZc+wiue8lP+0/xVX/0Lr/7TeN1gUoLDT4Ep8F4FZjDvnd2YT4HrFZjBXD+iEZwC71VgBvPe2Y35FLhegRnM9SMawSnwXgVmMO+d3ZhPgesVmMFcP6IRnALvVWAG897ZjfkUuF6BGcz1IxrBKfBeBWYw753dmE+B6xWYwVw/ohGcAu9VYAbz3tmN+RS4XoEZzPUjGsEp8F4FZjDvnd2YT4HrFZjBXD+iEZwC71VgBvPe2Y35FLhegRnM9SMawSnwXgVmMO+d3ZhPgesVmMFcP6IRnALvVWAG897ZjfkUuF6BGcz1IxrBKfBeBWYw753dmE+B6xWYwVw/ohGcAu9VYAbz3tmN+RS4XoH/A24thiEuePL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12173" y="9638736"/>
            <a:ext cx="6475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人材確保対策コーナー・ミドルシニア世代支援コーナー・事業所部門　共催</a:t>
            </a:r>
          </a:p>
        </p:txBody>
      </p:sp>
      <p:sp>
        <p:nvSpPr>
          <p:cNvPr id="143" name="正方形/長方形 142"/>
          <p:cNvSpPr/>
          <p:nvPr/>
        </p:nvSpPr>
        <p:spPr>
          <a:xfrm>
            <a:off x="164302" y="83280"/>
            <a:ext cx="6546066" cy="2780340"/>
          </a:xfrm>
          <a:prstGeom prst="rect">
            <a:avLst/>
          </a:prstGeom>
          <a:noFill/>
          <a:ln w="5715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89885" y="1852914"/>
            <a:ext cx="6403434" cy="1015663"/>
          </a:xfrm>
          <a:prstGeom prst="rect">
            <a:avLst/>
          </a:prstGeom>
          <a:noFill/>
          <a:ln>
            <a:solidFill>
              <a:srgbClr val="CCECFF"/>
            </a:solidFill>
          </a:ln>
          <a:effectLst>
            <a:outerShdw blurRad="50800" dist="50800" dir="5400000" sx="2000" sy="2000" algn="ctr" rotWithShape="0">
              <a:schemeClr val="bg1">
                <a:alpha val="43000"/>
              </a:schemeClr>
            </a:outerShdw>
          </a:effectLst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sz="6000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schemeClr val="tx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職場見学会ツアー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93C945-E7BC-19ED-DAF6-31DFB394F53D}"/>
              </a:ext>
            </a:extLst>
          </p:cNvPr>
          <p:cNvSpPr txBox="1"/>
          <p:nvPr/>
        </p:nvSpPr>
        <p:spPr>
          <a:xfrm>
            <a:off x="2641944" y="4693019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陽だまりの園 玄関前</a:t>
            </a:r>
            <a:endParaRPr kumimoji="1" lang="en-US" altLang="ja-JP" sz="1200" dirty="0">
              <a:solidFill>
                <a:srgbClr val="C0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7FF27B34-231F-4D65-248C-4F826F1527B8}"/>
              </a:ext>
            </a:extLst>
          </p:cNvPr>
          <p:cNvSpPr/>
          <p:nvPr/>
        </p:nvSpPr>
        <p:spPr>
          <a:xfrm>
            <a:off x="2946513" y="4284979"/>
            <a:ext cx="413379" cy="4067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5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木</a:t>
            </a:r>
            <a:endParaRPr kumimoji="1" lang="en-US" altLang="ja-JP" sz="25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4B05730-DB91-9EE7-5017-D482A5197EF8}"/>
              </a:ext>
            </a:extLst>
          </p:cNvPr>
          <p:cNvSpPr/>
          <p:nvPr/>
        </p:nvSpPr>
        <p:spPr>
          <a:xfrm>
            <a:off x="3265296" y="5369996"/>
            <a:ext cx="3562774" cy="35289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見学場所・アクセス</a:t>
            </a:r>
            <a:endParaRPr kumimoji="1" lang="ja-JP" altLang="en-US" dirty="0">
              <a:solidFill>
                <a:srgbClr val="D05F1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A5C8A78-988F-60A7-A882-C1EF7727E0D7}"/>
              </a:ext>
            </a:extLst>
          </p:cNvPr>
          <p:cNvSpPr txBox="1"/>
          <p:nvPr/>
        </p:nvSpPr>
        <p:spPr>
          <a:xfrm>
            <a:off x="2524603" y="3522158"/>
            <a:ext cx="38644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kumimoji="1" lang="ja-JP" altLang="en-US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募集期間 ：</a:t>
            </a:r>
            <a:r>
              <a:rPr kumimoji="1" lang="en-US" altLang="ja-JP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6/15</a:t>
            </a:r>
            <a:r>
              <a:rPr kumimoji="1" lang="ja-JP" altLang="en-US" sz="1500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㊊</a:t>
            </a:r>
            <a:r>
              <a:rPr kumimoji="1" lang="ja-JP" altLang="en-US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</a:t>
            </a:r>
            <a:r>
              <a:rPr kumimoji="1" lang="en-US" altLang="ja-JP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7/15</a:t>
            </a:r>
            <a:r>
              <a:rPr kumimoji="1" lang="ja-JP" altLang="en-US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㊌</a:t>
            </a:r>
            <a:r>
              <a:rPr kumimoji="1" lang="en-US" altLang="ja-JP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15:00</a:t>
            </a:r>
            <a:r>
              <a:rPr kumimoji="1" lang="ja-JP" altLang="en-US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まで</a:t>
            </a:r>
            <a:r>
              <a:rPr kumimoji="1" lang="en-US" altLang="ja-JP" sz="15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endParaRPr kumimoji="1" lang="ja-JP" altLang="en-US" sz="15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41E7DDD-1780-70E9-2F09-E1C814AE91BE}"/>
              </a:ext>
            </a:extLst>
          </p:cNvPr>
          <p:cNvSpPr txBox="1"/>
          <p:nvPr/>
        </p:nvSpPr>
        <p:spPr>
          <a:xfrm>
            <a:off x="48682" y="5789847"/>
            <a:ext cx="3311210" cy="2378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ja-JP" altLang="en-US" sz="1200" dirty="0">
                <a:ln w="3175">
                  <a:noFill/>
                </a:ln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◎陽だまりの園　</a:t>
            </a:r>
            <a:r>
              <a:rPr kumimoji="1" lang="en-US" altLang="ja-JP" sz="12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資格取得支援あります</a:t>
            </a:r>
            <a:endParaRPr kumimoji="1" lang="en-US" altLang="ja-JP" sz="1100" dirty="0">
              <a:ln w="3175">
                <a:noFill/>
              </a:ln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・介護職　　　　</a:t>
            </a:r>
            <a:r>
              <a:rPr kumimoji="1" lang="ja-JP" altLang="en-US" sz="1100" dirty="0">
                <a:ln w="3175">
                  <a:noFill/>
                </a:ln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資格や経験がなくても可</a:t>
            </a:r>
            <a:endParaRPr kumimoji="1" lang="en-US" altLang="ja-JP" sz="1100" dirty="0">
              <a:ln w="3175">
                <a:noFill/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・介護助手職　　</a:t>
            </a:r>
            <a:r>
              <a:rPr kumimoji="1" lang="ja-JP" altLang="en-US" sz="1100" dirty="0">
                <a:ln w="3175">
                  <a:noFill/>
                </a:ln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資格や経験がなくても可</a:t>
            </a:r>
            <a:endParaRPr kumimoji="1" lang="en-US" altLang="ja-JP" sz="1100" dirty="0">
              <a:ln w="3175">
                <a:noFill/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・施設介護支援専門員　</a:t>
            </a:r>
            <a:endParaRPr kumimoji="1" lang="en-US" altLang="ja-JP" sz="1100" dirty="0">
              <a:ln w="3175">
                <a:noFill/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・主任介護支援専門員　</a:t>
            </a:r>
            <a:endParaRPr kumimoji="1" lang="en-US" altLang="ja-JP" sz="1100" dirty="0">
              <a:ln w="3175">
                <a:noFill/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・保健師、正看護師　　</a:t>
            </a:r>
            <a:endParaRPr kumimoji="1" lang="en-US" altLang="ja-JP" sz="1100" dirty="0">
              <a:ln w="3175">
                <a:noFill/>
              </a:ln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・作業療法士、理学療法士、言語聴覚士</a:t>
            </a:r>
            <a:endParaRPr kumimoji="1" lang="en-US" altLang="ja-JP" sz="1100" dirty="0">
              <a:ln w="3175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endParaRPr kumimoji="1" lang="en-US" altLang="ja-JP" sz="1200" dirty="0">
              <a:ln w="3175">
                <a:noFill/>
              </a:ln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</a:pPr>
            <a:r>
              <a:rPr kumimoji="1" lang="ja-JP" altLang="en-US" sz="1200" dirty="0">
                <a:ln w="3175">
                  <a:noFill/>
                </a:ln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◎みんなと暮らす町</a:t>
            </a:r>
            <a:r>
              <a:rPr kumimoji="1" lang="en-US" altLang="ja-JP" sz="1200" dirty="0">
                <a:ln w="3175">
                  <a:noFill/>
                </a:ln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en-US" altLang="ja-JP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資格取得支援あります</a:t>
            </a:r>
            <a:endParaRPr kumimoji="1" lang="en-US" altLang="ja-JP" sz="1100" b="1" dirty="0">
              <a:ln w="3175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500"/>
              </a:lnSpc>
              <a:defRPr/>
            </a:pPr>
            <a:r>
              <a:rPr kumimoji="1" lang="ja-JP" altLang="en-US" sz="1100" dirty="0">
                <a:ln w="3175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・介護職　　　　</a:t>
            </a:r>
            <a:r>
              <a:rPr kumimoji="1" lang="ja-JP" altLang="en-US" sz="1100" dirty="0">
                <a:ln w="3175">
                  <a:noFill/>
                </a:ln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資格や経験がなくても可</a:t>
            </a:r>
            <a:endParaRPr kumimoji="1" lang="en-US" altLang="ja-JP" sz="11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>
              <a:lnSpc>
                <a:spcPts val="1500"/>
              </a:lnSpc>
              <a:defRPr/>
            </a:pPr>
            <a:r>
              <a:rPr kumimoji="1" lang="ja-JP" altLang="en-US" sz="11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・管理栄養士</a:t>
            </a:r>
            <a:endParaRPr kumimoji="1" lang="en-US" altLang="ja-JP" sz="11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>
              <a:lnSpc>
                <a:spcPts val="1500"/>
              </a:lnSpc>
            </a:pPr>
            <a:endParaRPr kumimoji="1" lang="en-US" altLang="ja-JP" sz="1200" dirty="0">
              <a:ln w="3175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6B79D07-4B50-AB64-A150-17A0ABCB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138" y="8013371"/>
            <a:ext cx="2938527" cy="329213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AF06D05-877D-D69D-5980-3647AD66F67A}"/>
              </a:ext>
            </a:extLst>
          </p:cNvPr>
          <p:cNvSpPr txBox="1"/>
          <p:nvPr/>
        </p:nvSpPr>
        <p:spPr>
          <a:xfrm>
            <a:off x="3232843" y="5684567"/>
            <a:ext cx="35950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5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陽だまりの園　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川崎市高津区諏訪２－１０－１５</a:t>
            </a:r>
            <a:endParaRPr kumimoji="1"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田園都市線　</a:t>
            </a:r>
            <a:r>
              <a:rPr kumimoji="1" lang="ja-JP" altLang="en-US" sz="13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二子新地</a:t>
            </a:r>
            <a:r>
              <a:rPr kumimoji="1" lang="ja-JP" altLang="en-US" sz="13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駅</a:t>
            </a:r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徒歩１０分</a:t>
            </a:r>
            <a:endParaRPr kumimoji="1"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5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みんなと暮らす町　</a:t>
            </a:r>
            <a:endParaRPr kumimoji="1"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zh-TW" altLang="en-US" sz="13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川崎市幸区東古市場１１６－１２</a:t>
            </a:r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kumimoji="1" lang="en-US" altLang="ja-JP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南武線　</a:t>
            </a:r>
            <a:r>
              <a:rPr kumimoji="1" lang="ja-JP" altLang="en-US" sz="13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鹿島田</a:t>
            </a:r>
            <a:r>
              <a:rPr kumimoji="1" lang="ja-JP" altLang="en-US" sz="13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駅</a:t>
            </a:r>
            <a:r>
              <a:rPr kumimoji="1" lang="ja-JP" alt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徒歩１５分</a:t>
            </a:r>
            <a:endParaRPr kumimoji="1" lang="en-US" altLang="ja-JP" sz="13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3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◎集合場所：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陽だまりの園 </a:t>
            </a:r>
            <a:r>
              <a:rPr kumimoji="1" lang="ja-JP" altLang="en-US" sz="14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玄関前</a:t>
            </a:r>
            <a:endParaRPr kumimoji="1" lang="en-US" altLang="ja-JP" sz="1400" b="1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解散場所：</a:t>
            </a:r>
            <a:r>
              <a:rPr kumimoji="1"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みんなと暮らす町</a:t>
            </a:r>
            <a:endParaRPr kumimoji="1" lang="en-US" altLang="ja-JP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＜当日の流れ＞</a:t>
            </a:r>
            <a:endParaRPr kumimoji="1"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裏面をご確認ください</a:t>
            </a:r>
            <a:endParaRPr kumimoji="1" lang="en-US" altLang="ja-JP" sz="14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398605A-D9AE-856E-5E40-04B6B8D3D95F}"/>
              </a:ext>
            </a:extLst>
          </p:cNvPr>
          <p:cNvSpPr/>
          <p:nvPr/>
        </p:nvSpPr>
        <p:spPr>
          <a:xfrm>
            <a:off x="-3882" y="8609893"/>
            <a:ext cx="2950395" cy="682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・最初は負担の少ない業務からスタート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・未経験からスタートした職員多数</a:t>
            </a:r>
            <a:r>
              <a:rPr kumimoji="1" lang="en-US" altLang="ja-JP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‼</a:t>
            </a:r>
          </a:p>
          <a:p>
            <a:pPr>
              <a:lnSpc>
                <a:spcPts val="1600"/>
              </a:lnSpc>
            </a:pP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・働きながら資格取得できる！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51D44FA-13FE-1D36-8D45-986F4C78C1EF}"/>
              </a:ext>
            </a:extLst>
          </p:cNvPr>
          <p:cNvSpPr/>
          <p:nvPr/>
        </p:nvSpPr>
        <p:spPr>
          <a:xfrm>
            <a:off x="110788" y="8261058"/>
            <a:ext cx="2835725" cy="3411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おすすめポイント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C8EAA26-EEAB-C2CC-9236-48A8D835924A}"/>
              </a:ext>
            </a:extLst>
          </p:cNvPr>
          <p:cNvSpPr/>
          <p:nvPr/>
        </p:nvSpPr>
        <p:spPr>
          <a:xfrm>
            <a:off x="-26261" y="2983615"/>
            <a:ext cx="6884262" cy="392661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-266038" y="2965837"/>
            <a:ext cx="747588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kumimoji="1" lang="ja-JP" altLang="en-US" b="1" dirty="0">
                <a:ln w="10160" cmpd="sng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施設の雰囲気を知りたい、どんな職場か見てみたいという方へ！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0F30044-4211-FEC5-AEBD-E5510A289608}"/>
              </a:ext>
            </a:extLst>
          </p:cNvPr>
          <p:cNvSpPr txBox="1"/>
          <p:nvPr/>
        </p:nvSpPr>
        <p:spPr>
          <a:xfrm>
            <a:off x="350764" y="152314"/>
            <a:ext cx="63596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n w="12700">
                  <a:solidFill>
                    <a:srgbClr val="FFF7F7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社会福祉法人 照陽会</a:t>
            </a:r>
            <a:endParaRPr kumimoji="1" lang="en-US" altLang="ja-JP" sz="4400" dirty="0">
              <a:ln w="12700">
                <a:solidFill>
                  <a:srgbClr val="FFF7F7"/>
                </a:solidFill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1100" dirty="0">
                <a:ln w="12700">
                  <a:solidFill>
                    <a:srgbClr val="FFF7F7"/>
                  </a:solidFill>
                </a:ln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100" dirty="0">
              <a:ln w="12700">
                <a:solidFill>
                  <a:srgbClr val="FFF7F7"/>
                </a:solidFill>
              </a:ln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2500" dirty="0">
                <a:ln w="12700">
                  <a:solidFill>
                    <a:srgbClr val="FF8F8F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特別養護老人ホーム</a:t>
            </a:r>
            <a:endParaRPr kumimoji="1" lang="en-US" altLang="ja-JP" sz="2500" dirty="0">
              <a:ln w="12700">
                <a:solidFill>
                  <a:srgbClr val="FF8F8F"/>
                </a:solidFill>
              </a:ln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300" dirty="0">
                <a:ln>
                  <a:solidFill>
                    <a:srgbClr val="FFC9C9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ja-JP" altLang="en-US" sz="3500" dirty="0">
                <a:ln>
                  <a:solidFill>
                    <a:srgbClr val="FF8F8F"/>
                  </a:solidFill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陽だまりの園　みんなと暮らす町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8363EE-3998-FD72-B201-BF85DD616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754" y="4172100"/>
            <a:ext cx="1118113" cy="1118113"/>
          </a:xfrm>
          <a:prstGeom prst="rect">
            <a:avLst/>
          </a:prstGeom>
        </p:spPr>
      </p:pic>
      <p:sp>
        <p:nvSpPr>
          <p:cNvPr id="4" name="矢印: 右 3">
            <a:extLst>
              <a:ext uri="{FF2B5EF4-FFF2-40B4-BE49-F238E27FC236}">
                <a16:creationId xmlns:a16="http://schemas.microsoft.com/office/drawing/2014/main" id="{071BA3E1-C7C5-F0A8-D1EE-258CA9A98EE8}"/>
              </a:ext>
            </a:extLst>
          </p:cNvPr>
          <p:cNvSpPr/>
          <p:nvPr/>
        </p:nvSpPr>
        <p:spPr>
          <a:xfrm>
            <a:off x="3072690" y="1552017"/>
            <a:ext cx="156755" cy="263372"/>
          </a:xfrm>
          <a:prstGeom prst="rightArrow">
            <a:avLst/>
          </a:prstGeom>
          <a:solidFill>
            <a:schemeClr val="bg1"/>
          </a:solidFill>
          <a:ln>
            <a:solidFill>
              <a:srgbClr val="FF8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7FCC915-E31C-2F2C-ECB1-9195439956B7}"/>
              </a:ext>
            </a:extLst>
          </p:cNvPr>
          <p:cNvGrpSpPr/>
          <p:nvPr/>
        </p:nvGrpSpPr>
        <p:grpSpPr>
          <a:xfrm>
            <a:off x="106307" y="5368948"/>
            <a:ext cx="3121920" cy="405028"/>
            <a:chOff x="100719" y="6472334"/>
            <a:chExt cx="2849901" cy="415011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FB98B33-D23B-34CB-4652-904647D1EFBC}"/>
                </a:ext>
              </a:extLst>
            </p:cNvPr>
            <p:cNvSpPr txBox="1"/>
            <p:nvPr/>
          </p:nvSpPr>
          <p:spPr>
            <a:xfrm>
              <a:off x="363155" y="6631121"/>
              <a:ext cx="184731" cy="256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100">
                <a:ln w="3175">
                  <a:noFill/>
                </a:ln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D6EDFCE-D8CE-F9E0-F104-D7A9D5331F72}"/>
                </a:ext>
              </a:extLst>
            </p:cNvPr>
            <p:cNvSpPr/>
            <p:nvPr/>
          </p:nvSpPr>
          <p:spPr>
            <a:xfrm>
              <a:off x="100719" y="6472334"/>
              <a:ext cx="2849901" cy="35714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3175"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職</a:t>
              </a:r>
              <a:r>
                <a:rPr kumimoji="1" lang="ja-JP" altLang="en-US" b="1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　　　</a:t>
              </a:r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種</a:t>
              </a:r>
              <a:r>
                <a:rPr kumimoji="1" lang="ja-JP" altLang="en-US" dirty="0">
                  <a:solidFill>
                    <a:schemeClr val="bg1"/>
                  </a:solidFill>
                  <a:latin typeface="Impact" panose="020B0806030902050204" pitchFamily="34" charset="0"/>
                  <a:ea typeface="HGP創英角ｺﾞｼｯｸUB" panose="020B0900000000000000" pitchFamily="50" charset="-128"/>
                </a:rPr>
                <a:t>　　　</a:t>
              </a:r>
              <a:endParaRPr kumimoji="1" lang="ja-JP" altLang="en-US" dirty="0">
                <a:solidFill>
                  <a:srgbClr val="D05F1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</p:grp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64F31BE1-3CB8-2C5F-7DF0-6610F703B940}"/>
              </a:ext>
            </a:extLst>
          </p:cNvPr>
          <p:cNvSpPr/>
          <p:nvPr/>
        </p:nvSpPr>
        <p:spPr>
          <a:xfrm>
            <a:off x="1759920" y="5276793"/>
            <a:ext cx="1390605" cy="513053"/>
          </a:xfrm>
          <a:prstGeom prst="wedgeRoundRectCallout">
            <a:avLst>
              <a:gd name="adj1" fmla="val -81550"/>
              <a:gd name="adj2" fmla="val 5013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無資格･未経験 </a:t>
            </a:r>
            <a:endParaRPr kumimoji="1" lang="en-US" altLang="ja-JP" sz="13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求人あります</a:t>
            </a:r>
            <a:r>
              <a:rPr kumimoji="1" lang="en-US" altLang="ja-JP" sz="13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‼</a:t>
            </a:r>
            <a:endParaRPr kumimoji="1" lang="ja-JP" altLang="en-US" sz="13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46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F">
            <a:alpha val="48627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1E58AD-5CC6-D2FB-B5FC-480B0FA73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AutoShape 105">
            <a:extLst>
              <a:ext uri="{FF2B5EF4-FFF2-40B4-BE49-F238E27FC236}">
                <a16:creationId xmlns:a16="http://schemas.microsoft.com/office/drawing/2014/main" id="{621F3992-17FC-F949-1EF3-E9972CC0CB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137319" y="7389028"/>
            <a:ext cx="69738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0" name="Rectangle 108">
            <a:extLst>
              <a:ext uri="{FF2B5EF4-FFF2-40B4-BE49-F238E27FC236}">
                <a16:creationId xmlns:a16="http://schemas.microsoft.com/office/drawing/2014/main" id="{C6C34D46-481A-72A7-2DC4-08E125BB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" y="7438241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1" name="Rectangle 110">
            <a:extLst>
              <a:ext uri="{FF2B5EF4-FFF2-40B4-BE49-F238E27FC236}">
                <a16:creationId xmlns:a16="http://schemas.microsoft.com/office/drawing/2014/main" id="{392A7C67-17D1-C2A2-FD66-13781862A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7944" y="9219416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2" name="Rectangle 111">
            <a:extLst>
              <a:ext uri="{FF2B5EF4-FFF2-40B4-BE49-F238E27FC236}">
                <a16:creationId xmlns:a16="http://schemas.microsoft.com/office/drawing/2014/main" id="{27D2E0E3-CD23-D023-76AC-17D86A90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856" y="9219416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3" name="Rectangle 113">
            <a:extLst>
              <a:ext uri="{FF2B5EF4-FFF2-40B4-BE49-F238E27FC236}">
                <a16:creationId xmlns:a16="http://schemas.microsoft.com/office/drawing/2014/main" id="{EF4945E8-3CD7-315C-23FA-B0CF9D0F5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9694" y="9219416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2" name="Rectangle 120">
            <a:extLst>
              <a:ext uri="{FF2B5EF4-FFF2-40B4-BE49-F238E27FC236}">
                <a16:creationId xmlns:a16="http://schemas.microsoft.com/office/drawing/2014/main" id="{E33069B6-A2A4-97B8-43E9-2A87FD34A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831" y="950357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123">
            <a:extLst>
              <a:ext uri="{FF2B5EF4-FFF2-40B4-BE49-F238E27FC236}">
                <a16:creationId xmlns:a16="http://schemas.microsoft.com/office/drawing/2014/main" id="{0CAEDA65-D58F-A4FA-34CC-81838D5FF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506" y="972582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125">
            <a:extLst>
              <a:ext uri="{FF2B5EF4-FFF2-40B4-BE49-F238E27FC236}">
                <a16:creationId xmlns:a16="http://schemas.microsoft.com/office/drawing/2014/main" id="{26EAEE16-85F7-E63C-78E6-8C347663D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969" y="995442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127">
            <a:extLst>
              <a:ext uri="{FF2B5EF4-FFF2-40B4-BE49-F238E27FC236}">
                <a16:creationId xmlns:a16="http://schemas.microsoft.com/office/drawing/2014/main" id="{9D09F9AA-C11A-EEA4-3A8F-EDABE126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7994" y="1018302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128">
            <a:extLst>
              <a:ext uri="{FF2B5EF4-FFF2-40B4-BE49-F238E27FC236}">
                <a16:creationId xmlns:a16="http://schemas.microsoft.com/office/drawing/2014/main" id="{228E9799-73D6-0AF8-6041-4E4CD1939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9" y="10411628"/>
            <a:ext cx="1158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4" name="Rectangle 70">
            <a:extLst>
              <a:ext uri="{FF2B5EF4-FFF2-40B4-BE49-F238E27FC236}">
                <a16:creationId xmlns:a16="http://schemas.microsoft.com/office/drawing/2014/main" id="{81A8F400-553D-B3EE-8DC9-7FF3BCA67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856166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5" name="Rectangle 71">
            <a:extLst>
              <a:ext uri="{FF2B5EF4-FFF2-40B4-BE49-F238E27FC236}">
                <a16:creationId xmlns:a16="http://schemas.microsoft.com/office/drawing/2014/main" id="{7D89C023-DEDD-28F6-842F-EE482FC99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5807140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6" name="Rectangle 72">
            <a:extLst>
              <a:ext uri="{FF2B5EF4-FFF2-40B4-BE49-F238E27FC236}">
                <a16:creationId xmlns:a16="http://schemas.microsoft.com/office/drawing/2014/main" id="{CB9B7F91-A4F7-7A72-8683-F0DC6437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6028368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7" name="Rectangle 73">
            <a:extLst>
              <a:ext uri="{FF2B5EF4-FFF2-40B4-BE49-F238E27FC236}">
                <a16:creationId xmlns:a16="http://schemas.microsoft.com/office/drawing/2014/main" id="{42BA59B7-3376-0C20-4741-5F1BEF3A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1338" y="6249597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8" name="Rectangle 74">
            <a:extLst>
              <a:ext uri="{FF2B5EF4-FFF2-40B4-BE49-F238E27FC236}">
                <a16:creationId xmlns:a16="http://schemas.microsoft.com/office/drawing/2014/main" id="{7D91038C-6D55-A0CE-C833-B00CF9945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6472361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1" name="Rectangle 85">
            <a:extLst>
              <a:ext uri="{FF2B5EF4-FFF2-40B4-BE49-F238E27FC236}">
                <a16:creationId xmlns:a16="http://schemas.microsoft.com/office/drawing/2014/main" id="{BCA5BC45-906D-8794-60B8-02A73C33B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6699735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7" name="Rectangle 87">
            <a:extLst>
              <a:ext uri="{FF2B5EF4-FFF2-40B4-BE49-F238E27FC236}">
                <a16:creationId xmlns:a16="http://schemas.microsoft.com/office/drawing/2014/main" id="{4B84F9BA-DF9F-E923-4E48-8E9B633DB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1" y="6914818"/>
            <a:ext cx="115888" cy="1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2" name="Rectangle 92">
            <a:extLst>
              <a:ext uri="{FF2B5EF4-FFF2-40B4-BE49-F238E27FC236}">
                <a16:creationId xmlns:a16="http://schemas.microsoft.com/office/drawing/2014/main" id="{40CB7B8D-1FB2-7362-799C-05439BBF1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7117611"/>
            <a:ext cx="174625" cy="21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82">
            <a:extLst>
              <a:ext uri="{FF2B5EF4-FFF2-40B4-BE49-F238E27FC236}">
                <a16:creationId xmlns:a16="http://schemas.microsoft.com/office/drawing/2014/main" id="{A5296E0C-A863-7FB6-8A38-A625548F2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4787" y="499413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3324253A-1F18-45E0-71B4-41CB217B4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6181583"/>
            <a:ext cx="18923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044E59E7-9334-034C-D832-2A690AE15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2582863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082019E6-5D51-BB49-A322-54A94CAB4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4141788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ADB3EFC2-B79B-97B9-F93F-C8FD9ECE4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1" y="4141788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2">
            <a:extLst>
              <a:ext uri="{FF2B5EF4-FFF2-40B4-BE49-F238E27FC236}">
                <a16:creationId xmlns:a16="http://schemas.microsoft.com/office/drawing/2014/main" id="{95475690-7691-6C25-8C39-4D0F0DA79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4587876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id="{47F8ECA2-4336-E16F-1278-1A32150AB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4810126"/>
            <a:ext cx="115888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AutoShape 2" descr="https://asia-northeast1-menlo-view.menlosecurity.com/c/0/i/aHR0cDovL3d3dy50YW1hc2Vpa2kuY28uanAvaW1hZ2VzL3dlYjFfMDgxM18yNy5naWY~">
            <a:extLst>
              <a:ext uri="{FF2B5EF4-FFF2-40B4-BE49-F238E27FC236}">
                <a16:creationId xmlns:a16="http://schemas.microsoft.com/office/drawing/2014/main" id="{234A2D92-5D1F-B690-3F84-99B3D5AD2A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9DF54A-F7B6-7B77-D9D1-0F48E4CDD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306" b="13945"/>
          <a:stretch>
            <a:fillRect/>
          </a:stretch>
        </p:blipFill>
        <p:spPr bwMode="auto">
          <a:xfrm>
            <a:off x="178313" y="126052"/>
            <a:ext cx="1653408" cy="173560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8C4E57-12FE-1214-664C-711CEFABA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72"/>
          <a:stretch>
            <a:fillRect/>
          </a:stretch>
        </p:blipFill>
        <p:spPr bwMode="auto">
          <a:xfrm>
            <a:off x="1770772" y="130272"/>
            <a:ext cx="2302889" cy="172716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ACE3D11A-1D28-BCFD-F21A-B68E23E19B55}"/>
              </a:ext>
            </a:extLst>
          </p:cNvPr>
          <p:cNvSpPr/>
          <p:nvPr/>
        </p:nvSpPr>
        <p:spPr>
          <a:xfrm>
            <a:off x="352425" y="2837349"/>
            <a:ext cx="1142135" cy="30565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ADLaM Display" panose="020F0502020204030204" pitchFamily="2" charset="0"/>
              </a:rPr>
              <a:t>陽だまりの園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756A1458-4678-1BA3-611C-CAFFA1D369BA}"/>
              </a:ext>
            </a:extLst>
          </p:cNvPr>
          <p:cNvSpPr/>
          <p:nvPr/>
        </p:nvSpPr>
        <p:spPr>
          <a:xfrm>
            <a:off x="2125620" y="2861101"/>
            <a:ext cx="1470026" cy="28190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みんなと暮らす町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80E47CA7-13D2-12C4-244C-68699321E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347954"/>
              </p:ext>
            </p:extLst>
          </p:nvPr>
        </p:nvGraphicFramePr>
        <p:xfrm>
          <a:off x="201518" y="3766106"/>
          <a:ext cx="6450107" cy="264673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44141">
                  <a:extLst>
                    <a:ext uri="{9D8B030D-6E8A-4147-A177-3AD203B41FA5}">
                      <a16:colId xmlns:a16="http://schemas.microsoft.com/office/drawing/2014/main" val="2019311607"/>
                    </a:ext>
                  </a:extLst>
                </a:gridCol>
                <a:gridCol w="1237129">
                  <a:extLst>
                    <a:ext uri="{9D8B030D-6E8A-4147-A177-3AD203B41FA5}">
                      <a16:colId xmlns:a16="http://schemas.microsoft.com/office/drawing/2014/main" val="3058317680"/>
                    </a:ext>
                  </a:extLst>
                </a:gridCol>
                <a:gridCol w="3168837">
                  <a:extLst>
                    <a:ext uri="{9D8B030D-6E8A-4147-A177-3AD203B41FA5}">
                      <a16:colId xmlns:a16="http://schemas.microsoft.com/office/drawing/2014/main" val="419028743"/>
                    </a:ext>
                  </a:extLst>
                </a:gridCol>
              </a:tblGrid>
              <a:tr h="28879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会　　　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 時　　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　　内　　　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95785"/>
                  </a:ext>
                </a:extLst>
              </a:tr>
              <a:tr h="281385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陽だまりの園　玄関前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１１時００分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集合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784477"/>
                  </a:ext>
                </a:extLst>
              </a:tr>
              <a:tr h="281385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陽だまりの園　１階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１１時１０分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開催の挨拶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282265"/>
                  </a:ext>
                </a:extLst>
              </a:tr>
              <a:tr h="281385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陽だまりの園　１階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１１時１５分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法人・施設・福利厚生説明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411866"/>
                  </a:ext>
                </a:extLst>
              </a:tr>
              <a:tr h="310082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陽だまりの園　１～３階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１１時４５分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施設見学　</a:t>
                      </a:r>
                      <a:r>
                        <a:rPr kumimoji="1" lang="en-US" altLang="ja-JP" sz="1300" dirty="0"/>
                        <a:t>※</a:t>
                      </a:r>
                      <a:r>
                        <a:rPr kumimoji="1" lang="ja-JP" altLang="en-US" sz="1300" dirty="0"/>
                        <a:t>希望職種で班分け</a:t>
                      </a:r>
                      <a:endParaRPr kumimoji="1" lang="en-US" altLang="ja-JP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298777"/>
                  </a:ext>
                </a:extLst>
              </a:tr>
              <a:tr h="281385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みんなと暮らす町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１２時３０分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施設説明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56374"/>
                  </a:ext>
                </a:extLst>
              </a:tr>
              <a:tr h="302111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みんなと暮らす町　１階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１２時４５分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施設見学　</a:t>
                      </a:r>
                      <a:r>
                        <a:rPr kumimoji="1" lang="en-US" altLang="ja-JP" sz="1300" dirty="0"/>
                        <a:t>※</a:t>
                      </a:r>
                      <a:r>
                        <a:rPr kumimoji="1" lang="ja-JP" altLang="en-US" sz="1300" dirty="0"/>
                        <a:t>希望職種で班分け</a:t>
                      </a:r>
                      <a:endParaRPr kumimoji="1" lang="en-US" altLang="ja-JP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152818"/>
                  </a:ext>
                </a:extLst>
              </a:tr>
              <a:tr h="281385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みんなと暮らす町　１階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１３時００分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質疑応答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591372"/>
                  </a:ext>
                </a:extLst>
              </a:tr>
              <a:tr h="281385"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みんなと暮らす町　１階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１３時１５分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300" dirty="0"/>
                        <a:t>アンケート、エントリーシート記入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16145"/>
                  </a:ext>
                </a:extLst>
              </a:tr>
            </a:tbl>
          </a:graphicData>
        </a:graphic>
      </p:graphicFrame>
      <p:sp>
        <p:nvSpPr>
          <p:cNvPr id="28" name="スクロール: 横 27">
            <a:extLst>
              <a:ext uri="{FF2B5EF4-FFF2-40B4-BE49-F238E27FC236}">
                <a16:creationId xmlns:a16="http://schemas.microsoft.com/office/drawing/2014/main" id="{708FD47D-2A19-9869-BCBF-08E8164A0612}"/>
              </a:ext>
            </a:extLst>
          </p:cNvPr>
          <p:cNvSpPr/>
          <p:nvPr/>
        </p:nvSpPr>
        <p:spPr>
          <a:xfrm>
            <a:off x="97061" y="3323118"/>
            <a:ext cx="2098452" cy="45320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ln w="3175">
                  <a:noFill/>
                </a:ln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見学会スケジュール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63F2AEE-8158-B399-EF8A-C48BB58D1563}"/>
              </a:ext>
            </a:extLst>
          </p:cNvPr>
          <p:cNvSpPr txBox="1"/>
          <p:nvPr/>
        </p:nvSpPr>
        <p:spPr>
          <a:xfrm>
            <a:off x="3597254" y="6373759"/>
            <a:ext cx="33145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※</a:t>
            </a:r>
            <a:r>
              <a:rPr kumimoji="1" lang="ja-JP" altLang="en-US" sz="1100" dirty="0"/>
              <a:t>「みんなと暮らす町」への移動は３０分程度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7E380FA-D2D4-85A2-E1A2-37A1AE4A3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746854"/>
              </p:ext>
            </p:extLst>
          </p:nvPr>
        </p:nvGraphicFramePr>
        <p:xfrm>
          <a:off x="209152" y="7048829"/>
          <a:ext cx="6450107" cy="2729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676">
                  <a:extLst>
                    <a:ext uri="{9D8B030D-6E8A-4147-A177-3AD203B41FA5}">
                      <a16:colId xmlns:a16="http://schemas.microsoft.com/office/drawing/2014/main" val="876664497"/>
                    </a:ext>
                  </a:extLst>
                </a:gridCol>
                <a:gridCol w="937265">
                  <a:extLst>
                    <a:ext uri="{9D8B030D-6E8A-4147-A177-3AD203B41FA5}">
                      <a16:colId xmlns:a16="http://schemas.microsoft.com/office/drawing/2014/main" val="573314741"/>
                    </a:ext>
                  </a:extLst>
                </a:gridCol>
                <a:gridCol w="2848166">
                  <a:extLst>
                    <a:ext uri="{9D8B030D-6E8A-4147-A177-3AD203B41FA5}">
                      <a16:colId xmlns:a16="http://schemas.microsoft.com/office/drawing/2014/main" val="1519380851"/>
                    </a:ext>
                  </a:extLst>
                </a:gridCol>
              </a:tblGrid>
              <a:tr h="2713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職　　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雇用形態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/>
                        <a:t>必要な資格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276250"/>
                  </a:ext>
                </a:extLst>
              </a:tr>
              <a:tr h="27138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介護職　　　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</a:rPr>
                        <a:t>無資格･未経験！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正社員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不問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736977"/>
                  </a:ext>
                </a:extLst>
              </a:tr>
              <a:tr h="27138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介護助手職　</a:t>
                      </a:r>
                      <a:r>
                        <a:rPr kumimoji="1" lang="ja-JP" altLang="en-US" sz="1300" dirty="0">
                          <a:solidFill>
                            <a:srgbClr val="FF0000"/>
                          </a:solidFill>
                        </a:rPr>
                        <a:t>無資格･未経験！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パート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不問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716143"/>
                  </a:ext>
                </a:extLst>
              </a:tr>
              <a:tr h="27138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社会福祉士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正社員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社会福祉士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74269"/>
                  </a:ext>
                </a:extLst>
              </a:tr>
              <a:tr h="27138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介護支援専門員</a:t>
                      </a:r>
                      <a:endParaRPr kumimoji="1" lang="en-US" altLang="ja-JP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正社員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ケアマネジャー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19064"/>
                  </a:ext>
                </a:extLst>
              </a:tr>
              <a:tr h="27138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主任介護支援専門員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正社員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ケアマネジャー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14919"/>
                  </a:ext>
                </a:extLst>
              </a:tr>
              <a:tr h="27138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管理栄養士兼調理員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正社員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管理栄養士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208777"/>
                  </a:ext>
                </a:extLst>
              </a:tr>
              <a:tr h="27138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保健師・正看護師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正社員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保健師、正看護師</a:t>
                      </a:r>
                      <a:endParaRPr kumimoji="1" lang="en-US" altLang="ja-JP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06795"/>
                  </a:ext>
                </a:extLst>
              </a:tr>
              <a:tr h="352340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作業療法士･理学療法士･言語聴覚士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正社員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作業療法士･理学療法士･言語聴覚士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113101"/>
                  </a:ext>
                </a:extLst>
              </a:tr>
            </a:tbl>
          </a:graphicData>
        </a:graphic>
      </p:graphicFrame>
      <p:sp>
        <p:nvSpPr>
          <p:cNvPr id="11" name="スクロール: 横 10">
            <a:extLst>
              <a:ext uri="{FF2B5EF4-FFF2-40B4-BE49-F238E27FC236}">
                <a16:creationId xmlns:a16="http://schemas.microsoft.com/office/drawing/2014/main" id="{5E4B3EC9-6DB2-2A78-13C0-B75E6D5966B4}"/>
              </a:ext>
            </a:extLst>
          </p:cNvPr>
          <p:cNvSpPr/>
          <p:nvPr/>
        </p:nvSpPr>
        <p:spPr>
          <a:xfrm>
            <a:off x="116110" y="6585566"/>
            <a:ext cx="5155977" cy="47950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特別養護老人ホーム　太陽の園　（多摩区）　の求人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F992E4-FE53-D113-ADD5-20CA07AAB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744" y="132016"/>
            <a:ext cx="2413179" cy="172542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27BD54B-C74D-F308-C845-812100CECDFC}"/>
              </a:ext>
            </a:extLst>
          </p:cNvPr>
          <p:cNvSpPr/>
          <p:nvPr/>
        </p:nvSpPr>
        <p:spPr>
          <a:xfrm>
            <a:off x="4078216" y="3328235"/>
            <a:ext cx="1112910" cy="29017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太陽の園</a:t>
            </a:r>
          </a:p>
        </p:txBody>
      </p:sp>
      <p:pic>
        <p:nvPicPr>
          <p:cNvPr id="14" name="図 13" descr="橋の上に置かれた自転車&#10;&#10;AI 生成コンテンツは誤りを含む可能性があります。">
            <a:extLst>
              <a:ext uri="{FF2B5EF4-FFF2-40B4-BE49-F238E27FC236}">
                <a16:creationId xmlns:a16="http://schemas.microsoft.com/office/drawing/2014/main" id="{B1184320-18D1-DBC1-8FCA-C3B527699A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54" y="1833055"/>
            <a:ext cx="1203345" cy="9025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図 15" descr="テーブル, 部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3518910-4CCA-3F78-F292-66057B6E17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1"/>
          <a:stretch>
            <a:fillRect/>
          </a:stretch>
        </p:blipFill>
        <p:spPr>
          <a:xfrm>
            <a:off x="4045744" y="1832407"/>
            <a:ext cx="1212994" cy="147028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図 17" descr="人, 立つ, テーブル, グルー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BA6AC82-EFF6-78C2-279A-430DC6C56C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718" y="2725771"/>
            <a:ext cx="1203345" cy="9025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B959DCFA-7E08-14A7-D96E-6469C9B5EB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912" y="1844375"/>
            <a:ext cx="745224" cy="99363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F7785DB-289B-4F74-FA89-8F12231B7E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768" y="1835297"/>
            <a:ext cx="745224" cy="99363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8BFF5A0-7A43-BFBB-F31E-FAA8DD9A69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1770771" y="1850055"/>
            <a:ext cx="1338033" cy="10035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011B61F-9D87-BB40-F03C-0E7D1DB002C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10688"/>
          <a:stretch>
            <a:fillRect/>
          </a:stretch>
        </p:blipFill>
        <p:spPr>
          <a:xfrm>
            <a:off x="3113693" y="1854196"/>
            <a:ext cx="849598" cy="101171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44111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C339C6C7683944CA13EDD7B9ED91A85" ma:contentTypeVersion="15" ma:contentTypeDescription="新しいドキュメントを作成します。" ma:contentTypeScope="" ma:versionID="708f36aa6107a4e3f34e7798ab350e60">
  <xsd:schema xmlns:xsd="http://www.w3.org/2001/XMLSchema" xmlns:xs="http://www.w3.org/2001/XMLSchema" xmlns:p="http://schemas.microsoft.com/office/2006/metadata/properties" xmlns:ns2="d581b0cd-fbd8-45c5-9820-f3390eaf69f0" xmlns:ns3="2af7db65-e281-4bdf-8fb7-478a6b55ba37" targetNamespace="http://schemas.microsoft.com/office/2006/metadata/properties" ma:root="true" ma:fieldsID="e5196b107eb30a95c00b41b51d180cab" ns2:_="" ns3:_="">
    <xsd:import namespace="d581b0cd-fbd8-45c5-9820-f3390eaf69f0"/>
    <xsd:import namespace="2af7db65-e281-4bdf-8fb7-478a6b55ba37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1b0cd-fbd8-45c5-9820-f3390eaf69f0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7db65-e281-4bdf-8fb7-478a6b55ba3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61988d15-34dd-4b8e-8686-ad001c818802}" ma:internalName="TaxCatchAll" ma:showField="CatchAllData" ma:web="2af7db65-e281-4bdf-8fb7-478a6b55b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d581b0cd-fbd8-45c5-9820-f3390eaf69f0">
      <UserInfo>
        <DisplayName/>
        <AccountId xsi:nil="true"/>
        <AccountType/>
      </UserInfo>
    </Owner>
    <lcf76f155ced4ddcb4097134ff3c332f xmlns="d581b0cd-fbd8-45c5-9820-f3390eaf69f0">
      <Terms xmlns="http://schemas.microsoft.com/office/infopath/2007/PartnerControls"/>
    </lcf76f155ced4ddcb4097134ff3c332f>
    <TaxCatchAll xmlns="2af7db65-e281-4bdf-8fb7-478a6b55ba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F0060-5D62-46E2-8D5A-C3C4D7FF3D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1b0cd-fbd8-45c5-9820-f3390eaf69f0"/>
    <ds:schemaRef ds:uri="2af7db65-e281-4bdf-8fb7-478a6b55ba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568549-8E9F-4C2F-8651-95D52A70C61B}">
  <ds:schemaRefs>
    <ds:schemaRef ds:uri="2af7db65-e281-4bdf-8fb7-478a6b55ba37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d581b0cd-fbd8-45c5-9820-f3390eaf69f0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0486EE8-A615-40D0-94A1-DC7C52181F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542</Words>
  <PresentationFormat>A4 210 x 297 mm</PresentationFormat>
  <Paragraphs>138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HGP創英角ｺﾞｼｯｸUB</vt:lpstr>
      <vt:lpstr>HGP創英角ﾎﾟｯﾌﾟ体</vt:lpstr>
      <vt:lpstr>HGSｺﾞｼｯｸM</vt:lpstr>
      <vt:lpstr>HGS創英角ｺﾞｼｯｸUB</vt:lpstr>
      <vt:lpstr>HGS創英角ﾎﾟｯﾌﾟ体</vt:lpstr>
      <vt:lpstr>HG丸ｺﾞｼｯｸM-PRO</vt:lpstr>
      <vt:lpstr>游明朝</vt:lpstr>
      <vt:lpstr>Arial</vt:lpstr>
      <vt:lpstr>Calibri</vt:lpstr>
      <vt:lpstr>Calibri Light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0x010100DC339C6C7683944CA13EDD7B9ED91A85</vt:lpwstr>
  </property>
  <property fmtid="{D5CDD505-2E9C-101B-9397-08002B2CF9AE}" pid="3" name="MediaServiceImageTags">
    <vt:lpwstr/>
  </property>
</Properties>
</file>