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149" r:id="rId4"/>
  </p:sldMasterIdLst>
  <p:notesMasterIdLst>
    <p:notesMasterId r:id="rId7"/>
  </p:notesMasterIdLst>
  <p:sldIdLst>
    <p:sldId id="256" r:id="rId5"/>
    <p:sldId id="257" r:id="rId6"/>
  </p:sldIdLst>
  <p:sldSz cx="6858000" cy="9906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FF66FF"/>
    <a:srgbClr val="3399FF"/>
    <a:srgbClr val="66CCFF"/>
    <a:srgbClr val="99CCFF"/>
    <a:srgbClr val="00CCFF"/>
    <a:srgbClr val="9966FF"/>
    <a:srgbClr val="CC66FF"/>
    <a:srgbClr val="9900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3D4540-D7AA-401A-A1BD-8B5D0FC91ECF}" v="2" dt="2026-05-27T07:44:45.3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14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12" Target="changesInfos/changesInfo1.xml" Type="http://schemas.microsoft.com/office/2016/11/relationships/changesInfo"/><Relationship Id="rId13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notesMasters/notesMaster1.xml" Type="http://schemas.openxmlformats.org/officeDocument/2006/relationships/notesMaster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関谷美香" userId="3080d4bf-1d41-4a16-a7a6-407c347085b2" providerId="ADAL" clId="{F7A73011-94FA-4B2E-8B5B-93F024B262CF}"/>
    <pc:docChg chg="modSld">
      <pc:chgData name="関谷美香" userId="3080d4bf-1d41-4a16-a7a6-407c347085b2" providerId="ADAL" clId="{F7A73011-94FA-4B2E-8B5B-93F024B262CF}" dt="2026-05-28T01:52:48.643" v="1" actId="14100"/>
      <pc:docMkLst>
        <pc:docMk/>
      </pc:docMkLst>
      <pc:sldChg chg="modSp mod">
        <pc:chgData name="関谷美香" userId="3080d4bf-1d41-4a16-a7a6-407c347085b2" providerId="ADAL" clId="{F7A73011-94FA-4B2E-8B5B-93F024B262CF}" dt="2026-05-28T01:52:48.643" v="1" actId="14100"/>
        <pc:sldMkLst>
          <pc:docMk/>
          <pc:sldMk cId="1678041605" sldId="257"/>
        </pc:sldMkLst>
        <pc:spChg chg="mod">
          <ac:chgData name="関谷美香" userId="3080d4bf-1d41-4a16-a7a6-407c347085b2" providerId="ADAL" clId="{F7A73011-94FA-4B2E-8B5B-93F024B262CF}" dt="2026-05-28T01:52:44.038" v="0" actId="14100"/>
          <ac:spMkLst>
            <pc:docMk/>
            <pc:sldMk cId="1678041605" sldId="257"/>
            <ac:spMk id="2" creationId="{06C56CEF-3106-3A69-69A6-CD84476CF059}"/>
          </ac:spMkLst>
        </pc:spChg>
        <pc:spChg chg="mod">
          <ac:chgData name="関谷美香" userId="3080d4bf-1d41-4a16-a7a6-407c347085b2" providerId="ADAL" clId="{F7A73011-94FA-4B2E-8B5B-93F024B262CF}" dt="2026-05-28T01:52:48.643" v="1" actId="14100"/>
          <ac:spMkLst>
            <pc:docMk/>
            <pc:sldMk cId="1678041605" sldId="257"/>
            <ac:spMk id="3" creationId="{DF96D6FE-5DAD-D92B-0A25-36C087BE1FA0}"/>
          </ac:spMkLst>
        </pc:spChg>
      </pc:sldChg>
    </pc:docChg>
  </pc:docChgLst>
  <pc:docChgLst>
    <pc:chgData name="関谷美香" userId="3080d4bf-1d41-4a16-a7a6-407c347085b2" providerId="ADAL" clId="{8C775925-033D-421D-9005-823642515D58}"/>
    <pc:docChg chg="modSld">
      <pc:chgData name="関谷美香" userId="3080d4bf-1d41-4a16-a7a6-407c347085b2" providerId="ADAL" clId="{8C775925-033D-421D-9005-823642515D58}" dt="2026-05-27T07:46:42.203" v="16" actId="1076"/>
      <pc:docMkLst>
        <pc:docMk/>
      </pc:docMkLst>
      <pc:sldChg chg="addSp modSp mod">
        <pc:chgData name="関谷美香" userId="3080d4bf-1d41-4a16-a7a6-407c347085b2" providerId="ADAL" clId="{8C775925-033D-421D-9005-823642515D58}" dt="2026-05-27T07:46:42.203" v="16" actId="1076"/>
        <pc:sldMkLst>
          <pc:docMk/>
          <pc:sldMk cId="1678041605" sldId="257"/>
        </pc:sldMkLst>
        <pc:spChg chg="add mod">
          <ac:chgData name="関谷美香" userId="3080d4bf-1d41-4a16-a7a6-407c347085b2" providerId="ADAL" clId="{8C775925-033D-421D-9005-823642515D58}" dt="2026-05-27T07:45:48.891" v="12" actId="1076"/>
          <ac:spMkLst>
            <pc:docMk/>
            <pc:sldMk cId="1678041605" sldId="257"/>
            <ac:spMk id="2" creationId="{06C56CEF-3106-3A69-69A6-CD84476CF059}"/>
          </ac:spMkLst>
        </pc:spChg>
        <pc:spChg chg="add mod">
          <ac:chgData name="関谷美香" userId="3080d4bf-1d41-4a16-a7a6-407c347085b2" providerId="ADAL" clId="{8C775925-033D-421D-9005-823642515D58}" dt="2026-05-27T07:46:42.203" v="16" actId="1076"/>
          <ac:spMkLst>
            <pc:docMk/>
            <pc:sldMk cId="1678041605" sldId="257"/>
            <ac:spMk id="3" creationId="{DF96D6FE-5DAD-D92B-0A25-36C087BE1FA0}"/>
          </ac:spMkLst>
        </pc:spChg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FA818A-7731-4BC8-9976-7F66621A2A82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1243013"/>
            <a:ext cx="232251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3537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D28DE-B0D5-452E-A6C5-6B3B51CEBD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03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3251200" y="1689900"/>
            <a:ext cx="3611126" cy="7213270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0050" y="770467"/>
            <a:ext cx="4616035" cy="4512735"/>
          </a:xfrm>
        </p:spPr>
        <p:txBody>
          <a:bodyPr anchor="b">
            <a:normAutofit/>
          </a:bodyPr>
          <a:lstStyle>
            <a:lvl1pPr algn="l">
              <a:defRPr sz="3300">
                <a:effectLst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0050" y="5552254"/>
            <a:ext cx="3715688" cy="2763895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51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6493934"/>
            <a:ext cx="4916150" cy="220133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400050" y="770467"/>
            <a:ext cx="6057900" cy="4512733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71502" y="5552252"/>
            <a:ext cx="5460999" cy="6604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2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974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770467"/>
            <a:ext cx="6057900" cy="4182533"/>
          </a:xfrm>
        </p:spPr>
        <p:txBody>
          <a:bodyPr anchor="ctr">
            <a:normAutofit/>
          </a:bodyPr>
          <a:lstStyle>
            <a:lvl1pPr algn="l">
              <a:defRPr sz="21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5943600"/>
            <a:ext cx="4787664" cy="27516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351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213" y="770467"/>
            <a:ext cx="5144840" cy="4182533"/>
          </a:xfrm>
        </p:spPr>
        <p:txBody>
          <a:bodyPr anchor="ctr">
            <a:normAutofit/>
          </a:bodyPr>
          <a:lstStyle>
            <a:lvl1pPr algn="l">
              <a:defRPr sz="2100" b="0" cap="all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00101" y="4953000"/>
            <a:ext cx="4801850" cy="697089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6212657"/>
            <a:ext cx="4786771" cy="248261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71451" y="10264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72151" y="3999091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82487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4953000"/>
            <a:ext cx="4786771" cy="2451800"/>
          </a:xfrm>
        </p:spPr>
        <p:txBody>
          <a:bodyPr anchor="b">
            <a:normAutofit/>
          </a:bodyPr>
          <a:lstStyle>
            <a:lvl1pPr algn="l">
              <a:defRPr sz="21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7414305"/>
            <a:ext cx="4787664" cy="1280961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3348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213" y="770467"/>
            <a:ext cx="5144840" cy="4182533"/>
          </a:xfrm>
        </p:spPr>
        <p:txBody>
          <a:bodyPr anchor="ctr">
            <a:normAutofit/>
          </a:bodyPr>
          <a:lstStyle>
            <a:lvl1pPr algn="l">
              <a:defRPr sz="2100" b="0" cap="all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00050" y="5613400"/>
            <a:ext cx="4786771" cy="151647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5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7154334"/>
            <a:ext cx="4786770" cy="154093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71451" y="10264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72151" y="3999091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17815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770467"/>
            <a:ext cx="5644244" cy="418253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100" b="0" dirty="0"/>
            </a:lvl1pPr>
          </a:lstStyle>
          <a:p>
            <a:pPr marL="0" lvl="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00050" y="5674549"/>
            <a:ext cx="4786771" cy="121073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5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6885285"/>
            <a:ext cx="4786770" cy="180998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8376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6493934"/>
            <a:ext cx="4916150" cy="2201333"/>
          </a:xfrm>
        </p:spPr>
        <p:txBody>
          <a:bodyPr>
            <a:normAutofit/>
          </a:bodyPr>
          <a:lstStyle>
            <a:lvl1pPr algn="l">
              <a:defRPr sz="21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1" y="770468"/>
            <a:ext cx="4916150" cy="5442190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6078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24804" y="770467"/>
            <a:ext cx="1533146" cy="6383867"/>
          </a:xfrm>
        </p:spPr>
        <p:txBody>
          <a:bodyPr vert="eaVert">
            <a:normAutofit/>
          </a:bodyPr>
          <a:lstStyle>
            <a:lvl1pPr>
              <a:defRPr sz="21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770467"/>
            <a:ext cx="4387509" cy="7924800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652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6493934"/>
            <a:ext cx="4916150" cy="220133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1" y="770467"/>
            <a:ext cx="4916150" cy="5442190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603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2861733"/>
            <a:ext cx="4801851" cy="3350919"/>
          </a:xfrm>
        </p:spPr>
        <p:txBody>
          <a:bodyPr anchor="b">
            <a:normAutofit/>
          </a:bodyPr>
          <a:lstStyle>
            <a:lvl1pPr algn="l">
              <a:defRPr sz="24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1" y="6481704"/>
            <a:ext cx="4801850" cy="221356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551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6493934"/>
            <a:ext cx="4916150" cy="2201333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400051" y="770467"/>
            <a:ext cx="2962475" cy="5442186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3496771" y="770466"/>
            <a:ext cx="2961179" cy="5429956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394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6493934"/>
            <a:ext cx="4916150" cy="2201333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1" y="770467"/>
            <a:ext cx="2787650" cy="880533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050" y="1651001"/>
            <a:ext cx="2959100" cy="4561652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1263" y="818622"/>
            <a:ext cx="2823038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6772" y="1651000"/>
            <a:ext cx="2967529" cy="4549422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459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6493934"/>
            <a:ext cx="4916150" cy="2201333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957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290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0" y="770467"/>
            <a:ext cx="2400300" cy="2201333"/>
          </a:xfrm>
        </p:spPr>
        <p:txBody>
          <a:bodyPr anchor="b">
            <a:normAutofit/>
          </a:bodyPr>
          <a:lstStyle>
            <a:lvl1pPr algn="l">
              <a:defRPr sz="15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770467"/>
            <a:ext cx="3329066" cy="792480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0" y="3191937"/>
            <a:ext cx="2400300" cy="302071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090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1850" y="2091267"/>
            <a:ext cx="2672444" cy="165100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71500" y="1320800"/>
            <a:ext cx="2460731" cy="693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72021" y="3962400"/>
            <a:ext cx="2673167" cy="3008489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0050" y="8915401"/>
            <a:ext cx="4358793" cy="52740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410903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slideLayouts/slideLayout14.xml" Type="http://schemas.openxmlformats.org/officeDocument/2006/relationships/slideLayout"/><Relationship Id="rId15" Target="../slideLayouts/slideLayout15.xml" Type="http://schemas.openxmlformats.org/officeDocument/2006/relationships/slideLayout"/><Relationship Id="rId16" Target="../slideLayouts/slideLayout16.xml" Type="http://schemas.openxmlformats.org/officeDocument/2006/relationships/slideLayout"/><Relationship Id="rId17" Target="../slideLayouts/slideLayout17.xml" Type="http://schemas.openxmlformats.org/officeDocument/2006/relationships/slideLayout"/><Relationship Id="rId18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5003006" y="5625631"/>
            <a:ext cx="1852842" cy="384010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0051" y="6493934"/>
            <a:ext cx="4916150" cy="220133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1" y="770468"/>
            <a:ext cx="4916150" cy="54421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72684" y="8915405"/>
            <a:ext cx="900347" cy="52740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5/28/2026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0050" y="8915401"/>
            <a:ext cx="4358793" cy="52740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30820" y="8057803"/>
            <a:ext cx="642680" cy="9676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1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071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50" r:id="rId1"/>
    <p:sldLayoutId id="2147484151" r:id="rId2"/>
    <p:sldLayoutId id="2147484152" r:id="rId3"/>
    <p:sldLayoutId id="2147484153" r:id="rId4"/>
    <p:sldLayoutId id="2147484154" r:id="rId5"/>
    <p:sldLayoutId id="2147484155" r:id="rId6"/>
    <p:sldLayoutId id="2147484156" r:id="rId7"/>
    <p:sldLayoutId id="2147484157" r:id="rId8"/>
    <p:sldLayoutId id="2147484158" r:id="rId9"/>
    <p:sldLayoutId id="2147484159" r:id="rId10"/>
    <p:sldLayoutId id="2147484160" r:id="rId11"/>
    <p:sldLayoutId id="2147484161" r:id="rId12"/>
    <p:sldLayoutId id="2147484162" r:id="rId13"/>
    <p:sldLayoutId id="2147484163" r:id="rId14"/>
    <p:sldLayoutId id="2147484164" r:id="rId15"/>
    <p:sldLayoutId id="2147484165" r:id="rId16"/>
    <p:sldLayoutId id="2147484166" r:id="rId17"/>
  </p:sldLayoutIdLst>
  <p:txStyles>
    <p:titleStyle>
      <a:lvl1pPr algn="l" defTabSz="342900" rtl="0" eaLnBrk="1" latinLnBrk="0" hangingPunct="1">
        <a:spcBef>
          <a:spcPct val="0"/>
        </a:spcBef>
        <a:buNone/>
        <a:defRPr kumimoji="1" sz="24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5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3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2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02211" y="0"/>
            <a:ext cx="5773189" cy="3590939"/>
          </a:xfrm>
        </p:spPr>
        <p:txBody>
          <a:bodyPr/>
          <a:lstStyle/>
          <a:p>
            <a:r>
              <a:rPr lang="ja-JP" altLang="en-US" sz="3600" dirty="0">
                <a:solidFill>
                  <a:schemeClr val="tx1"/>
                </a:solidFill>
              </a:rPr>
              <a:t>ハローワーク平塚</a:t>
            </a:r>
            <a:br>
              <a:rPr lang="en-US" altLang="ja-JP" sz="3600" dirty="0">
                <a:solidFill>
                  <a:schemeClr val="tx1"/>
                </a:solidFill>
              </a:rPr>
            </a:br>
            <a:r>
              <a:rPr lang="ja-JP" altLang="en-US" sz="3600" b="1" dirty="0">
                <a:solidFill>
                  <a:schemeClr val="tx1"/>
                </a:solidFill>
              </a:rPr>
              <a:t>障害者ミニ面接会</a:t>
            </a:r>
            <a:br>
              <a:rPr lang="en-US" altLang="ja-JP" sz="3600" dirty="0">
                <a:solidFill>
                  <a:schemeClr val="tx1"/>
                </a:solidFill>
              </a:rPr>
            </a:br>
            <a:r>
              <a:rPr lang="ja-JP" altLang="en-US" sz="3600" dirty="0">
                <a:solidFill>
                  <a:schemeClr val="tx1"/>
                </a:solidFill>
              </a:rPr>
              <a:t>令和</a:t>
            </a:r>
            <a:r>
              <a:rPr lang="en-US" altLang="ja-JP" sz="3600" dirty="0"/>
              <a:t>8</a:t>
            </a:r>
            <a:r>
              <a:rPr lang="ja-JP" altLang="en-US" sz="3600" dirty="0">
                <a:solidFill>
                  <a:schemeClr val="tx1"/>
                </a:solidFill>
              </a:rPr>
              <a:t>年</a:t>
            </a:r>
            <a:r>
              <a:rPr lang="en-US" altLang="ja-JP" sz="3600" dirty="0">
                <a:solidFill>
                  <a:schemeClr val="tx1"/>
                </a:solidFill>
              </a:rPr>
              <a:t>6</a:t>
            </a:r>
            <a:r>
              <a:rPr lang="ja-JP" altLang="en-US" sz="3600" dirty="0">
                <a:solidFill>
                  <a:schemeClr val="tx1"/>
                </a:solidFill>
              </a:rPr>
              <a:t>月</a:t>
            </a:r>
            <a:r>
              <a:rPr lang="en-US" altLang="ja-JP" sz="3600" dirty="0">
                <a:solidFill>
                  <a:schemeClr val="tx1"/>
                </a:solidFill>
              </a:rPr>
              <a:t>24</a:t>
            </a:r>
            <a:r>
              <a:rPr lang="ja-JP" altLang="en-US" sz="3600" dirty="0">
                <a:solidFill>
                  <a:schemeClr val="tx1"/>
                </a:solidFill>
              </a:rPr>
              <a:t>日</a:t>
            </a:r>
            <a:r>
              <a:rPr lang="en-US" altLang="ja-JP" sz="3600" dirty="0">
                <a:solidFill>
                  <a:schemeClr val="tx1"/>
                </a:solidFill>
              </a:rPr>
              <a:t>(</a:t>
            </a:r>
            <a:r>
              <a:rPr lang="ja-JP" altLang="en-US" sz="3600" dirty="0">
                <a:solidFill>
                  <a:schemeClr val="tx1"/>
                </a:solidFill>
              </a:rPr>
              <a:t>水</a:t>
            </a:r>
            <a:r>
              <a:rPr lang="en-US" altLang="ja-JP" sz="3600" dirty="0">
                <a:solidFill>
                  <a:schemeClr val="tx1"/>
                </a:solidFill>
              </a:rPr>
              <a:t>)</a:t>
            </a:r>
            <a:br>
              <a:rPr lang="en-US" altLang="ja-JP" sz="3600" dirty="0">
                <a:solidFill>
                  <a:schemeClr val="tx1"/>
                </a:solidFill>
              </a:rPr>
            </a:br>
            <a:r>
              <a:rPr lang="en-US" altLang="ja-JP" sz="3600" dirty="0">
                <a:solidFill>
                  <a:schemeClr val="tx1"/>
                </a:solidFill>
              </a:rPr>
              <a:t>13:00</a:t>
            </a:r>
            <a:r>
              <a:rPr lang="ja-JP" altLang="en-US" sz="3600" dirty="0">
                <a:solidFill>
                  <a:schemeClr val="tx1"/>
                </a:solidFill>
              </a:rPr>
              <a:t>～</a:t>
            </a:r>
            <a:r>
              <a:rPr lang="en-US" altLang="ja-JP" sz="3600" dirty="0">
                <a:solidFill>
                  <a:schemeClr val="tx1"/>
                </a:solidFill>
              </a:rPr>
              <a:t>17:00</a:t>
            </a:r>
            <a:br>
              <a:rPr lang="en-US" altLang="ja-JP" sz="3600" dirty="0">
                <a:solidFill>
                  <a:schemeClr val="tx1"/>
                </a:solidFill>
              </a:rPr>
            </a:br>
            <a:r>
              <a:rPr lang="ja-JP" altLang="en-US" sz="1800" dirty="0">
                <a:solidFill>
                  <a:schemeClr val="tx1"/>
                </a:solidFill>
              </a:rPr>
              <a:t>会場</a:t>
            </a:r>
            <a:r>
              <a:rPr lang="en-US" altLang="ja-JP" sz="1800" dirty="0">
                <a:solidFill>
                  <a:schemeClr val="tx1"/>
                </a:solidFill>
              </a:rPr>
              <a:t>/</a:t>
            </a:r>
            <a:r>
              <a:rPr lang="ja-JP" altLang="en-US" sz="1800" dirty="0">
                <a:solidFill>
                  <a:schemeClr val="tx1"/>
                </a:solidFill>
              </a:rPr>
              <a:t>ハローワーク平塚 </a:t>
            </a:r>
            <a:r>
              <a:rPr lang="en-US" altLang="ja-JP" sz="1800" dirty="0">
                <a:solidFill>
                  <a:schemeClr val="tx1"/>
                </a:solidFill>
              </a:rPr>
              <a:t>2</a:t>
            </a:r>
            <a:r>
              <a:rPr lang="ja-JP" altLang="en-US" sz="1800" dirty="0">
                <a:solidFill>
                  <a:schemeClr val="tx1"/>
                </a:solidFill>
              </a:rPr>
              <a:t>階　小会議室</a:t>
            </a:r>
            <a:endParaRPr lang="ja-JP" altLang="en-US" sz="1800" b="1" dirty="0">
              <a:solidFill>
                <a:schemeClr val="tx1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02212" y="4088674"/>
            <a:ext cx="5653578" cy="2226388"/>
          </a:xfrm>
        </p:spPr>
        <p:txBody>
          <a:bodyPr>
            <a:normAutofit fontScale="25000" lnSpcReduction="20000"/>
          </a:bodyPr>
          <a:lstStyle/>
          <a:p>
            <a:r>
              <a:rPr lang="en-US" altLang="ja-JP" sz="7200" dirty="0">
                <a:solidFill>
                  <a:schemeClr val="tx1"/>
                </a:solidFill>
              </a:rPr>
              <a:t>〈</a:t>
            </a:r>
            <a:r>
              <a:rPr lang="ja-JP" altLang="en-US" sz="7200" dirty="0">
                <a:solidFill>
                  <a:schemeClr val="tx1"/>
                </a:solidFill>
              </a:rPr>
              <a:t>参加事業所</a:t>
            </a:r>
            <a:r>
              <a:rPr lang="en-US" altLang="ja-JP" sz="7200" dirty="0">
                <a:solidFill>
                  <a:schemeClr val="tx1"/>
                </a:solidFill>
              </a:rPr>
              <a:t>〉</a:t>
            </a:r>
          </a:p>
          <a:p>
            <a:r>
              <a:rPr lang="ja-JP" altLang="en-US" sz="12800" b="1" dirty="0">
                <a:solidFill>
                  <a:schemeClr val="tx1"/>
                </a:solidFill>
              </a:rPr>
              <a:t>太陽建機レンタル株式会社</a:t>
            </a:r>
            <a:endParaRPr lang="en-US" altLang="ja-JP" sz="12800" b="1" dirty="0">
              <a:solidFill>
                <a:schemeClr val="tx1"/>
              </a:solidFill>
            </a:endParaRPr>
          </a:p>
          <a:p>
            <a:r>
              <a:rPr lang="ja-JP" altLang="en-US" sz="12800" b="1" dirty="0">
                <a:solidFill>
                  <a:schemeClr val="tx1"/>
                </a:solidFill>
              </a:rPr>
              <a:t>　　　　　　　　平塚支店</a:t>
            </a:r>
            <a:endParaRPr lang="en-US" altLang="ja-JP" sz="12800" b="1" dirty="0">
              <a:solidFill>
                <a:schemeClr val="tx1"/>
              </a:solidFill>
            </a:endParaRPr>
          </a:p>
          <a:p>
            <a:endParaRPr lang="en-US" altLang="ja-JP" sz="11200" b="1" dirty="0">
              <a:solidFill>
                <a:schemeClr val="tx1"/>
              </a:solidFill>
            </a:endParaRPr>
          </a:p>
          <a:p>
            <a:endParaRPr lang="en-US" altLang="ja-JP" sz="11200" b="1" dirty="0">
              <a:solidFill>
                <a:schemeClr val="tx1"/>
              </a:solidFill>
            </a:endParaRPr>
          </a:p>
          <a:p>
            <a:endParaRPr lang="en-US" altLang="ja-JP" sz="4200" b="1" dirty="0">
              <a:solidFill>
                <a:schemeClr val="tx1"/>
              </a:solidFill>
            </a:endParaRPr>
          </a:p>
          <a:p>
            <a:br>
              <a:rPr lang="en-US" altLang="ja-JP" sz="4200" b="1" dirty="0">
                <a:solidFill>
                  <a:schemeClr val="tx1"/>
                </a:solidFill>
              </a:rPr>
            </a:br>
            <a:br>
              <a:rPr lang="en-US" altLang="ja-JP" sz="2275" b="1" dirty="0"/>
            </a:br>
            <a:endParaRPr lang="en-US" altLang="ja-JP" sz="1600" b="1" dirty="0"/>
          </a:p>
          <a:p>
            <a:endParaRPr lang="en-US" altLang="ja-JP" sz="2275" b="1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70955" y="6707144"/>
            <a:ext cx="623570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dirty="0">
                <a:solidFill>
                  <a:schemeClr val="bg1"/>
                </a:solidFill>
              </a:rPr>
              <a:t>予約制です。定員になり次第締め切りになります。</a:t>
            </a:r>
            <a:br>
              <a:rPr kumimoji="1" lang="en-US" altLang="ja-JP" sz="1300" dirty="0">
                <a:solidFill>
                  <a:schemeClr val="bg1"/>
                </a:solidFill>
              </a:rPr>
            </a:br>
            <a:r>
              <a:rPr kumimoji="1" lang="ja-JP" altLang="en-US" sz="1300" dirty="0">
                <a:solidFill>
                  <a:schemeClr val="bg1"/>
                </a:solidFill>
              </a:rPr>
              <a:t>手話通訳が必要な方は通訳者を手配するため、お早めにお申し込みお願いします。</a:t>
            </a:r>
            <a:endParaRPr kumimoji="1" lang="en-US" altLang="ja-JP" sz="1300" dirty="0">
              <a:solidFill>
                <a:schemeClr val="bg1"/>
              </a:solidFill>
            </a:endParaRPr>
          </a:p>
          <a:p>
            <a:r>
              <a:rPr kumimoji="1" lang="ja-JP" altLang="en-US" sz="1300" dirty="0">
                <a:solidFill>
                  <a:schemeClr val="bg1"/>
                </a:solidFill>
              </a:rPr>
              <a:t>お近くのハローワークを通じて申し込み、紹介状を受け取ってください。</a:t>
            </a:r>
            <a:endParaRPr kumimoji="1" lang="en-US" altLang="ja-JP" sz="1300" dirty="0">
              <a:solidFill>
                <a:schemeClr val="bg1"/>
              </a:solidFill>
            </a:endParaRPr>
          </a:p>
          <a:p>
            <a:r>
              <a:rPr kumimoji="1" lang="ja-JP" altLang="en-US" sz="1300" dirty="0">
                <a:solidFill>
                  <a:schemeClr val="bg1"/>
                </a:solidFill>
              </a:rPr>
              <a:t>面接時間は</a:t>
            </a:r>
            <a:r>
              <a:rPr kumimoji="1" lang="en-US" altLang="ja-JP" sz="1300" dirty="0">
                <a:solidFill>
                  <a:schemeClr val="bg1"/>
                </a:solidFill>
              </a:rPr>
              <a:t>1</a:t>
            </a:r>
            <a:r>
              <a:rPr kumimoji="1" lang="ja-JP" altLang="en-US" sz="1300" dirty="0">
                <a:solidFill>
                  <a:schemeClr val="bg1"/>
                </a:solidFill>
              </a:rPr>
              <a:t>人</a:t>
            </a:r>
            <a:r>
              <a:rPr kumimoji="1" lang="en-US" altLang="ja-JP" sz="1300" dirty="0">
                <a:solidFill>
                  <a:schemeClr val="bg1"/>
                </a:solidFill>
              </a:rPr>
              <a:t>30</a:t>
            </a:r>
            <a:r>
              <a:rPr kumimoji="1" lang="ja-JP" altLang="en-US" sz="1300" dirty="0">
                <a:solidFill>
                  <a:schemeClr val="bg1"/>
                </a:solidFill>
              </a:rPr>
              <a:t>分を予定しています。</a:t>
            </a:r>
            <a:endParaRPr kumimoji="1" lang="en-US" altLang="ja-JP" sz="1300" dirty="0">
              <a:solidFill>
                <a:schemeClr val="bg1"/>
              </a:solidFill>
            </a:endParaRPr>
          </a:p>
          <a:p>
            <a:r>
              <a:rPr kumimoji="1" lang="ja-JP" altLang="en-US" sz="1300" dirty="0">
                <a:solidFill>
                  <a:schemeClr val="bg1"/>
                </a:solidFill>
              </a:rPr>
              <a:t>雇用保険受給中の方は求職活動実績になります。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790055" y="7964623"/>
            <a:ext cx="5397500" cy="546404"/>
          </a:xfrm>
          <a:prstGeom prst="round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</a:rPr>
              <a:t>令和</a:t>
            </a:r>
            <a:r>
              <a:rPr kumimoji="1" lang="en-US" altLang="ja-JP" sz="2400" b="1" dirty="0">
                <a:solidFill>
                  <a:schemeClr val="tx1"/>
                </a:solidFill>
              </a:rPr>
              <a:t>8</a:t>
            </a:r>
            <a:r>
              <a:rPr kumimoji="1" lang="ja-JP" altLang="en-US" sz="2400" b="1" dirty="0">
                <a:solidFill>
                  <a:schemeClr val="tx1"/>
                </a:solidFill>
              </a:rPr>
              <a:t>年</a:t>
            </a:r>
            <a:r>
              <a:rPr kumimoji="1" lang="en-US" altLang="ja-JP" sz="2400" b="1" dirty="0">
                <a:solidFill>
                  <a:schemeClr val="tx1"/>
                </a:solidFill>
              </a:rPr>
              <a:t>6</a:t>
            </a:r>
            <a:r>
              <a:rPr kumimoji="1" lang="ja-JP" altLang="en-US" sz="2400" b="1" dirty="0">
                <a:solidFill>
                  <a:schemeClr val="tx1"/>
                </a:solidFill>
              </a:rPr>
              <a:t>月</a:t>
            </a:r>
            <a:r>
              <a:rPr kumimoji="1" lang="en-US" altLang="ja-JP" sz="2400" b="1" dirty="0">
                <a:solidFill>
                  <a:schemeClr val="tx1"/>
                </a:solidFill>
              </a:rPr>
              <a:t>2</a:t>
            </a:r>
            <a:r>
              <a:rPr kumimoji="1" lang="ja-JP" altLang="en-US" sz="2400" b="1" dirty="0">
                <a:solidFill>
                  <a:schemeClr val="tx1"/>
                </a:solidFill>
              </a:rPr>
              <a:t>日（火）応募受付開始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270601" y="8892558"/>
            <a:ext cx="44833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 dirty="0"/>
              <a:t>ハローワーク平塚 専門援助部門</a:t>
            </a:r>
            <a:endParaRPr kumimoji="1" lang="en-US" altLang="ja-JP" sz="2000" b="1" dirty="0"/>
          </a:p>
          <a:p>
            <a:pPr algn="ctr"/>
            <a:r>
              <a:rPr kumimoji="1" lang="ja-JP" altLang="en-US" sz="1600" b="1" dirty="0"/>
              <a:t>☎ </a:t>
            </a:r>
            <a:r>
              <a:rPr kumimoji="1" lang="en-US" altLang="ja-JP" sz="1600" b="1" dirty="0"/>
              <a:t>0463-24-8609(43#)</a:t>
            </a:r>
            <a:endParaRPr kumimoji="1" lang="ja-JP" altLang="en-US" sz="1600" b="1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790055" y="8675899"/>
            <a:ext cx="1394223" cy="479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/>
              <a:t>お問い合わせ＞＞＞</a:t>
            </a:r>
            <a:endParaRPr kumimoji="1" lang="en-US" altLang="ja-JP" sz="1050" b="1" dirty="0"/>
          </a:p>
          <a:p>
            <a:endParaRPr kumimoji="1" lang="ja-JP" altLang="en-US" sz="1463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02211" y="6090088"/>
            <a:ext cx="4279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職種等につきましては、裏面をご覧ください</a:t>
            </a:r>
            <a:endParaRPr lang="en-US" altLang="ja-JP" sz="1600" dirty="0"/>
          </a:p>
        </p:txBody>
      </p:sp>
      <p:sp>
        <p:nvSpPr>
          <p:cNvPr id="4" name="思考の吹き出し: 雲形 3">
            <a:extLst>
              <a:ext uri="{FF2B5EF4-FFF2-40B4-BE49-F238E27FC236}">
                <a16:creationId xmlns:a16="http://schemas.microsoft.com/office/drawing/2014/main" id="{540923FF-323A-76C0-EE68-D7D42E09EF5B}"/>
              </a:ext>
            </a:extLst>
          </p:cNvPr>
          <p:cNvSpPr/>
          <p:nvPr/>
        </p:nvSpPr>
        <p:spPr>
          <a:xfrm>
            <a:off x="4515337" y="269305"/>
            <a:ext cx="1402138" cy="1021402"/>
          </a:xfrm>
          <a:prstGeom prst="cloud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bg1"/>
                </a:solidFill>
              </a:rPr>
              <a:t>予約制</a:t>
            </a:r>
          </a:p>
        </p:txBody>
      </p:sp>
      <p:sp>
        <p:nvSpPr>
          <p:cNvPr id="9" name="思考の吹き出し: 雲形 8">
            <a:extLst>
              <a:ext uri="{FF2B5EF4-FFF2-40B4-BE49-F238E27FC236}">
                <a16:creationId xmlns:a16="http://schemas.microsoft.com/office/drawing/2014/main" id="{D51E5A2A-0DB6-59B8-772F-F515C9A3CF10}"/>
              </a:ext>
            </a:extLst>
          </p:cNvPr>
          <p:cNvSpPr/>
          <p:nvPr/>
        </p:nvSpPr>
        <p:spPr>
          <a:xfrm>
            <a:off x="5256234" y="1125934"/>
            <a:ext cx="1589429" cy="1092608"/>
          </a:xfrm>
          <a:prstGeom prst="cloud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bg1"/>
                </a:solidFill>
              </a:rPr>
              <a:t>参加　事業所</a:t>
            </a:r>
            <a:endParaRPr kumimoji="1" lang="en-US" altLang="ja-JP" dirty="0">
              <a:solidFill>
                <a:schemeClr val="bg1"/>
              </a:solidFill>
            </a:endParaRPr>
          </a:p>
          <a:p>
            <a:pPr algn="ctr"/>
            <a:r>
              <a:rPr kumimoji="1" lang="en-US" altLang="ja-JP" dirty="0">
                <a:solidFill>
                  <a:schemeClr val="bg1"/>
                </a:solidFill>
              </a:rPr>
              <a:t>1</a:t>
            </a:r>
            <a:r>
              <a:rPr kumimoji="1" lang="ja-JP" altLang="en-US" dirty="0">
                <a:solidFill>
                  <a:schemeClr val="bg1"/>
                </a:solidFill>
              </a:rPr>
              <a:t>社！</a:t>
            </a:r>
          </a:p>
        </p:txBody>
      </p:sp>
      <p:sp>
        <p:nvSpPr>
          <p:cNvPr id="15" name="フリーフォーム: 図形 14">
            <a:extLst>
              <a:ext uri="{FF2B5EF4-FFF2-40B4-BE49-F238E27FC236}">
                <a16:creationId xmlns:a16="http://schemas.microsoft.com/office/drawing/2014/main" id="{6B4FA469-4F76-F723-2398-5C9971FAC065}"/>
              </a:ext>
            </a:extLst>
          </p:cNvPr>
          <p:cNvSpPr/>
          <p:nvPr/>
        </p:nvSpPr>
        <p:spPr>
          <a:xfrm rot="16200000">
            <a:off x="5810549" y="8741631"/>
            <a:ext cx="890482" cy="899646"/>
          </a:xfrm>
          <a:custGeom>
            <a:avLst/>
            <a:gdLst>
              <a:gd name="connsiteX0" fmla="*/ 739324 w 1026669"/>
              <a:gd name="connsiteY0" fmla="*/ 127861 h 983367"/>
              <a:gd name="connsiteX1" fmla="*/ 497350 w 1026669"/>
              <a:gd name="connsiteY1" fmla="*/ 473108 h 983367"/>
              <a:gd name="connsiteX2" fmla="*/ 415409 w 1026669"/>
              <a:gd name="connsiteY2" fmla="*/ 406796 h 983367"/>
              <a:gd name="connsiteX3" fmla="*/ 385411 w 1026669"/>
              <a:gd name="connsiteY3" fmla="*/ 376450 h 983367"/>
              <a:gd name="connsiteX4" fmla="*/ 423307 w 1026669"/>
              <a:gd name="connsiteY4" fmla="*/ 420733 h 983367"/>
              <a:gd name="connsiteX5" fmla="*/ 482569 w 1026669"/>
              <a:gd name="connsiteY5" fmla="*/ 507909 h 983367"/>
              <a:gd name="connsiteX6" fmla="*/ 124535 w 1026669"/>
              <a:gd name="connsiteY6" fmla="*/ 478004 h 983367"/>
              <a:gd name="connsiteX7" fmla="*/ 308590 w 1026669"/>
              <a:gd name="connsiteY7" fmla="*/ 301972 h 983367"/>
              <a:gd name="connsiteX8" fmla="*/ 348241 w 1026669"/>
              <a:gd name="connsiteY8" fmla="*/ 337565 h 983367"/>
              <a:gd name="connsiteX9" fmla="*/ 306608 w 1026669"/>
              <a:gd name="connsiteY9" fmla="*/ 282591 h 983367"/>
              <a:gd name="connsiteX10" fmla="*/ 497350 w 1026669"/>
              <a:gd name="connsiteY10" fmla="*/ 113827 h 983367"/>
              <a:gd name="connsiteX11" fmla="*/ 739324 w 1026669"/>
              <a:gd name="connsiteY11" fmla="*/ 127861 h 983367"/>
              <a:gd name="connsiteX12" fmla="*/ 767572 w 1026669"/>
              <a:gd name="connsiteY12" fmla="*/ 855507 h 983367"/>
              <a:gd name="connsiteX13" fmla="*/ 525598 w 1026669"/>
              <a:gd name="connsiteY13" fmla="*/ 869541 h 983367"/>
              <a:gd name="connsiteX14" fmla="*/ 525598 w 1026669"/>
              <a:gd name="connsiteY14" fmla="*/ 510260 h 983367"/>
              <a:gd name="connsiteX15" fmla="*/ 767572 w 1026669"/>
              <a:gd name="connsiteY15" fmla="*/ 855507 h 983367"/>
              <a:gd name="connsiteX16" fmla="*/ 1025704 w 1026669"/>
              <a:gd name="connsiteY16" fmla="*/ 333126 h 983367"/>
              <a:gd name="connsiteX17" fmla="*/ 912843 w 1026669"/>
              <a:gd name="connsiteY17" fmla="*/ 476294 h 983367"/>
              <a:gd name="connsiteX18" fmla="*/ 553562 w 1026669"/>
              <a:gd name="connsiteY18" fmla="*/ 476294 h 983367"/>
              <a:gd name="connsiteX19" fmla="*/ 1025704 w 1026669"/>
              <a:gd name="connsiteY19" fmla="*/ 333126 h 983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26669" h="983367">
                <a:moveTo>
                  <a:pt x="739324" y="127861"/>
                </a:moveTo>
                <a:cubicBezTo>
                  <a:pt x="741377" y="214875"/>
                  <a:pt x="681309" y="338378"/>
                  <a:pt x="497350" y="473108"/>
                </a:cubicBezTo>
                <a:cubicBezTo>
                  <a:pt x="466690" y="450653"/>
                  <a:pt x="439472" y="428510"/>
                  <a:pt x="415409" y="406796"/>
                </a:cubicBezTo>
                <a:lnTo>
                  <a:pt x="385411" y="376450"/>
                </a:lnTo>
                <a:lnTo>
                  <a:pt x="423307" y="420733"/>
                </a:lnTo>
                <a:cubicBezTo>
                  <a:pt x="442943" y="446520"/>
                  <a:pt x="462744" y="475487"/>
                  <a:pt x="482569" y="507909"/>
                </a:cubicBezTo>
                <a:cubicBezTo>
                  <a:pt x="83702" y="966858"/>
                  <a:pt x="-162271" y="554510"/>
                  <a:pt x="124535" y="478004"/>
                </a:cubicBezTo>
                <a:cubicBezTo>
                  <a:pt x="-94953" y="378045"/>
                  <a:pt x="69183" y="117799"/>
                  <a:pt x="308590" y="301972"/>
                </a:cubicBezTo>
                <a:lnTo>
                  <a:pt x="348241" y="337565"/>
                </a:lnTo>
                <a:lnTo>
                  <a:pt x="306608" y="282591"/>
                </a:lnTo>
                <a:cubicBezTo>
                  <a:pt x="143002" y="28685"/>
                  <a:pt x="416007" y="-113220"/>
                  <a:pt x="497350" y="113827"/>
                </a:cubicBezTo>
                <a:cubicBezTo>
                  <a:pt x="559921" y="-60824"/>
                  <a:pt x="735902" y="-17162"/>
                  <a:pt x="739324" y="127861"/>
                </a:cubicBezTo>
                <a:close/>
                <a:moveTo>
                  <a:pt x="767572" y="855507"/>
                </a:moveTo>
                <a:cubicBezTo>
                  <a:pt x="764150" y="1000530"/>
                  <a:pt x="588169" y="1044193"/>
                  <a:pt x="525598" y="869541"/>
                </a:cubicBezTo>
                <a:cubicBezTo>
                  <a:pt x="425484" y="1148983"/>
                  <a:pt x="35041" y="869541"/>
                  <a:pt x="525598" y="510260"/>
                </a:cubicBezTo>
                <a:cubicBezTo>
                  <a:pt x="709557" y="644991"/>
                  <a:pt x="769625" y="768494"/>
                  <a:pt x="767572" y="855507"/>
                </a:cubicBezTo>
                <a:close/>
                <a:moveTo>
                  <a:pt x="1025704" y="333126"/>
                </a:moveTo>
                <a:cubicBezTo>
                  <a:pt x="1032916" y="385371"/>
                  <a:pt x="1000169" y="445009"/>
                  <a:pt x="912843" y="476294"/>
                </a:cubicBezTo>
                <a:cubicBezTo>
                  <a:pt x="1192285" y="576408"/>
                  <a:pt x="912843" y="966851"/>
                  <a:pt x="553562" y="476294"/>
                </a:cubicBezTo>
                <a:cubicBezTo>
                  <a:pt x="800568" y="139036"/>
                  <a:pt x="1009837" y="218189"/>
                  <a:pt x="1025704" y="3331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6" name="フリーフォーム: 図形 15">
            <a:extLst>
              <a:ext uri="{FF2B5EF4-FFF2-40B4-BE49-F238E27FC236}">
                <a16:creationId xmlns:a16="http://schemas.microsoft.com/office/drawing/2014/main" id="{6F78435C-6220-7D65-B848-20D77A588AF2}"/>
              </a:ext>
            </a:extLst>
          </p:cNvPr>
          <p:cNvSpPr/>
          <p:nvPr/>
        </p:nvSpPr>
        <p:spPr>
          <a:xfrm rot="16200000">
            <a:off x="156970" y="193517"/>
            <a:ext cx="890482" cy="899646"/>
          </a:xfrm>
          <a:custGeom>
            <a:avLst/>
            <a:gdLst>
              <a:gd name="connsiteX0" fmla="*/ 739324 w 1026669"/>
              <a:gd name="connsiteY0" fmla="*/ 127861 h 983367"/>
              <a:gd name="connsiteX1" fmla="*/ 497350 w 1026669"/>
              <a:gd name="connsiteY1" fmla="*/ 473108 h 983367"/>
              <a:gd name="connsiteX2" fmla="*/ 415409 w 1026669"/>
              <a:gd name="connsiteY2" fmla="*/ 406796 h 983367"/>
              <a:gd name="connsiteX3" fmla="*/ 385411 w 1026669"/>
              <a:gd name="connsiteY3" fmla="*/ 376450 h 983367"/>
              <a:gd name="connsiteX4" fmla="*/ 423307 w 1026669"/>
              <a:gd name="connsiteY4" fmla="*/ 420733 h 983367"/>
              <a:gd name="connsiteX5" fmla="*/ 482569 w 1026669"/>
              <a:gd name="connsiteY5" fmla="*/ 507909 h 983367"/>
              <a:gd name="connsiteX6" fmla="*/ 124535 w 1026669"/>
              <a:gd name="connsiteY6" fmla="*/ 478004 h 983367"/>
              <a:gd name="connsiteX7" fmla="*/ 308590 w 1026669"/>
              <a:gd name="connsiteY7" fmla="*/ 301972 h 983367"/>
              <a:gd name="connsiteX8" fmla="*/ 348241 w 1026669"/>
              <a:gd name="connsiteY8" fmla="*/ 337565 h 983367"/>
              <a:gd name="connsiteX9" fmla="*/ 306608 w 1026669"/>
              <a:gd name="connsiteY9" fmla="*/ 282591 h 983367"/>
              <a:gd name="connsiteX10" fmla="*/ 497350 w 1026669"/>
              <a:gd name="connsiteY10" fmla="*/ 113827 h 983367"/>
              <a:gd name="connsiteX11" fmla="*/ 739324 w 1026669"/>
              <a:gd name="connsiteY11" fmla="*/ 127861 h 983367"/>
              <a:gd name="connsiteX12" fmla="*/ 767572 w 1026669"/>
              <a:gd name="connsiteY12" fmla="*/ 855507 h 983367"/>
              <a:gd name="connsiteX13" fmla="*/ 525598 w 1026669"/>
              <a:gd name="connsiteY13" fmla="*/ 869541 h 983367"/>
              <a:gd name="connsiteX14" fmla="*/ 525598 w 1026669"/>
              <a:gd name="connsiteY14" fmla="*/ 510260 h 983367"/>
              <a:gd name="connsiteX15" fmla="*/ 767572 w 1026669"/>
              <a:gd name="connsiteY15" fmla="*/ 855507 h 983367"/>
              <a:gd name="connsiteX16" fmla="*/ 1025704 w 1026669"/>
              <a:gd name="connsiteY16" fmla="*/ 333126 h 983367"/>
              <a:gd name="connsiteX17" fmla="*/ 912843 w 1026669"/>
              <a:gd name="connsiteY17" fmla="*/ 476294 h 983367"/>
              <a:gd name="connsiteX18" fmla="*/ 553562 w 1026669"/>
              <a:gd name="connsiteY18" fmla="*/ 476294 h 983367"/>
              <a:gd name="connsiteX19" fmla="*/ 1025704 w 1026669"/>
              <a:gd name="connsiteY19" fmla="*/ 333126 h 983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26669" h="983367">
                <a:moveTo>
                  <a:pt x="739324" y="127861"/>
                </a:moveTo>
                <a:cubicBezTo>
                  <a:pt x="741377" y="214875"/>
                  <a:pt x="681309" y="338378"/>
                  <a:pt x="497350" y="473108"/>
                </a:cubicBezTo>
                <a:cubicBezTo>
                  <a:pt x="466690" y="450653"/>
                  <a:pt x="439472" y="428510"/>
                  <a:pt x="415409" y="406796"/>
                </a:cubicBezTo>
                <a:lnTo>
                  <a:pt x="385411" y="376450"/>
                </a:lnTo>
                <a:lnTo>
                  <a:pt x="423307" y="420733"/>
                </a:lnTo>
                <a:cubicBezTo>
                  <a:pt x="442943" y="446520"/>
                  <a:pt x="462744" y="475487"/>
                  <a:pt x="482569" y="507909"/>
                </a:cubicBezTo>
                <a:cubicBezTo>
                  <a:pt x="83702" y="966858"/>
                  <a:pt x="-162271" y="554510"/>
                  <a:pt x="124535" y="478004"/>
                </a:cubicBezTo>
                <a:cubicBezTo>
                  <a:pt x="-94953" y="378045"/>
                  <a:pt x="69183" y="117799"/>
                  <a:pt x="308590" y="301972"/>
                </a:cubicBezTo>
                <a:lnTo>
                  <a:pt x="348241" y="337565"/>
                </a:lnTo>
                <a:lnTo>
                  <a:pt x="306608" y="282591"/>
                </a:lnTo>
                <a:cubicBezTo>
                  <a:pt x="143002" y="28685"/>
                  <a:pt x="416007" y="-113220"/>
                  <a:pt x="497350" y="113827"/>
                </a:cubicBezTo>
                <a:cubicBezTo>
                  <a:pt x="559921" y="-60824"/>
                  <a:pt x="735902" y="-17162"/>
                  <a:pt x="739324" y="127861"/>
                </a:cubicBezTo>
                <a:close/>
                <a:moveTo>
                  <a:pt x="767572" y="855507"/>
                </a:moveTo>
                <a:cubicBezTo>
                  <a:pt x="764150" y="1000530"/>
                  <a:pt x="588169" y="1044193"/>
                  <a:pt x="525598" y="869541"/>
                </a:cubicBezTo>
                <a:cubicBezTo>
                  <a:pt x="425484" y="1148983"/>
                  <a:pt x="35041" y="869541"/>
                  <a:pt x="525598" y="510260"/>
                </a:cubicBezTo>
                <a:cubicBezTo>
                  <a:pt x="709557" y="644991"/>
                  <a:pt x="769625" y="768494"/>
                  <a:pt x="767572" y="855507"/>
                </a:cubicBezTo>
                <a:close/>
                <a:moveTo>
                  <a:pt x="1025704" y="333126"/>
                </a:moveTo>
                <a:cubicBezTo>
                  <a:pt x="1032916" y="385371"/>
                  <a:pt x="1000169" y="445009"/>
                  <a:pt x="912843" y="476294"/>
                </a:cubicBezTo>
                <a:cubicBezTo>
                  <a:pt x="1192285" y="576408"/>
                  <a:pt x="912843" y="966851"/>
                  <a:pt x="553562" y="476294"/>
                </a:cubicBezTo>
                <a:cubicBezTo>
                  <a:pt x="800568" y="139036"/>
                  <a:pt x="1009837" y="218189"/>
                  <a:pt x="1025704" y="333126"/>
                </a:cubicBezTo>
                <a:close/>
              </a:path>
            </a:pathLst>
          </a:cu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5962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40000"/>
                <a:lumOff val="60000"/>
              </a:schemeClr>
            </a:gs>
            <a:gs pos="5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4889067"/>
              </p:ext>
            </p:extLst>
          </p:nvPr>
        </p:nvGraphicFramePr>
        <p:xfrm>
          <a:off x="287334" y="2958373"/>
          <a:ext cx="6289676" cy="29871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8565">
                  <a:extLst>
                    <a:ext uri="{9D8B030D-6E8A-4147-A177-3AD203B41FA5}">
                      <a16:colId xmlns:a16="http://schemas.microsoft.com/office/drawing/2014/main" val="1269823023"/>
                    </a:ext>
                  </a:extLst>
                </a:gridCol>
                <a:gridCol w="996044">
                  <a:extLst>
                    <a:ext uri="{9D8B030D-6E8A-4147-A177-3AD203B41FA5}">
                      <a16:colId xmlns:a16="http://schemas.microsoft.com/office/drawing/2014/main" val="3546013330"/>
                    </a:ext>
                  </a:extLst>
                </a:gridCol>
                <a:gridCol w="1632857">
                  <a:extLst>
                    <a:ext uri="{9D8B030D-6E8A-4147-A177-3AD203B41FA5}">
                      <a16:colId xmlns:a16="http://schemas.microsoft.com/office/drawing/2014/main" val="3434201266"/>
                    </a:ext>
                  </a:extLst>
                </a:gridCol>
                <a:gridCol w="1084217">
                  <a:extLst>
                    <a:ext uri="{9D8B030D-6E8A-4147-A177-3AD203B41FA5}">
                      <a16:colId xmlns:a16="http://schemas.microsoft.com/office/drawing/2014/main" val="3681150438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450044338"/>
                    </a:ext>
                  </a:extLst>
                </a:gridCol>
              </a:tblGrid>
              <a:tr h="5182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職種</a:t>
                      </a:r>
                    </a:p>
                  </a:txBody>
                  <a:tcPr anchor="ctr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雇用形態</a:t>
                      </a:r>
                      <a:endParaRPr kumimoji="1" lang="en-US" altLang="ja-JP" sz="1200" dirty="0"/>
                    </a:p>
                  </a:txBody>
                  <a:tcPr anchor="ctr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仕事内容</a:t>
                      </a:r>
                    </a:p>
                  </a:txBody>
                  <a:tcPr anchor="ctr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必要な免許･資格</a:t>
                      </a:r>
                    </a:p>
                  </a:txBody>
                  <a:tcPr anchor="ctr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求人番号</a:t>
                      </a:r>
                    </a:p>
                  </a:txBody>
                  <a:tcPr anchor="ctr"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5484543"/>
                  </a:ext>
                </a:extLst>
              </a:tr>
              <a:tr h="20359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整備補助</a:t>
                      </a:r>
                      <a:endParaRPr kumimoji="1" lang="en-US" altLang="ja-JP" sz="1200" dirty="0"/>
                    </a:p>
                    <a:p>
                      <a:pPr algn="ctr"/>
                      <a:r>
                        <a:rPr kumimoji="1" lang="ja-JP" altLang="en-US" sz="1200" dirty="0"/>
                        <a:t>作業員</a:t>
                      </a:r>
                      <a:endParaRPr kumimoji="1" lang="en-US" altLang="ja-JP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フルタイムパート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重機や車両及び小物機械の補修、</a:t>
                      </a:r>
                      <a:endParaRPr kumimoji="1" lang="en-US" altLang="ja-JP" sz="1200" dirty="0"/>
                    </a:p>
                    <a:p>
                      <a:pPr algn="ctr"/>
                      <a:r>
                        <a:rPr kumimoji="1" lang="ja-JP" altLang="en-US" sz="1200" dirty="0"/>
                        <a:t>塗装業務</a:t>
                      </a:r>
                      <a:endParaRPr kumimoji="1" lang="en-US" altLang="ja-JP" sz="1200" dirty="0"/>
                    </a:p>
                    <a:p>
                      <a:pPr algn="ctr"/>
                      <a:endParaRPr kumimoji="1" lang="en-US" altLang="ja-JP" sz="1200" dirty="0"/>
                    </a:p>
                    <a:p>
                      <a:pPr algn="ctr"/>
                      <a:r>
                        <a:rPr kumimoji="1" lang="ja-JP" altLang="en-US" sz="1200" dirty="0"/>
                        <a:t>水性塗料をハケ塗り</a:t>
                      </a:r>
                      <a:endParaRPr kumimoji="1" lang="en-US" altLang="ja-JP" sz="1200" dirty="0"/>
                    </a:p>
                    <a:p>
                      <a:pPr algn="ctr"/>
                      <a:endParaRPr kumimoji="1" lang="en-US" altLang="ja-JP" sz="1200" dirty="0"/>
                    </a:p>
                    <a:p>
                      <a:pPr algn="ctr"/>
                      <a:r>
                        <a:rPr kumimoji="1" lang="ja-JP" altLang="en-US" sz="1200" dirty="0"/>
                        <a:t>神奈川県内の他支店での作業もあります</a:t>
                      </a:r>
                      <a:endParaRPr kumimoji="1" lang="en-US" altLang="ja-JP" sz="1200" dirty="0"/>
                    </a:p>
                    <a:p>
                      <a:pPr algn="ctr"/>
                      <a:endParaRPr kumimoji="1" lang="en-US" altLang="ja-JP" sz="1200" dirty="0"/>
                    </a:p>
                    <a:p>
                      <a:pPr algn="ctr"/>
                      <a:r>
                        <a:rPr kumimoji="1" lang="ja-JP" altLang="en-US" sz="1200" dirty="0"/>
                        <a:t>＊変更範囲：</a:t>
                      </a:r>
                      <a:endParaRPr kumimoji="1" lang="en-US" altLang="ja-JP" sz="1200" dirty="0"/>
                    </a:p>
                    <a:p>
                      <a:pPr algn="ctr"/>
                      <a:r>
                        <a:rPr kumimoji="1" lang="ja-JP" altLang="en-US" sz="1200" dirty="0"/>
                        <a:t>当社の定める業務</a:t>
                      </a:r>
                      <a:endParaRPr kumimoji="1" lang="en-US" altLang="ja-JP" sz="1200" dirty="0"/>
                    </a:p>
                    <a:p>
                      <a:pPr algn="ctr"/>
                      <a:r>
                        <a:rPr kumimoji="1" lang="ja-JP" altLang="en-US" sz="1200" dirty="0"/>
                        <a:t>＊未経験の方でも歓迎致します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不問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14060-</a:t>
                      </a:r>
                    </a:p>
                    <a:p>
                      <a:pPr algn="ctr"/>
                      <a:r>
                        <a:rPr kumimoji="1" lang="en-US" altLang="ja-JP" sz="1400" dirty="0"/>
                        <a:t>4155861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298294"/>
                  </a:ext>
                </a:extLst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287334" y="1699470"/>
            <a:ext cx="57477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chemeClr val="bg1"/>
                </a:solidFill>
              </a:rPr>
              <a:t>太陽建機レンタル株式会社　平塚支店</a:t>
            </a:r>
          </a:p>
        </p:txBody>
      </p:sp>
      <p:sp>
        <p:nvSpPr>
          <p:cNvPr id="2" name="フリーフォーム: 図形 1">
            <a:extLst>
              <a:ext uri="{FF2B5EF4-FFF2-40B4-BE49-F238E27FC236}">
                <a16:creationId xmlns:a16="http://schemas.microsoft.com/office/drawing/2014/main" id="{06C56CEF-3106-3A69-69A6-CD84476CF059}"/>
              </a:ext>
            </a:extLst>
          </p:cNvPr>
          <p:cNvSpPr/>
          <p:nvPr/>
        </p:nvSpPr>
        <p:spPr>
          <a:xfrm rot="16200000">
            <a:off x="4478784" y="8169116"/>
            <a:ext cx="1161166" cy="1235993"/>
          </a:xfrm>
          <a:custGeom>
            <a:avLst/>
            <a:gdLst>
              <a:gd name="connsiteX0" fmla="*/ 739324 w 1026669"/>
              <a:gd name="connsiteY0" fmla="*/ 127861 h 983367"/>
              <a:gd name="connsiteX1" fmla="*/ 497350 w 1026669"/>
              <a:gd name="connsiteY1" fmla="*/ 473108 h 983367"/>
              <a:gd name="connsiteX2" fmla="*/ 415409 w 1026669"/>
              <a:gd name="connsiteY2" fmla="*/ 406796 h 983367"/>
              <a:gd name="connsiteX3" fmla="*/ 385411 w 1026669"/>
              <a:gd name="connsiteY3" fmla="*/ 376450 h 983367"/>
              <a:gd name="connsiteX4" fmla="*/ 423307 w 1026669"/>
              <a:gd name="connsiteY4" fmla="*/ 420733 h 983367"/>
              <a:gd name="connsiteX5" fmla="*/ 482569 w 1026669"/>
              <a:gd name="connsiteY5" fmla="*/ 507909 h 983367"/>
              <a:gd name="connsiteX6" fmla="*/ 124535 w 1026669"/>
              <a:gd name="connsiteY6" fmla="*/ 478004 h 983367"/>
              <a:gd name="connsiteX7" fmla="*/ 308590 w 1026669"/>
              <a:gd name="connsiteY7" fmla="*/ 301972 h 983367"/>
              <a:gd name="connsiteX8" fmla="*/ 348241 w 1026669"/>
              <a:gd name="connsiteY8" fmla="*/ 337565 h 983367"/>
              <a:gd name="connsiteX9" fmla="*/ 306608 w 1026669"/>
              <a:gd name="connsiteY9" fmla="*/ 282591 h 983367"/>
              <a:gd name="connsiteX10" fmla="*/ 497350 w 1026669"/>
              <a:gd name="connsiteY10" fmla="*/ 113827 h 983367"/>
              <a:gd name="connsiteX11" fmla="*/ 739324 w 1026669"/>
              <a:gd name="connsiteY11" fmla="*/ 127861 h 983367"/>
              <a:gd name="connsiteX12" fmla="*/ 767572 w 1026669"/>
              <a:gd name="connsiteY12" fmla="*/ 855507 h 983367"/>
              <a:gd name="connsiteX13" fmla="*/ 525598 w 1026669"/>
              <a:gd name="connsiteY13" fmla="*/ 869541 h 983367"/>
              <a:gd name="connsiteX14" fmla="*/ 525598 w 1026669"/>
              <a:gd name="connsiteY14" fmla="*/ 510260 h 983367"/>
              <a:gd name="connsiteX15" fmla="*/ 767572 w 1026669"/>
              <a:gd name="connsiteY15" fmla="*/ 855507 h 983367"/>
              <a:gd name="connsiteX16" fmla="*/ 1025704 w 1026669"/>
              <a:gd name="connsiteY16" fmla="*/ 333126 h 983367"/>
              <a:gd name="connsiteX17" fmla="*/ 912843 w 1026669"/>
              <a:gd name="connsiteY17" fmla="*/ 476294 h 983367"/>
              <a:gd name="connsiteX18" fmla="*/ 553562 w 1026669"/>
              <a:gd name="connsiteY18" fmla="*/ 476294 h 983367"/>
              <a:gd name="connsiteX19" fmla="*/ 1025704 w 1026669"/>
              <a:gd name="connsiteY19" fmla="*/ 333126 h 983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26669" h="983367">
                <a:moveTo>
                  <a:pt x="739324" y="127861"/>
                </a:moveTo>
                <a:cubicBezTo>
                  <a:pt x="741377" y="214875"/>
                  <a:pt x="681309" y="338378"/>
                  <a:pt x="497350" y="473108"/>
                </a:cubicBezTo>
                <a:cubicBezTo>
                  <a:pt x="466690" y="450653"/>
                  <a:pt x="439472" y="428510"/>
                  <a:pt x="415409" y="406796"/>
                </a:cubicBezTo>
                <a:lnTo>
                  <a:pt x="385411" y="376450"/>
                </a:lnTo>
                <a:lnTo>
                  <a:pt x="423307" y="420733"/>
                </a:lnTo>
                <a:cubicBezTo>
                  <a:pt x="442943" y="446520"/>
                  <a:pt x="462744" y="475487"/>
                  <a:pt x="482569" y="507909"/>
                </a:cubicBezTo>
                <a:cubicBezTo>
                  <a:pt x="83702" y="966858"/>
                  <a:pt x="-162271" y="554510"/>
                  <a:pt x="124535" y="478004"/>
                </a:cubicBezTo>
                <a:cubicBezTo>
                  <a:pt x="-94953" y="378045"/>
                  <a:pt x="69183" y="117799"/>
                  <a:pt x="308590" y="301972"/>
                </a:cubicBezTo>
                <a:lnTo>
                  <a:pt x="348241" y="337565"/>
                </a:lnTo>
                <a:lnTo>
                  <a:pt x="306608" y="282591"/>
                </a:lnTo>
                <a:cubicBezTo>
                  <a:pt x="143002" y="28685"/>
                  <a:pt x="416007" y="-113220"/>
                  <a:pt x="497350" y="113827"/>
                </a:cubicBezTo>
                <a:cubicBezTo>
                  <a:pt x="559921" y="-60824"/>
                  <a:pt x="735902" y="-17162"/>
                  <a:pt x="739324" y="127861"/>
                </a:cubicBezTo>
                <a:close/>
                <a:moveTo>
                  <a:pt x="767572" y="855507"/>
                </a:moveTo>
                <a:cubicBezTo>
                  <a:pt x="764150" y="1000530"/>
                  <a:pt x="588169" y="1044193"/>
                  <a:pt x="525598" y="869541"/>
                </a:cubicBezTo>
                <a:cubicBezTo>
                  <a:pt x="425484" y="1148983"/>
                  <a:pt x="35041" y="869541"/>
                  <a:pt x="525598" y="510260"/>
                </a:cubicBezTo>
                <a:cubicBezTo>
                  <a:pt x="709557" y="644991"/>
                  <a:pt x="769625" y="768494"/>
                  <a:pt x="767572" y="855507"/>
                </a:cubicBezTo>
                <a:close/>
                <a:moveTo>
                  <a:pt x="1025704" y="333126"/>
                </a:moveTo>
                <a:cubicBezTo>
                  <a:pt x="1032916" y="385371"/>
                  <a:pt x="1000169" y="445009"/>
                  <a:pt x="912843" y="476294"/>
                </a:cubicBezTo>
                <a:cubicBezTo>
                  <a:pt x="1192285" y="576408"/>
                  <a:pt x="912843" y="966851"/>
                  <a:pt x="553562" y="476294"/>
                </a:cubicBezTo>
                <a:cubicBezTo>
                  <a:pt x="800568" y="139036"/>
                  <a:pt x="1009837" y="218189"/>
                  <a:pt x="1025704" y="333126"/>
                </a:cubicBezTo>
                <a:close/>
              </a:path>
            </a:pathLst>
          </a:cu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" name="フリーフォーム: 図形 2">
            <a:extLst>
              <a:ext uri="{FF2B5EF4-FFF2-40B4-BE49-F238E27FC236}">
                <a16:creationId xmlns:a16="http://schemas.microsoft.com/office/drawing/2014/main" id="{DF96D6FE-5DAD-D92B-0A25-36C087BE1FA0}"/>
              </a:ext>
            </a:extLst>
          </p:cNvPr>
          <p:cNvSpPr/>
          <p:nvPr/>
        </p:nvSpPr>
        <p:spPr>
          <a:xfrm rot="16200000">
            <a:off x="5694522" y="7128224"/>
            <a:ext cx="773181" cy="807498"/>
          </a:xfrm>
          <a:custGeom>
            <a:avLst/>
            <a:gdLst>
              <a:gd name="connsiteX0" fmla="*/ 739324 w 1026669"/>
              <a:gd name="connsiteY0" fmla="*/ 127861 h 983367"/>
              <a:gd name="connsiteX1" fmla="*/ 497350 w 1026669"/>
              <a:gd name="connsiteY1" fmla="*/ 473108 h 983367"/>
              <a:gd name="connsiteX2" fmla="*/ 415409 w 1026669"/>
              <a:gd name="connsiteY2" fmla="*/ 406796 h 983367"/>
              <a:gd name="connsiteX3" fmla="*/ 385411 w 1026669"/>
              <a:gd name="connsiteY3" fmla="*/ 376450 h 983367"/>
              <a:gd name="connsiteX4" fmla="*/ 423307 w 1026669"/>
              <a:gd name="connsiteY4" fmla="*/ 420733 h 983367"/>
              <a:gd name="connsiteX5" fmla="*/ 482569 w 1026669"/>
              <a:gd name="connsiteY5" fmla="*/ 507909 h 983367"/>
              <a:gd name="connsiteX6" fmla="*/ 124535 w 1026669"/>
              <a:gd name="connsiteY6" fmla="*/ 478004 h 983367"/>
              <a:gd name="connsiteX7" fmla="*/ 308590 w 1026669"/>
              <a:gd name="connsiteY7" fmla="*/ 301972 h 983367"/>
              <a:gd name="connsiteX8" fmla="*/ 348241 w 1026669"/>
              <a:gd name="connsiteY8" fmla="*/ 337565 h 983367"/>
              <a:gd name="connsiteX9" fmla="*/ 306608 w 1026669"/>
              <a:gd name="connsiteY9" fmla="*/ 282591 h 983367"/>
              <a:gd name="connsiteX10" fmla="*/ 497350 w 1026669"/>
              <a:gd name="connsiteY10" fmla="*/ 113827 h 983367"/>
              <a:gd name="connsiteX11" fmla="*/ 739324 w 1026669"/>
              <a:gd name="connsiteY11" fmla="*/ 127861 h 983367"/>
              <a:gd name="connsiteX12" fmla="*/ 767572 w 1026669"/>
              <a:gd name="connsiteY12" fmla="*/ 855507 h 983367"/>
              <a:gd name="connsiteX13" fmla="*/ 525598 w 1026669"/>
              <a:gd name="connsiteY13" fmla="*/ 869541 h 983367"/>
              <a:gd name="connsiteX14" fmla="*/ 525598 w 1026669"/>
              <a:gd name="connsiteY14" fmla="*/ 510260 h 983367"/>
              <a:gd name="connsiteX15" fmla="*/ 767572 w 1026669"/>
              <a:gd name="connsiteY15" fmla="*/ 855507 h 983367"/>
              <a:gd name="connsiteX16" fmla="*/ 1025704 w 1026669"/>
              <a:gd name="connsiteY16" fmla="*/ 333126 h 983367"/>
              <a:gd name="connsiteX17" fmla="*/ 912843 w 1026669"/>
              <a:gd name="connsiteY17" fmla="*/ 476294 h 983367"/>
              <a:gd name="connsiteX18" fmla="*/ 553562 w 1026669"/>
              <a:gd name="connsiteY18" fmla="*/ 476294 h 983367"/>
              <a:gd name="connsiteX19" fmla="*/ 1025704 w 1026669"/>
              <a:gd name="connsiteY19" fmla="*/ 333126 h 983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26669" h="983367">
                <a:moveTo>
                  <a:pt x="739324" y="127861"/>
                </a:moveTo>
                <a:cubicBezTo>
                  <a:pt x="741377" y="214875"/>
                  <a:pt x="681309" y="338378"/>
                  <a:pt x="497350" y="473108"/>
                </a:cubicBezTo>
                <a:cubicBezTo>
                  <a:pt x="466690" y="450653"/>
                  <a:pt x="439472" y="428510"/>
                  <a:pt x="415409" y="406796"/>
                </a:cubicBezTo>
                <a:lnTo>
                  <a:pt x="385411" y="376450"/>
                </a:lnTo>
                <a:lnTo>
                  <a:pt x="423307" y="420733"/>
                </a:lnTo>
                <a:cubicBezTo>
                  <a:pt x="442943" y="446520"/>
                  <a:pt x="462744" y="475487"/>
                  <a:pt x="482569" y="507909"/>
                </a:cubicBezTo>
                <a:cubicBezTo>
                  <a:pt x="83702" y="966858"/>
                  <a:pt x="-162271" y="554510"/>
                  <a:pt x="124535" y="478004"/>
                </a:cubicBezTo>
                <a:cubicBezTo>
                  <a:pt x="-94953" y="378045"/>
                  <a:pt x="69183" y="117799"/>
                  <a:pt x="308590" y="301972"/>
                </a:cubicBezTo>
                <a:lnTo>
                  <a:pt x="348241" y="337565"/>
                </a:lnTo>
                <a:lnTo>
                  <a:pt x="306608" y="282591"/>
                </a:lnTo>
                <a:cubicBezTo>
                  <a:pt x="143002" y="28685"/>
                  <a:pt x="416007" y="-113220"/>
                  <a:pt x="497350" y="113827"/>
                </a:cubicBezTo>
                <a:cubicBezTo>
                  <a:pt x="559921" y="-60824"/>
                  <a:pt x="735902" y="-17162"/>
                  <a:pt x="739324" y="127861"/>
                </a:cubicBezTo>
                <a:close/>
                <a:moveTo>
                  <a:pt x="767572" y="855507"/>
                </a:moveTo>
                <a:cubicBezTo>
                  <a:pt x="764150" y="1000530"/>
                  <a:pt x="588169" y="1044193"/>
                  <a:pt x="525598" y="869541"/>
                </a:cubicBezTo>
                <a:cubicBezTo>
                  <a:pt x="425484" y="1148983"/>
                  <a:pt x="35041" y="869541"/>
                  <a:pt x="525598" y="510260"/>
                </a:cubicBezTo>
                <a:cubicBezTo>
                  <a:pt x="709557" y="644991"/>
                  <a:pt x="769625" y="768494"/>
                  <a:pt x="767572" y="855507"/>
                </a:cubicBezTo>
                <a:close/>
                <a:moveTo>
                  <a:pt x="1025704" y="333126"/>
                </a:moveTo>
                <a:cubicBezTo>
                  <a:pt x="1032916" y="385371"/>
                  <a:pt x="1000169" y="445009"/>
                  <a:pt x="912843" y="476294"/>
                </a:cubicBezTo>
                <a:cubicBezTo>
                  <a:pt x="1192285" y="576408"/>
                  <a:pt x="912843" y="966851"/>
                  <a:pt x="553562" y="476294"/>
                </a:cubicBezTo>
                <a:cubicBezTo>
                  <a:pt x="800568" y="139036"/>
                  <a:pt x="1009837" y="218189"/>
                  <a:pt x="1025704" y="3331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8041605"/>
      </p:ext>
    </p:extLst>
  </p:cSld>
  <p:clrMapOvr>
    <a:masterClrMapping/>
  </p:clrMapOvr>
</p:sld>
</file>

<file path=ppt/theme/theme1.xml><?xml version="1.0" encoding="utf-8"?>
<a:theme xmlns:a="http://schemas.openxmlformats.org/drawingml/2006/main" name="スライス">
  <a:themeElements>
    <a:clrScheme name="マーキー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スライス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スライ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a8a314f-3afb-480c-958d-e834bad2f1ee">
      <Terms xmlns="http://schemas.microsoft.com/office/infopath/2007/PartnerControls"/>
    </lcf76f155ced4ddcb4097134ff3c332f>
    <Owner xmlns="fa8a314f-3afb-480c-958d-e834bad2f1ee">
      <UserInfo>
        <DisplayName/>
        <AccountId xsi:nil="true"/>
        <AccountType/>
      </UserInfo>
    </Owner>
    <TaxCatchAll xmlns="44856c1c-163a-4db4-9f2d-e69ab44d016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95D97EAB997404599B6B3C0B2B8119D" ma:contentTypeVersion="14" ma:contentTypeDescription="新しいドキュメントを作成します。" ma:contentTypeScope="" ma:versionID="25d1d623c541e49ab5cf05e622a5e713">
  <xsd:schema xmlns:xsd="http://www.w3.org/2001/XMLSchema" xmlns:xs="http://www.w3.org/2001/XMLSchema" xmlns:p="http://schemas.microsoft.com/office/2006/metadata/properties" xmlns:ns2="fa8a314f-3afb-480c-958d-e834bad2f1ee" xmlns:ns3="44856c1c-163a-4db4-9f2d-e69ab44d016d" targetNamespace="http://schemas.microsoft.com/office/2006/metadata/properties" ma:root="true" ma:fieldsID="9f29b80b003507cbe00c850b03152b19" ns2:_="" ns3:_="">
    <xsd:import namespace="fa8a314f-3afb-480c-958d-e834bad2f1ee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8a314f-3afb-480c-958d-e834bad2f1ee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c9b139d-2466-4b74-aaec-800b09cbce37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8844DFF-3D50-4DC8-A5D4-E24131CEEBD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0B7270E-DCE9-483F-B664-48CA508AD5C0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fa8a314f-3afb-480c-958d-e834bad2f1ee"/>
    <ds:schemaRef ds:uri="44856c1c-163a-4db4-9f2d-e69ab44d016d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4466670-2EFA-47DB-B3E3-BCE2D50831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8a314f-3afb-480c-958d-e834bad2f1ee"/>
    <ds:schemaRef ds:uri="44856c1c-163a-4db4-9f2d-e69ab44d01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Words>217</Words>
  <PresentationFormat>A4 210 x 297 mm</PresentationFormat>
  <Paragraphs>42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Century Gothic</vt:lpstr>
      <vt:lpstr>Wingdings 3</vt:lpstr>
      <vt:lpstr>スライス</vt:lpstr>
      <vt:lpstr>ハローワーク平塚 障害者ミニ面接会 令和8年6月24日(水) 13:00～17:00 会場/ハローワーク平塚 2階　小会議室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0x010100B95D97EAB997404599B6B3C0B2B8119D</vt:lpwstr>
  </property>
  <property fmtid="{D5CDD505-2E9C-101B-9397-08002B2CF9AE}" pid="3" name="MediaServiceImageTags">
    <vt:lpwstr/>
  </property>
</Properties>
</file>