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149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66CCFF"/>
    <a:srgbClr val="99CCFF"/>
    <a:srgbClr val="CC99FF"/>
    <a:srgbClr val="00CCFF"/>
    <a:srgbClr val="9966FF"/>
    <a:srgbClr val="CC66FF"/>
    <a:srgbClr val="FF66FF"/>
    <a:srgbClr val="9900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75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../customXml/item2.xml" Type="http://schemas.openxmlformats.org/officeDocument/2006/relationships/customXml"/><Relationship Id="rId11" Target="../customXml/item3.xml" Type="http://schemas.openxmlformats.org/officeDocument/2006/relationships/customXml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notesMasters/notesMaster1.xml" Type="http://schemas.openxmlformats.org/officeDocument/2006/relationships/notesMaster"/><Relationship Id="rId5" Target="presProps.xml" Type="http://schemas.openxmlformats.org/officeDocument/2006/relationships/presProps"/><Relationship Id="rId6" Target="viewProps.xml" Type="http://schemas.openxmlformats.org/officeDocument/2006/relationships/viewProps"/><Relationship Id="rId7" Target="theme/theme1.xml" Type="http://schemas.openxmlformats.org/officeDocument/2006/relationships/theme"/><Relationship Id="rId8" Target="tableStyles.xml" Type="http://schemas.openxmlformats.org/officeDocument/2006/relationships/tableStyles"/><Relationship Id="rId9" Target="../customXml/item1.xml" Type="http://schemas.openxmlformats.org/officeDocument/2006/relationships/customXml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FA818A-7731-4BC8-9976-7F66621A2A82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1243013"/>
            <a:ext cx="232251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3537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D28DE-B0D5-452E-A6C5-6B3B51CEBD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03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3251200" y="1689900"/>
            <a:ext cx="3611126" cy="7213270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0050" y="770467"/>
            <a:ext cx="4616035" cy="4512735"/>
          </a:xfrm>
        </p:spPr>
        <p:txBody>
          <a:bodyPr anchor="b">
            <a:normAutofit/>
          </a:bodyPr>
          <a:lstStyle>
            <a:lvl1pPr algn="l">
              <a:defRPr sz="3300">
                <a:effectLst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0050" y="5552254"/>
            <a:ext cx="3715688" cy="2763895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51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6493934"/>
            <a:ext cx="4916150" cy="220133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400050" y="770467"/>
            <a:ext cx="6057900" cy="4512733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71502" y="5552252"/>
            <a:ext cx="5460999" cy="6604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20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974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770467"/>
            <a:ext cx="6057900" cy="4182533"/>
          </a:xfrm>
        </p:spPr>
        <p:txBody>
          <a:bodyPr anchor="ctr">
            <a:normAutofit/>
          </a:bodyPr>
          <a:lstStyle>
            <a:lvl1pPr algn="l">
              <a:defRPr sz="21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0" y="5943600"/>
            <a:ext cx="4787664" cy="27516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3515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213" y="770467"/>
            <a:ext cx="5144840" cy="4182533"/>
          </a:xfrm>
        </p:spPr>
        <p:txBody>
          <a:bodyPr anchor="ctr">
            <a:normAutofit/>
          </a:bodyPr>
          <a:lstStyle>
            <a:lvl1pPr algn="l">
              <a:defRPr sz="2100" b="0" cap="all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00101" y="4953000"/>
            <a:ext cx="4801850" cy="697089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0" y="6212657"/>
            <a:ext cx="4786771" cy="2482610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71451" y="10264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772151" y="3999091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82487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4953000"/>
            <a:ext cx="4786771" cy="2451800"/>
          </a:xfrm>
        </p:spPr>
        <p:txBody>
          <a:bodyPr anchor="b">
            <a:normAutofit/>
          </a:bodyPr>
          <a:lstStyle>
            <a:lvl1pPr algn="l">
              <a:defRPr sz="21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0" y="7414305"/>
            <a:ext cx="4787664" cy="1280961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3348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213" y="770467"/>
            <a:ext cx="5144840" cy="4182533"/>
          </a:xfrm>
        </p:spPr>
        <p:txBody>
          <a:bodyPr anchor="ctr">
            <a:normAutofit/>
          </a:bodyPr>
          <a:lstStyle>
            <a:lvl1pPr algn="l">
              <a:defRPr sz="2100" b="0" cap="all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00050" y="5613400"/>
            <a:ext cx="4786771" cy="151647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5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0" y="7154334"/>
            <a:ext cx="4786770" cy="154093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71451" y="10264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772151" y="3999091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17815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770467"/>
            <a:ext cx="5644244" cy="418253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100" b="0" dirty="0"/>
            </a:lvl1pPr>
          </a:lstStyle>
          <a:p>
            <a:pPr marL="0" lvl="0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00050" y="5674549"/>
            <a:ext cx="4786771" cy="121073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5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0" y="6885285"/>
            <a:ext cx="4786770" cy="180998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8376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6493934"/>
            <a:ext cx="4916150" cy="2201333"/>
          </a:xfrm>
        </p:spPr>
        <p:txBody>
          <a:bodyPr>
            <a:normAutofit/>
          </a:bodyPr>
          <a:lstStyle>
            <a:lvl1pPr algn="l">
              <a:defRPr sz="21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1" y="770468"/>
            <a:ext cx="4916150" cy="5442190"/>
          </a:xfrm>
        </p:spPr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6078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24804" y="770467"/>
            <a:ext cx="1533146" cy="6383867"/>
          </a:xfrm>
        </p:spPr>
        <p:txBody>
          <a:bodyPr vert="eaVert">
            <a:normAutofit/>
          </a:bodyPr>
          <a:lstStyle>
            <a:lvl1pPr>
              <a:defRPr sz="21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770467"/>
            <a:ext cx="4387509" cy="7924800"/>
          </a:xfrm>
        </p:spPr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652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6493934"/>
            <a:ext cx="4916150" cy="220133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1" y="770467"/>
            <a:ext cx="4916150" cy="5442190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603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2861733"/>
            <a:ext cx="4801851" cy="3350919"/>
          </a:xfrm>
        </p:spPr>
        <p:txBody>
          <a:bodyPr anchor="b">
            <a:normAutofit/>
          </a:bodyPr>
          <a:lstStyle>
            <a:lvl1pPr algn="l">
              <a:defRPr sz="24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1" y="6481704"/>
            <a:ext cx="4801850" cy="221356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bg2">
                    <a:lumMod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551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6493934"/>
            <a:ext cx="4916150" cy="2201333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400051" y="770467"/>
            <a:ext cx="2962475" cy="5442186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3496771" y="770466"/>
            <a:ext cx="2961179" cy="5429956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394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6493934"/>
            <a:ext cx="4916150" cy="2201333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1" y="770467"/>
            <a:ext cx="2787650" cy="880533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050" y="1651001"/>
            <a:ext cx="2959100" cy="4561652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1263" y="818622"/>
            <a:ext cx="2823038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6772" y="1651000"/>
            <a:ext cx="2967529" cy="4549422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459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6493934"/>
            <a:ext cx="4916150" cy="2201333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957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290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0" y="770467"/>
            <a:ext cx="2400300" cy="2201333"/>
          </a:xfrm>
        </p:spPr>
        <p:txBody>
          <a:bodyPr anchor="b">
            <a:normAutofit/>
          </a:bodyPr>
          <a:lstStyle>
            <a:lvl1pPr algn="l">
              <a:defRPr sz="15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770467"/>
            <a:ext cx="3329066" cy="7924800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0" y="3191937"/>
            <a:ext cx="2400300" cy="302071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090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1850" y="2091267"/>
            <a:ext cx="2672444" cy="165100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71500" y="1320800"/>
            <a:ext cx="2460731" cy="693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72021" y="3962400"/>
            <a:ext cx="2673167" cy="3008489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0050" y="8915401"/>
            <a:ext cx="4358793" cy="52740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410903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slideLayouts/slideLayout13.xml" Type="http://schemas.openxmlformats.org/officeDocument/2006/relationships/slideLayout"/><Relationship Id="rId14" Target="../slideLayouts/slideLayout14.xml" Type="http://schemas.openxmlformats.org/officeDocument/2006/relationships/slideLayout"/><Relationship Id="rId15" Target="../slideLayouts/slideLayout15.xml" Type="http://schemas.openxmlformats.org/officeDocument/2006/relationships/slideLayout"/><Relationship Id="rId16" Target="../slideLayouts/slideLayout16.xml" Type="http://schemas.openxmlformats.org/officeDocument/2006/relationships/slideLayout"/><Relationship Id="rId17" Target="../slideLayouts/slideLayout17.xml" Type="http://schemas.openxmlformats.org/officeDocument/2006/relationships/slideLayout"/><Relationship Id="rId18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5003006" y="5625631"/>
            <a:ext cx="1852842" cy="384010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0051" y="6493934"/>
            <a:ext cx="4916150" cy="2201333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0051" y="770468"/>
            <a:ext cx="4916150" cy="54421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72684" y="8915405"/>
            <a:ext cx="900347" cy="527403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0050" y="8915401"/>
            <a:ext cx="4358793" cy="527403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5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30820" y="8057803"/>
            <a:ext cx="642680" cy="9676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1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071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50" r:id="rId1"/>
    <p:sldLayoutId id="2147484151" r:id="rId2"/>
    <p:sldLayoutId id="2147484152" r:id="rId3"/>
    <p:sldLayoutId id="2147484153" r:id="rId4"/>
    <p:sldLayoutId id="2147484154" r:id="rId5"/>
    <p:sldLayoutId id="2147484155" r:id="rId6"/>
    <p:sldLayoutId id="2147484156" r:id="rId7"/>
    <p:sldLayoutId id="2147484157" r:id="rId8"/>
    <p:sldLayoutId id="2147484158" r:id="rId9"/>
    <p:sldLayoutId id="2147484159" r:id="rId10"/>
    <p:sldLayoutId id="2147484160" r:id="rId11"/>
    <p:sldLayoutId id="2147484161" r:id="rId12"/>
    <p:sldLayoutId id="2147484162" r:id="rId13"/>
    <p:sldLayoutId id="2147484163" r:id="rId14"/>
    <p:sldLayoutId id="2147484164" r:id="rId15"/>
    <p:sldLayoutId id="2147484165" r:id="rId16"/>
    <p:sldLayoutId id="2147484166" r:id="rId17"/>
  </p:sldLayoutIdLst>
  <p:txStyles>
    <p:titleStyle>
      <a:lvl1pPr algn="l" defTabSz="342900" rtl="0" eaLnBrk="1" latinLnBrk="0" hangingPunct="1">
        <a:spcBef>
          <a:spcPct val="0"/>
        </a:spcBef>
        <a:buNone/>
        <a:defRPr kumimoji="1" sz="24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5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3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2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05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5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02211" y="0"/>
            <a:ext cx="5773189" cy="3590939"/>
          </a:xfrm>
        </p:spPr>
        <p:txBody>
          <a:bodyPr/>
          <a:lstStyle/>
          <a:p>
            <a:r>
              <a:rPr lang="ja-JP" altLang="en-US" sz="3600" dirty="0">
                <a:solidFill>
                  <a:schemeClr val="tx1"/>
                </a:solidFill>
              </a:rPr>
              <a:t>ハローワーク平塚</a:t>
            </a:r>
            <a:br>
              <a:rPr lang="en-US" altLang="ja-JP" sz="3600" dirty="0">
                <a:solidFill>
                  <a:schemeClr val="tx1"/>
                </a:solidFill>
              </a:rPr>
            </a:br>
            <a:r>
              <a:rPr lang="ja-JP" altLang="en-US" sz="3600" b="1" dirty="0">
                <a:solidFill>
                  <a:schemeClr val="tx1"/>
                </a:solidFill>
              </a:rPr>
              <a:t>障害者ミニ面接会</a:t>
            </a:r>
            <a:br>
              <a:rPr lang="en-US" altLang="ja-JP" sz="3600" dirty="0">
                <a:solidFill>
                  <a:schemeClr val="tx1"/>
                </a:solidFill>
              </a:rPr>
            </a:br>
            <a:r>
              <a:rPr lang="ja-JP" altLang="en-US" sz="3600" dirty="0">
                <a:solidFill>
                  <a:schemeClr val="tx1"/>
                </a:solidFill>
              </a:rPr>
              <a:t>令和</a:t>
            </a:r>
            <a:r>
              <a:rPr lang="en-US" altLang="ja-JP" sz="3600" dirty="0"/>
              <a:t>8</a:t>
            </a:r>
            <a:r>
              <a:rPr lang="ja-JP" altLang="en-US" sz="3600" dirty="0">
                <a:solidFill>
                  <a:schemeClr val="tx1"/>
                </a:solidFill>
              </a:rPr>
              <a:t>年</a:t>
            </a:r>
            <a:r>
              <a:rPr lang="en-US" altLang="ja-JP" sz="3600" dirty="0"/>
              <a:t>5</a:t>
            </a:r>
            <a:r>
              <a:rPr lang="ja-JP" altLang="en-US" sz="3600" dirty="0">
                <a:solidFill>
                  <a:schemeClr val="tx1"/>
                </a:solidFill>
              </a:rPr>
              <a:t>月</a:t>
            </a:r>
            <a:r>
              <a:rPr lang="en-US" altLang="ja-JP" sz="3600" dirty="0">
                <a:solidFill>
                  <a:schemeClr val="tx1"/>
                </a:solidFill>
              </a:rPr>
              <a:t>27</a:t>
            </a:r>
            <a:r>
              <a:rPr lang="ja-JP" altLang="en-US" sz="3600" dirty="0">
                <a:solidFill>
                  <a:schemeClr val="tx1"/>
                </a:solidFill>
              </a:rPr>
              <a:t>日</a:t>
            </a:r>
            <a:r>
              <a:rPr lang="en-US" altLang="ja-JP" sz="3600" dirty="0">
                <a:solidFill>
                  <a:schemeClr val="tx1"/>
                </a:solidFill>
              </a:rPr>
              <a:t>(</a:t>
            </a:r>
            <a:r>
              <a:rPr lang="ja-JP" altLang="en-US" sz="3600" dirty="0">
                <a:solidFill>
                  <a:schemeClr val="tx1"/>
                </a:solidFill>
              </a:rPr>
              <a:t>水</a:t>
            </a:r>
            <a:r>
              <a:rPr lang="en-US" altLang="ja-JP" sz="3600" dirty="0">
                <a:solidFill>
                  <a:schemeClr val="tx1"/>
                </a:solidFill>
              </a:rPr>
              <a:t>)</a:t>
            </a:r>
            <a:br>
              <a:rPr lang="en-US" altLang="ja-JP" sz="3600" dirty="0">
                <a:solidFill>
                  <a:schemeClr val="tx1"/>
                </a:solidFill>
              </a:rPr>
            </a:br>
            <a:r>
              <a:rPr lang="en-US" altLang="ja-JP" sz="3600" dirty="0">
                <a:solidFill>
                  <a:schemeClr val="tx1"/>
                </a:solidFill>
              </a:rPr>
              <a:t>13:00</a:t>
            </a:r>
            <a:r>
              <a:rPr lang="ja-JP" altLang="en-US" sz="3600" dirty="0">
                <a:solidFill>
                  <a:schemeClr val="tx1"/>
                </a:solidFill>
              </a:rPr>
              <a:t>～</a:t>
            </a:r>
            <a:r>
              <a:rPr lang="en-US" altLang="ja-JP" sz="3600" dirty="0">
                <a:solidFill>
                  <a:schemeClr val="tx1"/>
                </a:solidFill>
              </a:rPr>
              <a:t>17:00</a:t>
            </a:r>
            <a:br>
              <a:rPr lang="en-US" altLang="ja-JP" sz="3600" dirty="0">
                <a:solidFill>
                  <a:schemeClr val="tx1"/>
                </a:solidFill>
              </a:rPr>
            </a:br>
            <a:r>
              <a:rPr lang="ja-JP" altLang="en-US" sz="1800" dirty="0">
                <a:solidFill>
                  <a:schemeClr val="tx1"/>
                </a:solidFill>
              </a:rPr>
              <a:t>会場</a:t>
            </a:r>
            <a:r>
              <a:rPr lang="en-US" altLang="ja-JP" sz="1800" dirty="0">
                <a:solidFill>
                  <a:schemeClr val="tx1"/>
                </a:solidFill>
              </a:rPr>
              <a:t>/</a:t>
            </a:r>
            <a:r>
              <a:rPr lang="ja-JP" altLang="en-US" sz="1800" dirty="0">
                <a:solidFill>
                  <a:schemeClr val="tx1"/>
                </a:solidFill>
              </a:rPr>
              <a:t>ハローワーク平塚 駐車場奥</a:t>
            </a:r>
            <a:r>
              <a:rPr lang="en-US" altLang="ja-JP" sz="1800" dirty="0">
                <a:solidFill>
                  <a:schemeClr val="tx1"/>
                </a:solidFill>
              </a:rPr>
              <a:t>1F</a:t>
            </a:r>
            <a:r>
              <a:rPr lang="ja-JP" altLang="en-US" sz="1800" dirty="0">
                <a:solidFill>
                  <a:schemeClr val="tx1"/>
                </a:solidFill>
              </a:rPr>
              <a:t>会議室</a:t>
            </a:r>
            <a:endParaRPr lang="ja-JP" altLang="en-US" sz="1800" b="1" dirty="0">
              <a:solidFill>
                <a:schemeClr val="tx1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02212" y="3777593"/>
            <a:ext cx="5653578" cy="2929551"/>
          </a:xfrm>
        </p:spPr>
        <p:txBody>
          <a:bodyPr>
            <a:normAutofit fontScale="32500" lnSpcReduction="20000"/>
          </a:bodyPr>
          <a:lstStyle/>
          <a:p>
            <a:r>
              <a:rPr lang="en-US" altLang="ja-JP" sz="4400" dirty="0">
                <a:solidFill>
                  <a:schemeClr val="tx1"/>
                </a:solidFill>
              </a:rPr>
              <a:t>〈</a:t>
            </a:r>
            <a:r>
              <a:rPr lang="ja-JP" altLang="en-US" sz="4400" dirty="0">
                <a:solidFill>
                  <a:schemeClr val="tx1"/>
                </a:solidFill>
              </a:rPr>
              <a:t>参加事業所</a:t>
            </a:r>
            <a:r>
              <a:rPr lang="en-US" altLang="ja-JP" sz="4400" dirty="0">
                <a:solidFill>
                  <a:schemeClr val="tx1"/>
                </a:solidFill>
              </a:rPr>
              <a:t>〉</a:t>
            </a:r>
          </a:p>
          <a:p>
            <a:r>
              <a:rPr lang="ja-JP" altLang="en-US" sz="11200" b="1" dirty="0">
                <a:solidFill>
                  <a:schemeClr val="tx1"/>
                </a:solidFill>
              </a:rPr>
              <a:t>中南信用金庫</a:t>
            </a:r>
            <a:endParaRPr lang="en-US" altLang="ja-JP" sz="11200" b="1" dirty="0">
              <a:solidFill>
                <a:schemeClr val="tx1"/>
              </a:solidFill>
            </a:endParaRPr>
          </a:p>
          <a:p>
            <a:r>
              <a:rPr lang="ja-JP" altLang="en-US" sz="11200" b="1" dirty="0">
                <a:solidFill>
                  <a:schemeClr val="tx1"/>
                </a:solidFill>
              </a:rPr>
              <a:t>神奈川中央交通 株式会社</a:t>
            </a:r>
            <a:endParaRPr lang="en-US" altLang="ja-JP" sz="11200" b="1" dirty="0">
              <a:solidFill>
                <a:schemeClr val="tx1"/>
              </a:solidFill>
            </a:endParaRPr>
          </a:p>
          <a:p>
            <a:r>
              <a:rPr lang="ja-JP" altLang="en-US" sz="11200" b="1" dirty="0">
                <a:solidFill>
                  <a:schemeClr val="tx1"/>
                </a:solidFill>
              </a:rPr>
              <a:t>富士ソフト企画 株式会社</a:t>
            </a:r>
            <a:endParaRPr lang="en-US" altLang="ja-JP" sz="11200" b="1" dirty="0">
              <a:solidFill>
                <a:schemeClr val="tx1"/>
              </a:solidFill>
            </a:endParaRPr>
          </a:p>
          <a:p>
            <a:endParaRPr lang="en-US" altLang="ja-JP" sz="4200" b="1" dirty="0">
              <a:solidFill>
                <a:schemeClr val="tx1"/>
              </a:solidFill>
            </a:endParaRPr>
          </a:p>
          <a:p>
            <a:br>
              <a:rPr lang="en-US" altLang="ja-JP" sz="4200" b="1" dirty="0">
                <a:solidFill>
                  <a:schemeClr val="tx1"/>
                </a:solidFill>
              </a:rPr>
            </a:br>
            <a:br>
              <a:rPr lang="en-US" altLang="ja-JP" sz="2275" b="1" dirty="0"/>
            </a:br>
            <a:endParaRPr lang="en-US" altLang="ja-JP" sz="1600" b="1" dirty="0"/>
          </a:p>
          <a:p>
            <a:endParaRPr lang="en-US" altLang="ja-JP" sz="2275" b="1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70955" y="6707144"/>
            <a:ext cx="6235700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00" dirty="0">
                <a:solidFill>
                  <a:schemeClr val="bg1"/>
                </a:solidFill>
              </a:rPr>
              <a:t>予約制です。定員になり次第締め切りになります。</a:t>
            </a:r>
            <a:br>
              <a:rPr kumimoji="1" lang="en-US" altLang="ja-JP" sz="1300" dirty="0">
                <a:solidFill>
                  <a:schemeClr val="bg1"/>
                </a:solidFill>
              </a:rPr>
            </a:br>
            <a:r>
              <a:rPr kumimoji="1" lang="ja-JP" altLang="en-US" sz="1300" dirty="0">
                <a:solidFill>
                  <a:schemeClr val="bg1"/>
                </a:solidFill>
              </a:rPr>
              <a:t>手話通訳が必要な方は通訳者を手配するため、お早めにお申し込みお願いします。</a:t>
            </a:r>
            <a:endParaRPr kumimoji="1" lang="en-US" altLang="ja-JP" sz="1300" dirty="0">
              <a:solidFill>
                <a:schemeClr val="bg1"/>
              </a:solidFill>
            </a:endParaRPr>
          </a:p>
          <a:p>
            <a:r>
              <a:rPr kumimoji="1" lang="ja-JP" altLang="en-US" sz="1300" dirty="0">
                <a:solidFill>
                  <a:schemeClr val="bg1"/>
                </a:solidFill>
              </a:rPr>
              <a:t>お近くのハローワークを通じて申し込み、紹介状を受け取ってください。</a:t>
            </a:r>
            <a:endParaRPr kumimoji="1" lang="en-US" altLang="ja-JP" sz="1300" dirty="0">
              <a:solidFill>
                <a:schemeClr val="bg1"/>
              </a:solidFill>
            </a:endParaRPr>
          </a:p>
          <a:p>
            <a:r>
              <a:rPr kumimoji="1" lang="ja-JP" altLang="en-US" sz="1300" dirty="0">
                <a:solidFill>
                  <a:schemeClr val="bg1"/>
                </a:solidFill>
              </a:rPr>
              <a:t>面接時間は</a:t>
            </a:r>
            <a:r>
              <a:rPr kumimoji="1" lang="en-US" altLang="ja-JP" sz="1300" dirty="0">
                <a:solidFill>
                  <a:schemeClr val="bg1"/>
                </a:solidFill>
              </a:rPr>
              <a:t>1</a:t>
            </a:r>
            <a:r>
              <a:rPr kumimoji="1" lang="ja-JP" altLang="en-US" sz="1300" dirty="0">
                <a:solidFill>
                  <a:schemeClr val="bg1"/>
                </a:solidFill>
              </a:rPr>
              <a:t>人</a:t>
            </a:r>
            <a:r>
              <a:rPr kumimoji="1" lang="en-US" altLang="ja-JP" sz="1300" dirty="0">
                <a:solidFill>
                  <a:schemeClr val="bg1"/>
                </a:solidFill>
              </a:rPr>
              <a:t>30</a:t>
            </a:r>
            <a:r>
              <a:rPr kumimoji="1" lang="ja-JP" altLang="en-US" sz="1300" dirty="0">
                <a:solidFill>
                  <a:schemeClr val="bg1"/>
                </a:solidFill>
              </a:rPr>
              <a:t>分を予定しています。</a:t>
            </a:r>
            <a:endParaRPr kumimoji="1" lang="en-US" altLang="ja-JP" sz="1300" dirty="0">
              <a:solidFill>
                <a:schemeClr val="bg1"/>
              </a:solidFill>
            </a:endParaRPr>
          </a:p>
          <a:p>
            <a:r>
              <a:rPr kumimoji="1" lang="ja-JP" altLang="en-US" sz="1300" dirty="0">
                <a:solidFill>
                  <a:schemeClr val="bg1"/>
                </a:solidFill>
              </a:rPr>
              <a:t>雇用保険受給中の方は求職活動実績になります。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790055" y="7964623"/>
            <a:ext cx="5397500" cy="546404"/>
          </a:xfrm>
          <a:prstGeom prst="round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</a:rPr>
              <a:t>令和</a:t>
            </a:r>
            <a:r>
              <a:rPr kumimoji="1" lang="en-US" altLang="ja-JP" sz="2400" b="1" dirty="0">
                <a:solidFill>
                  <a:schemeClr val="tx1"/>
                </a:solidFill>
              </a:rPr>
              <a:t>8</a:t>
            </a:r>
            <a:r>
              <a:rPr kumimoji="1" lang="ja-JP" altLang="en-US" sz="2400" b="1" dirty="0">
                <a:solidFill>
                  <a:schemeClr val="tx1"/>
                </a:solidFill>
              </a:rPr>
              <a:t>年</a:t>
            </a:r>
            <a:r>
              <a:rPr kumimoji="1" lang="en-US" altLang="ja-JP" sz="2400" b="1" dirty="0">
                <a:solidFill>
                  <a:schemeClr val="tx1"/>
                </a:solidFill>
              </a:rPr>
              <a:t>4</a:t>
            </a:r>
            <a:r>
              <a:rPr kumimoji="1" lang="ja-JP" altLang="en-US" sz="2400" b="1" dirty="0">
                <a:solidFill>
                  <a:schemeClr val="tx1"/>
                </a:solidFill>
              </a:rPr>
              <a:t>月</a:t>
            </a:r>
            <a:r>
              <a:rPr kumimoji="1" lang="en-US" altLang="ja-JP" sz="2400" b="1" dirty="0">
                <a:solidFill>
                  <a:schemeClr val="tx1"/>
                </a:solidFill>
              </a:rPr>
              <a:t>28</a:t>
            </a:r>
            <a:r>
              <a:rPr kumimoji="1" lang="ja-JP" altLang="en-US" sz="2400" b="1" dirty="0">
                <a:solidFill>
                  <a:schemeClr val="tx1"/>
                </a:solidFill>
              </a:rPr>
              <a:t>日（火）応募受付開始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270601" y="8892558"/>
            <a:ext cx="44833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b="1" dirty="0"/>
              <a:t>ハローワーク平塚 専門援助部門</a:t>
            </a:r>
            <a:endParaRPr kumimoji="1" lang="en-US" altLang="ja-JP" sz="2000" b="1" dirty="0"/>
          </a:p>
          <a:p>
            <a:pPr algn="ctr"/>
            <a:r>
              <a:rPr kumimoji="1" lang="ja-JP" altLang="en-US" sz="1600" b="1" dirty="0"/>
              <a:t>☎ </a:t>
            </a:r>
            <a:r>
              <a:rPr kumimoji="1" lang="en-US" altLang="ja-JP" sz="1600" b="1" dirty="0"/>
              <a:t>0463-24-8609(43#)</a:t>
            </a:r>
            <a:endParaRPr kumimoji="1" lang="ja-JP" altLang="en-US" sz="1600" b="1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790055" y="8675899"/>
            <a:ext cx="1394223" cy="479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b="1" dirty="0"/>
              <a:t>お問い合わせ＞＞＞</a:t>
            </a:r>
            <a:endParaRPr kumimoji="1" lang="en-US" altLang="ja-JP" sz="1050" b="1" dirty="0"/>
          </a:p>
          <a:p>
            <a:endParaRPr kumimoji="1" lang="ja-JP" altLang="en-US" sz="1463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02211" y="6090088"/>
            <a:ext cx="4279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/>
              <a:t>職種等につきましては、裏面をご覧ください</a:t>
            </a:r>
            <a:endParaRPr lang="en-US" altLang="ja-JP" sz="1600" dirty="0"/>
          </a:p>
        </p:txBody>
      </p:sp>
      <p:sp>
        <p:nvSpPr>
          <p:cNvPr id="13" name="楕円 12"/>
          <p:cNvSpPr/>
          <p:nvPr/>
        </p:nvSpPr>
        <p:spPr>
          <a:xfrm>
            <a:off x="4501111" y="238683"/>
            <a:ext cx="1409700" cy="13081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solidFill>
                  <a:schemeClr val="tx1"/>
                </a:solidFill>
              </a:rPr>
              <a:t>予約制</a:t>
            </a:r>
          </a:p>
        </p:txBody>
      </p:sp>
      <p:sp>
        <p:nvSpPr>
          <p:cNvPr id="8" name="楕円 7"/>
          <p:cNvSpPr/>
          <p:nvPr/>
        </p:nvSpPr>
        <p:spPr>
          <a:xfrm>
            <a:off x="5049070" y="1079387"/>
            <a:ext cx="1409700" cy="13081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</a:rPr>
              <a:t>参加</a:t>
            </a:r>
            <a:endParaRPr kumimoji="1" lang="en-US" altLang="ja-JP" sz="1600" b="1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600" b="1" dirty="0">
                <a:solidFill>
                  <a:schemeClr val="tx1"/>
                </a:solidFill>
              </a:rPr>
              <a:t>事業所</a:t>
            </a:r>
            <a:br>
              <a:rPr kumimoji="1" lang="en-US" altLang="ja-JP" sz="1400" b="1" dirty="0">
                <a:solidFill>
                  <a:schemeClr val="tx1"/>
                </a:solidFill>
              </a:rPr>
            </a:br>
            <a:r>
              <a:rPr kumimoji="1" lang="en-US" altLang="ja-JP" sz="2000" b="1" dirty="0">
                <a:solidFill>
                  <a:schemeClr val="tx1"/>
                </a:solidFill>
              </a:rPr>
              <a:t>3</a:t>
            </a:r>
            <a:r>
              <a:rPr kumimoji="1" lang="ja-JP" altLang="en-US" sz="2000" b="1" dirty="0">
                <a:solidFill>
                  <a:schemeClr val="tx1"/>
                </a:solidFill>
              </a:rPr>
              <a:t>社</a:t>
            </a:r>
            <a:r>
              <a:rPr kumimoji="1" lang="en-US" altLang="ja-JP" sz="2000" b="1" dirty="0">
                <a:solidFill>
                  <a:schemeClr val="tx1"/>
                </a:solidFill>
              </a:rPr>
              <a:t>!!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962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6925326"/>
              </p:ext>
            </p:extLst>
          </p:nvPr>
        </p:nvGraphicFramePr>
        <p:xfrm>
          <a:off x="280988" y="528681"/>
          <a:ext cx="6289676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8565">
                  <a:extLst>
                    <a:ext uri="{9D8B030D-6E8A-4147-A177-3AD203B41FA5}">
                      <a16:colId xmlns:a16="http://schemas.microsoft.com/office/drawing/2014/main" val="1269823023"/>
                    </a:ext>
                  </a:extLst>
                </a:gridCol>
                <a:gridCol w="1079500">
                  <a:extLst>
                    <a:ext uri="{9D8B030D-6E8A-4147-A177-3AD203B41FA5}">
                      <a16:colId xmlns:a16="http://schemas.microsoft.com/office/drawing/2014/main" val="3546013330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3434201266"/>
                    </a:ext>
                  </a:extLst>
                </a:gridCol>
                <a:gridCol w="1663700">
                  <a:extLst>
                    <a:ext uri="{9D8B030D-6E8A-4147-A177-3AD203B41FA5}">
                      <a16:colId xmlns:a16="http://schemas.microsoft.com/office/drawing/2014/main" val="3681150438"/>
                    </a:ext>
                  </a:extLst>
                </a:gridCol>
                <a:gridCol w="874711">
                  <a:extLst>
                    <a:ext uri="{9D8B030D-6E8A-4147-A177-3AD203B41FA5}">
                      <a16:colId xmlns:a16="http://schemas.microsoft.com/office/drawing/2014/main" val="4500443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職種</a:t>
                      </a:r>
                    </a:p>
                  </a:txBody>
                  <a:tcPr anchor="ctr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雇用形態</a:t>
                      </a:r>
                      <a:endParaRPr kumimoji="1" lang="en-US" altLang="ja-JP" sz="1200" dirty="0"/>
                    </a:p>
                  </a:txBody>
                  <a:tcPr anchor="ctr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必要な経験等</a:t>
                      </a:r>
                    </a:p>
                  </a:txBody>
                  <a:tcPr anchor="ctr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必要な免許･資格</a:t>
                      </a:r>
                    </a:p>
                  </a:txBody>
                  <a:tcPr anchor="ctr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求人番号</a:t>
                      </a:r>
                    </a:p>
                  </a:txBody>
                  <a:tcPr anchor="ctr"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5484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運転業務</a:t>
                      </a:r>
                      <a:endParaRPr kumimoji="1" lang="en-US" altLang="ja-JP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パート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銀行・信用金庫等の金融機関での実務経験あれば尚可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普通自動車運転免許必須（ＡＴ限定可）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14060-</a:t>
                      </a:r>
                    </a:p>
                    <a:p>
                      <a:pPr algn="ctr"/>
                      <a:r>
                        <a:rPr kumimoji="1" lang="en-US" altLang="ja-JP" sz="1200" dirty="0"/>
                        <a:t>3550361</a:t>
                      </a:r>
                      <a:endParaRPr kumimoji="1" lang="ja-JP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298294"/>
                  </a:ext>
                </a:extLst>
              </a:tr>
            </a:tbl>
          </a:graphicData>
        </a:graphic>
      </p:graphicFrame>
      <p:graphicFrame>
        <p:nvGraphicFramePr>
          <p:cNvPr id="7" name="コンテンツ プレースホルダー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0828950"/>
              </p:ext>
            </p:extLst>
          </p:nvPr>
        </p:nvGraphicFramePr>
        <p:xfrm>
          <a:off x="280989" y="2239935"/>
          <a:ext cx="6289675" cy="82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8565">
                  <a:extLst>
                    <a:ext uri="{9D8B030D-6E8A-4147-A177-3AD203B41FA5}">
                      <a16:colId xmlns:a16="http://schemas.microsoft.com/office/drawing/2014/main" val="1269823023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3546013330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3434201266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3681150438"/>
                    </a:ext>
                  </a:extLst>
                </a:gridCol>
                <a:gridCol w="887410">
                  <a:extLst>
                    <a:ext uri="{9D8B030D-6E8A-4147-A177-3AD203B41FA5}">
                      <a16:colId xmlns:a16="http://schemas.microsoft.com/office/drawing/2014/main" val="4500443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職種</a:t>
                      </a:r>
                    </a:p>
                  </a:txBody>
                  <a:tcPr anchor="ctr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雇用形態</a:t>
                      </a:r>
                      <a:endParaRPr kumimoji="1" lang="en-US" altLang="ja-JP" sz="1200" dirty="0"/>
                    </a:p>
                  </a:txBody>
                  <a:tcPr anchor="ctr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必要な経験等</a:t>
                      </a:r>
                    </a:p>
                  </a:txBody>
                  <a:tcPr anchor="ctr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必要なＰＣスキル</a:t>
                      </a:r>
                    </a:p>
                  </a:txBody>
                  <a:tcPr anchor="ctr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求人番号</a:t>
                      </a:r>
                    </a:p>
                  </a:txBody>
                  <a:tcPr anchor="ctr"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5484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事務補助スタッフ</a:t>
                      </a:r>
                      <a:endParaRPr kumimoji="1" lang="en-US" altLang="ja-JP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パート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不問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ＰＣ入力程度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14060-</a:t>
                      </a:r>
                    </a:p>
                    <a:p>
                      <a:pPr algn="ctr"/>
                      <a:r>
                        <a:rPr kumimoji="1" lang="en-US" altLang="ja-JP" sz="1200" dirty="0"/>
                        <a:t>3495061</a:t>
                      </a:r>
                      <a:endParaRPr kumimoji="1" lang="ja-JP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298294"/>
                  </a:ext>
                </a:extLst>
              </a:tr>
            </a:tbl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287335" y="118864"/>
            <a:ext cx="34480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中南信用金庫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80990" y="1828696"/>
            <a:ext cx="34480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神奈川中央交通株式会社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80990" y="3373901"/>
            <a:ext cx="34480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富士ソフト企画株式会社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87335" y="4090142"/>
            <a:ext cx="34480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富士ソフト企画 株式会社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41292" y="1811080"/>
            <a:ext cx="2728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＊障害者トライアル併用求人＊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897254" y="3131847"/>
            <a:ext cx="2728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 dirty="0"/>
          </a:p>
        </p:txBody>
      </p:sp>
      <p:graphicFrame>
        <p:nvGraphicFramePr>
          <p:cNvPr id="18" name="表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903351"/>
              </p:ext>
            </p:extLst>
          </p:nvPr>
        </p:nvGraphicFramePr>
        <p:xfrm>
          <a:off x="280988" y="3860189"/>
          <a:ext cx="6289675" cy="302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799">
                  <a:extLst>
                    <a:ext uri="{9D8B030D-6E8A-4147-A177-3AD203B41FA5}">
                      <a16:colId xmlns:a16="http://schemas.microsoft.com/office/drawing/2014/main" val="3475682258"/>
                    </a:ext>
                  </a:extLst>
                </a:gridCol>
                <a:gridCol w="1149852">
                  <a:extLst>
                    <a:ext uri="{9D8B030D-6E8A-4147-A177-3AD203B41FA5}">
                      <a16:colId xmlns:a16="http://schemas.microsoft.com/office/drawing/2014/main" val="3181574765"/>
                    </a:ext>
                  </a:extLst>
                </a:gridCol>
                <a:gridCol w="1471614">
                  <a:extLst>
                    <a:ext uri="{9D8B030D-6E8A-4147-A177-3AD203B41FA5}">
                      <a16:colId xmlns:a16="http://schemas.microsoft.com/office/drawing/2014/main" val="975262880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2040083854"/>
                    </a:ext>
                  </a:extLst>
                </a:gridCol>
                <a:gridCol w="887410">
                  <a:extLst>
                    <a:ext uri="{9D8B030D-6E8A-4147-A177-3AD203B41FA5}">
                      <a16:colId xmlns:a16="http://schemas.microsoft.com/office/drawing/2014/main" val="3495060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職種</a:t>
                      </a:r>
                    </a:p>
                  </a:txBody>
                  <a:tcPr anchor="ctr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雇用形態</a:t>
                      </a:r>
                      <a:endParaRPr kumimoji="1" lang="en-US" altLang="ja-JP" dirty="0"/>
                    </a:p>
                  </a:txBody>
                  <a:tcPr anchor="ctr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必要な経験等</a:t>
                      </a:r>
                    </a:p>
                  </a:txBody>
                  <a:tcPr anchor="ctr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必要なＰＣスキル</a:t>
                      </a:r>
                    </a:p>
                  </a:txBody>
                  <a:tcPr anchor="ctr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求人番号</a:t>
                      </a:r>
                    </a:p>
                  </a:txBody>
                  <a:tcPr anchor="ctr"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905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人事</a:t>
                      </a:r>
                      <a:endParaRPr kumimoji="1" lang="en-US" altLang="ja-JP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嘱託社員</a:t>
                      </a:r>
                      <a:endParaRPr kumimoji="1" lang="en-US" altLang="ja-JP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＊パソコンを使った事務業務経験</a:t>
                      </a:r>
                      <a:endParaRPr kumimoji="1" lang="en-US" altLang="ja-JP" sz="1200" dirty="0"/>
                    </a:p>
                    <a:p>
                      <a:pPr algn="ctr"/>
                      <a:r>
                        <a:rPr kumimoji="1" lang="ja-JP" altLang="en-US" sz="1200" dirty="0"/>
                        <a:t>＊電話対応</a:t>
                      </a:r>
                      <a:endParaRPr kumimoji="1" lang="en-US" altLang="ja-JP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＊ワード・エクセルの定型フォームへの入力業務</a:t>
                      </a:r>
                      <a:endParaRPr kumimoji="1" lang="en-US" altLang="ja-JP" sz="1200" dirty="0"/>
                    </a:p>
                    <a:p>
                      <a:pPr algn="ctr"/>
                      <a:r>
                        <a:rPr kumimoji="1" lang="ja-JP" altLang="en-US" sz="1200" dirty="0"/>
                        <a:t>＊ビジネスメールの作成、送信、返信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14080-</a:t>
                      </a:r>
                    </a:p>
                    <a:p>
                      <a:pPr algn="ctr"/>
                      <a:r>
                        <a:rPr kumimoji="1" lang="en-US" altLang="ja-JP" sz="1200" dirty="0"/>
                        <a:t>5238761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18057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経理</a:t>
                      </a:r>
                      <a:endParaRPr kumimoji="1" lang="en-US" altLang="ja-JP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嘱託社員</a:t>
                      </a:r>
                      <a:endParaRPr kumimoji="1" lang="en-US" altLang="ja-JP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経理経験</a:t>
                      </a:r>
                      <a:endParaRPr kumimoji="1" lang="en-US" altLang="ja-JP" sz="1200" dirty="0"/>
                    </a:p>
                    <a:p>
                      <a:pPr algn="ctr"/>
                      <a:r>
                        <a:rPr kumimoji="1" lang="ja-JP" altLang="en-US" sz="1200" dirty="0"/>
                        <a:t>（年数不問）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不問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14080-</a:t>
                      </a:r>
                    </a:p>
                    <a:p>
                      <a:pPr algn="ctr"/>
                      <a:r>
                        <a:rPr kumimoji="1" lang="en-US" altLang="ja-JP" sz="1200" dirty="0"/>
                        <a:t>5239861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3817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/>
                        <a:t>一般事務</a:t>
                      </a:r>
                      <a:endParaRPr kumimoji="1" lang="en-US" altLang="ja-JP" sz="1050" dirty="0"/>
                    </a:p>
                    <a:p>
                      <a:pPr algn="ctr"/>
                      <a:r>
                        <a:rPr kumimoji="1" lang="ja-JP" altLang="en-US" sz="900" dirty="0"/>
                        <a:t>オープンポジション</a:t>
                      </a:r>
                      <a:endParaRPr kumimoji="1" lang="en-US" altLang="ja-JP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嘱託社員</a:t>
                      </a:r>
                      <a:endParaRPr kumimoji="1" lang="en-US" altLang="ja-JP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＊パソコンを使った事務業務経験</a:t>
                      </a:r>
                      <a:endParaRPr kumimoji="1" lang="en-US" altLang="ja-JP" sz="1200" dirty="0"/>
                    </a:p>
                    <a:p>
                      <a:pPr algn="ctr"/>
                      <a:r>
                        <a:rPr kumimoji="1" lang="ja-JP" altLang="en-US" sz="1200" dirty="0"/>
                        <a:t>＊オフィス内簡易清掃、郵便物の仕分け発送経験</a:t>
                      </a:r>
                      <a:endParaRPr kumimoji="1" lang="en-US" altLang="ja-JP" sz="1200" dirty="0"/>
                    </a:p>
                    <a:p>
                      <a:pPr algn="ctr"/>
                      <a:r>
                        <a:rPr kumimoji="1" lang="ja-JP" altLang="en-US" sz="1200" dirty="0"/>
                        <a:t>あれば尚可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/>
                        <a:t>＊ワード・エクセルの定型フォームへの入力業務</a:t>
                      </a:r>
                      <a:endParaRPr kumimoji="1" lang="en-US" altLang="ja-JP" sz="1200" dirty="0"/>
                    </a:p>
                    <a:p>
                      <a:pPr algn="ctr"/>
                      <a:r>
                        <a:rPr kumimoji="1" lang="ja-JP" altLang="en-US" sz="1200" dirty="0"/>
                        <a:t>＊ビジネスメールの作成、送信、返信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14080-5237461</a:t>
                      </a:r>
                    </a:p>
                    <a:p>
                      <a:pPr algn="ctr"/>
                      <a:endParaRPr kumimoji="1" lang="en-US" altLang="ja-JP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2375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8041605"/>
      </p:ext>
    </p:extLst>
  </p:cSld>
  <p:clrMapOvr>
    <a:masterClrMapping/>
  </p:clrMapOvr>
</p:sld>
</file>

<file path=ppt/theme/theme1.xml><?xml version="1.0" encoding="utf-8"?>
<a:theme xmlns:a="http://schemas.openxmlformats.org/drawingml/2006/main" name="スライス">
  <a:themeElements>
    <a:clrScheme name="マーキー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スライス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スライ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95D97EAB997404599B6B3C0B2B8119D" ma:contentTypeVersion="14" ma:contentTypeDescription="新しいドキュメントを作成します。" ma:contentTypeScope="" ma:versionID="25d1d623c541e49ab5cf05e622a5e713">
  <xsd:schema xmlns:xsd="http://www.w3.org/2001/XMLSchema" xmlns:xs="http://www.w3.org/2001/XMLSchema" xmlns:p="http://schemas.microsoft.com/office/2006/metadata/properties" xmlns:ns2="fa8a314f-3afb-480c-958d-e834bad2f1ee" xmlns:ns3="44856c1c-163a-4db4-9f2d-e69ab44d016d" targetNamespace="http://schemas.microsoft.com/office/2006/metadata/properties" ma:root="true" ma:fieldsID="9f29b80b003507cbe00c850b03152b19" ns2:_="" ns3:_="">
    <xsd:import namespace="fa8a314f-3afb-480c-958d-e834bad2f1ee"/>
    <xsd:import namespace="44856c1c-163a-4db4-9f2d-e69ab44d016d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8a314f-3afb-480c-958d-e834bad2f1ee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6c1c-163a-4db4-9f2d-e69ab44d016d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bc9b139d-2466-4b74-aaec-800b09cbce37}" ma:internalName="TaxCatchAll" ma:showField="CatchAllData" ma:web="44856c1c-163a-4db4-9f2d-e69ab44d0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a8a314f-3afb-480c-958d-e834bad2f1ee">
      <Terms xmlns="http://schemas.microsoft.com/office/infopath/2007/PartnerControls"/>
    </lcf76f155ced4ddcb4097134ff3c332f>
    <Owner xmlns="fa8a314f-3afb-480c-958d-e834bad2f1ee">
      <UserInfo>
        <DisplayName/>
        <AccountId xsi:nil="true"/>
        <AccountType/>
      </UserInfo>
    </Owner>
    <TaxCatchAll xmlns="44856c1c-163a-4db4-9f2d-e69ab44d016d" xsi:nil="true"/>
  </documentManagement>
</p:properties>
</file>

<file path=customXml/itemProps1.xml><?xml version="1.0" encoding="utf-8"?>
<ds:datastoreItem xmlns:ds="http://schemas.openxmlformats.org/officeDocument/2006/customXml" ds:itemID="{73AEB425-6322-4957-89F9-808A685EA736}"/>
</file>

<file path=customXml/itemProps2.xml><?xml version="1.0" encoding="utf-8"?>
<ds:datastoreItem xmlns:ds="http://schemas.openxmlformats.org/officeDocument/2006/customXml" ds:itemID="{6ABFFB26-294C-48CD-82AA-4013CE5E6B4A}"/>
</file>

<file path=customXml/itemProps3.xml><?xml version="1.0" encoding="utf-8"?>
<ds:datastoreItem xmlns:ds="http://schemas.openxmlformats.org/officeDocument/2006/customXml" ds:itemID="{16CF3518-F077-4BE7-B3B1-B5377CBC265C}"/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Words>350</Words>
  <PresentationFormat>A4 210 x 297 mm</PresentationFormat>
  <Paragraphs>75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Century Gothic</vt:lpstr>
      <vt:lpstr>Wingdings 3</vt:lpstr>
      <vt:lpstr>スライス</vt:lpstr>
      <vt:lpstr>ハローワーク平塚 障害者ミニ面接会 令和8年5月27日(水) 13:00～17:00 会場/ハローワーク平塚 駐車場奥1F会議室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0x010100B95D97EAB997404599B6B3C0B2B8119D</vt:lpwstr>
  </property>
</Properties>
</file>