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6" r:id="rId5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A8"/>
    <a:srgbClr val="00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19644-A9D0-4176-883D-8E2D42B4E323}" v="16" dt="2026-02-18T04:15:45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21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presProps.xml" Type="http://schemas.openxmlformats.org/officeDocument/2006/relationships/presProps"/><Relationship Id="rId7" Target="viewProps.xml" Type="http://schemas.openxmlformats.org/officeDocument/2006/relationships/viewProps"/><Relationship Id="rId8" Target="theme/theme1.xml" Type="http://schemas.openxmlformats.org/officeDocument/2006/relationships/theme"/><Relationship Id="rId9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867A42-4333-EBF7-B250-3EBF5AD58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971FC1-366B-6EBF-E741-5550DDFAC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6B5723-E364-ECE4-0F19-8A6448B3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EC23F5-ECB3-D47D-CF75-3DADD258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0BB9C7-86EF-9241-71DD-2BC7B347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06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CBEEB-14B8-3562-1951-8C913D33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676E4D-4B45-33C6-5C5C-9A9602B3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250487-FE1F-29DA-A909-135824D0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25D54A-3ABF-635D-9EA3-D68B1436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6E2BD5-25C3-1FBD-AEEE-7BF8E929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03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1CF9D9B-E92E-79C2-1C15-E8B2F9929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E08EDA-8DFE-449B-AE0F-55620F964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69BBBF-AFDC-8203-4905-72AD731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A3718E-9845-2E50-2382-B8F92507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1B0D09-D876-9CB7-7357-FCB4413B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66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23DB04-4630-C03A-9CF9-F1CB7EFF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F8BC0B-9B0C-531E-4D85-B77ED45C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60692F-67AD-CEAF-403C-357333DA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6E17C-F642-9636-2A4D-CD54D9BB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6F90D2-EAF0-CBDF-5F75-D40F8665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97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45664-4E59-EA2B-5A25-1C642000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31F7DD-8069-A4DF-E13F-810C90E4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050FF7-08A7-9829-66D1-68F2B4F8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07E463-4889-CA40-ABEC-6C691D2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B2FAD-6163-4542-CE8E-1A51611A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8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EB384-D124-22CB-E730-3FA17E0E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D34DF-8D95-8A6C-ACF3-6F72A37FB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4F6E5B-F6FE-0F32-9A14-A19366C49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941E76-9047-49A7-331B-E8218C7D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D2AF2A-0A4D-98E6-F71A-979C25E9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649487-B595-4511-F4C2-A64FE45B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99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6F7C00-1837-8AF2-1A4A-E12A82C0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DE008C-2108-99A3-47E3-77628671D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BF566A-D990-A5B6-54DA-A2FEA1E6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5F5C3A-3881-DF2B-0048-2CFE62B65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1C810C-4354-425A-7ABE-5F8E96CAA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614E29-6B35-0070-B864-8E6887AF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84CCC25-02C9-C395-F77E-CB814742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588C0CC-3186-00C6-5E71-611B8E16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10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42386-1570-9A43-7BCC-19C0E598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E6AF0F-D72B-885B-A511-C9F66DB0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F80905-1AAD-BB8C-D91F-8475B70B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C09F97-DA1D-1647-08C8-8A37F137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AF43FEC-75A9-C981-843D-1335AA2F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91C889D-F886-B48B-564D-D7E5E5B7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7303C4-E5FC-E8BB-9483-F20A08EE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67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C051B-0FD3-30D5-FFB0-17DA491F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38E22-67F3-8C77-AAC8-85CDEC10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FC0B28-CAD2-86D2-6D13-13DD9BF83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A38C30-C3A3-9059-BE43-805FBE94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03266F-2501-1C2A-CE09-C584EFCE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847789-5676-E2DC-5D15-3CE81F9E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06F139-B161-E748-7155-A452F9B2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B3F887-E231-61F4-8821-1C1CF5CA0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75E59D-BAA0-0C4B-4FDB-8E94C031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3BE5C-45E0-C522-F588-E0A287EB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58A7E-12A3-E9C2-B94D-A50352AD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C09555-866B-E44D-FC4F-AEBE98AB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59746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6E5A78E-F438-7AF1-C9C2-4BA4A7E4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C3DA00-C20C-ABA6-5843-B5A489DD4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CFED5D-D1C5-DDD5-40C8-7115D8A98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595D0-C366-48B6-9B59-C0F8AD076AA9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BDCC7-CD7C-BC46-F237-602F55203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857218-53E6-15BD-DF88-CC8AB875D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10762-D01F-4093-82E8-1F2A22FD4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7E8BBC7-E2A6-19F9-E3DB-E52CD724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0075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D03F3B-C10F-0C26-B03B-3649E97CF96A}"/>
              </a:ext>
            </a:extLst>
          </p:cNvPr>
          <p:cNvSpPr txBox="1"/>
          <p:nvPr/>
        </p:nvSpPr>
        <p:spPr>
          <a:xfrm>
            <a:off x="764177" y="457201"/>
            <a:ext cx="5329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アスモ介護サービス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E71AB3-E7B1-92CB-2014-6FAE04AD6EB7}"/>
              </a:ext>
            </a:extLst>
          </p:cNvPr>
          <p:cNvSpPr txBox="1"/>
          <p:nvPr/>
        </p:nvSpPr>
        <p:spPr>
          <a:xfrm>
            <a:off x="4091939" y="1160734"/>
            <a:ext cx="276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職場見学会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09EEF2-4D72-FC4B-FD2C-65F09391A478}"/>
              </a:ext>
            </a:extLst>
          </p:cNvPr>
          <p:cNvSpPr txBox="1"/>
          <p:nvPr/>
        </p:nvSpPr>
        <p:spPr>
          <a:xfrm>
            <a:off x="106843" y="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株式会社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AF39CD3-9EAF-45D7-E4F6-EC1DC8562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60" y="7340914"/>
            <a:ext cx="900113" cy="1905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5F25600-5057-64DC-54D1-E91C2B53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489" y="7440246"/>
            <a:ext cx="1500711" cy="180566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113D44-7869-41FF-CEE3-28E8A0048824}"/>
              </a:ext>
            </a:extLst>
          </p:cNvPr>
          <p:cNvSpPr/>
          <p:nvPr/>
        </p:nvSpPr>
        <p:spPr>
          <a:xfrm>
            <a:off x="0" y="9300754"/>
            <a:ext cx="6858000" cy="6052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00"/>
                </a:solidFill>
              </a:rPr>
              <a:t>問合せ：ハローワーク横浜南　</a:t>
            </a:r>
            <a:r>
              <a:rPr kumimoji="1" lang="en-US" altLang="ja-JP" sz="1600" dirty="0">
                <a:solidFill>
                  <a:srgbClr val="FFFF00"/>
                </a:solidFill>
              </a:rPr>
              <a:t>TEL</a:t>
            </a:r>
            <a:r>
              <a:rPr kumimoji="1" lang="ja-JP" altLang="en-US" sz="1600" dirty="0">
                <a:solidFill>
                  <a:srgbClr val="FFFF00"/>
                </a:solidFill>
              </a:rPr>
              <a:t>　</a:t>
            </a:r>
            <a:r>
              <a:rPr kumimoji="1" lang="en-US" altLang="ja-JP" sz="1600" dirty="0">
                <a:solidFill>
                  <a:srgbClr val="FFFF00"/>
                </a:solidFill>
              </a:rPr>
              <a:t>045-788-8609</a:t>
            </a:r>
            <a:r>
              <a:rPr kumimoji="1" lang="ja-JP" altLang="en-US" sz="1600" dirty="0">
                <a:solidFill>
                  <a:srgbClr val="FFFF00"/>
                </a:solidFill>
              </a:rPr>
              <a:t>（</a:t>
            </a:r>
            <a:r>
              <a:rPr lang="en-US" altLang="ja-JP" sz="1600" dirty="0">
                <a:solidFill>
                  <a:srgbClr val="FFFF00"/>
                </a:solidFill>
              </a:rPr>
              <a:t>41</a:t>
            </a:r>
            <a:r>
              <a:rPr kumimoji="1" lang="ja-JP" altLang="en-US" sz="1600" dirty="0">
                <a:solidFill>
                  <a:srgbClr val="FFFF00"/>
                </a:solidFill>
              </a:rPr>
              <a:t>＃</a:t>
            </a:r>
            <a:r>
              <a:rPr kumimoji="1" lang="ja-JP" altLang="en-US" sz="1600" dirty="0"/>
              <a:t>）</a:t>
            </a:r>
            <a:endParaRPr kumimoji="1" lang="en-US" altLang="ja-JP" sz="1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EAEF97-0178-3A50-4C03-C00411809AF2}"/>
              </a:ext>
            </a:extLst>
          </p:cNvPr>
          <p:cNvSpPr txBox="1"/>
          <p:nvPr/>
        </p:nvSpPr>
        <p:spPr>
          <a:xfrm>
            <a:off x="-47816" y="1944476"/>
            <a:ext cx="695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日時：令和</a:t>
            </a:r>
            <a:r>
              <a:rPr kumimoji="1" lang="en-US" altLang="ja-JP" sz="3200" b="1" dirty="0"/>
              <a:t>8</a:t>
            </a:r>
            <a:r>
              <a:rPr kumimoji="1" lang="ja-JP" altLang="en-US" sz="3200" b="1" dirty="0"/>
              <a:t>年</a:t>
            </a:r>
            <a:r>
              <a:rPr kumimoji="1" lang="en-US" altLang="ja-JP" sz="3200" b="1" dirty="0"/>
              <a:t>3</a:t>
            </a:r>
            <a:r>
              <a:rPr kumimoji="1" lang="ja-JP" altLang="en-US" sz="3200" b="1" dirty="0"/>
              <a:t>月</a:t>
            </a:r>
            <a:r>
              <a:rPr kumimoji="1" lang="en-US" altLang="ja-JP" sz="3200" b="1" dirty="0"/>
              <a:t>12</a:t>
            </a:r>
            <a:r>
              <a:rPr kumimoji="1" lang="ja-JP" altLang="en-US" sz="3200" b="1"/>
              <a:t>日（木）</a:t>
            </a:r>
            <a:endParaRPr kumimoji="1" lang="en-US" altLang="ja-JP" sz="2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A2A99-1ED4-06E7-E9E9-782E290A89C4}"/>
              </a:ext>
            </a:extLst>
          </p:cNvPr>
          <p:cNvSpPr txBox="1"/>
          <p:nvPr/>
        </p:nvSpPr>
        <p:spPr>
          <a:xfrm>
            <a:off x="1417216" y="2476441"/>
            <a:ext cx="345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14</a:t>
            </a:r>
            <a:r>
              <a:rPr kumimoji="1" lang="ja-JP" altLang="en-US" sz="2800" b="1" dirty="0"/>
              <a:t>：</a:t>
            </a:r>
            <a:r>
              <a:rPr kumimoji="1" lang="en-US" altLang="ja-JP" sz="2800" b="1" dirty="0"/>
              <a:t>00</a:t>
            </a:r>
            <a:r>
              <a:rPr kumimoji="1" lang="ja-JP" altLang="en-US" sz="2800" b="1" dirty="0"/>
              <a:t>～</a:t>
            </a:r>
            <a:r>
              <a:rPr kumimoji="1" lang="en-US" altLang="ja-JP" sz="2800" b="1" dirty="0"/>
              <a:t>16</a:t>
            </a:r>
            <a:r>
              <a:rPr kumimoji="1" lang="ja-JP" altLang="en-US" sz="2800" b="1" dirty="0"/>
              <a:t>：</a:t>
            </a:r>
            <a:r>
              <a:rPr kumimoji="1" lang="en-US" altLang="ja-JP" sz="2800" b="1" dirty="0"/>
              <a:t>00</a:t>
            </a:r>
            <a:r>
              <a:rPr kumimoji="1" lang="ja-JP" altLang="en-US" sz="2800" b="1" dirty="0"/>
              <a:t>　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A37CB6BB-CE04-5CE3-CC0E-D69D0D426882}"/>
              </a:ext>
            </a:extLst>
          </p:cNvPr>
          <p:cNvSpPr/>
          <p:nvPr/>
        </p:nvSpPr>
        <p:spPr>
          <a:xfrm>
            <a:off x="1739701" y="7800596"/>
            <a:ext cx="2271066" cy="1084967"/>
          </a:xfrm>
          <a:prstGeom prst="wedgeEllipseCallout">
            <a:avLst>
              <a:gd name="adj1" fmla="val -49693"/>
              <a:gd name="adj2" fmla="val -43578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職場の雰囲気が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わかります！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948352-0216-5E3E-C82C-79710675121C}"/>
              </a:ext>
            </a:extLst>
          </p:cNvPr>
          <p:cNvSpPr txBox="1"/>
          <p:nvPr/>
        </p:nvSpPr>
        <p:spPr>
          <a:xfrm>
            <a:off x="-37148" y="3037631"/>
            <a:ext cx="467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場所： 金沢区釜利谷東</a:t>
            </a:r>
            <a:r>
              <a:rPr kumimoji="1" lang="en-US" altLang="ja-JP" sz="2400" b="1" dirty="0"/>
              <a:t>2-18-36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B3B3AC-F1B8-AFFD-B8E4-9B5FDF7E8886}"/>
              </a:ext>
            </a:extLst>
          </p:cNvPr>
          <p:cNvSpPr txBox="1"/>
          <p:nvPr/>
        </p:nvSpPr>
        <p:spPr>
          <a:xfrm>
            <a:off x="4358695" y="2605108"/>
            <a:ext cx="232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13</a:t>
            </a:r>
            <a:r>
              <a:rPr kumimoji="1" lang="ja-JP" altLang="en-US" b="1" dirty="0"/>
              <a:t>：</a:t>
            </a:r>
            <a:r>
              <a:rPr kumimoji="1" lang="en-US" altLang="ja-JP" b="1" dirty="0"/>
              <a:t>45</a:t>
            </a:r>
            <a:r>
              <a:rPr kumimoji="1" lang="ja-JP" altLang="en-US" b="1" dirty="0"/>
              <a:t>～現地集合</a:t>
            </a:r>
          </a:p>
        </p:txBody>
      </p:sp>
      <p:sp>
        <p:nvSpPr>
          <p:cNvPr id="19" name="星: 32 pt 18">
            <a:extLst>
              <a:ext uri="{FF2B5EF4-FFF2-40B4-BE49-F238E27FC236}">
                <a16:creationId xmlns:a16="http://schemas.microsoft.com/office/drawing/2014/main" id="{6A173592-A206-CD15-5C8D-657F08801A83}"/>
              </a:ext>
            </a:extLst>
          </p:cNvPr>
          <p:cNvSpPr/>
          <p:nvPr/>
        </p:nvSpPr>
        <p:spPr>
          <a:xfrm rot="883392">
            <a:off x="5425076" y="37368"/>
            <a:ext cx="1435462" cy="962154"/>
          </a:xfrm>
          <a:prstGeom prst="star32">
            <a:avLst>
              <a:gd name="adj" fmla="val 396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18FCA3-0F39-7DAB-D4BE-8FF872ADE5E2}"/>
              </a:ext>
            </a:extLst>
          </p:cNvPr>
          <p:cNvSpPr txBox="1"/>
          <p:nvPr/>
        </p:nvSpPr>
        <p:spPr>
          <a:xfrm rot="1059745">
            <a:off x="5623671" y="324656"/>
            <a:ext cx="124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開催！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D20E21-5C2A-2BD2-DC6C-3CA7E95F9E8C}"/>
              </a:ext>
            </a:extLst>
          </p:cNvPr>
          <p:cNvSpPr txBox="1"/>
          <p:nvPr/>
        </p:nvSpPr>
        <p:spPr>
          <a:xfrm>
            <a:off x="160020" y="3970019"/>
            <a:ext cx="6537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・予約制の見学会となります。（</a:t>
            </a:r>
            <a:r>
              <a:rPr kumimoji="1" lang="en-US" altLang="ja-JP" b="1" dirty="0">
                <a:solidFill>
                  <a:schemeClr val="tx1"/>
                </a:solidFill>
              </a:rPr>
              <a:t>15</a:t>
            </a:r>
            <a:r>
              <a:rPr kumimoji="1" lang="ja-JP" altLang="en-US" b="1" dirty="0">
                <a:solidFill>
                  <a:schemeClr val="tx1"/>
                </a:solidFill>
              </a:rPr>
              <a:t>名定員）</a:t>
            </a:r>
            <a:r>
              <a:rPr kumimoji="1" lang="en-US" altLang="ja-JP" b="1" dirty="0">
                <a:solidFill>
                  <a:schemeClr val="tx1"/>
                </a:solidFill>
                <a:highlight>
                  <a:srgbClr val="FFFF00"/>
                </a:highlight>
              </a:rPr>
              <a:t>3/9</a:t>
            </a:r>
            <a:r>
              <a:rPr kumimoji="1" lang="ja-JP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　</a:t>
            </a:r>
            <a:r>
              <a:rPr kumimoji="1" lang="en-US" altLang="ja-JP" b="1" dirty="0">
                <a:solidFill>
                  <a:schemeClr val="tx1"/>
                </a:solidFill>
                <a:highlight>
                  <a:srgbClr val="FFFF00"/>
                </a:highlight>
              </a:rPr>
              <a:t>17</a:t>
            </a:r>
            <a:r>
              <a:rPr kumimoji="1" lang="ja-JP" alt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時〆切</a:t>
            </a:r>
            <a:endParaRPr kumimoji="1" lang="en-US" altLang="ja-JP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・求職活動の実績になります。</a:t>
            </a:r>
            <a:endParaRPr kumimoji="1" lang="en-US" altLang="ja-JP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・有資格から無資格未経験の求人票があります。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・ご興味ある方はぜひご参加ください！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/>
              <a:t>・申込は職業相談窓口又は下記問合せ先までお電話ください。</a:t>
            </a:r>
            <a:endParaRPr kumimoji="1" lang="en-US" altLang="ja-JP" b="1" dirty="0"/>
          </a:p>
          <a:p>
            <a:r>
              <a:rPr kumimoji="1" lang="en-US" altLang="ja-JP" b="1" dirty="0"/>
              <a:t>※</a:t>
            </a:r>
            <a:r>
              <a:rPr kumimoji="1" lang="ja-JP" altLang="en-US" b="1" u="sng" dirty="0"/>
              <a:t>面接希望</a:t>
            </a:r>
            <a:r>
              <a:rPr kumimoji="1" lang="ja-JP" altLang="en-US" b="1" dirty="0"/>
              <a:t>の方は履歴書持参してください。</a:t>
            </a:r>
            <a:endParaRPr kumimoji="1" lang="en-US" altLang="ja-JP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C5AF69-A66B-47E8-3378-A5506604FACF}"/>
              </a:ext>
            </a:extLst>
          </p:cNvPr>
          <p:cNvSpPr txBox="1"/>
          <p:nvPr/>
        </p:nvSpPr>
        <p:spPr>
          <a:xfrm>
            <a:off x="1114015" y="3543570"/>
            <a:ext cx="352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金沢文庫駅より徒歩</a:t>
            </a:r>
            <a:r>
              <a:rPr kumimoji="1" lang="en-US" altLang="ja-JP" sz="2000" b="1" dirty="0"/>
              <a:t>5</a:t>
            </a:r>
            <a:r>
              <a:rPr kumimoji="1" lang="ja-JP" altLang="en-US" sz="2000" b="1" dirty="0"/>
              <a:t>分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203656B-4CE9-0335-D591-A5D374383ABA}"/>
              </a:ext>
            </a:extLst>
          </p:cNvPr>
          <p:cNvSpPr/>
          <p:nvPr/>
        </p:nvSpPr>
        <p:spPr>
          <a:xfrm>
            <a:off x="73046" y="5673620"/>
            <a:ext cx="6784953" cy="8681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965C086-569E-988B-62AB-757E66E3A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546" y="6342880"/>
            <a:ext cx="1340588" cy="177954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E1A1AC-3B6E-0EA1-889A-48F2AAC4ED80}"/>
              </a:ext>
            </a:extLst>
          </p:cNvPr>
          <p:cNvSpPr txBox="1"/>
          <p:nvPr/>
        </p:nvSpPr>
        <p:spPr>
          <a:xfrm>
            <a:off x="163794" y="5923032"/>
            <a:ext cx="160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当日の流れ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93BD5-FCDB-F40C-7527-C42ACF19A9B1}"/>
              </a:ext>
            </a:extLst>
          </p:cNvPr>
          <p:cNvSpPr txBox="1"/>
          <p:nvPr/>
        </p:nvSpPr>
        <p:spPr>
          <a:xfrm>
            <a:off x="1654025" y="5673620"/>
            <a:ext cx="3622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14</a:t>
            </a:r>
            <a:r>
              <a:rPr kumimoji="1" lang="ja-JP" altLang="en-US" b="1" dirty="0">
                <a:solidFill>
                  <a:srgbClr val="0070C0"/>
                </a:solidFill>
              </a:rPr>
              <a:t>：</a:t>
            </a:r>
            <a:r>
              <a:rPr kumimoji="1" lang="en-US" altLang="ja-JP" b="1" dirty="0">
                <a:solidFill>
                  <a:srgbClr val="0070C0"/>
                </a:solidFill>
              </a:rPr>
              <a:t>00</a:t>
            </a:r>
            <a:r>
              <a:rPr kumimoji="1" lang="ja-JP" altLang="en-US" b="1" dirty="0">
                <a:solidFill>
                  <a:srgbClr val="0070C0"/>
                </a:solidFill>
              </a:rPr>
              <a:t>～</a:t>
            </a:r>
            <a:r>
              <a:rPr kumimoji="1" lang="en-US" altLang="ja-JP" b="1" dirty="0">
                <a:solidFill>
                  <a:srgbClr val="0070C0"/>
                </a:solidFill>
              </a:rPr>
              <a:t>14</a:t>
            </a:r>
            <a:r>
              <a:rPr kumimoji="1" lang="ja-JP" altLang="en-US" b="1" dirty="0">
                <a:solidFill>
                  <a:srgbClr val="0070C0"/>
                </a:solidFill>
              </a:rPr>
              <a:t>：</a:t>
            </a:r>
            <a:r>
              <a:rPr kumimoji="1" lang="en-US" altLang="ja-JP" b="1" dirty="0">
                <a:solidFill>
                  <a:srgbClr val="0070C0"/>
                </a:solidFill>
              </a:rPr>
              <a:t>30</a:t>
            </a:r>
            <a:r>
              <a:rPr kumimoji="1" lang="ja-JP" altLang="en-US" b="1" dirty="0">
                <a:solidFill>
                  <a:srgbClr val="0070C0"/>
                </a:solidFill>
              </a:rPr>
              <a:t>　会社説明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r>
              <a:rPr lang="en-US" altLang="ja-JP" b="1" dirty="0">
                <a:solidFill>
                  <a:srgbClr val="0070C0"/>
                </a:solidFill>
              </a:rPr>
              <a:t>14</a:t>
            </a:r>
            <a:r>
              <a:rPr lang="ja-JP" altLang="en-US" b="1" dirty="0">
                <a:solidFill>
                  <a:srgbClr val="0070C0"/>
                </a:solidFill>
              </a:rPr>
              <a:t>：</a:t>
            </a:r>
            <a:r>
              <a:rPr lang="en-US" altLang="ja-JP" b="1" dirty="0">
                <a:solidFill>
                  <a:srgbClr val="0070C0"/>
                </a:solidFill>
              </a:rPr>
              <a:t>30</a:t>
            </a:r>
            <a:r>
              <a:rPr lang="ja-JP" altLang="en-US" b="1" dirty="0">
                <a:solidFill>
                  <a:srgbClr val="0070C0"/>
                </a:solidFill>
              </a:rPr>
              <a:t>～</a:t>
            </a:r>
            <a:r>
              <a:rPr lang="en-US" altLang="ja-JP" b="1" dirty="0">
                <a:solidFill>
                  <a:srgbClr val="0070C0"/>
                </a:solidFill>
              </a:rPr>
              <a:t>15</a:t>
            </a:r>
            <a:r>
              <a:rPr lang="ja-JP" altLang="en-US" b="1" dirty="0">
                <a:solidFill>
                  <a:srgbClr val="0070C0"/>
                </a:solidFill>
              </a:rPr>
              <a:t>：</a:t>
            </a:r>
            <a:r>
              <a:rPr lang="en-US" altLang="ja-JP" b="1" dirty="0">
                <a:solidFill>
                  <a:srgbClr val="0070C0"/>
                </a:solidFill>
              </a:rPr>
              <a:t>30</a:t>
            </a:r>
            <a:r>
              <a:rPr lang="ja-JP" altLang="en-US" b="1" dirty="0">
                <a:solidFill>
                  <a:srgbClr val="0070C0"/>
                </a:solidFill>
              </a:rPr>
              <a:t>　施設内見学</a:t>
            </a:r>
            <a:endParaRPr lang="en-US" altLang="ja-JP" b="1" dirty="0">
              <a:solidFill>
                <a:srgbClr val="0070C0"/>
              </a:solidFill>
            </a:endParaRPr>
          </a:p>
          <a:p>
            <a:r>
              <a:rPr kumimoji="1" lang="en-US" altLang="ja-JP" b="1" dirty="0">
                <a:solidFill>
                  <a:srgbClr val="0070C0"/>
                </a:solidFill>
              </a:rPr>
              <a:t>15</a:t>
            </a:r>
            <a:r>
              <a:rPr kumimoji="1" lang="ja-JP" altLang="en-US" b="1" dirty="0">
                <a:solidFill>
                  <a:srgbClr val="0070C0"/>
                </a:solidFill>
              </a:rPr>
              <a:t>：</a:t>
            </a:r>
            <a:r>
              <a:rPr kumimoji="1" lang="en-US" altLang="ja-JP" b="1" dirty="0">
                <a:solidFill>
                  <a:srgbClr val="0070C0"/>
                </a:solidFill>
              </a:rPr>
              <a:t>30</a:t>
            </a:r>
            <a:r>
              <a:rPr kumimoji="1" lang="ja-JP" altLang="en-US" b="1" dirty="0">
                <a:solidFill>
                  <a:srgbClr val="0070C0"/>
                </a:solidFill>
              </a:rPr>
              <a:t>～</a:t>
            </a:r>
            <a:r>
              <a:rPr kumimoji="1" lang="en-US" altLang="ja-JP" b="1" dirty="0">
                <a:solidFill>
                  <a:srgbClr val="0070C0"/>
                </a:solidFill>
              </a:rPr>
              <a:t>16</a:t>
            </a:r>
            <a:r>
              <a:rPr kumimoji="1" lang="ja-JP" altLang="en-US" b="1" dirty="0">
                <a:solidFill>
                  <a:srgbClr val="0070C0"/>
                </a:solidFill>
              </a:rPr>
              <a:t>：</a:t>
            </a:r>
            <a:r>
              <a:rPr kumimoji="1" lang="en-US" altLang="ja-JP" b="1" dirty="0">
                <a:solidFill>
                  <a:srgbClr val="0070C0"/>
                </a:solidFill>
              </a:rPr>
              <a:t>00</a:t>
            </a:r>
            <a:r>
              <a:rPr kumimoji="1" lang="ja-JP" altLang="en-US" b="1" dirty="0">
                <a:solidFill>
                  <a:srgbClr val="0070C0"/>
                </a:solidFill>
              </a:rPr>
              <a:t>　質問・相談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8D7C9C-DA72-232D-C6F3-00830425B22B}"/>
              </a:ext>
            </a:extLst>
          </p:cNvPr>
          <p:cNvSpPr txBox="1"/>
          <p:nvPr/>
        </p:nvSpPr>
        <p:spPr>
          <a:xfrm>
            <a:off x="4345371" y="3079563"/>
            <a:ext cx="251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ベストライフ金沢文庫</a:t>
            </a:r>
            <a:endParaRPr kumimoji="1" lang="en-US" altLang="ja-JP" b="1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720C56C-757C-A0AF-5CD2-079E6387A81B}"/>
              </a:ext>
            </a:extLst>
          </p:cNvPr>
          <p:cNvSpPr/>
          <p:nvPr/>
        </p:nvSpPr>
        <p:spPr>
          <a:xfrm>
            <a:off x="4820380" y="3436401"/>
            <a:ext cx="1877600" cy="501671"/>
          </a:xfrm>
          <a:prstGeom prst="roundRect">
            <a:avLst/>
          </a:prstGeom>
          <a:solidFill>
            <a:srgbClr val="F8FEA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231226-3A1C-87B0-A931-791B9D4D420C}"/>
              </a:ext>
            </a:extLst>
          </p:cNvPr>
          <p:cNvSpPr txBox="1"/>
          <p:nvPr/>
        </p:nvSpPr>
        <p:spPr>
          <a:xfrm>
            <a:off x="4796473" y="3436401"/>
            <a:ext cx="206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ベストライフ金沢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文庫</a:t>
            </a:r>
            <a:r>
              <a:rPr kumimoji="1" lang="en-US" altLang="ja-JP" sz="1400" b="1" dirty="0"/>
              <a:t>Ⅱ</a:t>
            </a:r>
            <a:r>
              <a:rPr kumimoji="1" lang="ja-JP" altLang="en-US" sz="1400" b="1" dirty="0"/>
              <a:t>ではありません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596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4f5e73-feb4-470c-9245-7ceca1be795c">
      <Terms xmlns="http://schemas.microsoft.com/office/infopath/2007/PartnerControls"/>
    </lcf76f155ced4ddcb4097134ff3c332f>
    <Owner xmlns="8e4f5e73-feb4-470c-9245-7ceca1be795c">
      <UserInfo>
        <DisplayName/>
        <AccountId xsi:nil="true"/>
        <AccountType/>
      </UserInfo>
    </Owner>
    <TaxCatchAll xmlns="c8886e6d-ca38-4783-ac23-8bd097117a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240439A63644880870C1A05854F6E" ma:contentTypeVersion="14" ma:contentTypeDescription="新しいドキュメントを作成します。" ma:contentTypeScope="" ma:versionID="641c0bb8668381d5e342d23fa92631d1">
  <xsd:schema xmlns:xsd="http://www.w3.org/2001/XMLSchema" xmlns:xs="http://www.w3.org/2001/XMLSchema" xmlns:p="http://schemas.microsoft.com/office/2006/metadata/properties" xmlns:ns2="8e4f5e73-feb4-470c-9245-7ceca1be795c" xmlns:ns3="c8886e6d-ca38-4783-ac23-8bd097117a79" targetNamespace="http://schemas.microsoft.com/office/2006/metadata/properties" ma:root="true" ma:fieldsID="e064efc04f0e8568d32eb5d48fef3116" ns2:_="" ns3:_="">
    <xsd:import namespace="8e4f5e73-feb4-470c-9245-7ceca1be795c"/>
    <xsd:import namespace="c8886e6d-ca38-4783-ac23-8bd097117a7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5e73-feb4-470c-9245-7ceca1be795c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6e6d-ca38-4783-ac23-8bd097117a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00720a3-ca21-4945-a7a6-f591b4a528e9}" ma:internalName="TaxCatchAll" ma:showField="CatchAllData" ma:web="c8886e6d-ca38-4783-ac23-8bd097117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8EFC96-4E3E-45F1-860F-A6B5320E51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C953CA-EC5A-45DA-98E2-B9557A787A77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c8886e6d-ca38-4783-ac23-8bd097117a79"/>
    <ds:schemaRef ds:uri="8e4f5e73-feb4-470c-9245-7ceca1be795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DDC2D92-B814-4B5C-9AAD-7FDD914AA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f5e73-feb4-470c-9245-7ceca1be795c"/>
    <ds:schemaRef ds:uri="c8886e6d-ca38-4783-ac23-8bd097117a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Words>175</Words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0x010100558240439A63644880870C1A05854F6E</vt:lpwstr>
  </property>
  <property fmtid="{D5CDD505-2E9C-101B-9397-08002B2CF9AE}" pid="3" name="MediaServiceImageTags">
    <vt:lpwstr/>
  </property>
</Properties>
</file>