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5" r:id="rId4"/>
  </p:sldMasterIdLst>
  <p:notesMasterIdLst>
    <p:notesMasterId r:id="rId7"/>
  </p:notesMasterIdLst>
  <p:sldIdLst>
    <p:sldId id="256" r:id="rId5"/>
    <p:sldId id="258" r:id="rId6"/>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00"/>
    <a:srgbClr val="FF9933"/>
    <a:srgbClr val="007E39"/>
    <a:srgbClr val="D5F4FF"/>
    <a:srgbClr val="ECF3FA"/>
    <a:srgbClr val="FFF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DF2D17D6-026B-499E-9282-00CB85EEBE4B}" type="datetimeFigureOut">
              <a:rPr kumimoji="1" lang="ja-JP" altLang="en-US" smtClean="0"/>
              <a:t>2026/1/20</a:t>
            </a:fld>
            <a:endParaRPr kumimoji="1" lang="ja-JP" altLang="en-US"/>
          </a:p>
        </p:txBody>
      </p:sp>
      <p:sp>
        <p:nvSpPr>
          <p:cNvPr id="4" name="スライド イメージ プレースホルダー 3"/>
          <p:cNvSpPr>
            <a:spLocks noGrp="1" noRot="1" noChangeAspect="1"/>
          </p:cNvSpPr>
          <p:nvPr>
            <p:ph type="sldImg" idx="2"/>
          </p:nvPr>
        </p:nvSpPr>
        <p:spPr>
          <a:xfrm>
            <a:off x="2241550" y="1243013"/>
            <a:ext cx="232251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3C902DFD-1764-4BD6-B2E2-5438F73DA2B0}" type="slidenum">
              <a:rPr kumimoji="1" lang="ja-JP" altLang="en-US" smtClean="0"/>
              <a:t>‹#›</a:t>
            </a:fld>
            <a:endParaRPr kumimoji="1" lang="ja-JP" altLang="en-US"/>
          </a:p>
        </p:txBody>
      </p:sp>
    </p:spTree>
    <p:extLst>
      <p:ext uri="{BB962C8B-B14F-4D97-AF65-F5344CB8AC3E}">
        <p14:creationId xmlns:p14="http://schemas.microsoft.com/office/powerpoint/2010/main" val="11661933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624321"/>
            <a:ext cx="5143500" cy="3448756"/>
          </a:xfrm>
        </p:spPr>
        <p:txBody>
          <a:bodyPr anchor="b">
            <a:normAutofit/>
          </a:bodyPr>
          <a:lstStyle>
            <a:lvl1pPr algn="ctr">
              <a:defRPr sz="3375"/>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normAutofit/>
          </a:bodyPr>
          <a:lstStyle>
            <a:lvl1pPr marL="0" indent="0" algn="ctr">
              <a:buNone/>
              <a:defRPr sz="1350">
                <a:solidFill>
                  <a:schemeClr val="tx1">
                    <a:lumMod val="75000"/>
                    <a:lumOff val="25000"/>
                  </a:schemeClr>
                </a:solidFill>
              </a:defRPr>
            </a:lvl1pPr>
            <a:lvl2pPr marL="257175" indent="0" algn="ctr">
              <a:buNone/>
              <a:defRPr sz="1575"/>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1643585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2888461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052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7" y="520523"/>
            <a:ext cx="4350544" cy="839487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126184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4084925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73500"/>
            <a:ext cx="5915025" cy="4118412"/>
          </a:xfrm>
        </p:spPr>
        <p:txBody>
          <a:bodyPr anchor="b">
            <a:normAutofit/>
          </a:bodyPr>
          <a:lstStyle>
            <a:lvl1pPr>
              <a:defRPr sz="33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576026"/>
            <a:ext cx="5915025" cy="2166937"/>
          </a:xfrm>
        </p:spPr>
        <p:txBody>
          <a:bodyPr anchor="t">
            <a:normAutofit/>
          </a:bodyPr>
          <a:lstStyle>
            <a:lvl1pPr marL="0" indent="0">
              <a:buNone/>
              <a:defRPr sz="1350">
                <a:solidFill>
                  <a:schemeClr val="tx1">
                    <a:lumMod val="75000"/>
                    <a:lumOff val="2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35600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384" y="2641601"/>
            <a:ext cx="29146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41601"/>
            <a:ext cx="29146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59827202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5384" y="2429340"/>
            <a:ext cx="2900363" cy="1192676"/>
          </a:xfrm>
        </p:spPr>
        <p:txBody>
          <a:bodyPr anchor="b">
            <a:normAutofit/>
          </a:bodyPr>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4" name="Content Placeholder 3"/>
          <p:cNvSpPr>
            <a:spLocks noGrp="1"/>
          </p:cNvSpPr>
          <p:nvPr>
            <p:ph sz="half" idx="2"/>
          </p:nvPr>
        </p:nvSpPr>
        <p:spPr>
          <a:xfrm>
            <a:off x="475384" y="3622017"/>
            <a:ext cx="2900363"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9340"/>
            <a:ext cx="2914651" cy="1192675"/>
          </a:xfrm>
        </p:spPr>
        <p:txBody>
          <a:bodyPr anchor="b"/>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22017"/>
            <a:ext cx="2914651"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99809351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817976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3940081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1"/>
            <a:ext cx="2211705" cy="2311396"/>
          </a:xfrm>
        </p:spPr>
        <p:txBody>
          <a:bodyPr anchor="b">
            <a:normAutofit/>
          </a:bodyPr>
          <a:lstStyle>
            <a:lvl1pPr>
              <a:defRPr sz="1800" b="0"/>
            </a:lvl1pPr>
          </a:lstStyle>
          <a:p>
            <a:r>
              <a:rPr lang="ja-JP" altLang="en-US"/>
              <a:t>マスター タイトルの書式設定</a:t>
            </a:r>
            <a:endParaRPr lang="en-US" dirty="0"/>
          </a:p>
        </p:txBody>
      </p:sp>
      <p:sp>
        <p:nvSpPr>
          <p:cNvPr id="3" name="Content Placeholder 2"/>
          <p:cNvSpPr>
            <a:spLocks noGrp="1"/>
          </p:cNvSpPr>
          <p:nvPr>
            <p:ph idx="1"/>
          </p:nvPr>
        </p:nvSpPr>
        <p:spPr>
          <a:xfrm>
            <a:off x="2914650" y="1430867"/>
            <a:ext cx="3471863" cy="70442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3202" y="2971799"/>
            <a:ext cx="2211705" cy="5503335"/>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348406700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0"/>
            <a:ext cx="2211705" cy="2311400"/>
          </a:xfrm>
        </p:spPr>
        <p:txBody>
          <a:bodyPr anchor="b">
            <a:normAutofit/>
          </a:bodyPr>
          <a:lstStyle>
            <a:lvl1pPr>
              <a:defRPr sz="18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14650" y="1430867"/>
            <a:ext cx="3471863" cy="70442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3202" y="2971800"/>
            <a:ext cx="2211705" cy="5503333"/>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F125D1-530A-48F7-B673-0284EA8A3241}" type="datetimeFigureOut">
              <a:rPr kumimoji="1" lang="ja-JP" altLang="en-US" smtClean="0"/>
              <a:t>2026/1/20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305436888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384" y="528320"/>
            <a:ext cx="5915025" cy="19147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384" y="2641601"/>
            <a:ext cx="5915025" cy="628526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19">
                <a:solidFill>
                  <a:schemeClr val="tx1">
                    <a:lumMod val="65000"/>
                    <a:lumOff val="35000"/>
                  </a:schemeClr>
                </a:solidFill>
              </a:defRPr>
            </a:lvl1pPr>
          </a:lstStyle>
          <a:p>
            <a:fld id="{39F125D1-530A-48F7-B673-0284EA8A3241}" type="datetimeFigureOut">
              <a:rPr kumimoji="1" lang="ja-JP" altLang="en-US" smtClean="0"/>
              <a:t>2026/1/20</a:t>
            </a:fld>
            <a:endParaRPr kumimoji="1" lang="ja-JP" altLang="en-US"/>
          </a:p>
        </p:txBody>
      </p:sp>
      <p:sp>
        <p:nvSpPr>
          <p:cNvPr id="5" name="Footer Placeholder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19">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847359" y="9181395"/>
            <a:ext cx="1543050" cy="527403"/>
          </a:xfrm>
          <a:prstGeom prst="rect">
            <a:avLst/>
          </a:prstGeom>
        </p:spPr>
        <p:txBody>
          <a:bodyPr vert="horz" lIns="91440" tIns="45720" rIns="91440" bIns="45720" rtlCol="0" anchor="ctr"/>
          <a:lstStyle>
            <a:lvl1pPr algn="r">
              <a:defRPr sz="619">
                <a:solidFill>
                  <a:schemeClr val="tx1">
                    <a:tint val="75000"/>
                  </a:schemeClr>
                </a:solidFill>
              </a:defRPr>
            </a:lvl1pPr>
          </a:lstStyle>
          <a:p>
            <a:fld id="{A7C0BE47-BB3B-42E1-AE94-B6578A47D063}" type="slidenum">
              <a:rPr kumimoji="1" lang="ja-JP" altLang="en-US" smtClean="0"/>
              <a:t>‹#›</a:t>
            </a:fld>
            <a:endParaRPr kumimoji="1" lang="ja-JP" altLang="en-US"/>
          </a:p>
        </p:txBody>
      </p:sp>
    </p:spTree>
    <p:extLst>
      <p:ext uri="{BB962C8B-B14F-4D97-AF65-F5344CB8AC3E}">
        <p14:creationId xmlns:p14="http://schemas.microsoft.com/office/powerpoint/2010/main" val="1524307817"/>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Wingdings 2" pitchFamily="18" charset="2"/>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Wingdings 2" pitchFamily="18" charset="2"/>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Wingdings 2" pitchFamily="18" charset="2"/>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5pPr>
      <a:lvl6pPr marL="141446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6pPr>
      <a:lvl7pPr marL="167163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7pPr>
      <a:lvl8pPr marL="192881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8pPr>
      <a:lvl9pPr marL="218598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9pPr>
    </p:bodyStyle>
    <p:otherStyle>
      <a:defPPr>
        <a:defRPr lang="en-US"/>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1654381" y="503347"/>
            <a:ext cx="3876763" cy="1200329"/>
          </a:xfrm>
          <a:prstGeom prst="rect">
            <a:avLst/>
          </a:prstGeom>
          <a:noFill/>
        </p:spPr>
        <p:txBody>
          <a:bodyPr wrap="square" rtlCol="0">
            <a:spAutoFit/>
          </a:bodyPr>
          <a:lstStyle/>
          <a:p>
            <a:r>
              <a:rPr kumimoji="1" lang="ja-JP" altLang="en-US" sz="3600" b="1" dirty="0">
                <a:solidFill>
                  <a:schemeClr val="accent5">
                    <a:lumMod val="50000"/>
                  </a:schemeClr>
                </a:solidFill>
                <a:latin typeface="メイリオ" panose="020B0604030504040204" pitchFamily="50" charset="-128"/>
                <a:ea typeface="メイリオ" panose="020B0604030504040204" pitchFamily="50" charset="-128"/>
              </a:rPr>
              <a:t>ハローワーク港北</a:t>
            </a:r>
            <a:endParaRPr kumimoji="1" lang="en-US" altLang="ja-JP" sz="3600" b="1" dirty="0">
              <a:solidFill>
                <a:schemeClr val="accent5">
                  <a:lumMod val="50000"/>
                </a:schemeClr>
              </a:solidFill>
              <a:latin typeface="メイリオ" panose="020B0604030504040204" pitchFamily="50" charset="-128"/>
              <a:ea typeface="メイリオ" panose="020B0604030504040204" pitchFamily="50" charset="-128"/>
            </a:endParaRPr>
          </a:p>
          <a:p>
            <a:r>
              <a:rPr kumimoji="1" lang="ja-JP" altLang="en-US" sz="3600" b="1" dirty="0">
                <a:solidFill>
                  <a:schemeClr val="accent5">
                    <a:lumMod val="50000"/>
                  </a:schemeClr>
                </a:solidFill>
                <a:latin typeface="メイリオ" panose="020B0604030504040204" pitchFamily="50" charset="-128"/>
                <a:ea typeface="メイリオ" panose="020B0604030504040204" pitchFamily="50" charset="-128"/>
              </a:rPr>
              <a:t>障害者就職面接会</a:t>
            </a:r>
            <a:r>
              <a:rPr kumimoji="1" lang="ja-JP" altLang="en-US" sz="3200" b="1" dirty="0">
                <a:solidFill>
                  <a:srgbClr val="0070C0"/>
                </a:solidFill>
                <a:latin typeface="メイリオ" panose="020B0604030504040204" pitchFamily="50" charset="-128"/>
                <a:ea typeface="メイリオ" panose="020B0604030504040204" pitchFamily="50" charset="-128"/>
              </a:rPr>
              <a:t>　　　　　　　　　　</a:t>
            </a:r>
          </a:p>
        </p:txBody>
      </p:sp>
      <p:sp>
        <p:nvSpPr>
          <p:cNvPr id="9" name="楕円 8"/>
          <p:cNvSpPr/>
          <p:nvPr/>
        </p:nvSpPr>
        <p:spPr>
          <a:xfrm>
            <a:off x="5500980" y="370034"/>
            <a:ext cx="1200150" cy="1169142"/>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p:cNvSpPr/>
          <p:nvPr/>
        </p:nvSpPr>
        <p:spPr>
          <a:xfrm>
            <a:off x="5475119" y="102189"/>
            <a:ext cx="1200150" cy="10852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322134" y="368676"/>
            <a:ext cx="1472443" cy="646331"/>
          </a:xfrm>
          <a:prstGeom prst="rect">
            <a:avLst/>
          </a:prstGeom>
          <a:noFill/>
        </p:spPr>
        <p:txBody>
          <a:bodyPr wrap="square" rtlCol="0">
            <a:spAutoFit/>
          </a:bodyP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参加企業</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kumimoji="1" lang="en-US" altLang="ja-JP" b="1" dirty="0">
                <a:solidFill>
                  <a:schemeClr val="bg1"/>
                </a:solidFill>
                <a:latin typeface="メイリオ" panose="020B0604030504040204" pitchFamily="50" charset="-128"/>
                <a:ea typeface="メイリオ" panose="020B0604030504040204" pitchFamily="50" charset="-128"/>
              </a:rPr>
              <a:t>5</a:t>
            </a:r>
            <a:r>
              <a:rPr kumimoji="1" lang="ja-JP" altLang="en-US" b="1" dirty="0">
                <a:solidFill>
                  <a:schemeClr val="bg1"/>
                </a:solidFill>
                <a:latin typeface="メイリオ" panose="020B0604030504040204" pitchFamily="50" charset="-128"/>
                <a:ea typeface="メイリオ" panose="020B0604030504040204" pitchFamily="50" charset="-128"/>
              </a:rPr>
              <a:t>社</a:t>
            </a:r>
            <a:endParaRPr kumimoji="1" lang="en-US" altLang="ja-JP" b="1" dirty="0">
              <a:solidFill>
                <a:schemeClr val="bg1"/>
              </a:solidFill>
              <a:latin typeface="メイリオ" panose="020B0604030504040204" pitchFamily="50" charset="-128"/>
              <a:ea typeface="メイリオ" panose="020B0604030504040204" pitchFamily="50" charset="-128"/>
            </a:endParaRPr>
          </a:p>
        </p:txBody>
      </p:sp>
      <p:sp>
        <p:nvSpPr>
          <p:cNvPr id="36" name="AutoShape 26"/>
          <p:cNvSpPr>
            <a:spLocks noChangeArrowheads="1"/>
          </p:cNvSpPr>
          <p:nvPr/>
        </p:nvSpPr>
        <p:spPr bwMode="auto">
          <a:xfrm>
            <a:off x="160521" y="6212497"/>
            <a:ext cx="6492639" cy="1884053"/>
          </a:xfrm>
          <a:prstGeom prst="roundRect">
            <a:avLst>
              <a:gd name="adj" fmla="val 8059"/>
            </a:avLst>
          </a:prstGeom>
          <a:solidFill>
            <a:srgbClr val="D5F4FF"/>
          </a:solidFill>
          <a:ln w="9525">
            <a:noFill/>
            <a:round/>
            <a:headEnd/>
            <a:tailEnd/>
          </a:ln>
        </p:spPr>
        <p:txBody>
          <a:bodyPr rot="0" vert="horz" wrap="square" lIns="74295" tIns="8890" rIns="74295" bIns="8890" anchor="t" anchorCtr="0" upright="1">
            <a:noAutofit/>
          </a:bodyPr>
          <a:lstStyle/>
          <a:p>
            <a:pPr algn="just">
              <a:spcAft>
                <a:spcPts val="0"/>
              </a:spcAft>
            </a:pPr>
            <a:r>
              <a:rPr lang="ja-JP" altLang="en-US" sz="16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　</a:t>
            </a:r>
            <a:r>
              <a:rPr lang="ja-JP" altLang="en-US" kern="100" dirty="0">
                <a:effectLst/>
                <a:latin typeface="メイリオ" panose="020B0604030504040204" pitchFamily="50" charset="-128"/>
                <a:ea typeface="メイリオ" panose="020B0604030504040204" pitchFamily="50" charset="-128"/>
                <a:cs typeface="Times New Roman" panose="02020603050405020304" pitchFamily="18" charset="0"/>
              </a:rPr>
              <a:t>▼ご応募の前に必ずお読みください▼</a:t>
            </a:r>
            <a:endParaRPr lang="en-US" altLang="ja-JP"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600" kern="100" dirty="0">
                <a:effectLst/>
                <a:latin typeface="HGSｺﾞｼｯｸM" panose="020B0600000000000000" pitchFamily="50" charset="-128"/>
                <a:ea typeface="HGSｺﾞｼｯｸM" panose="020B0600000000000000" pitchFamily="50" charset="-128"/>
                <a:cs typeface="Times New Roman" panose="02020603050405020304" pitchFamily="18" charset="0"/>
              </a:rPr>
              <a:t>○</a:t>
            </a: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完全予約制での開催となります。</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○最寄りのハローワークで申し込み、紹介状を受け取ってください。</a:t>
            </a:r>
            <a:endParaRPr lang="en-US"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b="1" kern="100" dirty="0">
                <a:latin typeface="メイリオ" panose="020B0604030504040204" pitchFamily="50" charset="-128"/>
                <a:ea typeface="メイリオ" panose="020B0604030504040204" pitchFamily="50" charset="-128"/>
                <a:cs typeface="Times New Roman" panose="02020603050405020304" pitchFamily="18" charset="0"/>
              </a:rPr>
              <a:t>予約できる事業所数は</a:t>
            </a:r>
            <a:r>
              <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600" b="1" kern="100" dirty="0">
                <a:latin typeface="メイリオ" panose="020B0604030504040204" pitchFamily="50" charset="-128"/>
                <a:ea typeface="メイリオ" panose="020B0604030504040204" pitchFamily="50" charset="-128"/>
                <a:cs typeface="Times New Roman" panose="02020603050405020304" pitchFamily="18" charset="0"/>
              </a:rPr>
              <a:t>人</a:t>
            </a:r>
            <a:r>
              <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600" b="1" kern="100" dirty="0">
                <a:latin typeface="メイリオ" panose="020B0604030504040204" pitchFamily="50" charset="-128"/>
                <a:ea typeface="メイリオ" panose="020B0604030504040204" pitchFamily="50" charset="-128"/>
                <a:cs typeface="Times New Roman" panose="02020603050405020304" pitchFamily="18" charset="0"/>
              </a:rPr>
              <a:t>社までです。</a:t>
            </a:r>
            <a:endPar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予約にはハローワークでの障害者求職登録が必要です。</a:t>
            </a:r>
            <a:endParaRPr lang="en-US"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○予約をキャンセルする場合は、速やかにハローワーク港北専門援</a:t>
            </a:r>
            <a:endParaRPr lang="en-US"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600" kern="100" dirty="0">
                <a:effectLst/>
                <a:latin typeface="メイリオ" panose="020B0604030504040204" pitchFamily="50" charset="-128"/>
                <a:ea typeface="メイリオ" panose="020B0604030504040204" pitchFamily="50" charset="-128"/>
                <a:cs typeface="Times New Roman" panose="02020603050405020304" pitchFamily="18" charset="0"/>
              </a:rPr>
              <a:t>　助部門に連絡してください。</a:t>
            </a:r>
            <a:endParaRPr lang="en-US"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7" name="テキスト ボックス 36"/>
          <p:cNvSpPr txBox="1"/>
          <p:nvPr/>
        </p:nvSpPr>
        <p:spPr>
          <a:xfrm>
            <a:off x="284044" y="8164280"/>
            <a:ext cx="6148318" cy="1107996"/>
          </a:xfrm>
          <a:prstGeom prst="rect">
            <a:avLst/>
          </a:prstGeom>
          <a:noFill/>
        </p:spPr>
        <p:txBody>
          <a:bodyPr wrap="square" rtlCol="0">
            <a:spAutoFit/>
          </a:bodyPr>
          <a:lstStyle/>
          <a:p>
            <a:pPr algn="ctr"/>
            <a:r>
              <a:rPr kumimoji="1" lang="en-US" altLang="ja-JP" sz="1600" b="1" dirty="0">
                <a:solidFill>
                  <a:srgbClr val="0070C0"/>
                </a:solidFill>
                <a:latin typeface="メイリオ" panose="020B0604030504040204" pitchFamily="50" charset="-128"/>
                <a:ea typeface="メイリオ" panose="020B0604030504040204" pitchFamily="50" charset="-128"/>
              </a:rPr>
              <a:t>《</a:t>
            </a:r>
            <a:r>
              <a:rPr kumimoji="1" lang="ja-JP" altLang="en-US" sz="1600" b="1" dirty="0">
                <a:solidFill>
                  <a:srgbClr val="0070C0"/>
                </a:solidFill>
                <a:latin typeface="メイリオ" panose="020B0604030504040204" pitchFamily="50" charset="-128"/>
                <a:ea typeface="メイリオ" panose="020B0604030504040204" pitchFamily="50" charset="-128"/>
              </a:rPr>
              <a:t>お問い合わせ</a:t>
            </a:r>
            <a:r>
              <a:rPr kumimoji="1" lang="en-US" altLang="ja-JP" sz="1600" b="1" dirty="0">
                <a:solidFill>
                  <a:srgbClr val="0070C0"/>
                </a:solidFill>
                <a:latin typeface="メイリオ" panose="020B0604030504040204" pitchFamily="50" charset="-128"/>
                <a:ea typeface="メイリオ" panose="020B0604030504040204" pitchFamily="50" charset="-128"/>
              </a:rPr>
              <a:t>》</a:t>
            </a:r>
          </a:p>
          <a:p>
            <a:pPr algn="ctr"/>
            <a:r>
              <a:rPr kumimoji="1" lang="ja-JP" altLang="en-US" b="1" dirty="0">
                <a:solidFill>
                  <a:srgbClr val="0070C0"/>
                </a:solidFill>
                <a:latin typeface="メイリオ" panose="020B0604030504040204" pitchFamily="50" charset="-128"/>
                <a:ea typeface="メイリオ" panose="020B0604030504040204" pitchFamily="50" charset="-128"/>
              </a:rPr>
              <a:t>ハローワーク港北　専門援助部門</a:t>
            </a:r>
            <a:endParaRPr kumimoji="1" lang="en-US" altLang="ja-JP" b="1" dirty="0">
              <a:solidFill>
                <a:srgbClr val="0070C0"/>
              </a:solidFill>
              <a:latin typeface="メイリオ" panose="020B0604030504040204" pitchFamily="50" charset="-128"/>
              <a:ea typeface="メイリオ" panose="020B0604030504040204" pitchFamily="50" charset="-128"/>
            </a:endParaRPr>
          </a:p>
          <a:p>
            <a:pPr algn="ctr"/>
            <a:r>
              <a:rPr kumimoji="1" lang="ja-JP" altLang="en-US" sz="1400" b="1" dirty="0">
                <a:solidFill>
                  <a:srgbClr val="0070C0"/>
                </a:solidFill>
                <a:latin typeface="メイリオ" panose="020B0604030504040204" pitchFamily="50" charset="-128"/>
                <a:ea typeface="メイリオ" panose="020B0604030504040204" pitchFamily="50" charset="-128"/>
              </a:rPr>
              <a:t>横浜市港北区新横浜</a:t>
            </a:r>
            <a:r>
              <a:rPr kumimoji="1" lang="en-US" altLang="ja-JP" sz="1400" b="1" dirty="0">
                <a:solidFill>
                  <a:srgbClr val="0070C0"/>
                </a:solidFill>
                <a:latin typeface="メイリオ" panose="020B0604030504040204" pitchFamily="50" charset="-128"/>
                <a:ea typeface="メイリオ" panose="020B0604030504040204" pitchFamily="50" charset="-128"/>
              </a:rPr>
              <a:t>3-24-6</a:t>
            </a:r>
            <a:r>
              <a:rPr kumimoji="1" lang="ja-JP" altLang="en-US" sz="1400" b="1" dirty="0">
                <a:solidFill>
                  <a:srgbClr val="0070C0"/>
                </a:solidFill>
                <a:latin typeface="メイリオ" panose="020B0604030504040204" pitchFamily="50" charset="-128"/>
                <a:ea typeface="メイリオ" panose="020B0604030504040204" pitchFamily="50" charset="-128"/>
              </a:rPr>
              <a:t>（横浜港北地方合同庁舎）</a:t>
            </a:r>
            <a:endParaRPr kumimoji="1" lang="en-US" altLang="ja-JP" sz="1400" b="1" dirty="0">
              <a:solidFill>
                <a:srgbClr val="0070C0"/>
              </a:solidFill>
              <a:latin typeface="メイリオ" panose="020B0604030504040204" pitchFamily="50" charset="-128"/>
              <a:ea typeface="メイリオ" panose="020B0604030504040204" pitchFamily="50" charset="-128"/>
            </a:endParaRPr>
          </a:p>
          <a:p>
            <a:pPr algn="ctr"/>
            <a:r>
              <a:rPr kumimoji="1" lang="ja-JP" altLang="en-US" b="1" dirty="0">
                <a:solidFill>
                  <a:srgbClr val="0070C0"/>
                </a:solidFill>
                <a:latin typeface="メイリオ" panose="020B0604030504040204" pitchFamily="50" charset="-128"/>
                <a:ea typeface="メイリオ" panose="020B0604030504040204" pitchFamily="50" charset="-128"/>
              </a:rPr>
              <a:t>☎ </a:t>
            </a:r>
            <a:r>
              <a:rPr kumimoji="1" lang="en-US" altLang="ja-JP" b="1" dirty="0">
                <a:solidFill>
                  <a:srgbClr val="0070C0"/>
                </a:solidFill>
                <a:latin typeface="メイリオ" panose="020B0604030504040204" pitchFamily="50" charset="-128"/>
                <a:ea typeface="メイリオ" panose="020B0604030504040204" pitchFamily="50" charset="-128"/>
              </a:rPr>
              <a:t>045-474-1221(44#)</a:t>
            </a:r>
            <a:r>
              <a:rPr kumimoji="1" lang="ja-JP" altLang="en-US" b="1" dirty="0">
                <a:solidFill>
                  <a:srgbClr val="0070C0"/>
                </a:solidFill>
                <a:latin typeface="メイリオ" panose="020B0604030504040204" pitchFamily="50" charset="-128"/>
                <a:ea typeface="メイリオ" panose="020B0604030504040204" pitchFamily="50" charset="-128"/>
              </a:rPr>
              <a:t>　</a:t>
            </a:r>
            <a:r>
              <a:rPr kumimoji="1" lang="en-US" altLang="ja-JP" b="1" dirty="0">
                <a:solidFill>
                  <a:srgbClr val="0070C0"/>
                </a:solidFill>
                <a:latin typeface="メイリオ" panose="020B0604030504040204" pitchFamily="50" charset="-128"/>
                <a:ea typeface="メイリオ" panose="020B0604030504040204" pitchFamily="50" charset="-128"/>
              </a:rPr>
              <a:t>FAX045-474-0878</a:t>
            </a:r>
            <a:r>
              <a:rPr kumimoji="1" lang="ja-JP" altLang="en-US" b="1" dirty="0">
                <a:solidFill>
                  <a:srgbClr val="0070C0"/>
                </a:solidFill>
                <a:latin typeface="メイリオ" panose="020B0604030504040204" pitchFamily="50" charset="-128"/>
                <a:ea typeface="メイリオ" panose="020B0604030504040204" pitchFamily="50" charset="-128"/>
              </a:rPr>
              <a:t>　　　</a:t>
            </a:r>
            <a:endParaRPr kumimoji="1" lang="ja-JP" altLang="en-US" sz="2000" b="1" dirty="0">
              <a:solidFill>
                <a:srgbClr val="0070C0"/>
              </a:solidFill>
              <a:latin typeface="メイリオ" panose="020B0604030504040204" pitchFamily="50" charset="-128"/>
              <a:ea typeface="メイリオ" panose="020B0604030504040204" pitchFamily="50" charset="-128"/>
            </a:endParaRPr>
          </a:p>
        </p:txBody>
      </p:sp>
      <p:sp>
        <p:nvSpPr>
          <p:cNvPr id="38" name="テキスト ボックス 37"/>
          <p:cNvSpPr txBox="1"/>
          <p:nvPr/>
        </p:nvSpPr>
        <p:spPr>
          <a:xfrm>
            <a:off x="699876" y="9340086"/>
            <a:ext cx="6521443" cy="276999"/>
          </a:xfrm>
          <a:prstGeom prst="rect">
            <a:avLst/>
          </a:prstGeom>
          <a:noFill/>
        </p:spPr>
        <p:txBody>
          <a:bodyPr wrap="square" rtlCol="0">
            <a:spAutoFit/>
          </a:bodyPr>
          <a:lstStyle/>
          <a:p>
            <a:pPr defTabSz="458788">
              <a:tabLst>
                <a:tab pos="3854450" algn="l"/>
              </a:tabLst>
            </a:pPr>
            <a:r>
              <a:rPr kumimoji="1" lang="ja-JP" altLang="en-US" sz="1200" dirty="0">
                <a:latin typeface="メイリオ" panose="020B0604030504040204" pitchFamily="50" charset="-128"/>
                <a:ea typeface="メイリオ" panose="020B0604030504040204" pitchFamily="50" charset="-128"/>
              </a:rPr>
              <a:t>主催：港北公共職業安定所</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ハローワーク港北</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　共催：</a:t>
            </a:r>
            <a:r>
              <a:rPr kumimoji="1" lang="en-US" altLang="ja-JP" sz="1200" dirty="0">
                <a:latin typeface="メイリオ" panose="020B0604030504040204" pitchFamily="50" charset="-128"/>
                <a:ea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rPr>
              <a:t>神奈川県</a:t>
            </a:r>
            <a:r>
              <a:rPr kumimoji="1" lang="en-US" altLang="ja-JP" sz="1200" dirty="0">
                <a:latin typeface="メイリオ" panose="020B0604030504040204" pitchFamily="50" charset="-128"/>
                <a:ea typeface="メイリオ" panose="020B0604030504040204" pitchFamily="50" charset="-128"/>
              </a:rPr>
              <a:t>	</a:t>
            </a:r>
            <a:endParaRPr kumimoji="1" lang="ja-JP" altLang="en-US" sz="2000" b="1" dirty="0">
              <a:solidFill>
                <a:srgbClr val="0070C0"/>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160963" y="4267611"/>
            <a:ext cx="3282600" cy="461665"/>
          </a:xfrm>
          <a:prstGeom prst="rect">
            <a:avLst/>
          </a:prstGeom>
          <a:noFill/>
        </p:spPr>
        <p:txBody>
          <a:bodyPr wrap="square" rtlCol="0">
            <a:spAutoFit/>
          </a:bodyPr>
          <a:lstStyle/>
          <a:p>
            <a:r>
              <a:rPr kumimoji="1" lang="ja-JP" altLang="en-US" sz="2400" b="1" dirty="0">
                <a:latin typeface="メイリオ" panose="020B0604030504040204" pitchFamily="50" charset="-128"/>
                <a:ea typeface="メイリオ" panose="020B0604030504040204" pitchFamily="50" charset="-128"/>
              </a:rPr>
              <a:t>面接予約期間　　　　　　　　</a:t>
            </a:r>
          </a:p>
        </p:txBody>
      </p:sp>
      <p:sp>
        <p:nvSpPr>
          <p:cNvPr id="27" name="テキスト ボックス 26"/>
          <p:cNvSpPr txBox="1"/>
          <p:nvPr/>
        </p:nvSpPr>
        <p:spPr>
          <a:xfrm>
            <a:off x="160521" y="4685380"/>
            <a:ext cx="3800077" cy="954107"/>
          </a:xfrm>
          <a:prstGeom prst="rect">
            <a:avLst/>
          </a:prstGeom>
          <a:noFill/>
        </p:spPr>
        <p:txBody>
          <a:bodyPr wrap="square" rtlCol="0">
            <a:spAutoFit/>
          </a:bodyPr>
          <a:lstStyle/>
          <a:p>
            <a:r>
              <a:rPr kumimoji="1" lang="ja-JP" altLang="en-US" sz="2800" b="1" dirty="0">
                <a:latin typeface="メイリオ" panose="020B0604030504040204" pitchFamily="50" charset="-128"/>
                <a:ea typeface="メイリオ" panose="020B0604030504040204" pitchFamily="50" charset="-128"/>
              </a:rPr>
              <a:t>２月２日</a:t>
            </a:r>
            <a:r>
              <a:rPr kumimoji="1" lang="en-US" altLang="ja-JP" sz="2800" b="1" dirty="0">
                <a:latin typeface="メイリオ" panose="020B0604030504040204" pitchFamily="50" charset="-128"/>
                <a:ea typeface="メイリオ" panose="020B0604030504040204" pitchFamily="50" charset="-128"/>
              </a:rPr>
              <a:t>(</a:t>
            </a:r>
            <a:r>
              <a:rPr kumimoji="1" lang="ja-JP" altLang="en-US" sz="2800" b="1" dirty="0">
                <a:latin typeface="メイリオ" panose="020B0604030504040204" pitchFamily="50" charset="-128"/>
                <a:ea typeface="メイリオ" panose="020B0604030504040204" pitchFamily="50" charset="-128"/>
              </a:rPr>
              <a:t>月</a:t>
            </a:r>
            <a:r>
              <a:rPr kumimoji="1" lang="en-US" altLang="ja-JP" sz="2800" b="1" dirty="0">
                <a:latin typeface="メイリオ" panose="020B0604030504040204" pitchFamily="50" charset="-128"/>
                <a:ea typeface="メイリオ" panose="020B0604030504040204" pitchFamily="50" charset="-128"/>
              </a:rPr>
              <a:t>)</a:t>
            </a:r>
          </a:p>
          <a:p>
            <a:r>
              <a:rPr kumimoji="1" lang="ja-JP" altLang="en-US" sz="2800" b="1" dirty="0">
                <a:latin typeface="メイリオ" panose="020B0604030504040204" pitchFamily="50" charset="-128"/>
                <a:ea typeface="メイリオ" panose="020B0604030504040204" pitchFamily="50" charset="-128"/>
              </a:rPr>
              <a:t>　　～２月１７日</a:t>
            </a:r>
            <a:r>
              <a:rPr kumimoji="1" lang="en-US" altLang="ja-JP" sz="2800" b="1" dirty="0">
                <a:latin typeface="メイリオ" panose="020B0604030504040204" pitchFamily="50" charset="-128"/>
                <a:ea typeface="メイリオ" panose="020B0604030504040204" pitchFamily="50" charset="-128"/>
              </a:rPr>
              <a:t>(</a:t>
            </a:r>
            <a:r>
              <a:rPr kumimoji="1" lang="ja-JP" altLang="en-US" sz="2800" b="1" dirty="0">
                <a:latin typeface="メイリオ" panose="020B0604030504040204" pitchFamily="50" charset="-128"/>
                <a:ea typeface="メイリオ" panose="020B0604030504040204" pitchFamily="50" charset="-128"/>
              </a:rPr>
              <a:t>火</a:t>
            </a:r>
            <a:r>
              <a:rPr kumimoji="1" lang="en-US" altLang="ja-JP" sz="2800" b="1" dirty="0">
                <a:latin typeface="メイリオ" panose="020B0604030504040204" pitchFamily="50" charset="-128"/>
                <a:ea typeface="メイリオ" panose="020B0604030504040204" pitchFamily="50" charset="-128"/>
              </a:rPr>
              <a:t>)</a:t>
            </a:r>
            <a:r>
              <a:rPr kumimoji="1" lang="ja-JP" altLang="en-US" sz="2800" b="1" dirty="0">
                <a:solidFill>
                  <a:srgbClr val="0070C0"/>
                </a:solidFill>
                <a:latin typeface="メイリオ" panose="020B0604030504040204" pitchFamily="50" charset="-128"/>
                <a:ea typeface="メイリオ" panose="020B0604030504040204" pitchFamily="50" charset="-128"/>
              </a:rPr>
              <a:t>　　　　　　　　</a:t>
            </a:r>
          </a:p>
        </p:txBody>
      </p:sp>
      <p:sp>
        <p:nvSpPr>
          <p:cNvPr id="35" name="テキスト ボックス 34"/>
          <p:cNvSpPr txBox="1"/>
          <p:nvPr/>
        </p:nvSpPr>
        <p:spPr>
          <a:xfrm>
            <a:off x="284044" y="5555271"/>
            <a:ext cx="6248994" cy="646331"/>
          </a:xfrm>
          <a:prstGeom prst="rect">
            <a:avLst/>
          </a:prstGeom>
          <a:noFill/>
        </p:spPr>
        <p:txBody>
          <a:bodyPr wrap="square" rtlCol="0">
            <a:spAutoFit/>
          </a:bodyPr>
          <a:lstStyle/>
          <a:p>
            <a:r>
              <a:rPr kumimoji="1" lang="ja-JP" altLang="en-US" b="1" dirty="0">
                <a:solidFill>
                  <a:srgbClr val="C00000"/>
                </a:solidFill>
                <a:latin typeface="メイリオ" panose="020B0604030504040204" pitchFamily="50" charset="-128"/>
                <a:ea typeface="メイリオ" panose="020B0604030504040204" pitchFamily="50" charset="-128"/>
              </a:rPr>
              <a:t>面接枠の定員に達した時点で受付を早期に締め切りますのでご了承ください。</a:t>
            </a:r>
          </a:p>
        </p:txBody>
      </p:sp>
      <p:pic>
        <p:nvPicPr>
          <p:cNvPr id="4" name="図 3"/>
          <p:cNvPicPr>
            <a:picLocks noChangeAspect="1"/>
          </p:cNvPicPr>
          <p:nvPr/>
        </p:nvPicPr>
        <p:blipFill>
          <a:blip r:embed="rId2"/>
          <a:stretch>
            <a:fillRect/>
          </a:stretch>
        </p:blipFill>
        <p:spPr>
          <a:xfrm>
            <a:off x="4110983" y="1890878"/>
            <a:ext cx="2230295" cy="2096141"/>
          </a:xfrm>
          <a:prstGeom prst="rect">
            <a:avLst/>
          </a:prstGeom>
        </p:spPr>
      </p:pic>
      <p:sp>
        <p:nvSpPr>
          <p:cNvPr id="34" name="テキスト ボックス 8"/>
          <p:cNvSpPr txBox="1"/>
          <p:nvPr/>
        </p:nvSpPr>
        <p:spPr>
          <a:xfrm>
            <a:off x="303094" y="2718974"/>
            <a:ext cx="3943350" cy="1475870"/>
          </a:xfrm>
          <a:prstGeom prst="rect">
            <a:avLst/>
          </a:prstGeom>
          <a:noFill/>
        </p:spPr>
        <p:txBody>
          <a:bodyPr wrap="square" rtlCol="0">
            <a:noAutofit/>
          </a:bodyPr>
          <a:lstStyle/>
          <a:p>
            <a:pPr>
              <a:lnSpc>
                <a:spcPts val="2200"/>
              </a:lnSpc>
              <a:spcAft>
                <a:spcPts val="0"/>
              </a:spcAft>
            </a:pPr>
            <a:r>
              <a:rPr lang="ja-JP" sz="1400" kern="1200" dirty="0">
                <a:effectLst/>
                <a:latin typeface="メイリオ" panose="020B0604030504040204" pitchFamily="50" charset="-128"/>
                <a:ea typeface="メイリオ" panose="020B0604030504040204" pitchFamily="50" charset="-128"/>
                <a:cs typeface="Times New Roman" panose="02020603050405020304" pitchFamily="18" charset="0"/>
              </a:rPr>
              <a:t>場所：横浜市港北区新横浜３－２４－８</a:t>
            </a:r>
            <a:endParaRPr lang="ja-JP" sz="12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indent="1249680">
              <a:lnSpc>
                <a:spcPts val="2200"/>
              </a:lnSpc>
              <a:spcAft>
                <a:spcPts val="0"/>
              </a:spcAft>
            </a:pPr>
            <a:r>
              <a:rPr lang="ja-JP" sz="1400" b="1" kern="1200" dirty="0">
                <a:solidFill>
                  <a:srgbClr val="C00000"/>
                </a:solidFill>
                <a:effectLst/>
                <a:latin typeface="メイリオ" panose="020B0604030504040204" pitchFamily="50" charset="-128"/>
                <a:ea typeface="メイリオ" panose="020B0604030504040204" pitchFamily="50" charset="-128"/>
                <a:cs typeface="Times New Roman" panose="02020603050405020304" pitchFamily="18" charset="0"/>
              </a:rPr>
              <a:t>こだまファンタジアビル ２階</a:t>
            </a:r>
            <a:endParaRPr lang="ja-JP" sz="1200" dirty="0">
              <a:solidFill>
                <a:srgbClr val="C00000"/>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nSpc>
                <a:spcPts val="2200"/>
              </a:lnSpc>
              <a:spcAft>
                <a:spcPts val="0"/>
              </a:spcAft>
            </a:pPr>
            <a:r>
              <a:rPr lang="ja-JP" sz="1200" kern="12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1200" b="1" u="sng" kern="1200" dirty="0">
                <a:effectLst/>
                <a:latin typeface="メイリオ" panose="020B0604030504040204" pitchFamily="50" charset="-128"/>
                <a:ea typeface="メイリオ" panose="020B0604030504040204" pitchFamily="50" charset="-128"/>
                <a:cs typeface="Times New Roman" panose="02020603050405020304" pitchFamily="18" charset="0"/>
              </a:rPr>
              <a:t>入室は駐車場奥の非常階段から</a:t>
            </a:r>
            <a:r>
              <a:rPr lang="ja-JP" sz="1200" b="1" kern="1200" dirty="0">
                <a:effectLst/>
                <a:latin typeface="メイリオ" panose="020B0604030504040204" pitchFamily="50" charset="-128"/>
                <a:ea typeface="メイリオ" panose="020B0604030504040204" pitchFamily="50" charset="-128"/>
                <a:cs typeface="Times New Roman" panose="02020603050405020304" pitchFamily="18" charset="0"/>
              </a:rPr>
              <a:t>お願いします。</a:t>
            </a:r>
            <a:endParaRPr lang="ja-JP" sz="1200" b="1"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indent="152400">
              <a:lnSpc>
                <a:spcPts val="2200"/>
              </a:lnSpc>
              <a:spcAft>
                <a:spcPts val="0"/>
              </a:spcAft>
            </a:pPr>
            <a:r>
              <a:rPr lang="ja-JP" sz="1200" b="1" kern="1200" dirty="0">
                <a:effectLst/>
                <a:latin typeface="メイリオ" panose="020B0604030504040204" pitchFamily="50" charset="-128"/>
                <a:ea typeface="メイリオ" panose="020B0604030504040204" pitchFamily="50" charset="-128"/>
                <a:cs typeface="Times New Roman" panose="02020603050405020304" pitchFamily="18" charset="0"/>
              </a:rPr>
              <a:t>駐車場はご利用いただけません。</a:t>
            </a:r>
            <a:endParaRPr lang="ja-JP" sz="1200" b="1"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indent="152400">
              <a:lnSpc>
                <a:spcPts val="2200"/>
              </a:lnSpc>
              <a:spcAft>
                <a:spcPts val="0"/>
              </a:spcAft>
            </a:pPr>
            <a:r>
              <a:rPr lang="ja-JP" sz="1200" b="1" kern="1200" dirty="0">
                <a:effectLst/>
                <a:latin typeface="メイリオ" panose="020B0604030504040204" pitchFamily="50" charset="-128"/>
                <a:ea typeface="メイリオ" panose="020B0604030504040204" pitchFamily="50" charset="-128"/>
                <a:cs typeface="Times New Roman" panose="02020603050405020304" pitchFamily="18" charset="0"/>
              </a:rPr>
              <a:t>公共交通機関でお越しください。</a:t>
            </a:r>
            <a:endParaRPr lang="ja-JP" sz="1200" b="1"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indent="330200">
              <a:lnSpc>
                <a:spcPts val="2400"/>
              </a:lnSpc>
              <a:spcAft>
                <a:spcPts val="0"/>
              </a:spcAft>
            </a:pPr>
            <a:r>
              <a:rPr lang="en-US" sz="1300" dirty="0">
                <a:solidFill>
                  <a:srgbClr val="2F5496"/>
                </a:solidFill>
                <a:effectLst/>
                <a:latin typeface="HGP明朝B" panose="02020800000000000000" pitchFamily="18" charset="-128"/>
                <a:ea typeface="ＭＳ Ｐゴシック" panose="020B0600070205080204" pitchFamily="50" charset="-128"/>
                <a:cs typeface="ＭＳ Ｐゴシック" panose="020B0600070205080204" pitchFamily="50" charset="-128"/>
              </a:rPr>
              <a:t> </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2" name="テキスト ボックス 8"/>
          <p:cNvSpPr txBox="1"/>
          <p:nvPr/>
        </p:nvSpPr>
        <p:spPr>
          <a:xfrm>
            <a:off x="3985656" y="3924540"/>
            <a:ext cx="2385762" cy="353332"/>
          </a:xfrm>
          <a:prstGeom prst="rect">
            <a:avLst/>
          </a:prstGeom>
          <a:noFill/>
        </p:spPr>
        <p:txBody>
          <a:bodyPr wrap="square" rtlCol="0">
            <a:noAutofit/>
          </a:bodyPr>
          <a:lstStyle/>
          <a:p>
            <a:pPr>
              <a:lnSpc>
                <a:spcPts val="2200"/>
              </a:lnSpc>
              <a:spcAft>
                <a:spcPts val="0"/>
              </a:spcAft>
            </a:pPr>
            <a:r>
              <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rPr>
              <a:t>JR</a:t>
            </a: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新横浜駅　　　北口より徒歩</a:t>
            </a:r>
            <a:r>
              <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rPr>
              <a:t>12</a:t>
            </a: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分</a:t>
            </a:r>
            <a:endPar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endParaRPr>
          </a:p>
        </p:txBody>
      </p:sp>
      <p:cxnSp>
        <p:nvCxnSpPr>
          <p:cNvPr id="43" name="直線コネクタ 42"/>
          <p:cNvCxnSpPr/>
          <p:nvPr/>
        </p:nvCxnSpPr>
        <p:spPr>
          <a:xfrm>
            <a:off x="4993496" y="4057650"/>
            <a:ext cx="0" cy="1545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テキスト ボックス 8"/>
          <p:cNvSpPr txBox="1"/>
          <p:nvPr/>
        </p:nvSpPr>
        <p:spPr>
          <a:xfrm>
            <a:off x="3985656" y="4327728"/>
            <a:ext cx="2547382" cy="813441"/>
          </a:xfrm>
          <a:prstGeom prst="rect">
            <a:avLst/>
          </a:prstGeom>
          <a:noFill/>
        </p:spPr>
        <p:txBody>
          <a:bodyPr wrap="square" rtlCol="0">
            <a:noAutofit/>
          </a:bodyPr>
          <a:lstStyle/>
          <a:p>
            <a:pPr>
              <a:lnSpc>
                <a:spcPts val="1600"/>
              </a:lnSpc>
              <a:spcAft>
                <a:spcPts val="0"/>
              </a:spcAft>
            </a:pP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市営地下鉄</a:t>
            </a:r>
            <a:endPar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endParaRPr>
          </a:p>
          <a:p>
            <a:pPr>
              <a:lnSpc>
                <a:spcPts val="1600"/>
              </a:lnSpc>
            </a:pP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東急新横浜線　　</a:t>
            </a:r>
            <a:r>
              <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rPr>
              <a:t>7</a:t>
            </a: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番出口より徒歩</a:t>
            </a:r>
            <a:r>
              <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rPr>
              <a:t>10</a:t>
            </a: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分</a:t>
            </a:r>
            <a:endParaRPr lang="ja-JP" altLang="ja-JP" sz="1000" dirty="0">
              <a:latin typeface="メイリオ" panose="020B0604030504040204" pitchFamily="50" charset="-128"/>
              <a:ea typeface="メイリオ" panose="020B0604030504040204" pitchFamily="50" charset="-128"/>
              <a:cs typeface="ＭＳ Ｐゴシック" panose="020B0600070205080204" pitchFamily="50" charset="-128"/>
            </a:endParaRPr>
          </a:p>
          <a:p>
            <a:pPr>
              <a:lnSpc>
                <a:spcPts val="1600"/>
              </a:lnSpc>
              <a:spcAft>
                <a:spcPts val="0"/>
              </a:spcAft>
            </a:pPr>
            <a:r>
              <a:rPr lang="ja-JP" altLang="en-US" sz="1000" dirty="0">
                <a:latin typeface="メイリオ" panose="020B0604030504040204" pitchFamily="50" charset="-128"/>
                <a:ea typeface="メイリオ" panose="020B0604030504040204" pitchFamily="50" charset="-128"/>
                <a:cs typeface="ＭＳ Ｐゴシック" panose="020B0600070205080204" pitchFamily="50" charset="-128"/>
              </a:rPr>
              <a:t>相鉄新横浜線</a:t>
            </a:r>
            <a:endParaRPr lang="en-US" altLang="ja-JP" sz="1000" dirty="0">
              <a:latin typeface="メイリオ" panose="020B0604030504040204" pitchFamily="50" charset="-128"/>
              <a:ea typeface="メイリオ" panose="020B0604030504040204" pitchFamily="50" charset="-128"/>
              <a:cs typeface="ＭＳ Ｐゴシック" panose="020B0600070205080204" pitchFamily="50" charset="-128"/>
            </a:endParaRPr>
          </a:p>
        </p:txBody>
      </p:sp>
      <p:cxnSp>
        <p:nvCxnSpPr>
          <p:cNvPr id="7" name="直線コネクタ 6"/>
          <p:cNvCxnSpPr/>
          <p:nvPr/>
        </p:nvCxnSpPr>
        <p:spPr>
          <a:xfrm>
            <a:off x="4993496" y="4429125"/>
            <a:ext cx="0" cy="5141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189783" y="314939"/>
            <a:ext cx="1464598" cy="1081980"/>
          </a:xfrm>
          <a:prstGeom prst="ellipse">
            <a:avLst/>
          </a:prstGeom>
          <a:solidFill>
            <a:srgbClr val="FF0000"/>
          </a:solidFill>
          <a:ln>
            <a:noFill/>
          </a:ln>
        </p:spPr>
        <p:txBody>
          <a:bodyPr wrap="square" rtlCol="0">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完全</a:t>
            </a:r>
            <a:endParaRPr kumimoji="1" lang="en-US" altLang="ja-JP" sz="20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2000" b="1" dirty="0">
                <a:solidFill>
                  <a:schemeClr val="bg1"/>
                </a:solidFill>
                <a:latin typeface="メイリオ" panose="020B0604030504040204" pitchFamily="50" charset="-128"/>
                <a:ea typeface="メイリオ" panose="020B0604030504040204" pitchFamily="50" charset="-128"/>
              </a:rPr>
              <a:t>予約制</a:t>
            </a:r>
            <a:r>
              <a:rPr kumimoji="1" lang="ja-JP" altLang="en-US" sz="2400" b="1" dirty="0">
                <a:solidFill>
                  <a:schemeClr val="bg1"/>
                </a:solidFill>
                <a:latin typeface="メイリオ" panose="020B0604030504040204" pitchFamily="50" charset="-128"/>
                <a:ea typeface="メイリオ" panose="020B0604030504040204" pitchFamily="50" charset="-128"/>
              </a:rPr>
              <a:t>　</a:t>
            </a:r>
            <a:r>
              <a:rPr kumimoji="1" lang="ja-JP" altLang="en-US" sz="2000" b="1" dirty="0">
                <a:solidFill>
                  <a:schemeClr val="bg1"/>
                </a:solidFill>
                <a:latin typeface="メイリオ" panose="020B0604030504040204" pitchFamily="50" charset="-128"/>
                <a:ea typeface="メイリオ" panose="020B0604030504040204" pitchFamily="50" charset="-128"/>
              </a:rPr>
              <a:t>　　　　　</a:t>
            </a:r>
          </a:p>
        </p:txBody>
      </p:sp>
      <p:pic>
        <p:nvPicPr>
          <p:cNvPr id="1026" name="Picture 2" descr="キャンバス 6, グラフィック">
            <a:extLst>
              <a:ext uri="{FF2B5EF4-FFF2-40B4-BE49-F238E27FC236}">
                <a16:creationId xmlns:a16="http://schemas.microsoft.com/office/drawing/2014/main" id="{2C437719-B5C2-5A58-98EF-06FA333AA2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4918" y="3744000"/>
            <a:ext cx="1685925" cy="1609725"/>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87FD9A6E-A86C-BBE2-1860-CDF77BF81043}"/>
              </a:ext>
            </a:extLst>
          </p:cNvPr>
          <p:cNvSpPr txBox="1"/>
          <p:nvPr/>
        </p:nvSpPr>
        <p:spPr>
          <a:xfrm>
            <a:off x="8423" y="1705036"/>
            <a:ext cx="4406823" cy="954107"/>
          </a:xfrm>
          <a:prstGeom prst="rect">
            <a:avLst/>
          </a:prstGeom>
          <a:noFill/>
        </p:spPr>
        <p:txBody>
          <a:bodyPr wrap="square" rtlCol="0">
            <a:spAutoFit/>
          </a:bodyPr>
          <a:lstStyle/>
          <a:p>
            <a:r>
              <a:rPr kumimoji="1" lang="ja-JP" altLang="en-US" sz="2800" b="1" dirty="0">
                <a:solidFill>
                  <a:srgbClr val="0070C0"/>
                </a:solidFill>
                <a:latin typeface="メイリオ" panose="020B0604030504040204" pitchFamily="50" charset="-128"/>
                <a:ea typeface="メイリオ" panose="020B0604030504040204" pitchFamily="50" charset="-128"/>
              </a:rPr>
              <a:t>令和８年２月１９日</a:t>
            </a:r>
            <a:r>
              <a:rPr kumimoji="1" lang="en-US" altLang="ja-JP" sz="2800" b="1" dirty="0">
                <a:solidFill>
                  <a:srgbClr val="0070C0"/>
                </a:solidFill>
                <a:latin typeface="メイリオ" panose="020B0604030504040204" pitchFamily="50" charset="-128"/>
                <a:ea typeface="メイリオ" panose="020B0604030504040204" pitchFamily="50" charset="-128"/>
              </a:rPr>
              <a:t>(</a:t>
            </a:r>
            <a:r>
              <a:rPr kumimoji="1" lang="ja-JP" altLang="en-US" sz="2800" b="1" dirty="0">
                <a:solidFill>
                  <a:srgbClr val="0070C0"/>
                </a:solidFill>
                <a:latin typeface="メイリオ" panose="020B0604030504040204" pitchFamily="50" charset="-128"/>
                <a:ea typeface="メイリオ" panose="020B0604030504040204" pitchFamily="50" charset="-128"/>
              </a:rPr>
              <a:t>木）</a:t>
            </a:r>
            <a:endParaRPr kumimoji="1" lang="en-US" altLang="ja-JP" sz="2800" b="1" dirty="0">
              <a:solidFill>
                <a:srgbClr val="0070C0"/>
              </a:solidFill>
              <a:latin typeface="メイリオ" panose="020B0604030504040204" pitchFamily="50" charset="-128"/>
              <a:ea typeface="メイリオ" panose="020B0604030504040204" pitchFamily="50" charset="-128"/>
            </a:endParaRPr>
          </a:p>
          <a:p>
            <a:r>
              <a:rPr kumimoji="1" lang="ja-JP" altLang="en-US" sz="2800" b="1" dirty="0">
                <a:solidFill>
                  <a:srgbClr val="0070C0"/>
                </a:solidFill>
                <a:latin typeface="メイリオ" panose="020B0604030504040204" pitchFamily="50" charset="-128"/>
                <a:ea typeface="メイリオ" panose="020B0604030504040204" pitchFamily="50" charset="-128"/>
              </a:rPr>
              <a:t>　　　　２月２０日</a:t>
            </a:r>
            <a:r>
              <a:rPr kumimoji="1" lang="en-US" altLang="ja-JP" sz="2800" b="1" dirty="0">
                <a:solidFill>
                  <a:srgbClr val="0070C0"/>
                </a:solidFill>
                <a:latin typeface="メイリオ" panose="020B0604030504040204" pitchFamily="50" charset="-128"/>
                <a:ea typeface="メイリオ" panose="020B0604030504040204" pitchFamily="50" charset="-128"/>
              </a:rPr>
              <a:t>(</a:t>
            </a:r>
            <a:r>
              <a:rPr kumimoji="1" lang="ja-JP" altLang="en-US" sz="2800" b="1" dirty="0">
                <a:solidFill>
                  <a:srgbClr val="0070C0"/>
                </a:solidFill>
                <a:latin typeface="メイリオ" panose="020B0604030504040204" pitchFamily="50" charset="-128"/>
                <a:ea typeface="メイリオ" panose="020B0604030504040204" pitchFamily="50" charset="-128"/>
              </a:rPr>
              <a:t>金</a:t>
            </a:r>
            <a:r>
              <a:rPr kumimoji="1" lang="en-US" altLang="ja-JP" sz="2800" b="1" dirty="0">
                <a:solidFill>
                  <a:srgbClr val="0070C0"/>
                </a:solidFill>
                <a:latin typeface="メイリオ" panose="020B0604030504040204" pitchFamily="50" charset="-128"/>
                <a:ea typeface="メイリオ" panose="020B0604030504040204" pitchFamily="50" charset="-128"/>
              </a:rPr>
              <a:t>)</a:t>
            </a:r>
            <a:r>
              <a:rPr kumimoji="1" lang="ja-JP" altLang="en-US" sz="2800" b="1" dirty="0">
                <a:solidFill>
                  <a:srgbClr val="0070C0"/>
                </a:solidFill>
                <a:latin typeface="メイリオ" panose="020B0604030504040204" pitchFamily="50" charset="-128"/>
                <a:ea typeface="メイリオ" panose="020B0604030504040204" pitchFamily="50" charset="-128"/>
              </a:rPr>
              <a:t>　　　　　　　　</a:t>
            </a:r>
          </a:p>
        </p:txBody>
      </p:sp>
    </p:spTree>
    <p:extLst>
      <p:ext uri="{BB962C8B-B14F-4D97-AF65-F5344CB8AC3E}">
        <p14:creationId xmlns:p14="http://schemas.microsoft.com/office/powerpoint/2010/main" val="165000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A4DA887F-308A-77E6-6969-509C88CC5AF0}"/>
              </a:ext>
            </a:extLst>
          </p:cNvPr>
          <p:cNvGraphicFramePr>
            <a:graphicFrameLocks noGrp="1"/>
          </p:cNvGraphicFramePr>
          <p:nvPr>
            <p:extLst>
              <p:ext uri="{D42A27DB-BD31-4B8C-83A1-F6EECF244321}">
                <p14:modId xmlns:p14="http://schemas.microsoft.com/office/powerpoint/2010/main" val="2510930954"/>
              </p:ext>
            </p:extLst>
          </p:nvPr>
        </p:nvGraphicFramePr>
        <p:xfrm>
          <a:off x="326570" y="3549059"/>
          <a:ext cx="6353009" cy="5317720"/>
        </p:xfrm>
        <a:graphic>
          <a:graphicData uri="http://schemas.openxmlformats.org/drawingml/2006/table">
            <a:tbl>
              <a:tblPr/>
              <a:tblGrid>
                <a:gridCol w="854185">
                  <a:extLst>
                    <a:ext uri="{9D8B030D-6E8A-4147-A177-3AD203B41FA5}">
                      <a16:colId xmlns:a16="http://schemas.microsoft.com/office/drawing/2014/main" val="2208129547"/>
                    </a:ext>
                  </a:extLst>
                </a:gridCol>
                <a:gridCol w="310899">
                  <a:extLst>
                    <a:ext uri="{9D8B030D-6E8A-4147-A177-3AD203B41FA5}">
                      <a16:colId xmlns:a16="http://schemas.microsoft.com/office/drawing/2014/main" val="528688261"/>
                    </a:ext>
                  </a:extLst>
                </a:gridCol>
                <a:gridCol w="1758618">
                  <a:extLst>
                    <a:ext uri="{9D8B030D-6E8A-4147-A177-3AD203B41FA5}">
                      <a16:colId xmlns:a16="http://schemas.microsoft.com/office/drawing/2014/main" val="2382573337"/>
                    </a:ext>
                  </a:extLst>
                </a:gridCol>
                <a:gridCol w="854185">
                  <a:extLst>
                    <a:ext uri="{9D8B030D-6E8A-4147-A177-3AD203B41FA5}">
                      <a16:colId xmlns:a16="http://schemas.microsoft.com/office/drawing/2014/main" val="1733949892"/>
                    </a:ext>
                  </a:extLst>
                </a:gridCol>
                <a:gridCol w="766256">
                  <a:extLst>
                    <a:ext uri="{9D8B030D-6E8A-4147-A177-3AD203B41FA5}">
                      <a16:colId xmlns:a16="http://schemas.microsoft.com/office/drawing/2014/main" val="3927624698"/>
                    </a:ext>
                  </a:extLst>
                </a:gridCol>
                <a:gridCol w="226108">
                  <a:extLst>
                    <a:ext uri="{9D8B030D-6E8A-4147-A177-3AD203B41FA5}">
                      <a16:colId xmlns:a16="http://schemas.microsoft.com/office/drawing/2014/main" val="1864371848"/>
                    </a:ext>
                  </a:extLst>
                </a:gridCol>
                <a:gridCol w="602955">
                  <a:extLst>
                    <a:ext uri="{9D8B030D-6E8A-4147-A177-3AD203B41FA5}">
                      <a16:colId xmlns:a16="http://schemas.microsoft.com/office/drawing/2014/main" val="3134621723"/>
                    </a:ext>
                  </a:extLst>
                </a:gridCol>
                <a:gridCol w="979803">
                  <a:extLst>
                    <a:ext uri="{9D8B030D-6E8A-4147-A177-3AD203B41FA5}">
                      <a16:colId xmlns:a16="http://schemas.microsoft.com/office/drawing/2014/main" val="4086853598"/>
                    </a:ext>
                  </a:extLst>
                </a:gridCol>
              </a:tblGrid>
              <a:tr h="664715">
                <a:tc gridSpan="2">
                  <a:txBody>
                    <a:bodyPr/>
                    <a:lstStyle/>
                    <a:p>
                      <a:pPr algn="ctr" fontAlgn="ctr"/>
                      <a:r>
                        <a:rPr lang="ja-JP" altLang="en-US" sz="1300" b="1" i="0" u="none" strike="noStrike" dirty="0">
                          <a:solidFill>
                            <a:srgbClr val="FFFFFF"/>
                          </a:solidFill>
                          <a:effectLst/>
                          <a:latin typeface="游ゴシック" panose="020B0400000000000000" pitchFamily="50" charset="-128"/>
                          <a:ea typeface="游ゴシック" panose="020B0400000000000000" pitchFamily="50" charset="-128"/>
                        </a:rPr>
                        <a:t>面接日</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hMerge="1">
                  <a:txBody>
                    <a:bodyPr/>
                    <a:lstStyle/>
                    <a:p>
                      <a:endParaRPr kumimoji="1" lang="ja-JP" altLang="en-US"/>
                    </a:p>
                  </a:txBody>
                  <a:tcPr/>
                </a:tc>
                <a:tc>
                  <a:txBody>
                    <a:bodyPr/>
                    <a:lstStyle/>
                    <a:p>
                      <a:pPr algn="ctr" fontAlgn="ct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事業所名　</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ct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職種</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ct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就業</a:t>
                      </a:r>
                      <a:b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b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場所</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ctr"/>
                      <a:r>
                        <a:rPr lang="ja-JP" altLang="en-US" sz="1000" b="1" i="0" u="none" strike="noStrike">
                          <a:solidFill>
                            <a:srgbClr val="FFFFFF"/>
                          </a:solidFill>
                          <a:effectLst/>
                          <a:latin typeface="游ゴシック" panose="020B0400000000000000" pitchFamily="50" charset="-128"/>
                          <a:ea typeface="游ゴシック" panose="020B0400000000000000" pitchFamily="50" charset="-128"/>
                        </a:rPr>
                        <a:t>求</a:t>
                      </a:r>
                      <a:br>
                        <a:rPr lang="ja-JP" altLang="en-US" sz="1000" b="1" i="0" u="none" strike="noStrike">
                          <a:solidFill>
                            <a:srgbClr val="FFFFFF"/>
                          </a:solidFill>
                          <a:effectLst/>
                          <a:latin typeface="游ゴシック" panose="020B0400000000000000" pitchFamily="50" charset="-128"/>
                          <a:ea typeface="游ゴシック" panose="020B0400000000000000" pitchFamily="50" charset="-128"/>
                        </a:rPr>
                      </a:br>
                      <a:r>
                        <a:rPr lang="ja-JP" altLang="en-US" sz="1000" b="1" i="0" u="none" strike="noStrike">
                          <a:solidFill>
                            <a:srgbClr val="FFFFFF"/>
                          </a:solidFill>
                          <a:effectLst/>
                          <a:latin typeface="游ゴシック" panose="020B0400000000000000" pitchFamily="50" charset="-128"/>
                          <a:ea typeface="游ゴシック" panose="020B0400000000000000" pitchFamily="50" charset="-128"/>
                        </a:rPr>
                        <a:t>人</a:t>
                      </a:r>
                      <a:br>
                        <a:rPr lang="ja-JP" altLang="en-US" sz="1000" b="1" i="0" u="none" strike="noStrike">
                          <a:solidFill>
                            <a:srgbClr val="FFFFFF"/>
                          </a:solidFill>
                          <a:effectLst/>
                          <a:latin typeface="游ゴシック" panose="020B0400000000000000" pitchFamily="50" charset="-128"/>
                          <a:ea typeface="游ゴシック" panose="020B0400000000000000" pitchFamily="50" charset="-128"/>
                        </a:rPr>
                      </a:br>
                      <a:r>
                        <a:rPr lang="ja-JP" altLang="en-US" sz="1000" b="1" i="0" u="none" strike="noStrike">
                          <a:solidFill>
                            <a:srgbClr val="FFFFFF"/>
                          </a:solidFill>
                          <a:effectLst/>
                          <a:latin typeface="游ゴシック" panose="020B0400000000000000" pitchFamily="50" charset="-128"/>
                          <a:ea typeface="游ゴシック" panose="020B0400000000000000" pitchFamily="50" charset="-128"/>
                        </a:rPr>
                        <a:t>数</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ct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雇用</a:t>
                      </a:r>
                      <a:b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b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形態</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ctr"/>
                      <a:r>
                        <a:rPr lang="ja-JP" altLang="en-US" sz="1300" b="1" i="0" u="none" strike="noStrike">
                          <a:solidFill>
                            <a:srgbClr val="FFFFFF"/>
                          </a:solidFill>
                          <a:effectLst/>
                          <a:latin typeface="游ゴシック" panose="020B0400000000000000" pitchFamily="50" charset="-128"/>
                          <a:ea typeface="游ゴシック" panose="020B0400000000000000" pitchFamily="50" charset="-128"/>
                        </a:rPr>
                        <a:t>求人番号</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extLst>
                  <a:ext uri="{0D108BD9-81ED-4DB2-BD59-A6C34878D82A}">
                    <a16:rowId xmlns:a16="http://schemas.microsoft.com/office/drawing/2014/main" val="2668645096"/>
                  </a:ext>
                </a:extLst>
              </a:tr>
              <a:tr h="664715">
                <a:tc>
                  <a:txBody>
                    <a:bodyPr/>
                    <a:lstStyle/>
                    <a:p>
                      <a:pPr algn="ctr"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2/19</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sz="800" b="1" i="0" u="none" strike="noStrike">
                          <a:solidFill>
                            <a:srgbClr val="000000"/>
                          </a:solidFill>
                          <a:effectLst/>
                          <a:latin typeface="游ゴシック" panose="020B0400000000000000" pitchFamily="50" charset="-128"/>
                          <a:ea typeface="游ゴシック" panose="020B0400000000000000" pitchFamily="50" charset="-128"/>
                        </a:rPr>
                        <a:t>PM</a:t>
                      </a:r>
                    </a:p>
                  </a:txBody>
                  <a:tcPr marL="8633" marR="8633" marT="8633"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zh-TW" altLang="en-US" sz="900" b="1" i="0" u="none" strike="noStrike">
                          <a:solidFill>
                            <a:srgbClr val="000000"/>
                          </a:solidFill>
                          <a:effectLst/>
                          <a:latin typeface="游ゴシック" panose="020B0400000000000000" pitchFamily="50" charset="-128"/>
                          <a:ea typeface="游ゴシック" panose="020B0400000000000000" pitchFamily="50" charset="-128"/>
                        </a:rPr>
                        <a:t>　中央労働金庫</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dirty="0">
                          <a:solidFill>
                            <a:srgbClr val="000000"/>
                          </a:solidFill>
                          <a:effectLst/>
                          <a:latin typeface="游ゴシック" panose="020B0400000000000000" pitchFamily="50" charset="-128"/>
                          <a:ea typeface="游ゴシック" panose="020B0400000000000000" pitchFamily="50" charset="-128"/>
                        </a:rPr>
                        <a:t>事務補助</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zh-CN"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zh-CN"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zh-CN" altLang="en-US" sz="800" b="1" i="0" u="none" strike="noStrike">
                          <a:solidFill>
                            <a:srgbClr val="000000"/>
                          </a:solidFill>
                          <a:effectLst/>
                          <a:latin typeface="游ゴシック" panose="020B0400000000000000" pitchFamily="50" charset="-128"/>
                          <a:ea typeface="游ゴシック" panose="020B0400000000000000" pitchFamily="50" charset="-128"/>
                        </a:rPr>
                        <a:t>港北区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dirty="0">
                          <a:solidFill>
                            <a:srgbClr val="000000"/>
                          </a:solidFill>
                          <a:effectLst/>
                          <a:latin typeface="游ゴシック" panose="020B0400000000000000" pitchFamily="50" charset="-128"/>
                          <a:ea typeface="游ゴシック" panose="020B0400000000000000" pitchFamily="50" charset="-128"/>
                        </a:rPr>
                        <a:t>２</a:t>
                      </a:r>
                      <a:endParaRPr lang="en-US" altLang="ja-JP" sz="8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臨時職員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altLang="ja-JP" sz="800" b="1" i="0" u="none" strike="noStrike">
                          <a:solidFill>
                            <a:srgbClr val="000000"/>
                          </a:solidFill>
                          <a:effectLst/>
                          <a:latin typeface="游ゴシック" panose="020B0400000000000000" pitchFamily="50" charset="-128"/>
                          <a:ea typeface="游ゴシック" panose="020B0400000000000000" pitchFamily="50" charset="-128"/>
                        </a:rPr>
                        <a:t>13010-6123261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1159509562"/>
                  </a:ext>
                </a:extLst>
              </a:tr>
              <a:tr h="664715">
                <a:tc rowSpan="2">
                  <a:txBody>
                    <a:bodyPr/>
                    <a:lstStyle/>
                    <a:p>
                      <a:pPr algn="ctr"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2/20</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2">
                  <a:txBody>
                    <a:bodyPr/>
                    <a:lstStyle/>
                    <a:p>
                      <a:pPr algn="ctr" fontAlgn="ctr"/>
                      <a:r>
                        <a:rPr lang="en-US" sz="800" b="1" i="0" u="none" strike="noStrike">
                          <a:solidFill>
                            <a:srgbClr val="000000"/>
                          </a:solidFill>
                          <a:effectLst/>
                          <a:latin typeface="游ゴシック" panose="020B0400000000000000" pitchFamily="50" charset="-128"/>
                          <a:ea typeface="游ゴシック" panose="020B0400000000000000" pitchFamily="50" charset="-128"/>
                        </a:rPr>
                        <a:t>AM</a:t>
                      </a:r>
                    </a:p>
                  </a:txBody>
                  <a:tcPr marL="8633" marR="8633" marT="8633"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rowSpan="2">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医療法人社団武蔵野会</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牧野記念病院</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endParaRPr lang="ja-JP" altLang="en-US" sz="900" b="1" i="0" u="none" strike="noStrike">
                        <a:solidFill>
                          <a:srgbClr val="000000"/>
                        </a:solidFill>
                        <a:effectLst/>
                        <a:latin typeface="游ゴシック" panose="020B0400000000000000" pitchFamily="50" charset="-128"/>
                        <a:ea typeface="游ゴシック" panose="020B0400000000000000" pitchFamily="50" charset="-128"/>
                      </a:endParaRP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看護補助者</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緑区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altLang="ja-JP" sz="800" b="1" i="0" u="none" strike="noStrike">
                          <a:solidFill>
                            <a:srgbClr val="000000"/>
                          </a:solidFill>
                          <a:effectLst/>
                          <a:latin typeface="游ゴシック" panose="020B0400000000000000" pitchFamily="50" charset="-128"/>
                          <a:ea typeface="游ゴシック" panose="020B0400000000000000" pitchFamily="50" charset="-128"/>
                        </a:rPr>
                        <a:t>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正社員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8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800" b="1" i="0" u="none" strike="noStrike" dirty="0">
                          <a:solidFill>
                            <a:srgbClr val="000000"/>
                          </a:solidFill>
                          <a:effectLst/>
                          <a:latin typeface="游ゴシック" panose="020B0400000000000000" pitchFamily="50" charset="-128"/>
                          <a:ea typeface="游ゴシック" panose="020B0400000000000000" pitchFamily="50" charset="-128"/>
                        </a:rPr>
                        <a:t>14150-1087661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732763733"/>
                  </a:ext>
                </a:extLst>
              </a:tr>
              <a:tr h="66471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zh-TW" altLang="en-US" sz="800" b="1" i="0" u="none" strike="noStrike">
                          <a:solidFill>
                            <a:srgbClr val="000000"/>
                          </a:solidFill>
                          <a:effectLst/>
                          <a:latin typeface="游ゴシック" panose="020B0400000000000000" pitchFamily="50" charset="-128"/>
                          <a:ea typeface="游ゴシック" panose="020B0400000000000000" pitchFamily="50" charset="-128"/>
                        </a:rPr>
                        <a:t>一般事務補助</a:t>
                      </a:r>
                      <a:br>
                        <a:rPr lang="zh-TW"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zh-TW" altLang="en-US" sz="800" b="1" i="0" u="none" strike="noStrike">
                          <a:solidFill>
                            <a:srgbClr val="000000"/>
                          </a:solidFill>
                          <a:effectLst/>
                          <a:latin typeface="游ゴシック" panose="020B0400000000000000" pitchFamily="50" charset="-128"/>
                          <a:ea typeface="游ゴシック" panose="020B0400000000000000" pitchFamily="50" charset="-128"/>
                        </a:rPr>
                        <a:t>補助業務</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緑区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altLang="ja-JP" sz="800" b="1" i="0" u="none" strike="noStrike">
                          <a:solidFill>
                            <a:srgbClr val="000000"/>
                          </a:solidFill>
                          <a:effectLst/>
                          <a:latin typeface="游ゴシック" panose="020B0400000000000000" pitchFamily="50" charset="-128"/>
                          <a:ea typeface="游ゴシック" panose="020B0400000000000000" pitchFamily="50" charset="-128"/>
                        </a:rPr>
                        <a:t>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正社員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altLang="ja-JP" sz="800" b="1" i="0" u="none" strike="noStrike" dirty="0">
                          <a:solidFill>
                            <a:srgbClr val="000000"/>
                          </a:solidFill>
                          <a:effectLst/>
                          <a:latin typeface="游ゴシック" panose="020B0400000000000000" pitchFamily="50" charset="-128"/>
                          <a:ea typeface="游ゴシック" panose="020B0400000000000000" pitchFamily="50" charset="-128"/>
                        </a:rPr>
                        <a:t>14150-1068161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548039902"/>
                  </a:ext>
                </a:extLst>
              </a:tr>
              <a:tr h="664715">
                <a:tc>
                  <a:txBody>
                    <a:bodyPr/>
                    <a:lstStyle/>
                    <a:p>
                      <a:pPr algn="ctr"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2/20</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sz="800" b="1" i="0" u="none" strike="noStrike" dirty="0">
                          <a:solidFill>
                            <a:srgbClr val="000000"/>
                          </a:solidFill>
                          <a:effectLst/>
                          <a:latin typeface="游ゴシック" panose="020B0400000000000000" pitchFamily="50" charset="-128"/>
                          <a:ea typeface="游ゴシック" panose="020B0400000000000000" pitchFamily="50" charset="-128"/>
                        </a:rPr>
                        <a:t>AM</a:t>
                      </a:r>
                    </a:p>
                  </a:txBody>
                  <a:tcPr marL="8633" marR="8633" marT="8633"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医療法人社団武蔵野会</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牧野リハビリテーション病院</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事務職</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緑区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altLang="ja-JP" sz="800" b="1" i="0" u="none" strike="noStrike">
                          <a:solidFill>
                            <a:srgbClr val="000000"/>
                          </a:solidFill>
                          <a:effectLst/>
                          <a:latin typeface="游ゴシック" panose="020B0400000000000000" pitchFamily="50" charset="-128"/>
                          <a:ea typeface="游ゴシック" panose="020B0400000000000000" pitchFamily="50" charset="-128"/>
                        </a:rPr>
                        <a:t>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正社員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8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800" b="1" i="0" u="none" strike="noStrike" dirty="0">
                          <a:solidFill>
                            <a:srgbClr val="000000"/>
                          </a:solidFill>
                          <a:effectLst/>
                          <a:latin typeface="游ゴシック" panose="020B0400000000000000" pitchFamily="50" charset="-128"/>
                          <a:ea typeface="游ゴシック" panose="020B0400000000000000" pitchFamily="50" charset="-128"/>
                        </a:rPr>
                        <a:t>14150-1118661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144943948"/>
                  </a:ext>
                </a:extLst>
              </a:tr>
              <a:tr h="664715">
                <a:tc>
                  <a:txBody>
                    <a:bodyPr/>
                    <a:lstStyle/>
                    <a:p>
                      <a:pPr algn="ctr"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2/20</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900" b="1" i="0" u="none" strike="noStrike">
                          <a:solidFill>
                            <a:srgbClr val="000000"/>
                          </a:solidFill>
                          <a:effectLst/>
                          <a:latin typeface="游ゴシック" panose="020B0400000000000000" pitchFamily="50" charset="-128"/>
                          <a:ea typeface="游ゴシック" panose="020B0400000000000000" pitchFamily="50" charset="-128"/>
                        </a:rPr>
                        <a:t>PM</a:t>
                      </a:r>
                    </a:p>
                  </a:txBody>
                  <a:tcPr marL="8633" marR="8633" marT="8633"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イワタニ首都圏株式会社</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一般事務</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港北区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altLang="ja-JP" sz="900" b="1" i="0" u="none" strike="noStrike">
                          <a:solidFill>
                            <a:srgbClr val="000000"/>
                          </a:solidFill>
                          <a:effectLst/>
                          <a:latin typeface="游ゴシック" panose="020B0400000000000000" pitchFamily="50" charset="-128"/>
                          <a:ea typeface="游ゴシック" panose="020B0400000000000000" pitchFamily="50" charset="-128"/>
                        </a:rPr>
                        <a:t>2</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正社員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900" b="1" i="0" u="none" strike="noStrike" dirty="0">
                          <a:solidFill>
                            <a:srgbClr val="000000"/>
                          </a:solidFill>
                          <a:effectLst/>
                          <a:latin typeface="游ゴシック" panose="020B0400000000000000" pitchFamily="50" charset="-128"/>
                          <a:ea typeface="游ゴシック" panose="020B0400000000000000" pitchFamily="50" charset="-128"/>
                        </a:rPr>
                        <a:t>14150-1069061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790408015"/>
                  </a:ext>
                </a:extLst>
              </a:tr>
              <a:tr h="664715">
                <a:tc rowSpan="2">
                  <a:txBody>
                    <a:bodyPr/>
                    <a:lstStyle/>
                    <a:p>
                      <a:pPr algn="ctr" fontAlgn="ctr"/>
                      <a:r>
                        <a:rPr lang="en-US" altLang="ja-JP" sz="1100" b="1" i="0" u="none" strike="noStrike">
                          <a:solidFill>
                            <a:srgbClr val="000000"/>
                          </a:solidFill>
                          <a:effectLst/>
                          <a:latin typeface="游ゴシック" panose="020B0400000000000000" pitchFamily="50" charset="-128"/>
                          <a:ea typeface="游ゴシック" panose="020B0400000000000000" pitchFamily="50" charset="-128"/>
                        </a:rPr>
                        <a:t>2/20</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rowSpan="2">
                  <a:txBody>
                    <a:bodyPr/>
                    <a:lstStyle/>
                    <a:p>
                      <a:pPr algn="ctr" fontAlgn="ctr"/>
                      <a:r>
                        <a:rPr lang="en-US" sz="900" b="1" i="0" u="none" strike="noStrike">
                          <a:solidFill>
                            <a:srgbClr val="000000"/>
                          </a:solidFill>
                          <a:effectLst/>
                          <a:latin typeface="游ゴシック" panose="020B0400000000000000" pitchFamily="50" charset="-128"/>
                          <a:ea typeface="游ゴシック" panose="020B0400000000000000" pitchFamily="50" charset="-128"/>
                        </a:rPr>
                        <a:t>PM</a:t>
                      </a:r>
                    </a:p>
                  </a:txBody>
                  <a:tcPr marL="8633" marR="8633" marT="8633"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rowSpan="2">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ヒロセ電機株式会社</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一般事務</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都筑区（または港北区）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altLang="ja-JP" sz="900" b="1" i="0" u="none" strike="noStrike">
                          <a:solidFill>
                            <a:srgbClr val="000000"/>
                          </a:solidFill>
                          <a:effectLst/>
                          <a:latin typeface="游ゴシック" panose="020B0400000000000000" pitchFamily="50" charset="-128"/>
                          <a:ea typeface="游ゴシック" panose="020B0400000000000000" pitchFamily="50" charset="-128"/>
                        </a:rPr>
                        <a:t>2</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パート</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900" b="1" i="0" u="none" strike="noStrike" dirty="0">
                          <a:solidFill>
                            <a:srgbClr val="000000"/>
                          </a:solidFill>
                          <a:effectLst/>
                          <a:latin typeface="游ゴシック" panose="020B0400000000000000" pitchFamily="50" charset="-128"/>
                          <a:ea typeface="游ゴシック" panose="020B0400000000000000" pitchFamily="50" charset="-128"/>
                        </a:rPr>
                        <a:t>14150-1145761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1499332855"/>
                  </a:ext>
                </a:extLst>
              </a:tr>
              <a:tr h="66471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一般事務</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横浜市</a:t>
                      </a:r>
                      <a:b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都筑区（または港北区）</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en-US" altLang="ja-JP" sz="900" b="1" i="0" u="none" strike="noStrike">
                          <a:solidFill>
                            <a:srgbClr val="000000"/>
                          </a:solidFill>
                          <a:effectLst/>
                          <a:latin typeface="游ゴシック" panose="020B0400000000000000" pitchFamily="50" charset="-128"/>
                          <a:ea typeface="游ゴシック" panose="020B0400000000000000" pitchFamily="50" charset="-128"/>
                        </a:rPr>
                        <a:t>2</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契約社員</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900" b="1" i="0" u="none" strike="noStrike" dirty="0">
                          <a:solidFill>
                            <a:srgbClr val="000000"/>
                          </a:solidFill>
                          <a:effectLst/>
                          <a:latin typeface="游ゴシック" panose="020B0400000000000000" pitchFamily="50" charset="-128"/>
                          <a:ea typeface="游ゴシック" panose="020B0400000000000000" pitchFamily="50" charset="-128"/>
                        </a:rPr>
                        <a:t>14150-1142261</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54935884"/>
                  </a:ext>
                </a:extLst>
              </a:tr>
            </a:tbl>
          </a:graphicData>
        </a:graphic>
      </p:graphicFrame>
      <p:sp>
        <p:nvSpPr>
          <p:cNvPr id="9" name="四角形: メモ 8">
            <a:extLst>
              <a:ext uri="{FF2B5EF4-FFF2-40B4-BE49-F238E27FC236}">
                <a16:creationId xmlns:a16="http://schemas.microsoft.com/office/drawing/2014/main" id="{59F29810-025A-F61F-E13F-ADE29BDB30C6}"/>
              </a:ext>
            </a:extLst>
          </p:cNvPr>
          <p:cNvSpPr/>
          <p:nvPr/>
        </p:nvSpPr>
        <p:spPr>
          <a:xfrm>
            <a:off x="326571" y="339634"/>
            <a:ext cx="6080013" cy="2880794"/>
          </a:xfrm>
          <a:prstGeom prst="foldedCorner">
            <a:avLst/>
          </a:prstGeom>
          <a:noFill/>
          <a:ln>
            <a:noFill/>
          </a:ln>
        </p:spPr>
        <p:style>
          <a:lnRef idx="0">
            <a:scrgbClr r="0" g="0" b="0"/>
          </a:lnRef>
          <a:fillRef idx="0">
            <a:scrgbClr r="0" g="0" b="0"/>
          </a:fillRef>
          <a:effectRef idx="0">
            <a:scrgbClr r="0" g="0" b="0"/>
          </a:effectRef>
          <a:fontRef idx="minor">
            <a:schemeClr val="accent3"/>
          </a:fontRef>
        </p:style>
        <p:txBody>
          <a:bodyPr rtlCol="0" anchor="ctr"/>
          <a:lstStyle/>
          <a:p>
            <a:pPr algn="ctr"/>
            <a:endParaRPr kumimoji="1" lang="ja-JP" altLang="en-US"/>
          </a:p>
        </p:txBody>
      </p:sp>
      <p:sp>
        <p:nvSpPr>
          <p:cNvPr id="10" name="四角形: メモ 9">
            <a:extLst>
              <a:ext uri="{FF2B5EF4-FFF2-40B4-BE49-F238E27FC236}">
                <a16:creationId xmlns:a16="http://schemas.microsoft.com/office/drawing/2014/main" id="{F68CC584-5616-E87B-8BAB-816DD69FA8E1}"/>
              </a:ext>
            </a:extLst>
          </p:cNvPr>
          <p:cNvSpPr/>
          <p:nvPr/>
        </p:nvSpPr>
        <p:spPr>
          <a:xfrm>
            <a:off x="326571" y="762223"/>
            <a:ext cx="6353008" cy="2621058"/>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algn="ct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algn="ctr"/>
            <a:endParaRPr kumimoji="1"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algn="ct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algn="ctr"/>
            <a:endParaRPr kumimoji="1"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algn="ct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＊最寄りのハローワーク窓口で、紹介状の交付を受けてご参加ください。</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求人票裏面の求人に関する特記事項欄に補足事項が記載されています</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のでご一読ください。</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予約受付期間は、</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2/2</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（月）～</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2/17</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（火）になります。</a:t>
            </a:r>
            <a:endParaRPr kumimoji="1" lang="en-US" altLang="ja-JP" sz="1400" dirty="0">
              <a:solidFill>
                <a:prstClr val="black"/>
              </a:solidFill>
              <a:latin typeface="HG丸ｺﾞｼｯｸM-PRO" panose="020F0600000000000000" pitchFamily="50" charset="-128"/>
              <a:ea typeface="HG丸ｺﾞｼｯｸM-PRO" panose="020F0600000000000000" pitchFamily="50" charset="-128"/>
            </a:endParaRPr>
          </a:p>
          <a:p>
            <a:endParaRPr kumimoji="1" lang="en-US" altLang="ja-JP" sz="1400" dirty="0">
              <a:solidFill>
                <a:prstClr val="black"/>
              </a:solidFill>
              <a:latin typeface="HG丸ｺﾞｼｯｸM-PRO" panose="020F0600000000000000" pitchFamily="50" charset="-128"/>
              <a:ea typeface="HG丸ｺﾞｼｯｸM-PRO" panose="020F0600000000000000" pitchFamily="50" charset="-128"/>
            </a:endParaRPr>
          </a:p>
          <a:p>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面接時間は、令和８年２月１９日（木） </a:t>
            </a:r>
            <a: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PM </a:t>
            </a: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１３：３０～ </a:t>
            </a:r>
            <a: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16</a:t>
            </a: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30</a:t>
            </a:r>
            <a:b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２０日（金）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AM </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   9</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0</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０～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12</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00</a:t>
            </a:r>
            <a:br>
              <a:rPr kumimoji="1" lang="en-US" altLang="ja-JP" sz="1400" dirty="0">
                <a:solidFill>
                  <a:prstClr val="black"/>
                </a:solidFill>
                <a:latin typeface="HG丸ｺﾞｼｯｸM-PRO" panose="020F0600000000000000" pitchFamily="50" charset="-128"/>
                <a:ea typeface="HG丸ｺﾞｼｯｸM-PRO" panose="020F0600000000000000" pitchFamily="50" charset="-128"/>
              </a:rPr>
            </a:b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 </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PM </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１３：３０～ </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16</a:t>
            </a:r>
            <a:r>
              <a:rPr kumimoji="1" lang="ja-JP" altLang="en-US" sz="1400" dirty="0">
                <a:solidFill>
                  <a:prstClr val="black"/>
                </a:solidFill>
                <a:latin typeface="HG丸ｺﾞｼｯｸM-PRO" panose="020F0600000000000000" pitchFamily="50" charset="-128"/>
                <a:ea typeface="HG丸ｺﾞｼｯｸM-PRO" panose="020F0600000000000000" pitchFamily="50" charset="-128"/>
              </a:rPr>
              <a:t>：</a:t>
            </a:r>
            <a:r>
              <a:rPr kumimoji="1" lang="en-US" altLang="ja-JP" sz="1400" dirty="0">
                <a:solidFill>
                  <a:prstClr val="black"/>
                </a:solidFill>
                <a:latin typeface="HG丸ｺﾞｼｯｸM-PRO" panose="020F0600000000000000" pitchFamily="50" charset="-128"/>
                <a:ea typeface="HG丸ｺﾞｼｯｸM-PRO" panose="020F0600000000000000" pitchFamily="50" charset="-128"/>
              </a:rPr>
              <a:t>30</a:t>
            </a:r>
            <a:b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b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br>
              <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br>
            <a:endParaRPr kumimoji="1" lang="ja-JP" altLang="en-US" sz="1400" dirty="0"/>
          </a:p>
        </p:txBody>
      </p:sp>
      <p:sp>
        <p:nvSpPr>
          <p:cNvPr id="11" name="テキスト ボックス 10">
            <a:extLst>
              <a:ext uri="{FF2B5EF4-FFF2-40B4-BE49-F238E27FC236}">
                <a16:creationId xmlns:a16="http://schemas.microsoft.com/office/drawing/2014/main" id="{BFC7970F-CF4C-D13E-7F4C-26B8F228E46B}"/>
              </a:ext>
            </a:extLst>
          </p:cNvPr>
          <p:cNvSpPr txBox="1"/>
          <p:nvPr/>
        </p:nvSpPr>
        <p:spPr>
          <a:xfrm>
            <a:off x="326570" y="115891"/>
            <a:ext cx="6080012" cy="646331"/>
          </a:xfrm>
          <a:prstGeom prst="rect">
            <a:avLst/>
          </a:prstGeom>
          <a:noFill/>
        </p:spPr>
        <p:txBody>
          <a:bodyPr wrap="square" rtlCol="0">
            <a:spAutoFit/>
          </a:bodyPr>
          <a:lstStyle/>
          <a:p>
            <a:pPr algn="ctr"/>
            <a:endParaRPr kumimoji="1" lang="en-US" altLang="ja-JP" b="1" dirty="0">
              <a:solidFill>
                <a:prstClr val="black"/>
              </a:solidFill>
            </a:endParaRPr>
          </a:p>
          <a:p>
            <a:pPr algn="ctr"/>
            <a:r>
              <a:rPr kumimoji="1" lang="ja-JP" altLang="en-US" b="1" dirty="0">
                <a:solidFill>
                  <a:prstClr val="black"/>
                </a:solidFill>
              </a:rPr>
              <a:t>ハローワーク港北　障害者就職面接会求人一覧表</a:t>
            </a:r>
            <a:endParaRPr kumimoji="1" lang="en-US" altLang="ja-JP" dirty="0">
              <a:solidFill>
                <a:prstClr val="black"/>
              </a:solidFill>
            </a:endParaRPr>
          </a:p>
        </p:txBody>
      </p:sp>
    </p:spTree>
    <p:extLst>
      <p:ext uri="{BB962C8B-B14F-4D97-AF65-F5344CB8AC3E}">
        <p14:creationId xmlns:p14="http://schemas.microsoft.com/office/powerpoint/2010/main" val="3544545087"/>
      </p:ext>
    </p:extLst>
  </p:cSld>
  <p:clrMapOvr>
    <a:masterClrMapping/>
  </p:clrMapOvr>
</p:sld>
</file>

<file path=ppt/theme/theme1.xml><?xml version="1.0" encoding="utf-8"?>
<a:theme xmlns:a="http://schemas.openxmlformats.org/drawingml/2006/main" name="HDOfficeLightV0">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856c1c-163a-4db4-9f2d-e69ab44d016d" xsi:nil="true"/>
    <Owner xmlns="bd70f59f-5544-4bac-9025-81abbc5ab095">
      <UserInfo>
        <DisplayName/>
        <AccountId xsi:nil="true"/>
        <AccountType/>
      </UserInfo>
    </Owner>
    <lcf76f155ced4ddcb4097134ff3c332f xmlns="bd70f59f-5544-4bac-9025-81abbc5ab09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E6B6254246B0B4DA5CC141D82B52F53" ma:contentTypeVersion="13" ma:contentTypeDescription="新しいドキュメントを作成します。" ma:contentTypeScope="" ma:versionID="98ea7a6a045cbbb80158473a0d336869">
  <xsd:schema xmlns:xsd="http://www.w3.org/2001/XMLSchema" xmlns:xs="http://www.w3.org/2001/XMLSchema" xmlns:p="http://schemas.microsoft.com/office/2006/metadata/properties" xmlns:ns2="bd70f59f-5544-4bac-9025-81abbc5ab095" xmlns:ns3="44856c1c-163a-4db4-9f2d-e69ab44d016d" targetNamespace="http://schemas.microsoft.com/office/2006/metadata/properties" ma:root="true" ma:fieldsID="047fb7a58446e0a123e565ba3a2ce09b" ns2:_="" ns3:_="">
    <xsd:import namespace="bd70f59f-5544-4bac-9025-81abbc5ab095"/>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0f59f-5544-4bac-9025-81abbc5ab09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84a0573-085f-4fc3-b15f-50830cd78b57}"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F7F5C8-9026-4AFD-9881-B06A5CD544CC}">
  <ds:schemaRefs>
    <ds:schemaRef ds:uri="http://www.w3.org/XML/1998/namespace"/>
    <ds:schemaRef ds:uri="http://schemas.microsoft.com/office/2006/documentManagement/types"/>
    <ds:schemaRef ds:uri="http://schemas.microsoft.com/office/2006/metadata/properties"/>
    <ds:schemaRef ds:uri="bd70f59f-5544-4bac-9025-81abbc5ab095"/>
    <ds:schemaRef ds:uri="http://schemas.openxmlformats.org/package/2006/metadata/core-properties"/>
    <ds:schemaRef ds:uri="44856c1c-163a-4db4-9f2d-e69ab44d016d"/>
    <ds:schemaRef ds:uri="http://purl.org/dc/dcmitype/"/>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15E24280-A74A-4036-885E-BD84C6AABB95}">
  <ds:schemaRefs>
    <ds:schemaRef ds:uri="http://schemas.microsoft.com/sharepoint/v3/contenttype/forms"/>
  </ds:schemaRefs>
</ds:datastoreItem>
</file>

<file path=customXml/itemProps3.xml><?xml version="1.0" encoding="utf-8"?>
<ds:datastoreItem xmlns:ds="http://schemas.openxmlformats.org/officeDocument/2006/customXml" ds:itemID="{0C0EF7B4-B6D5-4B0A-9079-302C122959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70f59f-5544-4bac-9025-81abbc5ab095"/>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Words>471</Words>
  <PresentationFormat>A4 210 x 297 mm</PresentationFormat>
  <Paragraphs>106</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HGP明朝B</vt:lpstr>
      <vt:lpstr>HGSｺﾞｼｯｸM</vt:lpstr>
      <vt:lpstr>HG丸ｺﾞｼｯｸM-PRO</vt:lpstr>
      <vt:lpstr>ＭＳ Ｐゴシック</vt:lpstr>
      <vt:lpstr>メイリオ</vt:lpstr>
      <vt:lpstr>游ゴシック</vt:lpstr>
      <vt:lpstr>Calibri</vt:lpstr>
      <vt:lpstr>Calibri Light</vt:lpstr>
      <vt:lpstr>Wingdings 2</vt:lpstr>
      <vt:lpstr>HDOfficeLightV0</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0x0101001E6B6254246B0B4DA5CC141D82B52F53</vt:lpwstr>
  </property>
</Properties>
</file>