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ms-office.classificationlabels+xml" PartName="/docMetadata/LabelInfo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Relationship Id="rId6" Target="docMetadata/LabelInfo.xml" Type="http://schemas.microsoft.com/office/2020/02/relationships/classificationlabel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0" r:id="rId4"/>
  </p:sldMasterIdLst>
  <p:notesMasterIdLst>
    <p:notesMasterId r:id="rId6"/>
  </p:notesMasterIdLst>
  <p:handoutMasterIdLst>
    <p:handoutMasterId r:id="rId7"/>
  </p:handoutMasterIdLst>
  <p:sldIdLst>
    <p:sldId id="316" r:id="rId5"/>
  </p:sldIdLst>
  <p:sldSz cx="6858000" cy="9906000" type="A4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3" userDrawn="1">
          <p15:clr>
            <a:srgbClr val="A4A3A4"/>
          </p15:clr>
        </p15:guide>
        <p15:guide id="2" pos="2174" userDrawn="1">
          <p15:clr>
            <a:srgbClr val="A4A3A4"/>
          </p15:clr>
        </p15:guide>
        <p15:guide id="3" orient="horz" pos="1837" userDrawn="1">
          <p15:clr>
            <a:srgbClr val="A4A3A4"/>
          </p15:clr>
        </p15:guide>
        <p15:guide id="4" orient="horz" pos="3339" userDrawn="1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orient="horz" pos="33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EB"/>
    <a:srgbClr val="205BD0"/>
    <a:srgbClr val="FF6600"/>
    <a:srgbClr val="058EEB"/>
    <a:srgbClr val="0DB0E3"/>
    <a:srgbClr val="0F9BE1"/>
    <a:srgbClr val="09CDE7"/>
    <a:srgbClr val="FFFF99"/>
    <a:srgbClr val="FF7C80"/>
    <a:srgbClr val="3D2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54" y="54"/>
      </p:cViewPr>
      <p:guideLst>
        <p:guide orient="horz" pos="763"/>
        <p:guide pos="2174"/>
        <p:guide orient="horz" pos="1837"/>
        <p:guide orient="horz" pos="3339"/>
        <p:guide orient="horz" pos="2808"/>
        <p:guide orient="horz" pos="33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12" Target="authors.xml" Type="http://schemas.microsoft.com/office/2018/10/relationships/author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handoutMasters/handoutMaster1.xml" Type="http://schemas.openxmlformats.org/officeDocument/2006/relationships/handout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12/25/2025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193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832" y="1621191"/>
            <a:ext cx="4268337" cy="3786111"/>
          </a:xfrm>
        </p:spPr>
        <p:txBody>
          <a:bodyPr anchor="b">
            <a:normAutofit/>
          </a:bodyPr>
          <a:lstStyle>
            <a:lvl1pPr algn="ctr">
              <a:defRPr sz="276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832" y="5552023"/>
            <a:ext cx="4268337" cy="2042576"/>
          </a:xfrm>
        </p:spPr>
        <p:txBody>
          <a:bodyPr>
            <a:normAutofit/>
          </a:bodyPr>
          <a:lstStyle>
            <a:lvl1pPr marL="0" indent="0" algn="ctr">
              <a:buNone/>
              <a:defRPr sz="1246"/>
            </a:lvl1pPr>
            <a:lvl2pPr marL="316520" indent="0" algn="ctr">
              <a:buNone/>
              <a:defRPr sz="1246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2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120">
          <p15:clr>
            <a:srgbClr val="FBAE40"/>
          </p15:clr>
        </p15:guide>
        <p15:guide id="6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5915025" cy="16354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4615" y="2427965"/>
            <a:ext cx="5915025" cy="64943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9625" y="835607"/>
            <a:ext cx="1151458" cy="80866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835607"/>
            <a:ext cx="4948137" cy="808667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14261" y="674962"/>
            <a:ext cx="2453555" cy="1033924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23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9347" y="-34854"/>
            <a:ext cx="3021221" cy="9966537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823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1742530" cy="3657956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823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3151" y="9140089"/>
            <a:ext cx="233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20800"/>
            <a:ext cx="5827586" cy="1320800"/>
          </a:xfrm>
        </p:spPr>
        <p:txBody>
          <a:bodyPr anchor="b" anchorCtr="0"/>
          <a:lstStyle>
            <a:lvl1pPr>
              <a:defRPr sz="1463"/>
            </a:lvl1pPr>
          </a:lstStyle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4349" y="2945382"/>
            <a:ext cx="1584198" cy="5547360"/>
          </a:xfrm>
        </p:spPr>
        <p:txBody>
          <a:bodyPr>
            <a:normAutofit/>
          </a:bodyPr>
          <a:lstStyle>
            <a:lvl1pPr marL="0" indent="0">
              <a:buNone/>
              <a:defRPr sz="914"/>
            </a:lvl1pPr>
            <a:lvl2pPr marL="104478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2pPr>
            <a:lvl3pPr marL="31343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3pPr>
            <a:lvl4pPr marL="52238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4pPr>
            <a:lvl5pPr marL="73134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5013" y="2945382"/>
            <a:ext cx="3909060" cy="5547360"/>
          </a:xfrm>
        </p:spPr>
        <p:txBody>
          <a:bodyPr>
            <a:normAutofit/>
          </a:bodyPr>
          <a:lstStyle>
            <a:lvl1pPr marL="104478" indent="-104478">
              <a:buFont typeface="Courier New" panose="02070309020205020404" pitchFamily="49" charset="0"/>
              <a:buChar char="o"/>
              <a:defRPr sz="914"/>
            </a:lvl1pPr>
            <a:lvl2pPr marL="31343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2pPr>
            <a:lvl3pPr marL="52238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3pPr>
            <a:lvl4pPr marL="73134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4pPr>
            <a:lvl5pPr marL="94029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6513" y="8493052"/>
            <a:ext cx="372047" cy="1294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7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5">
          <p15:clr>
            <a:srgbClr val="FBAE40"/>
          </p15:clr>
        </p15:guide>
        <p15:guide id="2" pos="4091">
          <p15:clr>
            <a:srgbClr val="FBAE40"/>
          </p15:clr>
        </p15:guide>
        <p15:guide id="3" pos="230">
          <p15:clr>
            <a:srgbClr val="FBAE40"/>
          </p15:clr>
        </p15:guide>
        <p15:guide id="4" orient="horz" pos="7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02" y="799668"/>
            <a:ext cx="4653641" cy="5790574"/>
          </a:xfrm>
        </p:spPr>
        <p:txBody>
          <a:bodyPr anchor="t">
            <a:normAutofit/>
          </a:bodyPr>
          <a:lstStyle>
            <a:lvl1pPr>
              <a:defRPr sz="3738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01" y="6629225"/>
            <a:ext cx="4653641" cy="2000002"/>
          </a:xfrm>
        </p:spPr>
        <p:txBody>
          <a:bodyPr anchor="b">
            <a:normAutofit/>
          </a:bodyPr>
          <a:lstStyle>
            <a:lvl1pPr marL="0" indent="0">
              <a:buNone/>
              <a:defRPr sz="1385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6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6041898" cy="16354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615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6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90683"/>
            <a:ext cx="6044506" cy="16514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2434951"/>
            <a:ext cx="2901255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385" b="1" cap="all" baseline="0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3447736"/>
            <a:ext cx="2901255" cy="5438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34951"/>
            <a:ext cx="2915543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385" b="1" cap="all" baseline="0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2" y="3447736"/>
            <a:ext cx="2915544" cy="5438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3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3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3" y="799668"/>
            <a:ext cx="2022544" cy="2538618"/>
          </a:xfrm>
        </p:spPr>
        <p:txBody>
          <a:bodyPr anchor="t">
            <a:normAutofit/>
          </a:bodyPr>
          <a:lstStyle>
            <a:lvl1pPr>
              <a:defRPr sz="193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274" y="799668"/>
            <a:ext cx="3532354" cy="7924800"/>
          </a:xfrm>
        </p:spPr>
        <p:txBody>
          <a:bodyPr>
            <a:normAutofit/>
          </a:bodyPr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03" y="3338286"/>
            <a:ext cx="2022544" cy="5386182"/>
          </a:xfrm>
        </p:spPr>
        <p:txBody>
          <a:bodyPr anchor="t">
            <a:normAutofit/>
          </a:bodyPr>
          <a:lstStyle>
            <a:lvl1pPr marL="0" indent="0">
              <a:buNone/>
              <a:defRPr sz="1246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2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8" y="805689"/>
            <a:ext cx="2022544" cy="3195563"/>
          </a:xfrm>
        </p:spPr>
        <p:txBody>
          <a:bodyPr anchor="t">
            <a:normAutofit/>
          </a:bodyPr>
          <a:lstStyle>
            <a:lvl1pPr>
              <a:defRPr sz="193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848117" y="949149"/>
            <a:ext cx="3647074" cy="8025195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4082198"/>
            <a:ext cx="2016892" cy="4961144"/>
          </a:xfrm>
        </p:spPr>
        <p:txBody>
          <a:bodyPr anchor="b"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4140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4" y="792480"/>
            <a:ext cx="5992638" cy="1635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614" y="2477991"/>
            <a:ext cx="5992638" cy="663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52" y="9321004"/>
            <a:ext cx="19655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3044" y="9321004"/>
            <a:ext cx="157804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43091" y="9321004"/>
            <a:ext cx="24142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0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120">
          <p15:clr>
            <a:srgbClr val="F26B43"/>
          </p15:clr>
        </p15:guide>
        <p15:guide id="6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0AD8F47-B3BD-4BB7-E870-65393B5FE5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5396" y="23277"/>
            <a:ext cx="6828232" cy="4150518"/>
          </a:xfrm>
          <a:prstGeom prst="rect">
            <a:avLst/>
          </a:prstGeom>
        </p:spPr>
      </p:pic>
      <p:pic>
        <p:nvPicPr>
          <p:cNvPr id="1026" name="Picture 2" descr="節分のイラスト「豆まき 枡」">
            <a:extLst>
              <a:ext uri="{FF2B5EF4-FFF2-40B4-BE49-F238E27FC236}">
                <a16:creationId xmlns:a16="http://schemas.microsoft.com/office/drawing/2014/main" id="{EEE6CE34-7531-BE7A-C08A-C4BCFE04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50" y="944392"/>
            <a:ext cx="3171505" cy="31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6313-F1C8-57CB-82F6-54BC07D3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1979" y="6073095"/>
            <a:ext cx="302288" cy="409454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正方形/長方形 8"/>
          <p:cNvSpPr/>
          <p:nvPr/>
        </p:nvSpPr>
        <p:spPr>
          <a:xfrm>
            <a:off x="525794" y="1354679"/>
            <a:ext cx="5705650" cy="132343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205BD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みー</a:t>
            </a:r>
            <a:r>
              <a:rPr lang="ja-JP" alt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205BD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つ</a:t>
            </a:r>
            <a:r>
              <a:rPr lang="ja-JP" alt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205BD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ジョブ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2396836" y="36721"/>
            <a:ext cx="4436792" cy="1442996"/>
          </a:xfrm>
          <a:prstGeom prst="roundRect">
            <a:avLst>
              <a:gd name="adj" fmla="val 19415"/>
            </a:avLst>
          </a:prstGeom>
          <a:solidFill>
            <a:srgbClr val="205BD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kumimoji="1" lang="en-US" altLang="ja-JP" sz="22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2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月第</a:t>
            </a:r>
            <a:r>
              <a:rPr kumimoji="1" lang="en-US" altLang="ja-JP" sz="22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22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週の開催スケジュール</a:t>
            </a:r>
            <a:endParaRPr lang="en-US" altLang="ja-JP" sz="2200" b="1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開催時間：</a:t>
            </a:r>
            <a:r>
              <a:rPr kumimoji="1" lang="ja-JP" altLang="en-US" sz="20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９：３０～１１：３０ </a:t>
            </a:r>
            <a:endParaRPr kumimoji="1" lang="en-US" altLang="ja-JP" sz="1200" b="1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（受付終了１１：２０）</a:t>
            </a:r>
            <a:endParaRPr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開催場所：</a:t>
            </a:r>
            <a:r>
              <a:rPr kumimoji="1"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　特設ブース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863" y="3119610"/>
            <a:ext cx="1373221" cy="1370043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3276256" y="8664799"/>
            <a:ext cx="1332918" cy="10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104431" y="8664798"/>
            <a:ext cx="1752944" cy="10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11256" y="4002796"/>
            <a:ext cx="2349940" cy="17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1" lang="en-US" altLang="ja-JP" sz="500" dirty="0"/>
              <a:t>※</a:t>
            </a:r>
            <a:r>
              <a:rPr kumimoji="1" lang="ja-JP" altLang="en-US" sz="500" dirty="0"/>
              <a:t>ハローワーク横浜南公式キャラクター「みなみちゃん」</a:t>
            </a:r>
          </a:p>
        </p:txBody>
      </p:sp>
      <p:sp>
        <p:nvSpPr>
          <p:cNvPr id="22" name="楕円 21"/>
          <p:cNvSpPr/>
          <p:nvPr/>
        </p:nvSpPr>
        <p:spPr>
          <a:xfrm>
            <a:off x="7064892" y="1841509"/>
            <a:ext cx="2659103" cy="63073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雇用保険受給中の方は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求職活動実績になります。</a:t>
            </a:r>
          </a:p>
        </p:txBody>
      </p:sp>
      <p:sp>
        <p:nvSpPr>
          <p:cNvPr id="25" name="上リボン 24"/>
          <p:cNvSpPr/>
          <p:nvPr/>
        </p:nvSpPr>
        <p:spPr>
          <a:xfrm>
            <a:off x="7192449" y="3481995"/>
            <a:ext cx="2141996" cy="680738"/>
          </a:xfrm>
          <a:prstGeom prst="ribbon2">
            <a:avLst>
              <a:gd name="adj1" fmla="val 16667"/>
              <a:gd name="adj2" fmla="val 734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7ラノベPOP" panose="02000800000000000000" pitchFamily="50" charset="-128"/>
                <a:ea typeface="07ラノベPOP" panose="02000800000000000000" pitchFamily="50" charset="-128"/>
              </a:rPr>
              <a:t>事前申込不要</a:t>
            </a:r>
            <a:endParaRPr kumimoji="1" lang="en-US" altLang="ja-JP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7ラノベPOP" panose="02000800000000000000" pitchFamily="50" charset="-128"/>
              <a:ea typeface="07ラノベPOP" panose="02000800000000000000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8263447" y="2846951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服装自由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8691506" y="4415841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手ぶら</a:t>
            </a:r>
            <a:r>
              <a:rPr kumimoji="1" lang="en-US" altLang="ja-JP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OK</a:t>
            </a:r>
            <a:endParaRPr kumimoji="1" lang="ja-JP" altLang="en-US" sz="1400" b="1" dirty="0">
              <a:ln w="222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192449" y="2829334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申込不要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8040487-2658-8F08-3C5B-20118D4C37D5}"/>
              </a:ext>
            </a:extLst>
          </p:cNvPr>
          <p:cNvSpPr/>
          <p:nvPr/>
        </p:nvSpPr>
        <p:spPr>
          <a:xfrm>
            <a:off x="7064892" y="442054"/>
            <a:ext cx="2919756" cy="636574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>
                <a:solidFill>
                  <a:srgbClr val="FF0000"/>
                </a:solidFill>
              </a:rPr>
              <a:t>雇用保険受給中の方は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>
                <a:solidFill>
                  <a:srgbClr val="FF0000"/>
                </a:solidFill>
              </a:rPr>
              <a:t>求職活動実績になります。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D4CF3F1-02E9-D5F8-9995-E006E92EF535}"/>
              </a:ext>
            </a:extLst>
          </p:cNvPr>
          <p:cNvGrpSpPr/>
          <p:nvPr/>
        </p:nvGrpSpPr>
        <p:grpSpPr>
          <a:xfrm>
            <a:off x="725832" y="2517925"/>
            <a:ext cx="1985802" cy="699800"/>
            <a:chOff x="4320189" y="2620001"/>
            <a:chExt cx="2042407" cy="801803"/>
          </a:xfrm>
          <a:solidFill>
            <a:schemeClr val="bg1"/>
          </a:solidFill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F67B9687-1620-6078-BB92-5C95E2C6A5EF}"/>
                </a:ext>
              </a:extLst>
            </p:cNvPr>
            <p:cNvSpPr/>
            <p:nvPr/>
          </p:nvSpPr>
          <p:spPr>
            <a:xfrm>
              <a:off x="4320189" y="2628981"/>
              <a:ext cx="722287" cy="792823"/>
            </a:xfrm>
            <a:prstGeom prst="ellipse">
              <a:avLst/>
            </a:prstGeom>
            <a:grp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dirty="0">
                  <a:solidFill>
                    <a:srgbClr val="205BD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申込不要</a:t>
              </a: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A9CB69F4-7D8E-6FD0-F920-9D0444F743A2}"/>
                </a:ext>
              </a:extLst>
            </p:cNvPr>
            <p:cNvSpPr/>
            <p:nvPr/>
          </p:nvSpPr>
          <p:spPr>
            <a:xfrm>
              <a:off x="4968313" y="2620001"/>
              <a:ext cx="746156" cy="792823"/>
            </a:xfrm>
            <a:prstGeom prst="ellipse">
              <a:avLst/>
            </a:prstGeom>
            <a:grp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dirty="0">
                  <a:solidFill>
                    <a:srgbClr val="205BD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服装自由</a:t>
              </a:r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A5AB1AC0-5905-4E3E-34FF-FE89722792F1}"/>
                </a:ext>
              </a:extLst>
            </p:cNvPr>
            <p:cNvSpPr/>
            <p:nvPr/>
          </p:nvSpPr>
          <p:spPr>
            <a:xfrm>
              <a:off x="5640309" y="2628981"/>
              <a:ext cx="722287" cy="792823"/>
            </a:xfrm>
            <a:prstGeom prst="ellipse">
              <a:avLst/>
            </a:prstGeom>
            <a:grp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400" dirty="0">
                  <a:solidFill>
                    <a:srgbClr val="205BD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手ぶら</a:t>
              </a:r>
              <a:r>
                <a:rPr kumimoji="1" lang="en-US" altLang="ja-JP" dirty="0">
                  <a:solidFill>
                    <a:srgbClr val="205BD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OK</a:t>
              </a:r>
              <a:endParaRPr kumimoji="1" lang="ja-JP" altLang="en-US" dirty="0">
                <a:solidFill>
                  <a:srgbClr val="205BD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" name="角丸四角形 27">
            <a:extLst>
              <a:ext uri="{FF2B5EF4-FFF2-40B4-BE49-F238E27FC236}">
                <a16:creationId xmlns:a16="http://schemas.microsoft.com/office/drawing/2014/main" id="{968E9DAF-59BB-AB14-28CB-A642ED964C4E}"/>
              </a:ext>
            </a:extLst>
          </p:cNvPr>
          <p:cNvSpPr/>
          <p:nvPr/>
        </p:nvSpPr>
        <p:spPr>
          <a:xfrm>
            <a:off x="5457765" y="879977"/>
            <a:ext cx="1050716" cy="5431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058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>
                <a:ln w="22225">
                  <a:noFill/>
                  <a:prstDash val="solid"/>
                </a:ln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求職活動</a:t>
            </a:r>
            <a:endParaRPr kumimoji="1" lang="en-US" altLang="ja-JP" sz="1200" dirty="0">
              <a:ln w="22225">
                <a:noFill/>
                <a:prstDash val="solid"/>
              </a:ln>
              <a:solidFill>
                <a:srgbClr val="FF66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n w="22225">
                  <a:noFill/>
                  <a:prstDash val="solid"/>
                </a:ln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実績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19F5083B-2C7C-371F-7407-CF41A47F7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37818"/>
              </p:ext>
            </p:extLst>
          </p:nvPr>
        </p:nvGraphicFramePr>
        <p:xfrm>
          <a:off x="23092" y="4187179"/>
          <a:ext cx="6810537" cy="381071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61313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3007536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764535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077153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62833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開催日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事業所名</a:t>
                      </a:r>
                      <a:endParaRPr lang="en-US" altLang="ja-JP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職種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就業場所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994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2/24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（火）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有限会社　青空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1412-104449-4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・ドライバー 兼</a:t>
                      </a:r>
                      <a:endParaRPr lang="en-US" altLang="ja-JP"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　介護スタッフ</a:t>
                      </a:r>
                      <a:endParaRPr lang="en-US" altLang="ja-JP"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・看護師</a:t>
                      </a:r>
                      <a:endParaRPr lang="en-US" altLang="ja-JP" sz="16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・介護スタッフ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金沢区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並木 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他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06569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2/25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（水）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塚原建設　株式会社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1415-617792-6</a:t>
                      </a:r>
                      <a:endParaRPr lang="en-US" altLang="ja-JP" sz="1800" b="1" dirty="0"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鉄筋工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港北区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新横浜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※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現場へ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　直行直帰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4262786720"/>
                  </a:ext>
                </a:extLst>
              </a:tr>
              <a:tr h="109952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2/26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（木）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株式会社　木下の介護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ライフコミューン葉山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1308-622962-4</a:t>
                      </a:r>
                      <a:endParaRPr lang="en-US" altLang="ja-JP" sz="1800" b="1" dirty="0"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介護正社員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葉山町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一色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</a:tbl>
          </a:graphicData>
        </a:graphic>
      </p:graphicFrame>
      <p:sp>
        <p:nvSpPr>
          <p:cNvPr id="6" name="楕円 5">
            <a:extLst>
              <a:ext uri="{FF2B5EF4-FFF2-40B4-BE49-F238E27FC236}">
                <a16:creationId xmlns:a16="http://schemas.microsoft.com/office/drawing/2014/main" id="{BDDAE506-62AC-79F2-DF4A-3334AF237920}"/>
              </a:ext>
            </a:extLst>
          </p:cNvPr>
          <p:cNvSpPr/>
          <p:nvPr/>
        </p:nvSpPr>
        <p:spPr>
          <a:xfrm>
            <a:off x="7505774" y="6265926"/>
            <a:ext cx="1777338" cy="47109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endParaRPr lang="en-US" altLang="ja-JP" sz="1100" dirty="0">
              <a:ln w="28575">
                <a:noFill/>
                <a:prstDash val="solid"/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</a:t>
            </a:r>
            <a:r>
              <a:rPr lang="en-US" altLang="ja-JP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参照</a:t>
            </a:r>
            <a:endParaRPr lang="en-US" altLang="ja-JP" sz="1100" dirty="0">
              <a:ln w="28575">
                <a:noFill/>
                <a:prstDash val="solid"/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30" name="Picture 6" descr="コタツでくつろぐ馬のイラスト（午年）">
            <a:extLst>
              <a:ext uri="{FF2B5EF4-FFF2-40B4-BE49-F238E27FC236}">
                <a16:creationId xmlns:a16="http://schemas.microsoft.com/office/drawing/2014/main" id="{A13557BE-C9BE-07F7-5FE3-0402ECE0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0935" y="4815394"/>
            <a:ext cx="1612177" cy="12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D989D6-4023-51A1-6BDE-BB62E6A6CB17}"/>
              </a:ext>
            </a:extLst>
          </p:cNvPr>
          <p:cNvSpPr/>
          <p:nvPr/>
        </p:nvSpPr>
        <p:spPr>
          <a:xfrm rot="9576247" flipV="1">
            <a:off x="159118" y="688397"/>
            <a:ext cx="286053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あえる！話せる！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2E5C894-B4D5-AF3E-7D46-3170107712C5}"/>
              </a:ext>
            </a:extLst>
          </p:cNvPr>
          <p:cNvSpPr/>
          <p:nvPr/>
        </p:nvSpPr>
        <p:spPr>
          <a:xfrm>
            <a:off x="0" y="9385749"/>
            <a:ext cx="6845204" cy="5202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1400" b="1" dirty="0">
                <a:solidFill>
                  <a:schemeClr val="accent6">
                    <a:lumMod val="10000"/>
                  </a:schemeClr>
                </a:solidFill>
              </a:rPr>
              <a:t>　　　　　　　　</a:t>
            </a:r>
            <a:r>
              <a:rPr kumimoji="1" lang="ja-JP" altLang="en-US" sz="1300" b="1" dirty="0">
                <a:solidFill>
                  <a:schemeClr val="accent6">
                    <a:lumMod val="10000"/>
                  </a:schemeClr>
                </a:solidFill>
              </a:rPr>
              <a:t>ハローワーク横浜南　事業所部門（</a:t>
            </a:r>
            <a:r>
              <a:rPr kumimoji="1" lang="en-US" altLang="ja-JP" sz="1300" b="1" dirty="0">
                <a:solidFill>
                  <a:schemeClr val="accent6">
                    <a:lumMod val="10000"/>
                  </a:schemeClr>
                </a:solidFill>
              </a:rPr>
              <a:t>TEL)045-788-8609</a:t>
            </a:r>
            <a:r>
              <a:rPr kumimoji="1" lang="ja-JP" altLang="en-US" sz="1100" b="1" dirty="0">
                <a:solidFill>
                  <a:schemeClr val="accent6">
                    <a:lumMod val="10000"/>
                  </a:schemeClr>
                </a:solidFill>
              </a:rPr>
              <a:t>（内線３１＃）</a:t>
            </a:r>
            <a:endParaRPr lang="en-US" altLang="ja-JP" sz="11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角丸四角形 25">
            <a:extLst>
              <a:ext uri="{FF2B5EF4-FFF2-40B4-BE49-F238E27FC236}">
                <a16:creationId xmlns:a16="http://schemas.microsoft.com/office/drawing/2014/main" id="{D888BFFD-B669-0C31-FDF3-5A35CE0A68CC}"/>
              </a:ext>
            </a:extLst>
          </p:cNvPr>
          <p:cNvSpPr/>
          <p:nvPr/>
        </p:nvSpPr>
        <p:spPr>
          <a:xfrm>
            <a:off x="12796" y="9394672"/>
            <a:ext cx="1378323" cy="5113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お問合せ</a:t>
            </a:r>
          </a:p>
        </p:txBody>
      </p:sp>
      <p:pic>
        <p:nvPicPr>
          <p:cNvPr id="14" name="Picture 4" descr="こぶとりじいさんのイラスト">
            <a:extLst>
              <a:ext uri="{FF2B5EF4-FFF2-40B4-BE49-F238E27FC236}">
                <a16:creationId xmlns:a16="http://schemas.microsoft.com/office/drawing/2014/main" id="{B06EB6C6-DE5A-E516-A809-0214A915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36" y="2755382"/>
            <a:ext cx="1071372" cy="10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C4237E7-E27D-82FA-EE27-311B5BEDE7DB}"/>
              </a:ext>
            </a:extLst>
          </p:cNvPr>
          <p:cNvSpPr/>
          <p:nvPr/>
        </p:nvSpPr>
        <p:spPr>
          <a:xfrm>
            <a:off x="23092" y="7992786"/>
            <a:ext cx="6797017" cy="1401886"/>
          </a:xfrm>
          <a:prstGeom prst="rect">
            <a:avLst/>
          </a:prstGeom>
          <a:solidFill>
            <a:srgbClr val="FAEDEB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kumimoji="1" lang="en-US" altLang="ja-JP" sz="12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kumimoji="1"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みー</a:t>
            </a:r>
            <a:r>
              <a:rPr kumimoji="1" lang="ja-JP" altLang="en-US" sz="1200" dirty="0" err="1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</a:t>
            </a:r>
            <a:r>
              <a:rPr kumimoji="1"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ジョブについて</a:t>
            </a:r>
            <a:r>
              <a:rPr kumimoji="1"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fontAlgn="base">
              <a:lnSpc>
                <a:spcPts val="1100"/>
              </a:lnSpc>
            </a:pPr>
            <a:endParaRPr kumimoji="1" lang="en-US" altLang="ja-JP" sz="11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/>
            <a:r>
              <a:rPr kumimoji="1" lang="ja-JP" altLang="en-US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仕事内容や労働条件、職場環境など、気になることについて会社の担当者と</a:t>
            </a:r>
            <a:endParaRPr kumimoji="1" lang="en-US" altLang="ja-JP" sz="11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/>
            <a:r>
              <a:rPr kumimoji="1" lang="ja-JP" altLang="en-US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直接お話しできるイベントです。</a:t>
            </a:r>
            <a:r>
              <a:rPr kumimoji="1" lang="ja-JP" altLang="en-US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もちろん、応募</a:t>
            </a:r>
            <a:r>
              <a:rPr kumimoji="1" lang="ja-JP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も可能です。</a:t>
            </a:r>
            <a:endParaRPr kumimoji="1" lang="en-US" altLang="ja-JP" sz="11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lnSpc>
                <a:spcPts val="1000"/>
              </a:lnSpc>
            </a:pPr>
            <a:endParaRPr kumimoji="1" lang="en-US" altLang="ja-JP" sz="11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●参加希望の方は、受付にある参加申込書を記入して特設ブース前で</a:t>
            </a:r>
            <a:endParaRPr kumimoji="1" lang="en-US" altLang="ja-JP" sz="11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お待ちください。事業所担当者が番号順にお呼びします。お気軽にご参加ください。</a:t>
            </a:r>
            <a:endParaRPr lang="en-US" altLang="ja-JP" sz="110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0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b="1" dirty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b="1" dirty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A48018C-6051-8394-D290-7CC0B1289F94}"/>
              </a:ext>
            </a:extLst>
          </p:cNvPr>
          <p:cNvSpPr/>
          <p:nvPr/>
        </p:nvSpPr>
        <p:spPr>
          <a:xfrm>
            <a:off x="5726485" y="8192844"/>
            <a:ext cx="990127" cy="276999"/>
          </a:xfrm>
          <a:prstGeom prst="rect">
            <a:avLst/>
          </a:prstGeom>
          <a:solidFill>
            <a:srgbClr val="FAEDEB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詳しくはこちらの</a:t>
            </a:r>
            <a:r>
              <a:rPr lang="en-US" altLang="ja-JP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600" dirty="0">
              <a:ln w="28575">
                <a:noFill/>
                <a:prstDash val="solid"/>
              </a:ln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ご参照ください。</a:t>
            </a:r>
            <a:endParaRPr lang="en-US" altLang="ja-JP" sz="600" dirty="0">
              <a:ln w="28575">
                <a:noFill/>
                <a:prstDash val="solid"/>
              </a:ln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7D7977E-6AF1-085C-80D4-37D5190AB9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40" y="8429832"/>
            <a:ext cx="878416" cy="889177"/>
          </a:xfrm>
          <a:prstGeom prst="rect">
            <a:avLst/>
          </a:prstGeom>
          <a:solidFill>
            <a:srgbClr val="FAEDEB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80952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886e6d-ca38-4783-ac23-8bd097117a79" xsi:nil="true"/>
    <lcf76f155ced4ddcb4097134ff3c332f xmlns="8e4f5e73-feb4-470c-9245-7ceca1be795c">
      <Terms xmlns="http://schemas.microsoft.com/office/infopath/2007/PartnerControls"/>
    </lcf76f155ced4ddcb4097134ff3c332f>
    <Owner xmlns="8e4f5e73-feb4-470c-9245-7ceca1be795c">
      <UserInfo>
        <DisplayName/>
        <AccountId xsi:nil="true"/>
        <AccountType/>
      </UserInfo>
    </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8240439A63644880870C1A05854F6E" ma:contentTypeVersion="14" ma:contentTypeDescription="新しいドキュメントを作成します。" ma:contentTypeScope="" ma:versionID="06cfe520e3aadced3a0977050df7c5f7">
  <xsd:schema xmlns:xsd="http://www.w3.org/2001/XMLSchema" xmlns:xs="http://www.w3.org/2001/XMLSchema" xmlns:p="http://schemas.microsoft.com/office/2006/metadata/properties" xmlns:ns2="8e4f5e73-feb4-470c-9245-7ceca1be795c" xmlns:ns3="c8886e6d-ca38-4783-ac23-8bd097117a79" targetNamespace="http://schemas.microsoft.com/office/2006/metadata/properties" ma:root="true" ma:fieldsID="6cef613d38ab831625721781d3294da5" ns2:_="" ns3:_="">
    <xsd:import namespace="8e4f5e73-feb4-470c-9245-7ceca1be795c"/>
    <xsd:import namespace="c8886e6d-ca38-4783-ac23-8bd097117a79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f5e73-feb4-470c-9245-7ceca1be795c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6e6d-ca38-4783-ac23-8bd097117a7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00720a3-ca21-4945-a7a6-f591b4a528e9}" ma:internalName="TaxCatchAll" ma:showField="CatchAllData" ma:web="c8886e6d-ca38-4783-ac23-8bd097117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purl.org/dc/terms/"/>
    <ds:schemaRef ds:uri="http://schemas.microsoft.com/office/infopath/2007/PartnerControls"/>
    <ds:schemaRef ds:uri="8e4f5e73-feb4-470c-9245-7ceca1be795c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c8886e6d-ca38-4783-ac23-8bd097117a7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C015E1-A1B8-4E90-B8A8-86BFC05355B8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Words>256</Words>
  <PresentationFormat>A4 210 x 297 mm</PresentationFormat>
  <Paragraphs>65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07ラノベPOP</vt:lpstr>
      <vt:lpstr>HG丸ｺﾞｼｯｸM-PRO</vt:lpstr>
      <vt:lpstr>Meiryo UI</vt:lpstr>
      <vt:lpstr>メイリオ</vt:lpstr>
      <vt:lpstr>Arial</vt:lpstr>
      <vt:lpstr>Calibri</vt:lpstr>
      <vt:lpstr>Courier New</vt:lpstr>
      <vt:lpstr>Neue Haas Grotesk Text Pro</vt:lpstr>
      <vt:lpstr>Sagona Book</vt:lpstr>
      <vt:lpstr>VanillaVTI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0x010100558240439A63644880870C1A05854F6E</vt:lpwstr>
  </property>
  <property fmtid="{D5CDD505-2E9C-101B-9397-08002B2CF9AE}" pid="3" name="MediaServiceImageTags">
    <vt:lpwstr/>
  </property>
</Properties>
</file>