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ms-office.classificationlabels+xml" PartName="/docMetadata/LabelInfo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ms-powerpoint.changesinfo+xml" PartName="/ppt/changesInfos/changesInfo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Relationship Id="rId6" Target="docMetadata/LabelInfo.xml" Type="http://schemas.microsoft.com/office/2020/02/relationships/classificationlabel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0" r:id="rId4"/>
  </p:sldMasterIdLst>
  <p:notesMasterIdLst>
    <p:notesMasterId r:id="rId6"/>
  </p:notesMasterIdLst>
  <p:handoutMasterIdLst>
    <p:handoutMasterId r:id="rId7"/>
  </p:handoutMasterIdLst>
  <p:sldIdLst>
    <p:sldId id="316" r:id="rId5"/>
  </p:sldIdLst>
  <p:sldSz cx="6858000" cy="9906000" type="A4"/>
  <p:notesSz cx="8501063" cy="1235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" userDrawn="1">
          <p15:clr>
            <a:srgbClr val="A4A3A4"/>
          </p15:clr>
        </p15:guide>
        <p15:guide id="2" pos="217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3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D2FF9"/>
    <a:srgbClr val="FF3300"/>
    <a:srgbClr val="FF0066"/>
    <a:srgbClr val="FF7C80"/>
    <a:srgbClr val="FF6600"/>
    <a:srgbClr val="FFFF00"/>
    <a:srgbClr val="FFFF66"/>
    <a:srgbClr val="F86AD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92" y="66"/>
      </p:cViewPr>
      <p:guideLst>
        <p:guide orient="horz" pos="763"/>
        <p:guide pos="2174"/>
        <p:guide orient="horz" pos="1837"/>
        <p:guide orient="horz" pos="3339"/>
        <p:guide orient="horz" pos="2808"/>
        <p:guide orient="horz" pos="33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authors.xml" Type="http://schemas.microsoft.com/office/2018/10/relationships/author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百々博之" userId="df2f016b-a70e-4fbf-a942-327e7876e1f9" providerId="ADAL" clId="{FC12D77B-858F-496F-A020-3C7037D503C0}"/>
    <pc:docChg chg="modSld">
      <pc:chgData name="百々博之" userId="df2f016b-a70e-4fbf-a942-327e7876e1f9" providerId="ADAL" clId="{FC12D77B-858F-496F-A020-3C7037D503C0}" dt="2025-12-23T01:36:23.981" v="2" actId="255"/>
      <pc:docMkLst>
        <pc:docMk/>
      </pc:docMkLst>
      <pc:sldChg chg="modSp mod">
        <pc:chgData name="百々博之" userId="df2f016b-a70e-4fbf-a942-327e7876e1f9" providerId="ADAL" clId="{FC12D77B-858F-496F-A020-3C7037D503C0}" dt="2025-12-23T01:36:23.981" v="2" actId="255"/>
        <pc:sldMkLst>
          <pc:docMk/>
          <pc:sldMk cId="537809529" sldId="316"/>
        </pc:sldMkLst>
        <pc:graphicFrameChg chg="modGraphic">
          <ac:chgData name="百々博之" userId="df2f016b-a70e-4fbf-a942-327e7876e1f9" providerId="ADAL" clId="{FC12D77B-858F-496F-A020-3C7037D503C0}" dt="2025-12-23T01:36:23.981" v="2" actId="255"/>
          <ac:graphicFrameMkLst>
            <pc:docMk/>
            <pc:sldMk cId="537809529" sldId="316"/>
            <ac:graphicFrameMk id="2" creationId="{19F5083B-2C7C-371F-7407-CF41A47F757F}"/>
          </ac:graphicFrameMkLst>
        </pc:graphicFrameChg>
      </pc:sldChg>
    </pc:docChg>
  </pc:docChgLst>
  <pc:docChgLst>
    <pc:chgData name="百々博之" userId="df2f016b-a70e-4fbf-a942-327e7876e1f9" providerId="ADAL" clId="{AC24A59A-08B2-420B-A86E-CC098D7CCE3A}"/>
    <pc:docChg chg="modSld">
      <pc:chgData name="百々博之" userId="df2f016b-a70e-4fbf-a942-327e7876e1f9" providerId="ADAL" clId="{AC24A59A-08B2-420B-A86E-CC098D7CCE3A}" dt="2025-12-25T05:21:11.410" v="15" actId="1076"/>
      <pc:docMkLst>
        <pc:docMk/>
      </pc:docMkLst>
      <pc:sldChg chg="modSp mod">
        <pc:chgData name="百々博之" userId="df2f016b-a70e-4fbf-a942-327e7876e1f9" providerId="ADAL" clId="{AC24A59A-08B2-420B-A86E-CC098D7CCE3A}" dt="2025-12-25T05:21:11.410" v="15" actId="1076"/>
        <pc:sldMkLst>
          <pc:docMk/>
          <pc:sldMk cId="537809529" sldId="316"/>
        </pc:sldMkLst>
        <pc:grpChg chg="mod">
          <ac:chgData name="百々博之" userId="df2f016b-a70e-4fbf-a942-327e7876e1f9" providerId="ADAL" clId="{AC24A59A-08B2-420B-A86E-CC098D7CCE3A}" dt="2025-12-25T05:21:11.410" v="15" actId="1076"/>
          <ac:grpSpMkLst>
            <pc:docMk/>
            <pc:sldMk cId="537809529" sldId="316"/>
            <ac:grpSpMk id="16" creationId="{DFA09B1F-4E50-C637-CF63-5E33F29B74EC}"/>
          </ac:grpSpMkLst>
        </pc:grpChg>
        <pc:graphicFrameChg chg="modGraphic">
          <ac:chgData name="百々博之" userId="df2f016b-a70e-4fbf-a942-327e7876e1f9" providerId="ADAL" clId="{AC24A59A-08B2-420B-A86E-CC098D7CCE3A}" dt="2025-12-25T05:20:43.685" v="12" actId="255"/>
          <ac:graphicFrameMkLst>
            <pc:docMk/>
            <pc:sldMk cId="537809529" sldId="316"/>
            <ac:graphicFrameMk id="2" creationId="{19F5083B-2C7C-371F-7407-CF41A47F757F}"/>
          </ac:graphicFrameMkLst>
        </pc:graphicFrameChg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15302" y="1"/>
            <a:ext cx="3683794" cy="619682"/>
          </a:xfrm>
          <a:prstGeom prst="rect">
            <a:avLst/>
          </a:prstGeom>
        </p:spPr>
        <p:txBody>
          <a:bodyPr vert="horz" lIns="113861" tIns="56931" rIns="113861" bIns="56931" rtlCol="0"/>
          <a:lstStyle>
            <a:lvl1pPr algn="r">
              <a:defRPr sz="1500"/>
            </a:lvl1pPr>
          </a:lstStyle>
          <a:p>
            <a:fld id="{FD913024-4032-4B4F-8680-09D5E08EDB6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11731070"/>
            <a:ext cx="3683794" cy="619681"/>
          </a:xfrm>
          <a:prstGeom prst="rect">
            <a:avLst/>
          </a:prstGeom>
        </p:spPr>
        <p:txBody>
          <a:bodyPr vert="horz" lIns="113861" tIns="56931" rIns="113861" bIns="56931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815302" y="11731070"/>
            <a:ext cx="3683794" cy="619681"/>
          </a:xfrm>
          <a:prstGeom prst="rect">
            <a:avLst/>
          </a:prstGeom>
        </p:spPr>
        <p:txBody>
          <a:bodyPr vert="horz" lIns="113861" tIns="56931" rIns="113861" bIns="56931" rtlCol="0" anchor="b"/>
          <a:lstStyle>
            <a:lvl1pPr algn="r">
              <a:defRPr sz="15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683794" cy="619682"/>
          </a:xfrm>
          <a:prstGeom prst="rect">
            <a:avLst/>
          </a:prstGeom>
        </p:spPr>
        <p:txBody>
          <a:bodyPr vert="horz" lIns="113861" tIns="56931" rIns="113861" bIns="56931" rtlCol="0"/>
          <a:lstStyle>
            <a:lvl1pPr algn="l">
              <a:defRPr sz="15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15302" y="1"/>
            <a:ext cx="3683794" cy="619682"/>
          </a:xfrm>
          <a:prstGeom prst="rect">
            <a:avLst/>
          </a:prstGeom>
        </p:spPr>
        <p:txBody>
          <a:bodyPr vert="horz" lIns="113861" tIns="56931" rIns="113861" bIns="56931" rtlCol="0"/>
          <a:lstStyle>
            <a:lvl1pPr algn="r">
              <a:defRPr sz="1500"/>
            </a:lvl1pPr>
          </a:lstStyle>
          <a:p>
            <a:fld id="{F2AE225E-43E0-7047-8ADB-DD9EBB41B4D0}" type="datetimeFigureOut">
              <a:rPr lang="en-US" noProof="0" smtClean="0"/>
              <a:t>12/25/2025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6700" y="1544638"/>
            <a:ext cx="2887663" cy="4168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3861" tIns="56931" rIns="113861" bIns="56931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50107" y="5943799"/>
            <a:ext cx="6800850" cy="4863107"/>
          </a:xfrm>
          <a:prstGeom prst="rect">
            <a:avLst/>
          </a:prstGeom>
        </p:spPr>
        <p:txBody>
          <a:bodyPr vert="horz" lIns="113861" tIns="56931" rIns="113861" bIns="569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731070"/>
            <a:ext cx="3683794" cy="619681"/>
          </a:xfrm>
          <a:prstGeom prst="rect">
            <a:avLst/>
          </a:prstGeom>
        </p:spPr>
        <p:txBody>
          <a:bodyPr vert="horz" lIns="113861" tIns="56931" rIns="113861" bIns="56931" rtlCol="0" anchor="b"/>
          <a:lstStyle>
            <a:lvl1pPr algn="l">
              <a:defRPr sz="15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815302" y="11731070"/>
            <a:ext cx="3683794" cy="619681"/>
          </a:xfrm>
          <a:prstGeom prst="rect">
            <a:avLst/>
          </a:prstGeom>
        </p:spPr>
        <p:txBody>
          <a:bodyPr vert="horz" lIns="113861" tIns="56931" rIns="113861" bIns="56931" rtlCol="0" anchor="b"/>
          <a:lstStyle>
            <a:lvl1pPr algn="r">
              <a:defRPr sz="15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32" y="1621191"/>
            <a:ext cx="4268337" cy="3786111"/>
          </a:xfrm>
        </p:spPr>
        <p:txBody>
          <a:bodyPr anchor="b">
            <a:normAutofit/>
          </a:bodyPr>
          <a:lstStyle>
            <a:lvl1pPr algn="ctr">
              <a:defRPr sz="276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832" y="5552023"/>
            <a:ext cx="4268337" cy="2042576"/>
          </a:xfrm>
        </p:spPr>
        <p:txBody>
          <a:bodyPr>
            <a:normAutofit/>
          </a:bodyPr>
          <a:lstStyle>
            <a:lvl1pPr marL="0" indent="0" algn="ctr">
              <a:buNone/>
              <a:defRPr sz="1246"/>
            </a:lvl1pPr>
            <a:lvl2pPr marL="316520" indent="0" algn="ctr">
              <a:buNone/>
              <a:defRPr sz="1246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120">
          <p15:clr>
            <a:srgbClr val="FBAE40"/>
          </p15:clr>
        </p15:guide>
        <p15:guide id="6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5915025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4615" y="2427965"/>
            <a:ext cx="5915025" cy="64943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9625" y="835607"/>
            <a:ext cx="1151458" cy="80866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835607"/>
            <a:ext cx="4948137" cy="808667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14261" y="674962"/>
            <a:ext cx="2453555" cy="1033924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2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9347" y="-34854"/>
            <a:ext cx="3021221" cy="9966537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1742530" cy="3657956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3151" y="9140089"/>
            <a:ext cx="233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20800"/>
            <a:ext cx="5827586" cy="1320800"/>
          </a:xfrm>
        </p:spPr>
        <p:txBody>
          <a:bodyPr anchor="b" anchorCtr="0"/>
          <a:lstStyle>
            <a:lvl1pPr>
              <a:defRPr sz="1463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49" y="2945382"/>
            <a:ext cx="1584198" cy="5547360"/>
          </a:xfrm>
        </p:spPr>
        <p:txBody>
          <a:bodyPr>
            <a:normAutofit/>
          </a:bodyPr>
          <a:lstStyle>
            <a:lvl1pPr marL="0" indent="0">
              <a:buNone/>
              <a:defRPr sz="914"/>
            </a:lvl1pPr>
            <a:lvl2pPr marL="104478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13" y="2945382"/>
            <a:ext cx="3909060" cy="5547360"/>
          </a:xfrm>
        </p:spPr>
        <p:txBody>
          <a:bodyPr>
            <a:normAutofit/>
          </a:bodyPr>
          <a:lstStyle>
            <a:lvl1pPr marL="104478" indent="-104478">
              <a:buFont typeface="Courier New" panose="02070309020205020404" pitchFamily="49" charset="0"/>
              <a:buChar char="o"/>
              <a:defRPr sz="914"/>
            </a:lvl1pPr>
            <a:lvl2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94029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513" y="8493052"/>
            <a:ext cx="372047" cy="1294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5">
          <p15:clr>
            <a:srgbClr val="FBAE40"/>
          </p15:clr>
        </p15:guide>
        <p15:guide id="2" pos="4091">
          <p15:clr>
            <a:srgbClr val="FBAE40"/>
          </p15:clr>
        </p15:guide>
        <p15:guide id="3" pos="230">
          <p15:clr>
            <a:srgbClr val="FBAE40"/>
          </p15:clr>
        </p15:guide>
        <p15:guide id="4" orient="horz" pos="7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2" y="799668"/>
            <a:ext cx="4653641" cy="5790574"/>
          </a:xfrm>
        </p:spPr>
        <p:txBody>
          <a:bodyPr anchor="t">
            <a:normAutofit/>
          </a:bodyPr>
          <a:lstStyle>
            <a:lvl1pPr>
              <a:defRPr sz="3738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01" y="6629225"/>
            <a:ext cx="4653641" cy="2000002"/>
          </a:xfrm>
        </p:spPr>
        <p:txBody>
          <a:bodyPr anchor="b">
            <a:normAutofit/>
          </a:bodyPr>
          <a:lstStyle>
            <a:lvl1pPr marL="0" indent="0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6041898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15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0683"/>
            <a:ext cx="6044506" cy="16514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434951"/>
            <a:ext cx="2901255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3447736"/>
            <a:ext cx="2901255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34951"/>
            <a:ext cx="2915543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2" y="3447736"/>
            <a:ext cx="2915544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799668"/>
            <a:ext cx="2022544" cy="2538618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274" y="799668"/>
            <a:ext cx="3532354" cy="7924800"/>
          </a:xfrm>
        </p:spPr>
        <p:txBody>
          <a:bodyPr>
            <a:normAutofit/>
          </a:bodyPr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3" y="3338286"/>
            <a:ext cx="2022544" cy="5386182"/>
          </a:xfrm>
        </p:spPr>
        <p:txBody>
          <a:bodyPr anchor="t">
            <a:normAutofit/>
          </a:bodyPr>
          <a:lstStyle>
            <a:lvl1pPr marL="0" indent="0">
              <a:buNone/>
              <a:defRPr sz="1246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8" y="805689"/>
            <a:ext cx="2022544" cy="3195563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848117" y="949149"/>
            <a:ext cx="3647074" cy="8025195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082198"/>
            <a:ext cx="2016892" cy="4961144"/>
          </a:xfrm>
        </p:spPr>
        <p:txBody>
          <a:bodyPr anchor="b"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140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" y="792480"/>
            <a:ext cx="5992638" cy="163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14" y="2477991"/>
            <a:ext cx="5992638" cy="663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52" y="9321004"/>
            <a:ext cx="19655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044" y="9321004"/>
            <a:ext cx="15780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3091" y="9321004"/>
            <a:ext cx="2414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120">
          <p15:clr>
            <a:srgbClr val="F26B43"/>
          </p15:clr>
        </p15:guide>
        <p15:guide id="6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AD8F47-B3BD-4BB7-E870-65393B5FE5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5396" y="23277"/>
            <a:ext cx="6828232" cy="4150518"/>
          </a:xfrm>
          <a:prstGeom prst="rect">
            <a:avLst/>
          </a:prstGeom>
        </p:spPr>
      </p:pic>
      <p:pic>
        <p:nvPicPr>
          <p:cNvPr id="1026" name="Picture 2" descr="節分のイラスト「豆まき 枡」">
            <a:extLst>
              <a:ext uri="{FF2B5EF4-FFF2-40B4-BE49-F238E27FC236}">
                <a16:creationId xmlns:a16="http://schemas.microsoft.com/office/drawing/2014/main" id="{EEE6CE34-7531-BE7A-C08A-C4BCFE04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50" y="944392"/>
            <a:ext cx="3171505" cy="31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2796" y="7956998"/>
            <a:ext cx="6845204" cy="143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1979" y="6073095"/>
            <a:ext cx="302288" cy="409454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525794" y="1354679"/>
            <a:ext cx="570565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みー</a:t>
            </a:r>
            <a:r>
              <a:rPr lang="ja-JP" altLang="en-US" sz="8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lang="ja-JP" altLang="en-US" sz="8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ジョブ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396836" y="36721"/>
            <a:ext cx="4436792" cy="1442996"/>
          </a:xfrm>
          <a:prstGeom prst="roundRect">
            <a:avLst>
              <a:gd name="adj" fmla="val 19415"/>
            </a:avLst>
          </a:prstGeom>
          <a:solidFill>
            <a:srgbClr val="FFFF00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月第</a:t>
            </a:r>
            <a:r>
              <a:rPr kumimoji="1"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週の開催スケジュール</a:t>
            </a:r>
            <a:endParaRPr lang="en-US" altLang="ja-JP" sz="2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開催時間：</a:t>
            </a: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９：３０～１１：３０ </a:t>
            </a:r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（受付終了１１：２０）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開催場所：</a:t>
            </a:r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　特設ブース</a:t>
            </a:r>
            <a:endParaRPr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66956" y="8477249"/>
            <a:ext cx="1667219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96" y="3143361"/>
            <a:ext cx="1373221" cy="1370043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276256" y="8664799"/>
            <a:ext cx="1332918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04431" y="8664798"/>
            <a:ext cx="1752944" cy="10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95017" y="4017453"/>
            <a:ext cx="2349940" cy="17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en-US" altLang="ja-JP" sz="500" dirty="0"/>
              <a:t>※</a:t>
            </a:r>
            <a:r>
              <a:rPr kumimoji="1" lang="ja-JP" altLang="en-US" sz="500" dirty="0"/>
              <a:t>ハローワーク横浜南公式キャラクター「みなみちゃん」</a:t>
            </a:r>
          </a:p>
        </p:txBody>
      </p:sp>
      <p:sp>
        <p:nvSpPr>
          <p:cNvPr id="22" name="楕円 21"/>
          <p:cNvSpPr/>
          <p:nvPr/>
        </p:nvSpPr>
        <p:spPr>
          <a:xfrm>
            <a:off x="7064892" y="1841509"/>
            <a:ext cx="2659103" cy="63073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求職活動実績になります。</a:t>
            </a:r>
          </a:p>
        </p:txBody>
      </p:sp>
      <p:sp>
        <p:nvSpPr>
          <p:cNvPr id="25" name="上リボン 24"/>
          <p:cNvSpPr/>
          <p:nvPr/>
        </p:nvSpPr>
        <p:spPr>
          <a:xfrm>
            <a:off x="7192449" y="3481995"/>
            <a:ext cx="2141996" cy="680738"/>
          </a:xfrm>
          <a:prstGeom prst="ribbon2">
            <a:avLst>
              <a:gd name="adj1" fmla="val 16667"/>
              <a:gd name="adj2" fmla="val 734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ラノベPOP" panose="02000800000000000000" pitchFamily="50" charset="-128"/>
                <a:ea typeface="07ラノベPOP" panose="02000800000000000000" pitchFamily="50" charset="-128"/>
              </a:rPr>
              <a:t>事前申込不要</a:t>
            </a:r>
            <a:endParaRPr kumimoji="1" lang="en-US" altLang="ja-JP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263447" y="284695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服装自由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8691506" y="441584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手ぶら</a:t>
            </a:r>
            <a:r>
              <a:rPr kumimoji="1" lang="en-US" altLang="ja-JP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OK</a:t>
            </a:r>
            <a:endParaRPr kumimoji="1" lang="ja-JP" altLang="en-US" sz="1400" b="1" dirty="0">
              <a:ln w="222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192449" y="2829334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申込不要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8040487-2658-8F08-3C5B-20118D4C37D5}"/>
              </a:ext>
            </a:extLst>
          </p:cNvPr>
          <p:cNvSpPr/>
          <p:nvPr/>
        </p:nvSpPr>
        <p:spPr>
          <a:xfrm>
            <a:off x="7064892" y="442054"/>
            <a:ext cx="2919756" cy="6365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求職活動実績になります。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4CF3F1-02E9-D5F8-9995-E006E92EF535}"/>
              </a:ext>
            </a:extLst>
          </p:cNvPr>
          <p:cNvGrpSpPr/>
          <p:nvPr/>
        </p:nvGrpSpPr>
        <p:grpSpPr>
          <a:xfrm>
            <a:off x="725832" y="2517925"/>
            <a:ext cx="1985802" cy="699800"/>
            <a:chOff x="4320189" y="2620001"/>
            <a:chExt cx="2042407" cy="801803"/>
          </a:xfrm>
          <a:solidFill>
            <a:schemeClr val="bg1"/>
          </a:solidFill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67B9687-1620-6078-BB92-5C95E2C6A5EF}"/>
                </a:ext>
              </a:extLst>
            </p:cNvPr>
            <p:cNvSpPr/>
            <p:nvPr/>
          </p:nvSpPr>
          <p:spPr>
            <a:xfrm>
              <a:off x="4320189" y="2628981"/>
              <a:ext cx="722287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申込不要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A9CB69F4-7D8E-6FD0-F920-9D0444F743A2}"/>
                </a:ext>
              </a:extLst>
            </p:cNvPr>
            <p:cNvSpPr/>
            <p:nvPr/>
          </p:nvSpPr>
          <p:spPr>
            <a:xfrm>
              <a:off x="4968313" y="2620001"/>
              <a:ext cx="746156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服装自由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5AB1AC0-5905-4E3E-34FF-FE89722792F1}"/>
                </a:ext>
              </a:extLst>
            </p:cNvPr>
            <p:cNvSpPr/>
            <p:nvPr/>
          </p:nvSpPr>
          <p:spPr>
            <a:xfrm>
              <a:off x="5640309" y="2628981"/>
              <a:ext cx="722287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400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手ぶら</a:t>
              </a:r>
              <a:r>
                <a:rPr kumimoji="1" lang="en-US" altLang="ja-JP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endParaRPr kumimoji="1" lang="ja-JP" altLang="en-US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角丸四角形 27">
            <a:extLst>
              <a:ext uri="{FF2B5EF4-FFF2-40B4-BE49-F238E27FC236}">
                <a16:creationId xmlns:a16="http://schemas.microsoft.com/office/drawing/2014/main" id="{968E9DAF-59BB-AB14-28CB-A642ED964C4E}"/>
              </a:ext>
            </a:extLst>
          </p:cNvPr>
          <p:cNvSpPr/>
          <p:nvPr/>
        </p:nvSpPr>
        <p:spPr>
          <a:xfrm>
            <a:off x="5457765" y="879977"/>
            <a:ext cx="1050716" cy="5431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求職活動</a:t>
            </a:r>
            <a:endParaRPr kumimoji="1" lang="en-US" altLang="ja-JP" sz="1200" dirty="0">
              <a:ln w="22225">
                <a:noFill/>
                <a:prstDash val="solid"/>
              </a:ln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実績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9F5083B-2C7C-371F-7407-CF41A47F7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301936"/>
              </p:ext>
            </p:extLst>
          </p:nvPr>
        </p:nvGraphicFramePr>
        <p:xfrm>
          <a:off x="0" y="4184074"/>
          <a:ext cx="6870796" cy="39508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69818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3034146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78014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086684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46059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開催日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事業所名</a:t>
                      </a:r>
                      <a:endParaRPr lang="en-US" altLang="ja-JP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職種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就業場所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9238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2/3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（火）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アーバンエキスプレス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1412-613535-5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運転手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運転助手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分別作業員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幸浦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28884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2/4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（水）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社会福祉法人　昴　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1412-915931-2</a:t>
                      </a:r>
                    </a:p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　横浜市西柴地域ケアプラザ・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　横浜市西柴コミュニティハウス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1412-915953-9</a:t>
                      </a:r>
                    </a:p>
                    <a:p>
                      <a:r>
                        <a:rPr lang="ja-JP" altLang="en-US" sz="1400" b="0" dirty="0">
                          <a:latin typeface="+mn-lt"/>
                          <a:ea typeface="+mn-ea"/>
                        </a:rPr>
                        <a:t>　シーサイドかなざわ</a:t>
                      </a:r>
                      <a:endParaRPr lang="en-US" altLang="ja-JP" sz="1400" b="0" dirty="0"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ケアマネジャー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看護職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介護職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管理栄養士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柴町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262786720"/>
                  </a:ext>
                </a:extLst>
              </a:tr>
              <a:tr h="10615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2/5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（木）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西濃運輸株式会社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-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横浜南支店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-</a:t>
                      </a: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1412-100819-3</a:t>
                      </a:r>
                      <a:endParaRPr lang="en-US" altLang="ja-JP" sz="1800" b="1" dirty="0"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事務職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車両整備員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集配ドライバー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幸浦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BDDAE506-62AC-79F2-DF4A-3334AF237920}"/>
              </a:ext>
            </a:extLst>
          </p:cNvPr>
          <p:cNvSpPr/>
          <p:nvPr/>
        </p:nvSpPr>
        <p:spPr>
          <a:xfrm>
            <a:off x="7505774" y="6265926"/>
            <a:ext cx="1777338" cy="47109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</a:t>
            </a:r>
            <a:r>
              <a:rPr lang="en-US" altLang="ja-JP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参照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0" name="Picture 6" descr="コタツでくつろぐ馬のイラスト（午年）">
            <a:extLst>
              <a:ext uri="{FF2B5EF4-FFF2-40B4-BE49-F238E27FC236}">
                <a16:creationId xmlns:a16="http://schemas.microsoft.com/office/drawing/2014/main" id="{A13557BE-C9BE-07F7-5FE3-0402ECE0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935" y="4815394"/>
            <a:ext cx="1612177" cy="12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D989D6-4023-51A1-6BDE-BB62E6A6CB17}"/>
              </a:ext>
            </a:extLst>
          </p:cNvPr>
          <p:cNvSpPr/>
          <p:nvPr/>
        </p:nvSpPr>
        <p:spPr>
          <a:xfrm rot="9576247" flipV="1">
            <a:off x="159118" y="688397"/>
            <a:ext cx="28605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あえる！話せる！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E5C894-B4D5-AF3E-7D46-3170107712C5}"/>
              </a:ext>
            </a:extLst>
          </p:cNvPr>
          <p:cNvSpPr/>
          <p:nvPr/>
        </p:nvSpPr>
        <p:spPr>
          <a:xfrm>
            <a:off x="0" y="9385749"/>
            <a:ext cx="6870796" cy="52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10000"/>
                  </a:schemeClr>
                </a:solidFill>
              </a:rPr>
              <a:t>　　　　　　　　</a:t>
            </a:r>
            <a:r>
              <a:rPr kumimoji="1" lang="ja-JP" altLang="en-US" sz="1300" b="1" dirty="0">
                <a:solidFill>
                  <a:schemeClr val="accent6">
                    <a:lumMod val="10000"/>
                  </a:schemeClr>
                </a:solidFill>
              </a:rPr>
              <a:t>ハローワーク横浜南　事業所部門（</a:t>
            </a:r>
            <a:r>
              <a:rPr kumimoji="1" lang="en-US" altLang="ja-JP" sz="1300" b="1" dirty="0">
                <a:solidFill>
                  <a:schemeClr val="accent6">
                    <a:lumMod val="10000"/>
                  </a:schemeClr>
                </a:solidFill>
              </a:rPr>
              <a:t>TEL)045-788-8609</a:t>
            </a:r>
            <a:r>
              <a:rPr kumimoji="1" lang="ja-JP" altLang="en-US" sz="1100" b="1" dirty="0">
                <a:solidFill>
                  <a:schemeClr val="accent6">
                    <a:lumMod val="10000"/>
                  </a:schemeClr>
                </a:solidFill>
              </a:rPr>
              <a:t>（内線３１＃）</a:t>
            </a:r>
            <a:endParaRPr lang="en-US" altLang="ja-JP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角丸四角形 25">
            <a:extLst>
              <a:ext uri="{FF2B5EF4-FFF2-40B4-BE49-F238E27FC236}">
                <a16:creationId xmlns:a16="http://schemas.microsoft.com/office/drawing/2014/main" id="{D888BFFD-B669-0C31-FDF3-5A35CE0A68CC}"/>
              </a:ext>
            </a:extLst>
          </p:cNvPr>
          <p:cNvSpPr/>
          <p:nvPr/>
        </p:nvSpPr>
        <p:spPr>
          <a:xfrm>
            <a:off x="12796" y="9394672"/>
            <a:ext cx="1378323" cy="511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お問合せ</a:t>
            </a:r>
          </a:p>
        </p:txBody>
      </p:sp>
      <p:pic>
        <p:nvPicPr>
          <p:cNvPr id="1028" name="Picture 4" descr="こぶとりじいさんのイラスト">
            <a:extLst>
              <a:ext uri="{FF2B5EF4-FFF2-40B4-BE49-F238E27FC236}">
                <a16:creationId xmlns:a16="http://schemas.microsoft.com/office/drawing/2014/main" id="{B06EB6C6-DE5A-E516-A809-0214A915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62" y="3008166"/>
            <a:ext cx="1071372" cy="10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FA09B1F-4E50-C637-CF63-5E33F29B74EC}"/>
              </a:ext>
            </a:extLst>
          </p:cNvPr>
          <p:cNvGrpSpPr/>
          <p:nvPr/>
        </p:nvGrpSpPr>
        <p:grpSpPr>
          <a:xfrm>
            <a:off x="-31262" y="8117992"/>
            <a:ext cx="7036346" cy="1259753"/>
            <a:chOff x="-9488" y="8082264"/>
            <a:chExt cx="7036346" cy="1299024"/>
          </a:xfrm>
        </p:grpSpPr>
        <p:sp>
          <p:nvSpPr>
            <p:cNvPr id="21" name="正方形/長方形 20"/>
            <p:cNvSpPr/>
            <p:nvPr/>
          </p:nvSpPr>
          <p:spPr>
            <a:xfrm>
              <a:off x="-9488" y="8082264"/>
              <a:ext cx="6880284" cy="1299024"/>
            </a:xfrm>
            <a:prstGeom prst="rect">
              <a:avLst/>
            </a:prstGeom>
            <a:solidFill>
              <a:srgbClr val="F6DAD3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000"/>
                </a:lnSpc>
              </a:pPr>
              <a:endParaRPr kumimoji="1"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000"/>
                </a:lnSpc>
              </a:pP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みー</a:t>
              </a:r>
              <a:r>
                <a:rPr kumimoji="1" lang="ja-JP" altLang="en-US" sz="1200" dirty="0" err="1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ジョブについて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</a:p>
            <a:p>
              <a:pPr fontAlgn="base">
                <a:lnSpc>
                  <a:spcPts val="11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仕事内容や労働条件、職場環境など、気になることについて会社の担当者と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直接お話しできるイベントです。</a:t>
              </a:r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もちろん、応募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も可能です。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>
                <a:lnSpc>
                  <a:spcPts val="10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●参加希望の方は、受付にある参加申込書を記入して特設ブース前で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お待ちください。事業所担当者が番号順にお呼びします。お気軽にご参加ください。</a:t>
              </a:r>
              <a:endParaRPr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831979" y="8274322"/>
              <a:ext cx="119487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詳しくはこちらの</a:t>
              </a:r>
              <a:r>
                <a:rPr lang="en-US" altLang="ja-JP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HP</a:t>
              </a:r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ご参照ください。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7D7977E-6AF1-085C-80D4-37D5190A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794" y="8477249"/>
              <a:ext cx="889177" cy="8891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240439A63644880870C1A05854F6E" ma:contentTypeVersion="14" ma:contentTypeDescription="新しいドキュメントを作成します。" ma:contentTypeScope="" ma:versionID="06cfe520e3aadced3a0977050df7c5f7">
  <xsd:schema xmlns:xsd="http://www.w3.org/2001/XMLSchema" xmlns:xs="http://www.w3.org/2001/XMLSchema" xmlns:p="http://schemas.microsoft.com/office/2006/metadata/properties" xmlns:ns2="8e4f5e73-feb4-470c-9245-7ceca1be795c" xmlns:ns3="c8886e6d-ca38-4783-ac23-8bd097117a79" targetNamespace="http://schemas.microsoft.com/office/2006/metadata/properties" ma:root="true" ma:fieldsID="6cef613d38ab831625721781d3294da5" ns2:_="" ns3:_="">
    <xsd:import namespace="8e4f5e73-feb4-470c-9245-7ceca1be795c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5e73-feb4-470c-9245-7ceca1be795c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0720a3-ca21-4945-a7a6-f591b4a528e9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86e6d-ca38-4783-ac23-8bd097117a79" xsi:nil="true"/>
    <lcf76f155ced4ddcb4097134ff3c332f xmlns="8e4f5e73-feb4-470c-9245-7ceca1be795c">
      <Terms xmlns="http://schemas.microsoft.com/office/infopath/2007/PartnerControls"/>
    </lcf76f155ced4ddcb4097134ff3c332f>
    <Owner xmlns="8e4f5e73-feb4-470c-9245-7ceca1be795c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832495-EAEC-44DB-9EE8-07A11001B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f5e73-feb4-470c-9245-7ceca1be795c"/>
    <ds:schemaRef ds:uri="c8886e6d-ca38-4783-ac23-8bd097117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8e4f5e73-feb4-470c-9245-7ceca1be795c"/>
    <ds:schemaRef ds:uri="http://purl.org/dc/elements/1.1/"/>
    <ds:schemaRef ds:uri="http://purl.org/dc/terms/"/>
    <ds:schemaRef ds:uri="http://schemas.microsoft.com/office/2006/metadata/properties"/>
    <ds:schemaRef ds:uri="c8886e6d-ca38-4783-ac23-8bd097117a79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Words>271</Words>
  <PresentationFormat>A4 210 x 297 mm</PresentationFormat>
  <Paragraphs>72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07ラノベPOP</vt:lpstr>
      <vt:lpstr>HG丸ｺﾞｼｯｸM-PRO</vt:lpstr>
      <vt:lpstr>Meiryo UI</vt:lpstr>
      <vt:lpstr>メイリオ</vt:lpstr>
      <vt:lpstr>Arial</vt:lpstr>
      <vt:lpstr>Calibri</vt:lpstr>
      <vt:lpstr>Courier New</vt:lpstr>
      <vt:lpstr>Neue Haas Grotesk Text Pro</vt:lpstr>
      <vt:lpstr>Sagona Book</vt:lpstr>
      <vt:lpstr>VanillaVTI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0x010100558240439A63644880870C1A05854F6E</vt:lpwstr>
  </property>
  <property fmtid="{D5CDD505-2E9C-101B-9397-08002B2CF9AE}" pid="3" name="MediaServiceImageTags">
    <vt:lpwstr/>
  </property>
</Properties>
</file>