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301" r:id="rId5"/>
    <p:sldId id="291" r:id="rId6"/>
  </p:sldIdLst>
  <p:sldSz cx="7559675" cy="10691813"/>
  <p:notesSz cx="6805613" cy="9939338"/>
  <p:defaultTextStyle>
    <a:defPPr>
      <a:defRPr lang="en-US"/>
    </a:defPPr>
    <a:lvl1pPr marL="0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79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58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715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894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073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251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430" algn="l" defTabSz="457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006600"/>
    <a:srgbClr val="339966"/>
    <a:srgbClr val="339933"/>
    <a:srgbClr val="008000"/>
    <a:srgbClr val="FFFFCC"/>
    <a:srgbClr val="003399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6" autoAdjust="0"/>
    <p:restoredTop sz="94660"/>
  </p:normalViewPr>
  <p:slideViewPr>
    <p:cSldViewPr snapToGrid="0">
      <p:cViewPr>
        <p:scale>
          <a:sx n="66" d="100"/>
          <a:sy n="66" d="100"/>
        </p:scale>
        <p:origin x="1596" y="-35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7" y="27"/>
            <a:ext cx="2949575" cy="498475"/>
          </a:xfrm>
          <a:prstGeom prst="rect">
            <a:avLst/>
          </a:prstGeom>
        </p:spPr>
        <p:txBody>
          <a:bodyPr vert="horz" lIns="91310" tIns="45658" rIns="91310" bIns="456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66" y="27"/>
            <a:ext cx="2949575" cy="498475"/>
          </a:xfrm>
          <a:prstGeom prst="rect">
            <a:avLst/>
          </a:prstGeom>
        </p:spPr>
        <p:txBody>
          <a:bodyPr vert="horz" lIns="91310" tIns="45658" rIns="91310" bIns="45658" rtlCol="0"/>
          <a:lstStyle>
            <a:lvl1pPr algn="r">
              <a:defRPr sz="1200"/>
            </a:lvl1pPr>
          </a:lstStyle>
          <a:p>
            <a:fld id="{B2B6EE19-730B-4973-8AD7-FB6EE728291A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0" tIns="45658" rIns="91310" bIns="456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54" y="4783156"/>
            <a:ext cx="5443537" cy="3913187"/>
          </a:xfrm>
          <a:prstGeom prst="rect">
            <a:avLst/>
          </a:prstGeom>
        </p:spPr>
        <p:txBody>
          <a:bodyPr vert="horz" lIns="91310" tIns="45658" rIns="91310" bIns="456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7" y="9440895"/>
            <a:ext cx="2949575" cy="498475"/>
          </a:xfrm>
          <a:prstGeom prst="rect">
            <a:avLst/>
          </a:prstGeom>
        </p:spPr>
        <p:txBody>
          <a:bodyPr vert="horz" lIns="91310" tIns="45658" rIns="91310" bIns="456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66" y="9440895"/>
            <a:ext cx="2949575" cy="498475"/>
          </a:xfrm>
          <a:prstGeom prst="rect">
            <a:avLst/>
          </a:prstGeom>
        </p:spPr>
        <p:txBody>
          <a:bodyPr vert="horz" lIns="91310" tIns="45658" rIns="91310" bIns="45658" rtlCol="0" anchor="b"/>
          <a:lstStyle>
            <a:lvl1pPr algn="r">
              <a:defRPr sz="1200"/>
            </a:lvl1pPr>
          </a:lstStyle>
          <a:p>
            <a:fld id="{9868BAB8-4ABF-45B4-8FB6-60006ECD2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23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22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29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38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46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752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860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0">
              <a:defRPr/>
            </a:pPr>
            <a:fld id="{4FE71567-7DE7-46C3-94D0-D1EC079D9129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0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39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7738" y="1243013"/>
            <a:ext cx="237013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8BAB8-4ABF-45B4-8FB6-60006ECD21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66443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6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5" indent="0" algn="ctr">
              <a:buNone/>
              <a:defRPr sz="1653"/>
            </a:lvl2pPr>
            <a:lvl3pPr marL="755949" indent="0" algn="ctr">
              <a:buNone/>
              <a:defRPr sz="1488"/>
            </a:lvl3pPr>
            <a:lvl4pPr marL="1133926" indent="0" algn="ctr">
              <a:buNone/>
              <a:defRPr sz="1323"/>
            </a:lvl4pPr>
            <a:lvl5pPr marL="1511900" indent="0" algn="ctr">
              <a:buNone/>
              <a:defRPr sz="1323"/>
            </a:lvl5pPr>
            <a:lvl6pPr marL="1889875" indent="0" algn="ctr">
              <a:buNone/>
              <a:defRPr sz="1323"/>
            </a:lvl6pPr>
            <a:lvl7pPr marL="2267849" indent="0" algn="ctr">
              <a:buNone/>
              <a:defRPr sz="1323"/>
            </a:lvl7pPr>
            <a:lvl8pPr marL="2645825" indent="0" algn="ctr">
              <a:buNone/>
              <a:defRPr sz="1323"/>
            </a:lvl8pPr>
            <a:lvl9pPr marL="3023799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77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96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4" y="569241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1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2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75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4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7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4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16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9" y="2846201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1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36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1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5" indent="0">
              <a:buNone/>
              <a:defRPr sz="1653" b="1"/>
            </a:lvl2pPr>
            <a:lvl3pPr marL="755949" indent="0">
              <a:buNone/>
              <a:defRPr sz="1488" b="1"/>
            </a:lvl3pPr>
            <a:lvl4pPr marL="1133926" indent="0">
              <a:buNone/>
              <a:defRPr sz="1323" b="1"/>
            </a:lvl4pPr>
            <a:lvl5pPr marL="1511900" indent="0">
              <a:buNone/>
              <a:defRPr sz="1323" b="1"/>
            </a:lvl5pPr>
            <a:lvl6pPr marL="1889875" indent="0">
              <a:buNone/>
              <a:defRPr sz="1323" b="1"/>
            </a:lvl6pPr>
            <a:lvl7pPr marL="2267849" indent="0">
              <a:buNone/>
              <a:defRPr sz="1323" b="1"/>
            </a:lvl7pPr>
            <a:lvl8pPr marL="2645825" indent="0">
              <a:buNone/>
              <a:defRPr sz="1323" b="1"/>
            </a:lvl8pPr>
            <a:lvl9pPr marL="3023799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1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5" indent="0">
              <a:buNone/>
              <a:defRPr sz="1653" b="1"/>
            </a:lvl2pPr>
            <a:lvl3pPr marL="755949" indent="0">
              <a:buNone/>
              <a:defRPr sz="1488" b="1"/>
            </a:lvl3pPr>
            <a:lvl4pPr marL="1133926" indent="0">
              <a:buNone/>
              <a:defRPr sz="1323" b="1"/>
            </a:lvl4pPr>
            <a:lvl5pPr marL="1511900" indent="0">
              <a:buNone/>
              <a:defRPr sz="1323" b="1"/>
            </a:lvl5pPr>
            <a:lvl6pPr marL="1889875" indent="0">
              <a:buNone/>
              <a:defRPr sz="1323" b="1"/>
            </a:lvl6pPr>
            <a:lvl7pPr marL="2267849" indent="0">
              <a:buNone/>
              <a:defRPr sz="1323" b="1"/>
            </a:lvl7pPr>
            <a:lvl8pPr marL="2645825" indent="0">
              <a:buNone/>
              <a:defRPr sz="1323" b="1"/>
            </a:lvl8pPr>
            <a:lvl9pPr marL="3023799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04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8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6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8" y="1539426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75" indent="0">
              <a:buNone/>
              <a:defRPr sz="1157"/>
            </a:lvl2pPr>
            <a:lvl3pPr marL="755949" indent="0">
              <a:buNone/>
              <a:defRPr sz="992"/>
            </a:lvl3pPr>
            <a:lvl4pPr marL="1133926" indent="0">
              <a:buNone/>
              <a:defRPr sz="827"/>
            </a:lvl4pPr>
            <a:lvl5pPr marL="1511900" indent="0">
              <a:buNone/>
              <a:defRPr sz="827"/>
            </a:lvl5pPr>
            <a:lvl6pPr marL="1889875" indent="0">
              <a:buNone/>
              <a:defRPr sz="827"/>
            </a:lvl6pPr>
            <a:lvl7pPr marL="2267849" indent="0">
              <a:buNone/>
              <a:defRPr sz="827"/>
            </a:lvl7pPr>
            <a:lvl8pPr marL="2645825" indent="0">
              <a:buNone/>
              <a:defRPr sz="827"/>
            </a:lvl8pPr>
            <a:lvl9pPr marL="3023799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48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8" y="1539426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75" indent="0">
              <a:buNone/>
              <a:defRPr sz="2315"/>
            </a:lvl2pPr>
            <a:lvl3pPr marL="755949" indent="0">
              <a:buNone/>
              <a:defRPr sz="1984"/>
            </a:lvl3pPr>
            <a:lvl4pPr marL="1133926" indent="0">
              <a:buNone/>
              <a:defRPr sz="1653"/>
            </a:lvl4pPr>
            <a:lvl5pPr marL="1511900" indent="0">
              <a:buNone/>
              <a:defRPr sz="1653"/>
            </a:lvl5pPr>
            <a:lvl6pPr marL="1889875" indent="0">
              <a:buNone/>
              <a:defRPr sz="1653"/>
            </a:lvl6pPr>
            <a:lvl7pPr marL="2267849" indent="0">
              <a:buNone/>
              <a:defRPr sz="1653"/>
            </a:lvl7pPr>
            <a:lvl8pPr marL="2645825" indent="0">
              <a:buNone/>
              <a:defRPr sz="1653"/>
            </a:lvl8pPr>
            <a:lvl9pPr marL="3023799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75" indent="0">
              <a:buNone/>
              <a:defRPr sz="1157"/>
            </a:lvl2pPr>
            <a:lvl3pPr marL="755949" indent="0">
              <a:buNone/>
              <a:defRPr sz="992"/>
            </a:lvl3pPr>
            <a:lvl4pPr marL="1133926" indent="0">
              <a:buNone/>
              <a:defRPr sz="827"/>
            </a:lvl4pPr>
            <a:lvl5pPr marL="1511900" indent="0">
              <a:buNone/>
              <a:defRPr sz="827"/>
            </a:lvl5pPr>
            <a:lvl6pPr marL="1889875" indent="0">
              <a:buNone/>
              <a:defRPr sz="827"/>
            </a:lvl6pPr>
            <a:lvl7pPr marL="2267849" indent="0">
              <a:buNone/>
              <a:defRPr sz="827"/>
            </a:lvl7pPr>
            <a:lvl8pPr marL="2645825" indent="0">
              <a:buNone/>
              <a:defRPr sz="827"/>
            </a:lvl8pPr>
            <a:lvl9pPr marL="3023799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94224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9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22251-422B-4464-831C-DC7A48DECCFB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C5AE-DF1E-458C-974A-671498878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4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49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8" indent="-188988" algn="l" defTabSz="75594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3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37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12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88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62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38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12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88" indent="-188988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5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49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26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00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75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49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25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99" algn="l" defTabSz="75594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g" Type="http://schemas.openxmlformats.org/officeDocument/2006/relationships/image"/><Relationship Id="rId4" Target="../media/image2.jp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215662" y="5633789"/>
            <a:ext cx="7099798" cy="13382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lvl="0">
              <a:lnSpc>
                <a:spcPct val="150000"/>
              </a:lnSpc>
              <a:defRPr/>
            </a:pP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「物流業の基礎知識」他　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面接会参加事業所による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ＰＲ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8900">
              <a:lnSpc>
                <a:spcPct val="200000"/>
              </a:lnSpc>
              <a:spcAft>
                <a:spcPts val="60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講師：神奈川県トラック協会　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kumimoji="1"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就職活動実績になります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defRPr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18610" y="7698445"/>
            <a:ext cx="7127984" cy="262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36000" rtlCol="0" anchor="t" anchorCtr="0"/>
          <a:lstStyle/>
          <a:p>
            <a:pPr lvl="0">
              <a:lnSpc>
                <a:spcPct val="125000"/>
              </a:lnSpc>
              <a:defRPr/>
            </a:pP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◆参加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事業所</a:t>
            </a:r>
            <a:endParaRPr kumimoji="1"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1950">
              <a:lnSpc>
                <a:spcPct val="125000"/>
              </a:lnSpc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●株式会社　協和輸送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1950">
              <a:lnSpc>
                <a:spcPct val="125000"/>
              </a:lnSpc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●株式会社　アクティブプランニング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求人の概要は裏面を参照ください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1950">
              <a:lnSpc>
                <a:spcPct val="50000"/>
              </a:lnSpc>
              <a:defRPr/>
            </a:pP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◆申込方法	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事前予約制（複数応募可能）　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面接参加の際は「履歴書」「ハローワーク受付票」を持参ください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問合せ・予約受付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ハローワーク</a:t>
            </a:r>
            <a:r>
              <a:rPr lang="ja-JP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戸塚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職業相談第一部門　人材確保対策コーナー</a:t>
            </a:r>
            <a:r>
              <a:rPr lang="ja-JP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lvl="0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☎</a:t>
            </a:r>
            <a:r>
              <a:rPr lang="ja-JP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０４５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ja-JP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８６４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ja-JP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８６０９　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部門コード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：４</a:t>
            </a:r>
            <a:r>
              <a:rPr lang="ja-JP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１＃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21116" y="5203990"/>
            <a:ext cx="6141584" cy="3745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第１部　セミナー　（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 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　定員：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 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　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17451" y="7273379"/>
            <a:ext cx="4331884" cy="3745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第２部　面接会　（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 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24140" r="19540"/>
          <a:stretch/>
        </p:blipFill>
        <p:spPr>
          <a:xfrm>
            <a:off x="-103430" y="-964933"/>
            <a:ext cx="7747953" cy="584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角丸四角形 8"/>
          <p:cNvSpPr/>
          <p:nvPr/>
        </p:nvSpPr>
        <p:spPr>
          <a:xfrm>
            <a:off x="-876" y="10386837"/>
            <a:ext cx="7559674" cy="362270"/>
          </a:xfrm>
          <a:prstGeom prst="round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主催：</a:t>
            </a:r>
            <a:r>
              <a:rPr lang="ja-JP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ハローワーク戸塚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／　神奈川県トラック協会</a:t>
            </a:r>
            <a:endParaRPr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12943" r="20130" b="12478"/>
          <a:stretch/>
        </p:blipFill>
        <p:spPr>
          <a:xfrm>
            <a:off x="-65332" y="2550828"/>
            <a:ext cx="3109569" cy="221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角丸四角形 21"/>
          <p:cNvSpPr/>
          <p:nvPr/>
        </p:nvSpPr>
        <p:spPr>
          <a:xfrm>
            <a:off x="3949077" y="4775139"/>
            <a:ext cx="3366383" cy="3697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相談のみ参加できます</a:t>
            </a:r>
            <a:endParaRPr kumimoji="1" lang="en-US" altLang="ja-JP" sz="16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23908" y="4775139"/>
            <a:ext cx="3462267" cy="3697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セミナーのみ参加できます</a:t>
            </a:r>
            <a:endParaRPr kumimoji="1" lang="en-US" altLang="ja-JP" sz="16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E011AB74-3C69-A3DC-0712-C509F8B111C2}"/>
              </a:ext>
            </a:extLst>
          </p:cNvPr>
          <p:cNvSpPr/>
          <p:nvPr/>
        </p:nvSpPr>
        <p:spPr>
          <a:xfrm>
            <a:off x="3857625" y="5757620"/>
            <a:ext cx="1368423" cy="661586"/>
          </a:xfrm>
          <a:prstGeom prst="wedgeEllipseCallout">
            <a:avLst>
              <a:gd name="adj1" fmla="val 76596"/>
              <a:gd name="adj2" fmla="val 4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endParaRPr kumimoji="1"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</a:t>
            </a:r>
            <a:endParaRPr kumimoji="1"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コードから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42045" y="50761"/>
            <a:ext cx="7061699" cy="2612967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 あなたの挑戦、応援します ～</a:t>
            </a:r>
            <a:endParaRPr kumimoji="1" lang="en-US" altLang="ja-JP" sz="24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貨物自動車運転手</a:t>
            </a:r>
            <a:endParaRPr kumimoji="1" lang="en-US" altLang="ja-JP" sz="4400" dirty="0">
              <a:solidFill>
                <a:srgbClr val="00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lnSpc>
                <a:spcPct val="125000"/>
              </a:lnSpc>
            </a:pPr>
            <a:r>
              <a:rPr kumimoji="1" lang="ja-JP" altLang="en-US" sz="33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セミナー＆合同面接会</a:t>
            </a:r>
            <a:endParaRPr kumimoji="1" lang="en-US" altLang="ja-JP" sz="3300" dirty="0">
              <a:solidFill>
                <a:srgbClr val="00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57188"/>
            <a:r>
              <a:rPr kumimoji="1" lang="ja-JP" altLang="en-US" sz="2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 ８年 ２月 </a:t>
            </a:r>
            <a:r>
              <a:rPr kumimoji="1" lang="en-US" altLang="ja-JP" sz="2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kumimoji="1" lang="ja-JP" altLang="en-US" sz="2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日（水）　受付 ： </a:t>
            </a:r>
            <a:r>
              <a:rPr kumimoji="1" lang="en-US" altLang="ja-JP" sz="2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kumimoji="1" lang="ja-JP" altLang="en-US" sz="2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2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57188" defTabSz="312738"/>
            <a:r>
              <a:rPr kumimoji="1" lang="ja-JP" altLang="en-US" sz="2400" dirty="0">
                <a:solidFill>
                  <a:srgbClr val="00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 ： ハローワーク戸塚　 別棟会議室</a:t>
            </a:r>
            <a:endParaRPr kumimoji="1" lang="en-US" altLang="ja-JP" sz="2400" dirty="0">
              <a:solidFill>
                <a:srgbClr val="00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endParaRPr kumimoji="1" lang="ja-JP" altLang="en-US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69951A-2E23-BAE0-FFD9-293FF2BE346F}"/>
              </a:ext>
            </a:extLst>
          </p:cNvPr>
          <p:cNvSpPr txBox="1"/>
          <p:nvPr/>
        </p:nvSpPr>
        <p:spPr>
          <a:xfrm>
            <a:off x="3809255" y="6960279"/>
            <a:ext cx="3602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QR</a:t>
            </a:r>
            <a:r>
              <a:rPr lang="ja-JP" altLang="en-US" sz="1100" b="1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コードは株式会社デンソーウェーブの登録商標です</a:t>
            </a:r>
            <a:endParaRPr kumimoji="1" lang="ja-JP" altLang="en-US" sz="11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95A794-D264-E25D-193F-1DE328C27999}"/>
              </a:ext>
            </a:extLst>
          </p:cNvPr>
          <p:cNvSpPr txBox="1"/>
          <p:nvPr/>
        </p:nvSpPr>
        <p:spPr>
          <a:xfrm>
            <a:off x="2833262" y="780236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面接会予約は相談窓口または、お電話で！</a:t>
            </a:r>
            <a:endParaRPr kumimoji="1" lang="en-US" altLang="ja-JP" sz="1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CDCC23-C7FA-EDCD-B448-F4D919271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199" y="5670336"/>
            <a:ext cx="126700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0590" y="957417"/>
            <a:ext cx="4043357" cy="3621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＊求人票の詳細は求人番号から、ご参照ください＊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5171" y="387477"/>
            <a:ext cx="6803757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トラック運転手　求人一覧（正社員）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525944" y="1724067"/>
            <a:ext cx="1594613" cy="31312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就業場所：泉区</a:t>
            </a: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26533"/>
              </p:ext>
            </p:extLst>
          </p:nvPr>
        </p:nvGraphicFramePr>
        <p:xfrm>
          <a:off x="400809" y="1723589"/>
          <a:ext cx="49220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074">
                  <a:extLst>
                    <a:ext uri="{9D8B030D-6E8A-4147-A177-3AD203B41FA5}">
                      <a16:colId xmlns:a16="http://schemas.microsoft.com/office/drawing/2014/main" val="637039855"/>
                    </a:ext>
                  </a:extLst>
                </a:gridCol>
              </a:tblGrid>
              <a:tr h="272589">
                <a:tc>
                  <a:txBody>
                    <a:bodyPr/>
                    <a:lstStyle/>
                    <a:p>
                      <a:pPr marL="0" marR="0" lvl="0" indent="0" algn="l" defTabSz="755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株式会社　協和輸送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05093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97397"/>
              </p:ext>
            </p:extLst>
          </p:nvPr>
        </p:nvGraphicFramePr>
        <p:xfrm>
          <a:off x="385763" y="2122472"/>
          <a:ext cx="6761348" cy="1907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483">
                  <a:extLst>
                    <a:ext uri="{9D8B030D-6E8A-4147-A177-3AD203B41FA5}">
                      <a16:colId xmlns:a16="http://schemas.microsoft.com/office/drawing/2014/main" val="2569037005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3324069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422079935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880964106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555452388"/>
                    </a:ext>
                  </a:extLst>
                </a:gridCol>
              </a:tblGrid>
              <a:tr h="34909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職　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免許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年齢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勤務地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求人番号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758230"/>
                  </a:ext>
                </a:extLst>
              </a:tr>
              <a:tr h="489915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ドライバー （小型）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4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普通自動車免許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64</a:t>
                      </a: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歳以下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泉区</a:t>
                      </a:r>
                    </a:p>
                  </a:txBody>
                  <a:tcPr marL="0" marR="0"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14030-277861</a:t>
                      </a:r>
                    </a:p>
                  </a:txBody>
                  <a:tcPr marT="144000" marB="144000" anchor="ctr"/>
                </a:tc>
                <a:extLst>
                  <a:ext uri="{0D108BD9-81ED-4DB2-BD59-A6C34878D82A}">
                    <a16:rowId xmlns:a16="http://schemas.microsoft.com/office/drawing/2014/main" val="4167207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ドライバー （中型）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4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中型自動車免許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64</a:t>
                      </a: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歳以下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泉区</a:t>
                      </a:r>
                    </a:p>
                  </a:txBody>
                  <a:tcPr marL="0" marR="0"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14030-276761</a:t>
                      </a:r>
                    </a:p>
                  </a:txBody>
                  <a:tcPr marT="144000" marB="144000" anchor="ctr"/>
                </a:tc>
                <a:extLst>
                  <a:ext uri="{0D108BD9-81ED-4DB2-BD59-A6C34878D82A}">
                    <a16:rowId xmlns:a16="http://schemas.microsoft.com/office/drawing/2014/main" val="2114584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ドライバー （大型）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4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大型自動車免許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4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64</a:t>
                      </a: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歳以下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泉区</a:t>
                      </a:r>
                    </a:p>
                  </a:txBody>
                  <a:tcPr marL="0" marR="0"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14030-278961</a:t>
                      </a:r>
                    </a:p>
                  </a:txBody>
                  <a:tcPr marT="144000" marB="144000" anchor="ctr"/>
                </a:tc>
                <a:extLst>
                  <a:ext uri="{0D108BD9-81ED-4DB2-BD59-A6C34878D82A}">
                    <a16:rowId xmlns:a16="http://schemas.microsoft.com/office/drawing/2014/main" val="4039861799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86526" y="4214142"/>
            <a:ext cx="6734032" cy="2130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08000" bIns="108000" rtlCol="0" anchor="ctr">
            <a:spAutoFit/>
          </a:bodyPr>
          <a:lstStyle/>
          <a:p>
            <a:pPr marL="8572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現場第一主義をモットーに、運送部、陸送部、花</a:t>
            </a:r>
            <a:r>
              <a:rPr lang="ja-JP" altLang="en-US" sz="1200" b="1" i="0" u="none" strike="noStrike" baseline="0" dirty="0">
                <a:latin typeface="+mn-ea"/>
              </a:rPr>
              <a:t>卉</a:t>
            </a:r>
            <a:r>
              <a:rPr lang="en-US" altLang="ja-JP" sz="1200" b="1" i="0" u="none" strike="noStrike" baseline="0" dirty="0">
                <a:latin typeface="+mn-ea"/>
              </a:rPr>
              <a:t>(</a:t>
            </a:r>
            <a:r>
              <a:rPr lang="ja-JP" altLang="en-US" sz="1200" b="1" i="0" u="none" strike="noStrike" baseline="0" dirty="0">
                <a:latin typeface="+mn-ea"/>
              </a:rPr>
              <a:t>かき</a:t>
            </a:r>
            <a:r>
              <a:rPr lang="en-US" altLang="ja-JP" sz="1200" b="1" i="0" u="none" strike="noStrike" baseline="0" dirty="0">
                <a:latin typeface="+mn-ea"/>
              </a:rPr>
              <a:t>)</a:t>
            </a:r>
            <a:r>
              <a:rPr lang="ja-JP" altLang="en-US" sz="1200" b="1" i="0" u="none" strike="noStrike" baseline="0" dirty="0">
                <a:latin typeface="+mn-ea"/>
              </a:rPr>
              <a:t>部の三本柱で事業を展開しています。</a:t>
            </a:r>
            <a:endParaRPr lang="en-US" altLang="ja-JP" sz="1200" b="1" i="0" u="none" strike="noStrike" baseline="0" dirty="0">
              <a:latin typeface="+mn-ea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スーパー、ドラッグストアなど食品配送を中心としたルート配送です。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小型：トラック、車輌（小型・ハイエース）の運転手。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中型：トラック（３～４ｔ・中型等）の運転手。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大型：トラック（大型・トレーラー等）の運転手　乗務車輌はＭＴ車になります。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上位運転免許取得・限定解除支援制度あり。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マイカー通勤可：無料駐車場あり。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50720"/>
              </p:ext>
            </p:extLst>
          </p:nvPr>
        </p:nvGraphicFramePr>
        <p:xfrm>
          <a:off x="383351" y="7141028"/>
          <a:ext cx="68037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3756">
                  <a:extLst>
                    <a:ext uri="{9D8B030D-6E8A-4147-A177-3AD203B41FA5}">
                      <a16:colId xmlns:a16="http://schemas.microsoft.com/office/drawing/2014/main" val="637039855"/>
                    </a:ext>
                  </a:extLst>
                </a:gridCol>
              </a:tblGrid>
              <a:tr h="339030">
                <a:tc>
                  <a:txBody>
                    <a:bodyPr/>
                    <a:lstStyle/>
                    <a:p>
                      <a:pPr marL="0" marR="0" lvl="0" indent="0" algn="l" defTabSz="755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株式会社　アクティブプランニング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05093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50219"/>
              </p:ext>
            </p:extLst>
          </p:nvPr>
        </p:nvGraphicFramePr>
        <p:xfrm>
          <a:off x="378592" y="7520131"/>
          <a:ext cx="6761348" cy="8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483">
                  <a:extLst>
                    <a:ext uri="{9D8B030D-6E8A-4147-A177-3AD203B41FA5}">
                      <a16:colId xmlns:a16="http://schemas.microsoft.com/office/drawing/2014/main" val="253278618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341359965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378292644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3948116025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782867971"/>
                    </a:ext>
                  </a:extLst>
                </a:gridCol>
              </a:tblGrid>
              <a:tr h="34909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職　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免許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年齢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勤務地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求人番号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144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トラック運転手（</a:t>
                      </a:r>
                      <a:r>
                        <a:rPr kumimoji="1" lang="ja-JP" altLang="en-US" sz="1200" b="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２ｔ・４ｔ</a:t>
                      </a: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4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５トン限定準中型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年齢不問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大和市</a:t>
                      </a:r>
                    </a:p>
                  </a:txBody>
                  <a:tcPr marL="0" marR="0"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14030-426261</a:t>
                      </a:r>
                    </a:p>
                  </a:txBody>
                  <a:tcPr marT="144000" marB="144000" anchor="ctr"/>
                </a:tc>
                <a:extLst>
                  <a:ext uri="{0D108BD9-81ED-4DB2-BD59-A6C34878D82A}">
                    <a16:rowId xmlns:a16="http://schemas.microsoft.com/office/drawing/2014/main" val="3067110716"/>
                  </a:ext>
                </a:extLst>
              </a:tr>
            </a:tbl>
          </a:graphicData>
        </a:graphic>
      </p:graphicFrame>
      <p:sp>
        <p:nvSpPr>
          <p:cNvPr id="15" name="角丸四角形 14"/>
          <p:cNvSpPr/>
          <p:nvPr/>
        </p:nvSpPr>
        <p:spPr>
          <a:xfrm>
            <a:off x="5511660" y="7133510"/>
            <a:ext cx="1594613" cy="31312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就業場所：大和市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6526" y="8579104"/>
            <a:ext cx="6734032" cy="133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08000" bIns="108000" rtlCol="0" anchor="t">
            <a:spAutoFit/>
          </a:bodyPr>
          <a:lstStyle/>
          <a:p>
            <a:pPr marL="9207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●基本的には２ｔトラック若しくは４ｔトラックを使用しての業務になります。　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9207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●主な配送範囲は神奈川、東京ですが、希望により全国配送も有り。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9207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●</a:t>
            </a:r>
            <a:r>
              <a:rPr kumimoji="1" lang="en-US" altLang="ja-JP" sz="1200" b="1" dirty="0">
                <a:solidFill>
                  <a:schemeClr val="tx1"/>
                </a:solidFill>
                <a:latin typeface="+mn-ea"/>
              </a:rPr>
              <a:t>6</a:t>
            </a: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０歳以上の方の応募歓迎 ： 労働条件変更無し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pPr marL="92075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●中型車・大型車の資格取得制度あり（社内規定あり、全額会社負担）。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276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B6A50774F48964E8EBD70FA34072C22" ma:contentTypeVersion="15" ma:contentTypeDescription="新しいドキュメントを作成します。" ma:contentTypeScope="" ma:versionID="0f18c3e6355e803797c55b2f8b9bb4e0">
  <xsd:schema xmlns:xsd="http://www.w3.org/2001/XMLSchema" xmlns:xs="http://www.w3.org/2001/XMLSchema" xmlns:p="http://schemas.microsoft.com/office/2006/metadata/properties" xmlns:ns2="b3144d02-269d-4995-a597-bed2b219bf6d" xmlns:ns3="44856c1c-163a-4db4-9f2d-e69ab44d016d" targetNamespace="http://schemas.microsoft.com/office/2006/metadata/properties" ma:root="true" ma:fieldsID="d1bdbf54776d0e10b2185c66e9c10f48" ns2:_="" ns3:_="">
    <xsd:import namespace="b3144d02-269d-4995-a597-bed2b219bf6d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44d02-269d-4995-a597-bed2b219bf6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e7bbcd9-3e3b-4717-8a77-7d15746cba6d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3144d02-269d-4995-a597-bed2b219bf6d">
      <UserInfo>
        <DisplayName/>
        <AccountId xsi:nil="true"/>
        <AccountType/>
      </UserInfo>
    </Owner>
    <lcf76f155ced4ddcb4097134ff3c332f xmlns="b3144d02-269d-4995-a597-bed2b219bf6d">
      <Terms xmlns="http://schemas.microsoft.com/office/infopath/2007/PartnerControls"/>
    </lcf76f155ced4ddcb4097134ff3c332f>
    <TaxCatchAll xmlns="44856c1c-163a-4db4-9f2d-e69ab44d01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3627E9-092E-431C-9EAC-32A52613E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44d02-269d-4995-a597-bed2b219bf6d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08237-B6AA-472E-9AF9-3941EBA2A114}">
  <ds:schemaRefs>
    <ds:schemaRef ds:uri="b3144d02-269d-4995-a597-bed2b219bf6d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4856c1c-163a-4db4-9f2d-e69ab44d016d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873B24F-288D-4588-A584-71B2B1641F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497</Words>
  <PresentationFormat>ユーザー設定</PresentationFormat>
  <Paragraphs>78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HGPｺﾞｼｯｸM</vt:lpstr>
      <vt:lpstr>HGP創英角ｺﾞｼｯｸUB</vt:lpstr>
      <vt:lpstr>HGSｺﾞｼｯｸE</vt:lpstr>
      <vt:lpstr>HGSｺﾞｼｯｸM</vt:lpstr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＊求人票の詳細は求人番号から、ご参照ください＊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0x0101001B6A50774F48964E8EBD70FA34072C22</vt:lpwstr>
  </property>
  <property fmtid="{D5CDD505-2E9C-101B-9397-08002B2CF9AE}" pid="3" name="MediaServiceImageTags">
    <vt:lpwstr/>
  </property>
</Properties>
</file>