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ms-powerpoint.changesinfo+xml" PartName="/ppt/changesInfos/changesInfo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Relationship Id="rId6" Target="docMetadata/LabelInfo.xml" Type="http://schemas.microsoft.com/office/2020/02/relationships/classificationlabel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6858000" cy="9906000" type="A4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7C80"/>
    <a:srgbClr val="FF0066"/>
    <a:srgbClr val="FFFF99"/>
    <a:srgbClr val="3D2FF9"/>
    <a:srgbClr val="FFFF00"/>
    <a:srgbClr val="FFFF66"/>
    <a:srgbClr val="F86AD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92" y="66"/>
      </p:cViewPr>
      <p:guideLst>
        <p:guide orient="horz" pos="763"/>
        <p:guide pos="2174"/>
        <p:guide orient="horz" pos="1837"/>
        <p:guide orient="horz" pos="3339"/>
        <p:guide orient="horz" pos="2808"/>
        <p:guide orient="horz" pos="33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百々博之" userId="df2f016b-a70e-4fbf-a942-327e7876e1f9" providerId="ADAL" clId="{5525EA12-B00D-418D-A1D0-919D80D2555D}"/>
    <pc:docChg chg="modSld">
      <pc:chgData name="百々博之" userId="df2f016b-a70e-4fbf-a942-327e7876e1f9" providerId="ADAL" clId="{5525EA12-B00D-418D-A1D0-919D80D2555D}" dt="2025-12-25T05:21:49.400" v="0" actId="2711"/>
      <pc:docMkLst>
        <pc:docMk/>
      </pc:docMkLst>
      <pc:sldChg chg="modSp mod">
        <pc:chgData name="百々博之" userId="df2f016b-a70e-4fbf-a942-327e7876e1f9" providerId="ADAL" clId="{5525EA12-B00D-418D-A1D0-919D80D2555D}" dt="2025-12-25T05:21:49.400" v="0" actId="2711"/>
        <pc:sldMkLst>
          <pc:docMk/>
          <pc:sldMk cId="537809529" sldId="316"/>
        </pc:sldMkLst>
        <pc:graphicFrameChg chg="modGraphic">
          <ac:chgData name="百々博之" userId="df2f016b-a70e-4fbf-a942-327e7876e1f9" providerId="ADAL" clId="{5525EA12-B00D-418D-A1D0-919D80D2555D}" dt="2025-12-25T05:21:49.400" v="0" actId="2711"/>
          <ac:graphicFrameMkLst>
            <pc:docMk/>
            <pc:sldMk cId="537809529" sldId="316"/>
            <ac:graphicFrameMk id="2" creationId="{19F5083B-2C7C-371F-7407-CF41A47F757F}"/>
          </ac:graphicFrameMkLst>
        </pc:graphicFrameChg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12/25/2025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76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246"/>
            </a:lvl1pPr>
            <a:lvl2pPr marL="316520" indent="0" algn="ctr">
              <a:buNone/>
              <a:defRPr sz="1246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120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14261" y="674962"/>
            <a:ext cx="2453555" cy="1033924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2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9347" y="-34854"/>
            <a:ext cx="3021221" cy="9966537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1742530" cy="3657956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3151" y="9140089"/>
            <a:ext cx="233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0800"/>
            <a:ext cx="5827586" cy="1320800"/>
          </a:xfrm>
        </p:spPr>
        <p:txBody>
          <a:bodyPr anchor="b" anchorCtr="0"/>
          <a:lstStyle>
            <a:lvl1pPr>
              <a:defRPr sz="1463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49" y="2945382"/>
            <a:ext cx="1584198" cy="5547360"/>
          </a:xfrm>
        </p:spPr>
        <p:txBody>
          <a:bodyPr>
            <a:normAutofit/>
          </a:bodyPr>
          <a:lstStyle>
            <a:lvl1pPr marL="0" indent="0">
              <a:buNone/>
              <a:defRPr sz="914"/>
            </a:lvl1pPr>
            <a:lvl2pPr marL="104478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13" y="2945382"/>
            <a:ext cx="3909060" cy="5547360"/>
          </a:xfrm>
        </p:spPr>
        <p:txBody>
          <a:bodyPr>
            <a:normAutofit/>
          </a:bodyPr>
          <a:lstStyle>
            <a:lvl1pPr marL="104478" indent="-104478">
              <a:buFont typeface="Courier New" panose="02070309020205020404" pitchFamily="49" charset="0"/>
              <a:buChar char="o"/>
              <a:defRPr sz="914"/>
            </a:lvl1pPr>
            <a:lvl2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94029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8493052"/>
            <a:ext cx="372047" cy="1294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5">
          <p15:clr>
            <a:srgbClr val="FBAE40"/>
          </p15:clr>
        </p15:guide>
        <p15:guide id="2" pos="4091">
          <p15:clr>
            <a:srgbClr val="FBAE40"/>
          </p15:clr>
        </p15:guide>
        <p15:guide id="3" pos="230">
          <p15:clr>
            <a:srgbClr val="FBAE40"/>
          </p15:clr>
        </p15:guide>
        <p15:guide id="4" orient="horz" pos="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738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246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140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120">
          <p15:clr>
            <a:srgbClr val="F26B43"/>
          </p15:clr>
        </p15:guide>
        <p15:guide id="6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AD8F47-B3BD-4BB7-E870-65393B5FE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5396" y="23277"/>
            <a:ext cx="6828232" cy="4150518"/>
          </a:xfrm>
          <a:prstGeom prst="rect">
            <a:avLst/>
          </a:prstGeom>
        </p:spPr>
      </p:pic>
      <p:pic>
        <p:nvPicPr>
          <p:cNvPr id="1026" name="Picture 2" descr="節分のイラスト「豆まき 枡」">
            <a:extLst>
              <a:ext uri="{FF2B5EF4-FFF2-40B4-BE49-F238E27FC236}">
                <a16:creationId xmlns:a16="http://schemas.microsoft.com/office/drawing/2014/main" id="{EEE6CE34-7531-BE7A-C08A-C4BCFE04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0" y="944392"/>
            <a:ext cx="3171505" cy="31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979" y="6073095"/>
            <a:ext cx="302288" cy="409454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525794" y="1354679"/>
            <a:ext cx="570565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28575">
                  <a:solidFill>
                    <a:srgbClr val="FFFF00"/>
                  </a:solidFill>
                </a:ln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みー</a:t>
            </a:r>
            <a:r>
              <a:rPr lang="ja-JP" altLang="en-US" sz="8000" b="1" dirty="0" err="1">
                <a:ln w="28575">
                  <a:solidFill>
                    <a:srgbClr val="FFFF00"/>
                  </a:solidFill>
                </a:ln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8000" b="1" dirty="0">
                <a:ln w="28575">
                  <a:solidFill>
                    <a:srgbClr val="FFFF00"/>
                  </a:solidFill>
                </a:ln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ジョブ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96836" y="36721"/>
            <a:ext cx="4436792" cy="1442996"/>
          </a:xfrm>
          <a:prstGeom prst="roundRect">
            <a:avLst>
              <a:gd name="adj" fmla="val 19415"/>
            </a:avLst>
          </a:prstGeom>
          <a:solidFill>
            <a:srgbClr val="FF66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ja-JP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月第</a:t>
            </a:r>
            <a:r>
              <a:rPr kumimoji="1" lang="en-US" altLang="ja-JP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週の開催スケジュール</a:t>
            </a:r>
            <a:endParaRPr lang="en-US" altLang="ja-JP" sz="2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開催時間：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９：３０～１１：３０ </a:t>
            </a:r>
            <a:endParaRPr kumimoji="1" lang="en-US" altLang="ja-JP" sz="1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（受付終了１１：２０）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開催場所：</a:t>
            </a:r>
            <a:r>
              <a:rPr kumimoji="1"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特設ブース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293" y="3136922"/>
            <a:ext cx="1373221" cy="137004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018606" y="4031571"/>
            <a:ext cx="2349940" cy="17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en-US" altLang="ja-JP" sz="500" dirty="0"/>
              <a:t>※</a:t>
            </a:r>
            <a:r>
              <a:rPr kumimoji="1" lang="ja-JP" altLang="en-US" sz="500" dirty="0"/>
              <a:t>ハローワーク横浜南公式キャラクター「みなみちゃん」</a:t>
            </a:r>
          </a:p>
        </p:txBody>
      </p:sp>
      <p:sp>
        <p:nvSpPr>
          <p:cNvPr id="22" name="楕円 21"/>
          <p:cNvSpPr/>
          <p:nvPr/>
        </p:nvSpPr>
        <p:spPr>
          <a:xfrm>
            <a:off x="7064892" y="1841509"/>
            <a:ext cx="2659103" cy="63073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求職活動実績になります。</a:t>
            </a:r>
          </a:p>
        </p:txBody>
      </p:sp>
      <p:sp>
        <p:nvSpPr>
          <p:cNvPr id="25" name="上リボン 24"/>
          <p:cNvSpPr/>
          <p:nvPr/>
        </p:nvSpPr>
        <p:spPr>
          <a:xfrm>
            <a:off x="7192449" y="3481995"/>
            <a:ext cx="2141996" cy="680738"/>
          </a:xfrm>
          <a:prstGeom prst="ribbon2">
            <a:avLst>
              <a:gd name="adj1" fmla="val 16667"/>
              <a:gd name="adj2" fmla="val 73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事前申込不要</a:t>
            </a:r>
            <a:endParaRPr kumimoji="1" lang="en-US" altLang="ja-JP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63447" y="284695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服装自由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691506" y="441584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手ぶら</a:t>
            </a:r>
            <a:r>
              <a:rPr kumimoji="1" lang="en-US" altLang="ja-JP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kumimoji="1" lang="ja-JP" altLang="en-US" sz="1400" b="1" dirty="0">
              <a:ln w="222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192449" y="2829334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申込不要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8040487-2658-8F08-3C5B-20118D4C37D5}"/>
              </a:ext>
            </a:extLst>
          </p:cNvPr>
          <p:cNvSpPr/>
          <p:nvPr/>
        </p:nvSpPr>
        <p:spPr>
          <a:xfrm>
            <a:off x="7064892" y="442054"/>
            <a:ext cx="2919756" cy="6365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求職活動実績になります。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4CF3F1-02E9-D5F8-9995-E006E92EF535}"/>
              </a:ext>
            </a:extLst>
          </p:cNvPr>
          <p:cNvGrpSpPr/>
          <p:nvPr/>
        </p:nvGrpSpPr>
        <p:grpSpPr>
          <a:xfrm>
            <a:off x="725832" y="2517925"/>
            <a:ext cx="1985802" cy="699800"/>
            <a:chOff x="4320189" y="2620001"/>
            <a:chExt cx="2042407" cy="801803"/>
          </a:xfrm>
          <a:solidFill>
            <a:schemeClr val="bg1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67B9687-1620-6078-BB92-5C95E2C6A5EF}"/>
                </a:ext>
              </a:extLst>
            </p:cNvPr>
            <p:cNvSpPr/>
            <p:nvPr/>
          </p:nvSpPr>
          <p:spPr>
            <a:xfrm>
              <a:off x="432018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申込不要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A9CB69F4-7D8E-6FD0-F920-9D0444F743A2}"/>
                </a:ext>
              </a:extLst>
            </p:cNvPr>
            <p:cNvSpPr/>
            <p:nvPr/>
          </p:nvSpPr>
          <p:spPr>
            <a:xfrm>
              <a:off x="4968313" y="2620001"/>
              <a:ext cx="746156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服装自由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5AB1AC0-5905-4E3E-34FF-FE89722792F1}"/>
                </a:ext>
              </a:extLst>
            </p:cNvPr>
            <p:cNvSpPr/>
            <p:nvPr/>
          </p:nvSpPr>
          <p:spPr>
            <a:xfrm>
              <a:off x="564030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手ぶら</a:t>
              </a:r>
              <a:r>
                <a:rPr kumimoji="1" lang="en-US" altLang="ja-JP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kumimoji="1" lang="ja-JP" altLang="en-US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角丸四角形 27">
            <a:extLst>
              <a:ext uri="{FF2B5EF4-FFF2-40B4-BE49-F238E27FC236}">
                <a16:creationId xmlns:a16="http://schemas.microsoft.com/office/drawing/2014/main" id="{968E9DAF-59BB-AB14-28CB-A642ED964C4E}"/>
              </a:ext>
            </a:extLst>
          </p:cNvPr>
          <p:cNvSpPr/>
          <p:nvPr/>
        </p:nvSpPr>
        <p:spPr>
          <a:xfrm>
            <a:off x="5457765" y="879977"/>
            <a:ext cx="1050716" cy="5431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求職活動</a:t>
            </a:r>
            <a:endParaRPr kumimoji="1" lang="en-US" altLang="ja-JP" sz="1200" dirty="0">
              <a:ln w="22225">
                <a:noFill/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実績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9F5083B-2C7C-371F-7407-CF41A47F7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73359"/>
              </p:ext>
            </p:extLst>
          </p:nvPr>
        </p:nvGraphicFramePr>
        <p:xfrm>
          <a:off x="0" y="4184073"/>
          <a:ext cx="6827520" cy="37884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981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034146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8014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4340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2833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開催日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  <a:endParaRPr lang="en-US" altLang="ja-JP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職種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就業場所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994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2/9</a:t>
                      </a:r>
                      <a:r>
                        <a:rPr lang="ja-JP" alt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（月）</a:t>
                      </a:r>
                      <a:endParaRPr lang="en-US" altLang="ja-JP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社会福祉法人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横須賀基督教社会館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1412-130-5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保育教諭</a:t>
                      </a:r>
                      <a:endParaRPr lang="en-US" altLang="ja-JP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児童指導員</a:t>
                      </a:r>
                      <a:endParaRPr lang="en-US" altLang="ja-JP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ケアワーカー</a:t>
                      </a:r>
                      <a:endParaRPr lang="en-US" altLang="ja-JP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横須賀市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田浦町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6569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2/10</a:t>
                      </a:r>
                      <a:r>
                        <a:rPr lang="ja-JP" alt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（火）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日本郵便株式会社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逗子郵便局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1412-103164-5</a:t>
                      </a:r>
                      <a:endParaRPr lang="en-US" altLang="ja-JP" sz="1800" b="1" dirty="0"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郵便物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ゆうパックの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配達・集荷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逗子市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逗子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262786720"/>
                  </a:ext>
                </a:extLst>
              </a:tr>
              <a:tr h="10995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2/12</a:t>
                      </a:r>
                      <a:r>
                        <a:rPr lang="ja-JP" alt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（木）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ナカムラ・パワーサービス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1412-103039-4</a:t>
                      </a:r>
                      <a:endParaRPr lang="en-US" altLang="ja-JP" b="1" dirty="0"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トラック運転手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構内作業員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機械整備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鳥浜町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BDDAE506-62AC-79F2-DF4A-3334AF237920}"/>
              </a:ext>
            </a:extLst>
          </p:cNvPr>
          <p:cNvSpPr/>
          <p:nvPr/>
        </p:nvSpPr>
        <p:spPr>
          <a:xfrm>
            <a:off x="7505774" y="6265926"/>
            <a:ext cx="1777338" cy="47109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lang="en-US" altLang="ja-JP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参照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 descr="コタツでくつろぐ馬のイラスト（午年）">
            <a:extLst>
              <a:ext uri="{FF2B5EF4-FFF2-40B4-BE49-F238E27FC236}">
                <a16:creationId xmlns:a16="http://schemas.microsoft.com/office/drawing/2014/main" id="{A13557BE-C9BE-07F7-5FE3-0402ECE0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935" y="4815394"/>
            <a:ext cx="1612177" cy="1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989D6-4023-51A1-6BDE-BB62E6A6CB17}"/>
              </a:ext>
            </a:extLst>
          </p:cNvPr>
          <p:cNvSpPr/>
          <p:nvPr/>
        </p:nvSpPr>
        <p:spPr>
          <a:xfrm rot="9576247" flipV="1">
            <a:off x="159118" y="688397"/>
            <a:ext cx="28605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あえる！話せる！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E5C894-B4D5-AF3E-7D46-3170107712C5}"/>
              </a:ext>
            </a:extLst>
          </p:cNvPr>
          <p:cNvSpPr/>
          <p:nvPr/>
        </p:nvSpPr>
        <p:spPr>
          <a:xfrm>
            <a:off x="0" y="9385749"/>
            <a:ext cx="6870796" cy="52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10000"/>
                  </a:schemeClr>
                </a:solidFill>
              </a:rPr>
              <a:t>　　　　　　　　</a:t>
            </a:r>
            <a:r>
              <a:rPr kumimoji="1" lang="ja-JP" altLang="en-US" sz="1300" b="1" dirty="0">
                <a:solidFill>
                  <a:schemeClr val="accent6">
                    <a:lumMod val="10000"/>
                  </a:schemeClr>
                </a:solidFill>
              </a:rPr>
              <a:t>ハローワーク横浜南　事業所部門（</a:t>
            </a:r>
            <a:r>
              <a:rPr kumimoji="1" lang="en-US" altLang="ja-JP" sz="1300" b="1" dirty="0">
                <a:solidFill>
                  <a:schemeClr val="accent6">
                    <a:lumMod val="10000"/>
                  </a:schemeClr>
                </a:solidFill>
              </a:rPr>
              <a:t>TEL)045-788-8609</a:t>
            </a:r>
            <a:r>
              <a:rPr kumimoji="1" lang="ja-JP" altLang="en-US" sz="1100" b="1" dirty="0">
                <a:solidFill>
                  <a:schemeClr val="accent6">
                    <a:lumMod val="10000"/>
                  </a:schemeClr>
                </a:solidFill>
              </a:rPr>
              <a:t>（内線３１＃）</a:t>
            </a:r>
            <a:endParaRPr lang="en-US" altLang="ja-JP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角丸四角形 25">
            <a:extLst>
              <a:ext uri="{FF2B5EF4-FFF2-40B4-BE49-F238E27FC236}">
                <a16:creationId xmlns:a16="http://schemas.microsoft.com/office/drawing/2014/main" id="{D888BFFD-B669-0C31-FDF3-5A35CE0A68CC}"/>
              </a:ext>
            </a:extLst>
          </p:cNvPr>
          <p:cNvSpPr/>
          <p:nvPr/>
        </p:nvSpPr>
        <p:spPr>
          <a:xfrm>
            <a:off x="12796" y="9394672"/>
            <a:ext cx="1378323" cy="511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お問合せ</a:t>
            </a:r>
          </a:p>
        </p:txBody>
      </p:sp>
      <p:pic>
        <p:nvPicPr>
          <p:cNvPr id="14" name="Picture 4" descr="こぶとりじいさんのイラスト">
            <a:extLst>
              <a:ext uri="{FF2B5EF4-FFF2-40B4-BE49-F238E27FC236}">
                <a16:creationId xmlns:a16="http://schemas.microsoft.com/office/drawing/2014/main" id="{B06EB6C6-DE5A-E516-A809-0214A915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69" y="2985223"/>
            <a:ext cx="1071372" cy="10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FA09B1F-4E50-C637-CF63-5E33F29B74EC}"/>
              </a:ext>
            </a:extLst>
          </p:cNvPr>
          <p:cNvGrpSpPr/>
          <p:nvPr/>
        </p:nvGrpSpPr>
        <p:grpSpPr>
          <a:xfrm>
            <a:off x="0" y="7972512"/>
            <a:ext cx="6978554" cy="1413237"/>
            <a:chOff x="-9488" y="7994333"/>
            <a:chExt cx="7036346" cy="1413237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7907218-8C75-46B4-DF37-D35FEF970F91}"/>
                </a:ext>
              </a:extLst>
            </p:cNvPr>
            <p:cNvSpPr/>
            <p:nvPr/>
          </p:nvSpPr>
          <p:spPr>
            <a:xfrm>
              <a:off x="-9488" y="7994333"/>
              <a:ext cx="6880284" cy="1413237"/>
            </a:xfrm>
            <a:prstGeom prst="rect">
              <a:avLst/>
            </a:prstGeom>
            <a:solidFill>
              <a:srgbClr val="F6DAD3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endPara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000"/>
                </a:lnSpc>
              </a:pP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みー</a:t>
              </a:r>
              <a:r>
                <a:rPr kumimoji="1" lang="ja-JP" altLang="en-US" sz="1200" dirty="0" err="1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ジョブについて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pPr fontAlgn="base">
                <a:lnSpc>
                  <a:spcPts val="11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仕事内容や労働条件、職場環境など、気になることについて会社の担当者と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直接お話しできるイベントです。</a:t>
              </a:r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もちろん、応募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も可能です。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>
                <a:lnSpc>
                  <a:spcPts val="10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●参加希望の方は、受付にある参加申込書を記入して特設ブース前で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お待ちください。事業所担当者が番号順にお呼びします。お気軽にご参加ください。</a:t>
              </a:r>
              <a:endParaRPr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440A7DC-918E-444B-C694-2EB9CFF7395B}"/>
                </a:ext>
              </a:extLst>
            </p:cNvPr>
            <p:cNvSpPr/>
            <p:nvPr/>
          </p:nvSpPr>
          <p:spPr>
            <a:xfrm>
              <a:off x="5831979" y="8274322"/>
              <a:ext cx="119487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詳しくはこちらの</a:t>
              </a:r>
              <a:r>
                <a:rPr lang="en-US" altLang="ja-JP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ご参照ください。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7D7977E-6AF1-085C-80D4-37D5190A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794" y="8477249"/>
              <a:ext cx="889177" cy="8891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06cfe520e3aadced3a0977050df7c5f7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6cef613d38ab831625721781d3294da5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86e6d-ca38-4783-ac23-8bd097117a79" xsi:nil="true"/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C145E-6261-49C7-9264-3EC85184D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f5e73-feb4-470c-9245-7ceca1be795c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purl.org/dc/terms/"/>
    <ds:schemaRef ds:uri="http://schemas.microsoft.com/office/2006/documentManagement/types"/>
    <ds:schemaRef ds:uri="c8886e6d-ca38-4783-ac23-8bd097117a79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8e4f5e73-feb4-470c-9245-7ceca1be795c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Words>259</Words>
  <PresentationFormat>A4 210 x 297 mm</PresentationFormat>
  <Paragraphs>67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07ラノベPOP</vt:lpstr>
      <vt:lpstr>HG丸ｺﾞｼｯｸM-PRO</vt:lpstr>
      <vt:lpstr>Meiryo UI</vt:lpstr>
      <vt:lpstr>メイリオ</vt:lpstr>
      <vt:lpstr>Arial</vt:lpstr>
      <vt:lpstr>Calibri</vt:lpstr>
      <vt:lpstr>Courier New</vt:lpstr>
      <vt:lpstr>Neue Haas Grotesk Text Pro</vt:lpstr>
      <vt:lpstr>Sagona Book</vt:lpstr>
      <vt:lpstr>VanillaVTI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