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9601200" cy="12801600" type="A3"/>
  <p:notesSz cx="9939338" cy="14368463"/>
  <p:defaultTextStyle>
    <a:defPPr>
      <a:defRPr lang="en-US"/>
    </a:defPPr>
    <a:lvl1pPr marL="0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2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87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22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40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永野佐知" initials="永野佐知" lastIdx="1" clrIdx="0">
    <p:extLst>
      <p:ext uri="{19B8F6BF-5375-455C-9EA6-DF929625EA0E}">
        <p15:presenceInfo xmlns:p15="http://schemas.microsoft.com/office/powerpoint/2012/main" userId="永野佐知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456D"/>
    <a:srgbClr val="EAFBD5"/>
    <a:srgbClr val="EBF698"/>
    <a:srgbClr val="FF3749"/>
    <a:srgbClr val="DB651D"/>
    <a:srgbClr val="FFFFFF"/>
    <a:srgbClr val="B7C3B7"/>
    <a:srgbClr val="D23C3A"/>
    <a:srgbClr val="9B4013"/>
    <a:srgbClr val="C1E3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8F0237-E727-2344-524F-56323FA15CDF}" v="4" dt="2025-06-27T06:08:21.9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23" autoAdjust="0"/>
    <p:restoredTop sz="94645" autoAdjust="0"/>
  </p:normalViewPr>
  <p:slideViewPr>
    <p:cSldViewPr snapToGrid="0">
      <p:cViewPr varScale="1">
        <p:scale>
          <a:sx n="35" d="100"/>
          <a:sy n="35" d="100"/>
        </p:scale>
        <p:origin x="2472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3" d="100"/>
          <a:sy n="73" d="100"/>
        </p:scale>
        <p:origin x="1308" y="96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commentAuthors.xml" Type="http://schemas.openxmlformats.org/officeDocument/2006/relationships/commentAuthors"/><Relationship Id="rId9" Target="presProps.xml" Type="http://schemas.openxmlformats.org/officeDocument/2006/relationships/presProp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5" y="2"/>
            <a:ext cx="4307048" cy="720918"/>
          </a:xfrm>
          <a:prstGeom prst="rect">
            <a:avLst/>
          </a:prstGeom>
        </p:spPr>
        <p:txBody>
          <a:bodyPr vert="horz" lIns="138263" tIns="69128" rIns="138263" bIns="69128" rtlCol="0"/>
          <a:lstStyle>
            <a:lvl1pPr algn="l">
              <a:defRPr sz="1700"/>
            </a:lvl1pPr>
          </a:lstStyle>
          <a:p>
            <a:r>
              <a:rPr kumimoji="1" lang="en-US" altLang="ja-JP"/>
              <a:t>0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30006" y="2"/>
            <a:ext cx="4307048" cy="720918"/>
          </a:xfrm>
          <a:prstGeom prst="rect">
            <a:avLst/>
          </a:prstGeom>
        </p:spPr>
        <p:txBody>
          <a:bodyPr vert="horz" lIns="138263" tIns="69128" rIns="138263" bIns="69128" rtlCol="0"/>
          <a:lstStyle>
            <a:lvl1pPr algn="r">
              <a:defRPr sz="1700"/>
            </a:lvl1pPr>
          </a:lstStyle>
          <a:p>
            <a:fld id="{B7103E34-A98C-4C92-8BDC-DD3499C7964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5" y="13647547"/>
            <a:ext cx="4307048" cy="720917"/>
          </a:xfrm>
          <a:prstGeom prst="rect">
            <a:avLst/>
          </a:prstGeom>
        </p:spPr>
        <p:txBody>
          <a:bodyPr vert="horz" lIns="138263" tIns="69128" rIns="138263" bIns="69128" rtlCol="0" anchor="b"/>
          <a:lstStyle>
            <a:lvl1pPr algn="l">
              <a:defRPr sz="1700"/>
            </a:lvl1pPr>
          </a:lstStyle>
          <a:p>
            <a:r>
              <a:rPr kumimoji="1" lang="en-US" altLang="ja-JP"/>
              <a:t>0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30006" y="13647547"/>
            <a:ext cx="4307048" cy="720917"/>
          </a:xfrm>
          <a:prstGeom prst="rect">
            <a:avLst/>
          </a:prstGeom>
        </p:spPr>
        <p:txBody>
          <a:bodyPr vert="horz" lIns="138263" tIns="69128" rIns="138263" bIns="69128" rtlCol="0" anchor="b"/>
          <a:lstStyle>
            <a:lvl1pPr algn="r">
              <a:defRPr sz="1700"/>
            </a:lvl1pPr>
          </a:lstStyle>
          <a:p>
            <a:fld id="{5F863FD9-FFD7-4B36-9CA4-46B610836F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775824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Relationship Id="rId2" Target="../media/image1.png" Type="http://schemas.openxmlformats.org/officeDocument/2006/relationships/imag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4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497845" y="2"/>
            <a:ext cx="9004873" cy="27243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8263" tIns="69128" rIns="138263" bIns="69128" rtlCol="0" anchor="ctr"/>
          <a:lstStyle/>
          <a:p>
            <a:pPr algn="ctr"/>
            <a:r>
              <a:rPr kumimoji="1" lang="ja-JP" altLang="en-US" sz="4900" dirty="0">
                <a:solidFill>
                  <a:schemeClr val="bg1"/>
                </a:solidFill>
                <a:effectLst>
                  <a:outerShdw blurRad="381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第２回</a:t>
            </a:r>
            <a:r>
              <a:rPr kumimoji="1" lang="ja-JP" altLang="en-US" sz="6100" dirty="0">
                <a:solidFill>
                  <a:schemeClr val="bg1"/>
                </a:solidFill>
                <a:effectLst>
                  <a:outerShdw blurRad="381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ハローワーク大和　　　　介護業界就職面接会　（説明会）</a:t>
            </a:r>
            <a:r>
              <a:rPr kumimoji="1" lang="ja-JP" altLang="en-US" sz="4900" dirty="0">
                <a:effectLst>
                  <a:outerShdw blurRad="381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</a:t>
            </a:r>
          </a:p>
        </p:txBody>
      </p:sp>
      <p:sp>
        <p:nvSpPr>
          <p:cNvPr id="4" name="ノート プレースホルダー 3"/>
          <p:cNvSpPr>
            <a:spLocks noGrp="1"/>
          </p:cNvSpPr>
          <p:nvPr>
            <p:ph type="body" sz="quarter" idx="3"/>
          </p:nvPr>
        </p:nvSpPr>
        <p:spPr>
          <a:xfrm>
            <a:off x="234466" y="2724343"/>
            <a:ext cx="9650502" cy="2581547"/>
          </a:xfrm>
          <a:prstGeom prst="rect">
            <a:avLst/>
          </a:prstGeom>
          <a:noFill/>
        </p:spPr>
        <p:txBody>
          <a:bodyPr vert="horz" lIns="138263" tIns="69128" rIns="138263" bIns="69128" rtlCol="0"/>
          <a:lstStyle/>
          <a:p>
            <a:pPr lvl="0"/>
            <a:r>
              <a:rPr kumimoji="1" lang="ja-JP" altLang="en-US" dirty="0"/>
              <a:t>日時　令和４年４月２２日（金）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　　　　１４時～１６時　</a:t>
            </a:r>
            <a:r>
              <a:rPr kumimoji="1" lang="ja-JP" altLang="en-US" sz="2500" dirty="0"/>
              <a:t>（最終受付１５時３０分）</a:t>
            </a:r>
            <a:endParaRPr kumimoji="1" lang="en-US" altLang="ja-JP" sz="2500" dirty="0"/>
          </a:p>
          <a:p>
            <a:pPr lvl="0"/>
            <a:r>
              <a:rPr kumimoji="1" lang="ja-JP" altLang="en-US" dirty="0"/>
              <a:t>場所　ハローワーク大和　２階会議室　　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14176" y="5619743"/>
            <a:ext cx="8656572" cy="2206182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91500">
                <a:schemeClr val="accent2">
                  <a:lumMod val="40000"/>
                  <a:lumOff val="60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83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8263" tIns="69128" rIns="138263" bIns="69128" spcCol="0" rtlCol="0" anchor="t"/>
          <a:lstStyle/>
          <a:p>
            <a:pPr marL="432061" indent="-432061" algn="l">
              <a:buFont typeface="Wingdings" panose="05000000000000000000" pitchFamily="2" charset="2"/>
              <a:buChar char="Ø"/>
            </a:pPr>
            <a:r>
              <a:rPr kumimoji="1"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面接希望者は事前に紹介状を発行します。　　　　　（履歴書等を持参ください）</a:t>
            </a:r>
            <a:endParaRPr kumimoji="1"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432061" indent="-432061" algn="l">
              <a:buFont typeface="Wingdings" panose="05000000000000000000" pitchFamily="2" charset="2"/>
              <a:buChar char="Ø"/>
            </a:pPr>
            <a:r>
              <a:rPr kumimoji="1"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説明のみも歓迎</a:t>
            </a:r>
            <a:endParaRPr kumimoji="1"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432061" indent="-432061" algn="l">
              <a:buFont typeface="Wingdings" panose="05000000000000000000" pitchFamily="2" charset="2"/>
              <a:buChar char="Ø"/>
            </a:pPr>
            <a:r>
              <a:rPr kumimoji="1"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予約不要、入退場自由（直接会場にお越しください）</a:t>
            </a:r>
            <a:endParaRPr kumimoji="1" lang="en-US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432061" indent="-432061" algn="l">
              <a:buFont typeface="Wingdings" panose="05000000000000000000" pitchFamily="2" charset="2"/>
              <a:buChar char="Ø"/>
            </a:pPr>
            <a:endParaRPr kumimoji="1" lang="ja-JP" altLang="en-US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2" y="7778619"/>
            <a:ext cx="10041278" cy="5342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8263" tIns="69128" rIns="138263" bIns="69128" spcCol="0" rtlCol="0" anchor="ctr"/>
          <a:lstStyle/>
          <a:p>
            <a:pPr algn="l"/>
            <a:r>
              <a:rPr kumimoji="1" lang="ja-JP" altLang="en-US" sz="22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～採用担当者が直接ハローワークに来ます。各企業ごとにブースを設けます～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288839" y="8312832"/>
            <a:ext cx="9650502" cy="5342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8263" tIns="69128" rIns="138263" bIns="69128" spcCol="0" rtlCol="0" anchor="ctr"/>
          <a:lstStyle/>
          <a:p>
            <a:pPr algn="l"/>
            <a:r>
              <a:rPr kumimoji="1"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当日はハローワーク受付票または雇用保険受給資格者証をご持参ください。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277414"/>
              </p:ext>
            </p:extLst>
          </p:nvPr>
        </p:nvGraphicFramePr>
        <p:xfrm>
          <a:off x="39952" y="8799776"/>
          <a:ext cx="9920679" cy="3815111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951009">
                  <a:extLst>
                    <a:ext uri="{9D8B030D-6E8A-4147-A177-3AD203B41FA5}">
                      <a16:colId xmlns:a16="http://schemas.microsoft.com/office/drawing/2014/main" val="2925509007"/>
                    </a:ext>
                  </a:extLst>
                </a:gridCol>
                <a:gridCol w="4969670">
                  <a:extLst>
                    <a:ext uri="{9D8B030D-6E8A-4147-A177-3AD203B41FA5}">
                      <a16:colId xmlns:a16="http://schemas.microsoft.com/office/drawing/2014/main" val="2945236133"/>
                    </a:ext>
                  </a:extLst>
                </a:gridCol>
              </a:tblGrid>
              <a:tr h="7654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600" dirty="0"/>
                        <a:t>事　業　所　名</a:t>
                      </a:r>
                      <a:endParaRPr kumimoji="1" lang="ja-JP" altLang="en-US" sz="2600" dirty="0">
                        <a:solidFill>
                          <a:schemeClr val="bg1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marL="132525" marR="132525" marT="71841" marB="7184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600" dirty="0"/>
                        <a:t>職　　種</a:t>
                      </a:r>
                      <a:endParaRPr kumimoji="1" lang="ja-JP" altLang="en-US" sz="2600" dirty="0">
                        <a:solidFill>
                          <a:schemeClr val="bg1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marL="132525" marR="132525" marT="71841" marB="71841"/>
                </a:tc>
                <a:extLst>
                  <a:ext uri="{0D108BD9-81ED-4DB2-BD59-A6C34878D82A}">
                    <a16:rowId xmlns:a16="http://schemas.microsoft.com/office/drawing/2014/main" val="3141885719"/>
                  </a:ext>
                </a:extLst>
              </a:tr>
              <a:tr h="1686418">
                <a:tc>
                  <a:txBody>
                    <a:bodyPr/>
                    <a:lstStyle/>
                    <a:p>
                      <a:r>
                        <a:rPr kumimoji="1" lang="ja-JP" altLang="en-US" sz="29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株式会社　らいふ</a:t>
                      </a:r>
                      <a:endParaRPr kumimoji="1" lang="en-US" altLang="ja-JP" sz="290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r>
                        <a:rPr kumimoji="1" lang="ja-JP" altLang="en-US" sz="29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ホームステーションらいふ大和</a:t>
                      </a:r>
                    </a:p>
                  </a:txBody>
                  <a:tcPr marL="132525" marR="132525" marT="71841" marB="71841"/>
                </a:tc>
                <a:tc>
                  <a:txBody>
                    <a:bodyPr/>
                    <a:lstStyle/>
                    <a:p>
                      <a:r>
                        <a:rPr kumimoji="1" lang="ja-JP" altLang="en-US" sz="2600" b="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ヘルパー（正社員、パート）、夜勤専従ヘルパー（パート）、６０歳以上サポートスタッフ（パート）</a:t>
                      </a:r>
                    </a:p>
                  </a:txBody>
                  <a:tcPr marL="132525" marR="132525" marT="71841" marB="71841"/>
                </a:tc>
                <a:extLst>
                  <a:ext uri="{0D108BD9-81ED-4DB2-BD59-A6C34878D82A}">
                    <a16:rowId xmlns:a16="http://schemas.microsoft.com/office/drawing/2014/main" val="2736669660"/>
                  </a:ext>
                </a:extLst>
              </a:tr>
              <a:tr h="136322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600" dirty="0">
                          <a:solidFill>
                            <a:schemeClr val="dk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社会福祉法人　二津屋福祉会</a:t>
                      </a:r>
                      <a:endParaRPr kumimoji="1" lang="en-US" altLang="ja-JP" sz="2600" dirty="0">
                        <a:solidFill>
                          <a:schemeClr val="dk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2600" dirty="0">
                          <a:solidFill>
                            <a:schemeClr val="dk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ロゼホームつき</a:t>
                      </a:r>
                      <a:r>
                        <a:rPr kumimoji="1" lang="ja-JP" altLang="en-US" sz="2600" dirty="0" err="1">
                          <a:solidFill>
                            <a:schemeClr val="dk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み</a:t>
                      </a:r>
                      <a:r>
                        <a:rPr kumimoji="1" lang="ja-JP" altLang="en-US" sz="2600" dirty="0">
                          <a:solidFill>
                            <a:schemeClr val="dk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野</a:t>
                      </a:r>
                      <a:endParaRPr kumimoji="1" lang="ja-JP" altLang="en-US" sz="260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132525" marR="132525" marT="71841" marB="71841"/>
                </a:tc>
                <a:tc>
                  <a:txBody>
                    <a:bodyPr/>
                    <a:lstStyle/>
                    <a:p>
                      <a:r>
                        <a:rPr kumimoji="1" lang="ja-JP" altLang="en-US" sz="26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ケアワーカー（正社員）</a:t>
                      </a:r>
                      <a:endParaRPr kumimoji="1" lang="en-US" altLang="ja-JP" sz="260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r>
                        <a:rPr kumimoji="1" lang="ja-JP" altLang="en-US" sz="26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総合相談支援業務（正社員）</a:t>
                      </a:r>
                      <a:endParaRPr kumimoji="1" lang="en-US" altLang="ja-JP" sz="260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r>
                        <a:rPr kumimoji="1" lang="ja-JP" altLang="en-US" sz="26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ホーム介護職（パート）</a:t>
                      </a:r>
                    </a:p>
                  </a:txBody>
                  <a:tcPr marL="132525" marR="132525" marT="71841" marB="71841"/>
                </a:tc>
                <a:extLst>
                  <a:ext uri="{0D108BD9-81ED-4DB2-BD59-A6C34878D82A}">
                    <a16:rowId xmlns:a16="http://schemas.microsoft.com/office/drawing/2014/main" val="3791199484"/>
                  </a:ext>
                </a:extLst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234466" y="13230967"/>
            <a:ext cx="9531568" cy="640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8263" tIns="69128" rIns="138263" bIns="69128" spcCol="0" rtlCol="0" anchor="ctr"/>
          <a:lstStyle/>
          <a:p>
            <a:pPr algn="l"/>
            <a:r>
              <a:rPr kumimoji="1" lang="en-US" altLang="ja-JP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kumimoji="1"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コロナウイルス感染症防止対策を講じたうえで実施します。当日はマスク着用をお願いします。また発熱、せき等の症状がある場合は参加をお控えください。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1754158" y="13871095"/>
            <a:ext cx="8066250" cy="4973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8263" tIns="69128" rIns="138263" bIns="69128" spcCol="0" rtlCol="0" anchor="ctr"/>
          <a:lstStyle/>
          <a:p>
            <a:pPr algn="l"/>
            <a:r>
              <a:rPr kumimoji="1" lang="ja-JP" altLang="en-US" sz="17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お問い合わせ　ハローワーク大和　職業相談部門　℡</a:t>
            </a:r>
            <a:r>
              <a:rPr kumimoji="1" lang="en-US" altLang="ja-JP" sz="17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046-260-8609</a:t>
            </a:r>
            <a:r>
              <a:rPr kumimoji="1" lang="ja-JP" altLang="en-US" sz="17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en-US" altLang="ja-JP" sz="17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41</a:t>
            </a:r>
            <a:r>
              <a:rPr kumimoji="1" lang="ja-JP" altLang="en-US" sz="17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＃</a:t>
            </a:r>
          </a:p>
        </p:txBody>
      </p:sp>
      <p:pic>
        <p:nvPicPr>
          <p:cNvPr id="11" name="Picture 3" descr="E:\USR\TTCRNA\デスクトップ\イラスト\イラスト\illustrain08-kaigo02-150x15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053" y="4932025"/>
            <a:ext cx="2349984" cy="2342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90385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1221692" rtl="0" eaLnBrk="1" latinLnBrk="0" hangingPunct="1">
      <a:defRPr kumimoji="1" sz="4275" kern="1200" baseline="0">
        <a:solidFill>
          <a:srgbClr val="FF0000"/>
        </a:solidFill>
        <a:effectLst/>
        <a:latin typeface="HGP創英角ｺﾞｼｯｸUB" panose="020B0900000000000000" pitchFamily="50" charset="-128"/>
        <a:ea typeface="HGP創英角ｺﾞｼｯｸUB" panose="020B0900000000000000" pitchFamily="50" charset="-128"/>
        <a:cs typeface="+mn-cs"/>
      </a:defRPr>
    </a:lvl1pPr>
    <a:lvl2pPr marL="610845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4526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288842" y="2595118"/>
            <a:ext cx="9650502" cy="2747489"/>
          </a:xfrm>
        </p:spPr>
        <p:txBody>
          <a:bodyPr/>
          <a:lstStyle/>
          <a:p>
            <a:pPr lvl="0"/>
            <a:r>
              <a:rPr lang="ja-JP" altLang="en-US" dirty="0"/>
              <a:t>日時　令和４年４月２２日（金）</a:t>
            </a:r>
            <a:endParaRPr lang="en-US" altLang="ja-JP" dirty="0"/>
          </a:p>
          <a:p>
            <a:pPr lvl="0"/>
            <a:r>
              <a:rPr lang="ja-JP" altLang="en-US" sz="4100" dirty="0"/>
              <a:t>　　１４時～１６時　（最終受付１５時３０分）</a:t>
            </a:r>
            <a:endParaRPr lang="en-US" altLang="ja-JP" sz="4100" dirty="0"/>
          </a:p>
          <a:p>
            <a:pPr lvl="0"/>
            <a:r>
              <a:rPr lang="ja-JP" altLang="en-US" dirty="0"/>
              <a:t>場所　ハローワーク大和　２階会議室</a:t>
            </a:r>
          </a:p>
        </p:txBody>
      </p:sp>
    </p:spTree>
    <p:extLst>
      <p:ext uri="{BB962C8B-B14F-4D97-AF65-F5344CB8AC3E}">
        <p14:creationId xmlns:p14="http://schemas.microsoft.com/office/powerpoint/2010/main" val="1649614256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9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5"/>
            <a:ext cx="7200900" cy="3090755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330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9865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60" y="681568"/>
            <a:ext cx="2070258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8"/>
            <a:ext cx="6090762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020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140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3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3" y="8567001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17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6921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4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6" y="3138172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6" y="4676141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2"/>
            <a:ext cx="4081762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1"/>
            <a:ext cx="4081762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350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936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2859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8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1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1"/>
            <a:ext cx="3096638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824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8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1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1"/>
            <a:ext cx="3096638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145744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4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C6965-4C55-4C19-B29F-72854F3AFFB7}" type="datetimeFigureOut">
              <a:rPr kumimoji="1" lang="ja-JP" altLang="en-US" smtClean="0"/>
              <a:t>2026/1/16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3C595-FC9B-4C31-8CCA-0D6AFE26548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5899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laid">
          <a:fgClr>
            <a:srgbClr val="D23C3A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楕円 23"/>
          <p:cNvSpPr/>
          <p:nvPr/>
        </p:nvSpPr>
        <p:spPr>
          <a:xfrm>
            <a:off x="8922713" y="4662634"/>
            <a:ext cx="822020" cy="8879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4"/>
          <p:cNvSpPr/>
          <p:nvPr/>
        </p:nvSpPr>
        <p:spPr>
          <a:xfrm>
            <a:off x="201080" y="1337993"/>
            <a:ext cx="616485" cy="613352"/>
          </a:xfrm>
          <a:prstGeom prst="ellipse">
            <a:avLst/>
          </a:prstGeom>
          <a:solidFill>
            <a:srgbClr val="C1E3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3"/>
          <p:cNvSpPr/>
          <p:nvPr/>
        </p:nvSpPr>
        <p:spPr>
          <a:xfrm>
            <a:off x="-371152" y="-150972"/>
            <a:ext cx="1087727" cy="1155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/>
          <p:cNvSpPr/>
          <p:nvPr/>
        </p:nvSpPr>
        <p:spPr>
          <a:xfrm>
            <a:off x="-94330" y="11478980"/>
            <a:ext cx="366169" cy="37573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15"/>
          <p:cNvSpPr/>
          <p:nvPr/>
        </p:nvSpPr>
        <p:spPr>
          <a:xfrm>
            <a:off x="8418571" y="9804783"/>
            <a:ext cx="563529" cy="53069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/>
          <p:cNvSpPr/>
          <p:nvPr/>
        </p:nvSpPr>
        <p:spPr>
          <a:xfrm>
            <a:off x="7937439" y="10797544"/>
            <a:ext cx="2295671" cy="211433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角丸四角形 21"/>
          <p:cNvSpPr/>
          <p:nvPr/>
        </p:nvSpPr>
        <p:spPr>
          <a:xfrm>
            <a:off x="172711" y="216631"/>
            <a:ext cx="9286495" cy="2714607"/>
          </a:xfrm>
          <a:prstGeom prst="roundRect">
            <a:avLst/>
          </a:prstGeom>
          <a:solidFill>
            <a:srgbClr val="FF37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1"/>
          </a:p>
        </p:txBody>
      </p:sp>
      <p:grpSp>
        <p:nvGrpSpPr>
          <p:cNvPr id="10" name="グループ化 9"/>
          <p:cNvGrpSpPr/>
          <p:nvPr/>
        </p:nvGrpSpPr>
        <p:grpSpPr>
          <a:xfrm>
            <a:off x="-749773" y="3072143"/>
            <a:ext cx="10457434" cy="922162"/>
            <a:chOff x="-355332" y="6524993"/>
            <a:chExt cx="10381091" cy="1180087"/>
          </a:xfrm>
          <a:solidFill>
            <a:srgbClr val="D6ED2F"/>
          </a:solidFill>
        </p:grpSpPr>
        <p:sp>
          <p:nvSpPr>
            <p:cNvPr id="2" name="正方形/長方形 1"/>
            <p:cNvSpPr/>
            <p:nvPr/>
          </p:nvSpPr>
          <p:spPr>
            <a:xfrm>
              <a:off x="-355332" y="6524993"/>
              <a:ext cx="10381091" cy="11800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角丸四角形 11"/>
            <p:cNvSpPr/>
            <p:nvPr/>
          </p:nvSpPr>
          <p:spPr>
            <a:xfrm>
              <a:off x="162916" y="6750109"/>
              <a:ext cx="8862646" cy="76023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4419" tIns="67209" rIns="134419" bIns="67209" spcCol="0" rtlCol="0" anchor="ctr" anchorCtr="1"/>
            <a:lstStyle/>
            <a:p>
              <a:pPr algn="l"/>
              <a:r>
                <a:rPr kumimoji="1" lang="ja-JP" altLang="en-US" sz="2000" b="1" dirty="0">
                  <a:solidFill>
                    <a:srgbClr val="FF3749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採用担当者が直接ハローワークに来て面接します！</a:t>
              </a:r>
              <a:endParaRPr kumimoji="1" lang="en-US" altLang="ja-JP" sz="2000" b="1" dirty="0">
                <a:solidFill>
                  <a:srgbClr val="FF374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l"/>
              <a:r>
                <a:rPr kumimoji="1" lang="ja-JP" altLang="en-US" sz="2000" b="1" dirty="0">
                  <a:solidFill>
                    <a:srgbClr val="FF3749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書類選考ナシで担当者に会えるチャンスです！！</a:t>
              </a:r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0" y="12289813"/>
            <a:ext cx="10813486" cy="459051"/>
            <a:chOff x="-2081066" y="12392000"/>
            <a:chExt cx="10813486" cy="552363"/>
          </a:xfrm>
        </p:grpSpPr>
        <p:sp>
          <p:nvSpPr>
            <p:cNvPr id="14" name="正方形/長方形 13"/>
            <p:cNvSpPr/>
            <p:nvPr/>
          </p:nvSpPr>
          <p:spPr>
            <a:xfrm>
              <a:off x="-2081066" y="12392000"/>
              <a:ext cx="10813486" cy="49757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DE3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-1232556" y="12392000"/>
              <a:ext cx="8593218" cy="5523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4419" tIns="67209" rIns="134419" bIns="67209" spcCol="0" rtlCol="0" anchor="ctr"/>
            <a:lstStyle/>
            <a:p>
              <a:pPr algn="l"/>
              <a:r>
                <a:rPr kumimoji="1" lang="ja-JP" altLang="en-US" dirty="0">
                  <a:solidFill>
                    <a:srgbClr val="47456D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お問い合わせ　ハローワーク大和　職業相談部門　℡</a:t>
              </a:r>
              <a:r>
                <a:rPr kumimoji="1" lang="en-US" altLang="ja-JP" dirty="0">
                  <a:solidFill>
                    <a:srgbClr val="47456D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046-260-8609</a:t>
              </a:r>
              <a:r>
                <a:rPr kumimoji="1" lang="ja-JP" altLang="en-US" dirty="0">
                  <a:solidFill>
                    <a:srgbClr val="47456D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</a:t>
              </a:r>
              <a:r>
                <a:rPr kumimoji="1" lang="en-US" altLang="ja-JP" dirty="0">
                  <a:solidFill>
                    <a:srgbClr val="47456D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41</a:t>
              </a:r>
              <a:r>
                <a:rPr kumimoji="1" lang="ja-JP" altLang="en-US" dirty="0">
                  <a:solidFill>
                    <a:srgbClr val="47456D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＃</a:t>
              </a:r>
              <a:endParaRPr kumimoji="1" lang="ja-JP" altLang="en-US" sz="1810" dirty="0">
                <a:solidFill>
                  <a:srgbClr val="47456D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3" name="横巻き 2"/>
          <p:cNvSpPr/>
          <p:nvPr/>
        </p:nvSpPr>
        <p:spPr>
          <a:xfrm>
            <a:off x="448257" y="35403"/>
            <a:ext cx="8797798" cy="3011846"/>
          </a:xfrm>
          <a:prstGeom prst="horizontalScroll">
            <a:avLst/>
          </a:prstGeom>
          <a:solidFill>
            <a:schemeClr val="bg1"/>
          </a:solidFill>
          <a:ln w="76200">
            <a:solidFill>
              <a:srgbClr val="685D5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18169" tIns="59084" rIns="118169" bIns="5908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5400" b="1" dirty="0">
                <a:solidFill>
                  <a:srgbClr val="FF37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ハローワーク大和</a:t>
            </a:r>
            <a:endParaRPr kumimoji="1" lang="en-US" altLang="ja-JP" sz="5400" b="1" dirty="0">
              <a:solidFill>
                <a:srgbClr val="FF37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6000" b="1" dirty="0">
                <a:solidFill>
                  <a:srgbClr val="FF37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ミニ面接会＆説明会</a:t>
            </a:r>
            <a:endParaRPr kumimoji="1" lang="en-US" altLang="ja-JP" sz="3600" b="1" dirty="0">
              <a:solidFill>
                <a:srgbClr val="FF37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AutoShape 2" descr="デザイナーをうならせる！オシャレなチラシ・フライヤー9選 ..."/>
          <p:cNvSpPr>
            <a:spLocks noChangeAspect="1" noChangeArrowheads="1"/>
          </p:cNvSpPr>
          <p:nvPr/>
        </p:nvSpPr>
        <p:spPr bwMode="auto">
          <a:xfrm>
            <a:off x="570328" y="-186690"/>
            <a:ext cx="393895" cy="393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18169" tIns="59084" rIns="118169" bIns="59084" numCol="1" anchor="t" anchorCtr="0" compatLnSpc="1">
            <a:prstTxWarp prst="textNoShape">
              <a:avLst/>
            </a:prstTxWarp>
          </a:bodyPr>
          <a:lstStyle/>
          <a:p>
            <a:endParaRPr lang="ja-JP" altLang="en-US" sz="3107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115828"/>
              </p:ext>
            </p:extLst>
          </p:nvPr>
        </p:nvGraphicFramePr>
        <p:xfrm>
          <a:off x="565441" y="6172997"/>
          <a:ext cx="8563430" cy="2264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9502">
                  <a:extLst>
                    <a:ext uri="{9D8B030D-6E8A-4147-A177-3AD203B41FA5}">
                      <a16:colId xmlns:a16="http://schemas.microsoft.com/office/drawing/2014/main" val="1016681093"/>
                    </a:ext>
                  </a:extLst>
                </a:gridCol>
                <a:gridCol w="4973928">
                  <a:extLst>
                    <a:ext uri="{9D8B030D-6E8A-4147-A177-3AD203B41FA5}">
                      <a16:colId xmlns:a16="http://schemas.microsoft.com/office/drawing/2014/main" val="1697210437"/>
                    </a:ext>
                  </a:extLst>
                </a:gridCol>
              </a:tblGrid>
              <a:tr h="75276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rgbClr val="FF3749"/>
                          </a:solidFill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ケアパートナー　株式会社　</a:t>
                      </a:r>
                      <a:r>
                        <a:rPr kumimoji="1" lang="ja-JP" altLang="en-US" sz="3200" dirty="0">
                          <a:solidFill>
                            <a:srgbClr val="FF3749"/>
                          </a:solidFill>
                          <a:latin typeface="HGP創英角ﾎﾟｯﾌﾟ体" panose="040B0A00000000000000" pitchFamily="50" charset="-128"/>
                          <a:ea typeface="HGP創英角ﾎﾟｯﾌﾟ体" panose="040B0A00000000000000" pitchFamily="50" charset="-128"/>
                        </a:rPr>
                        <a:t>さくらケア事業部</a:t>
                      </a:r>
                      <a:endParaRPr kumimoji="1" lang="en-US" altLang="ja-JP" sz="2800" dirty="0">
                        <a:solidFill>
                          <a:srgbClr val="FF3749"/>
                        </a:solidFill>
                        <a:latin typeface="HGP創英角ﾎﾟｯﾌﾟ体" panose="040B0A00000000000000" pitchFamily="50" charset="-128"/>
                        <a:ea typeface="HGP創英角ﾎﾟｯﾌﾟ体" panose="040B0A00000000000000" pitchFamily="50" charset="-128"/>
                      </a:endParaRPr>
                    </a:p>
                  </a:txBody>
                  <a:tcPr>
                    <a:solidFill>
                      <a:srgbClr val="D6ED2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202207"/>
                  </a:ext>
                </a:extLst>
              </a:tr>
              <a:tr h="4127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求人番号</a:t>
                      </a:r>
                    </a:p>
                  </a:txBody>
                  <a:tcPr>
                    <a:solidFill>
                      <a:srgbClr val="FF374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職種</a:t>
                      </a:r>
                    </a:p>
                  </a:txBody>
                  <a:tcPr>
                    <a:solidFill>
                      <a:srgbClr val="FF37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08946"/>
                  </a:ext>
                </a:extLst>
              </a:tr>
              <a:tr h="53134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13070-77584551</a:t>
                      </a:r>
                    </a:p>
                  </a:txBody>
                  <a:tcPr>
                    <a:solidFill>
                      <a:srgbClr val="EBF6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訪問介護員（大和）</a:t>
                      </a:r>
                      <a:r>
                        <a:rPr kumimoji="1" lang="ja-JP" altLang="en-US" sz="18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フルタイム</a:t>
                      </a:r>
                      <a:endParaRPr kumimoji="1" lang="en-US" altLang="ja-JP" sz="1800" b="1" dirty="0">
                        <a:solidFill>
                          <a:srgbClr val="47456D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EAF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909093"/>
                  </a:ext>
                </a:extLst>
              </a:tr>
              <a:tr h="5679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13070-69420251</a:t>
                      </a:r>
                    </a:p>
                  </a:txBody>
                  <a:tcPr>
                    <a:solidFill>
                      <a:srgbClr val="EAF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介護職（大和）</a:t>
                      </a:r>
                      <a:r>
                        <a:rPr kumimoji="1" lang="ja-JP" altLang="en-US" sz="18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パートタイム</a:t>
                      </a:r>
                      <a:endParaRPr kumimoji="1" lang="en-US" altLang="ja-JP" sz="1800" b="1" dirty="0">
                        <a:solidFill>
                          <a:srgbClr val="47456D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EBF6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300968"/>
                  </a:ext>
                </a:extLst>
              </a:tr>
            </a:tbl>
          </a:graphicData>
        </a:graphic>
      </p:graphicFrame>
      <p:sp>
        <p:nvSpPr>
          <p:cNvPr id="21" name="楕円 20"/>
          <p:cNvSpPr/>
          <p:nvPr/>
        </p:nvSpPr>
        <p:spPr>
          <a:xfrm>
            <a:off x="63466" y="5576836"/>
            <a:ext cx="369950" cy="36541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/>
          <p:cNvSpPr/>
          <p:nvPr/>
        </p:nvSpPr>
        <p:spPr>
          <a:xfrm>
            <a:off x="-3614943" y="5236960"/>
            <a:ext cx="320998" cy="313619"/>
          </a:xfrm>
          <a:prstGeom prst="ellipse">
            <a:avLst/>
          </a:prstGeom>
          <a:solidFill>
            <a:srgbClr val="FDE3E2"/>
          </a:solidFill>
          <a:ln>
            <a:solidFill>
              <a:srgbClr val="FDE3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FEF17649-461F-D8B9-D350-6A861AFC7F03}"/>
              </a:ext>
            </a:extLst>
          </p:cNvPr>
          <p:cNvGrpSpPr/>
          <p:nvPr/>
        </p:nvGrpSpPr>
        <p:grpSpPr>
          <a:xfrm>
            <a:off x="8167869" y="4846576"/>
            <a:ext cx="1097281" cy="995746"/>
            <a:chOff x="8577566" y="11118519"/>
            <a:chExt cx="1097281" cy="995746"/>
          </a:xfrm>
        </p:grpSpPr>
        <p:sp>
          <p:nvSpPr>
            <p:cNvPr id="30" name="角丸四角形 29"/>
            <p:cNvSpPr/>
            <p:nvPr/>
          </p:nvSpPr>
          <p:spPr>
            <a:xfrm>
              <a:off x="8638816" y="11118519"/>
              <a:ext cx="949700" cy="995746"/>
            </a:xfrm>
            <a:prstGeom prst="roundRect">
              <a:avLst/>
            </a:prstGeom>
            <a:solidFill>
              <a:srgbClr val="D23C3A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8577566" y="11137123"/>
              <a:ext cx="10972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" b="1" dirty="0">
                  <a:solidFill>
                    <a:srgbClr val="E3B4AA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ハローワーク大和</a:t>
              </a:r>
              <a:endParaRPr kumimoji="1" lang="en-US" altLang="ja-JP" sz="800" b="1" dirty="0">
                <a:solidFill>
                  <a:srgbClr val="E3B4AA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algn="ctr"/>
              <a:r>
                <a:rPr kumimoji="1" lang="ja-JP" altLang="en-US" sz="800" b="1" dirty="0">
                  <a:solidFill>
                    <a:srgbClr val="E3B4AA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ＬＩＮＥ公式</a:t>
              </a:r>
              <a:endParaRPr kumimoji="1" lang="en-US" altLang="ja-JP" sz="800" b="1" dirty="0">
                <a:solidFill>
                  <a:srgbClr val="E3B4AA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pPr algn="ctr"/>
              <a:r>
                <a:rPr kumimoji="1" lang="ja-JP" altLang="en-US" sz="800" b="1" dirty="0">
                  <a:solidFill>
                    <a:srgbClr val="E3B4AA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アカウント</a:t>
              </a:r>
            </a:p>
          </p:txBody>
        </p:sp>
        <p:pic>
          <p:nvPicPr>
            <p:cNvPr id="32" name="図 3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06679" y="11570481"/>
              <a:ext cx="471690" cy="468196"/>
            </a:xfrm>
            <a:prstGeom prst="rect">
              <a:avLst/>
            </a:prstGeom>
          </p:spPr>
        </p:pic>
      </p:grpSp>
      <p:sp>
        <p:nvSpPr>
          <p:cNvPr id="9" name="ノート プレースホルダー 3"/>
          <p:cNvSpPr txBox="1">
            <a:spLocks/>
          </p:cNvSpPr>
          <p:nvPr/>
        </p:nvSpPr>
        <p:spPr>
          <a:xfrm>
            <a:off x="1788476" y="4146767"/>
            <a:ext cx="6180566" cy="1708582"/>
          </a:xfrm>
          <a:prstGeom prst="rect">
            <a:avLst/>
          </a:prstGeom>
          <a:solidFill>
            <a:schemeClr val="bg1"/>
          </a:solidFill>
          <a:ln w="38100">
            <a:solidFill>
              <a:srgbClr val="E6E4D8"/>
            </a:solidFill>
          </a:ln>
        </p:spPr>
        <p:txBody>
          <a:bodyPr vert="horz" lIns="134419" tIns="67209" rIns="134419" bIns="67209" rtlCol="0"/>
          <a:lstStyle>
            <a:lvl1pPr marL="0" algn="l" defTabSz="914400" rtl="0" eaLnBrk="1" latinLnBrk="0" hangingPunct="1"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dirty="0">
                <a:solidFill>
                  <a:srgbClr val="47456D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日時　令和８年</a:t>
            </a:r>
            <a:r>
              <a:rPr lang="en-US" altLang="ja-JP" sz="2400" dirty="0">
                <a:solidFill>
                  <a:srgbClr val="47456D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2400" dirty="0">
                <a:solidFill>
                  <a:srgbClr val="47456D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sz="2400" dirty="0">
                <a:solidFill>
                  <a:srgbClr val="47456D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22</a:t>
            </a:r>
            <a:r>
              <a:rPr lang="ja-JP" altLang="en-US" sz="2400" dirty="0">
                <a:solidFill>
                  <a:srgbClr val="47456D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日（木）　９時～１１時</a:t>
            </a:r>
            <a:endParaRPr lang="en-US" altLang="ja-JP" sz="2400" dirty="0">
              <a:solidFill>
                <a:srgbClr val="47456D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2400" dirty="0">
                <a:solidFill>
                  <a:srgbClr val="47456D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場所　　ハローワーク大和　　２階会議室　　　　</a:t>
            </a:r>
            <a:endParaRPr lang="en-US" altLang="ja-JP" sz="1800" dirty="0">
              <a:solidFill>
                <a:srgbClr val="47456D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ADLaM Display" panose="020F0502020204030204" pitchFamily="2" charset="0"/>
            </a:endParaRPr>
          </a:p>
          <a:p>
            <a:r>
              <a:rPr lang="ja-JP" altLang="en-US" sz="1600" dirty="0">
                <a:solidFill>
                  <a:srgbClr val="47456D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DLaM Display" panose="020F0502020204030204" pitchFamily="2" charset="0"/>
              </a:rPr>
              <a:t>　　★基本予約制ですが、当日直接参加もＯＫ！</a:t>
            </a:r>
            <a:endParaRPr lang="en-US" altLang="ja-JP" sz="1600" dirty="0">
              <a:solidFill>
                <a:srgbClr val="47456D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ADLaM Display" panose="020F0502020204030204" pitchFamily="2" charset="0"/>
            </a:endParaRPr>
          </a:p>
          <a:p>
            <a:r>
              <a:rPr lang="ja-JP" altLang="en-US" sz="1600" dirty="0">
                <a:solidFill>
                  <a:srgbClr val="47456D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DLaM Display" panose="020F0502020204030204" pitchFamily="2" charset="0"/>
              </a:rPr>
              <a:t>　　★雇用保険受給者の方は求職活動実績になりますので、</a:t>
            </a:r>
            <a:endParaRPr lang="en-US" altLang="ja-JP" sz="1600" dirty="0">
              <a:solidFill>
                <a:srgbClr val="47456D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ADLaM Display" panose="020F0502020204030204" pitchFamily="2" charset="0"/>
            </a:endParaRPr>
          </a:p>
          <a:p>
            <a:r>
              <a:rPr lang="ja-JP" altLang="en-US" sz="1600" dirty="0">
                <a:solidFill>
                  <a:srgbClr val="47456D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DLaM Display" panose="020F0502020204030204" pitchFamily="2" charset="0"/>
              </a:rPr>
              <a:t>　　　受給資格者証をご持参ください　</a:t>
            </a:r>
            <a:r>
              <a:rPr lang="ja-JP" altLang="en-US" sz="1800" dirty="0">
                <a:solidFill>
                  <a:srgbClr val="47456D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DLaM Display" panose="020F0502020204030204" pitchFamily="2" charset="0"/>
              </a:rPr>
              <a:t>　</a:t>
            </a:r>
          </a:p>
          <a:p>
            <a:r>
              <a:rPr lang="ja-JP" altLang="en-US" sz="1600" dirty="0">
                <a:solidFill>
                  <a:srgbClr val="47456D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lang="ja-JP" altLang="en-US" sz="2400" dirty="0">
              <a:solidFill>
                <a:srgbClr val="47456D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18" name="図 17" descr="\\mja7000000cb016.mja.esb.mhlw.go.jp\vol9\TMCLEA\Desktop\mensetsu_suit_woman_ma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85" y="4494245"/>
            <a:ext cx="1399865" cy="1184415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楕円 27"/>
          <p:cNvSpPr/>
          <p:nvPr/>
        </p:nvSpPr>
        <p:spPr>
          <a:xfrm>
            <a:off x="9012725" y="10316414"/>
            <a:ext cx="320998" cy="31361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 rot="904236">
            <a:off x="7142371" y="2919167"/>
            <a:ext cx="786050" cy="833491"/>
            <a:chOff x="8108543" y="6099075"/>
            <a:chExt cx="1029656" cy="949983"/>
          </a:xfrm>
          <a:solidFill>
            <a:srgbClr val="FF3749"/>
          </a:solidFill>
        </p:grpSpPr>
        <p:sp>
          <p:nvSpPr>
            <p:cNvPr id="5" name="二等辺三角形 4"/>
            <p:cNvSpPr/>
            <p:nvPr/>
          </p:nvSpPr>
          <p:spPr>
            <a:xfrm rot="13487426">
              <a:off x="8492340" y="6115130"/>
              <a:ext cx="327926" cy="861294"/>
            </a:xfrm>
            <a:prstGeom prst="triangle">
              <a:avLst>
                <a:gd name="adj" fmla="val 5234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二等辺三角形 25"/>
            <p:cNvSpPr/>
            <p:nvPr/>
          </p:nvSpPr>
          <p:spPr>
            <a:xfrm rot="15357792">
              <a:off x="8612565" y="6523425"/>
              <a:ext cx="308855" cy="742412"/>
            </a:xfrm>
            <a:prstGeom prst="triangle">
              <a:avLst>
                <a:gd name="adj" fmla="val 5234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二等辺三角形 26"/>
            <p:cNvSpPr/>
            <p:nvPr/>
          </p:nvSpPr>
          <p:spPr>
            <a:xfrm rot="17136312">
              <a:off x="7918006" y="6289612"/>
              <a:ext cx="589319" cy="208246"/>
            </a:xfrm>
            <a:prstGeom prst="triangle">
              <a:avLst>
                <a:gd name="adj" fmla="val 8182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3" name="楕円 32"/>
          <p:cNvSpPr/>
          <p:nvPr/>
        </p:nvSpPr>
        <p:spPr>
          <a:xfrm>
            <a:off x="475249" y="12187924"/>
            <a:ext cx="227472" cy="2243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楕円 33"/>
          <p:cNvSpPr/>
          <p:nvPr/>
        </p:nvSpPr>
        <p:spPr>
          <a:xfrm>
            <a:off x="299161" y="4168611"/>
            <a:ext cx="579647" cy="5923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楕円 34"/>
          <p:cNvSpPr/>
          <p:nvPr/>
        </p:nvSpPr>
        <p:spPr>
          <a:xfrm>
            <a:off x="271839" y="3432907"/>
            <a:ext cx="227472" cy="2243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F6928954-C1B0-2ED5-437D-35DCCC81A0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417292"/>
              </p:ext>
            </p:extLst>
          </p:nvPr>
        </p:nvGraphicFramePr>
        <p:xfrm>
          <a:off x="565441" y="8629691"/>
          <a:ext cx="8563430" cy="3275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9502">
                  <a:extLst>
                    <a:ext uri="{9D8B030D-6E8A-4147-A177-3AD203B41FA5}">
                      <a16:colId xmlns:a16="http://schemas.microsoft.com/office/drawing/2014/main" val="1016681093"/>
                    </a:ext>
                  </a:extLst>
                </a:gridCol>
                <a:gridCol w="4973928">
                  <a:extLst>
                    <a:ext uri="{9D8B030D-6E8A-4147-A177-3AD203B41FA5}">
                      <a16:colId xmlns:a16="http://schemas.microsoft.com/office/drawing/2014/main" val="1697210437"/>
                    </a:ext>
                  </a:extLst>
                </a:gridCol>
              </a:tblGrid>
              <a:tr h="80511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>
                          <a:solidFill>
                            <a:srgbClr val="FF3749"/>
                          </a:solidFill>
                          <a:latin typeface="HGP創英角ﾎﾟｯﾌﾟ体" panose="040B0A00000000000000" pitchFamily="50" charset="-128"/>
                          <a:ea typeface="HGP創英角ﾎﾟｯﾌﾟ体"/>
                        </a:rPr>
                        <a:t>株式会社　ニチイ学館　藤沢支店</a:t>
                      </a:r>
                      <a:endParaRPr kumimoji="1" lang="en-US" altLang="ja-JP" sz="4000" dirty="0">
                        <a:solidFill>
                          <a:srgbClr val="FF3749"/>
                        </a:solidFill>
                        <a:latin typeface="HGP創英角ﾎﾟｯﾌﾟ体" panose="040B0A00000000000000" pitchFamily="50" charset="-128"/>
                        <a:ea typeface="HGP創英角ﾎﾟｯﾌﾟ体"/>
                      </a:endParaRPr>
                    </a:p>
                  </a:txBody>
                  <a:tcPr>
                    <a:solidFill>
                      <a:srgbClr val="D6ED2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202207"/>
                  </a:ext>
                </a:extLst>
              </a:tr>
              <a:tr h="4308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求人番号</a:t>
                      </a:r>
                    </a:p>
                  </a:txBody>
                  <a:tcPr>
                    <a:solidFill>
                      <a:srgbClr val="FF374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職種</a:t>
                      </a:r>
                    </a:p>
                  </a:txBody>
                  <a:tcPr>
                    <a:solidFill>
                      <a:srgbClr val="FF37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08946"/>
                  </a:ext>
                </a:extLst>
              </a:tr>
              <a:tr h="71671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14080-16247251</a:t>
                      </a:r>
                    </a:p>
                    <a:p>
                      <a:pPr algn="ctr"/>
                      <a:r>
                        <a:rPr kumimoji="1" lang="en-US" altLang="ja-JP" sz="20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14080-16248551</a:t>
                      </a:r>
                    </a:p>
                  </a:txBody>
                  <a:tcPr>
                    <a:solidFill>
                      <a:srgbClr val="EBF69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フルタイム訪問介護</a:t>
                      </a:r>
                      <a:r>
                        <a:rPr kumimoji="1" lang="ja-JP" altLang="en-US" sz="24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ja-JP" altLang="en-US" sz="18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ﾆﾁｲｹｱｾﾝﾀｰ大和）</a:t>
                      </a:r>
                      <a:endParaRPr kumimoji="1" lang="en-US" altLang="ja-JP" sz="1800" b="1" dirty="0">
                        <a:solidFill>
                          <a:srgbClr val="47456D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パートタイム訪問介護（ﾆﾁｲｹｱｾﾝﾀｰ大和）</a:t>
                      </a:r>
                      <a:endParaRPr kumimoji="1" lang="en-US" altLang="ja-JP" sz="2800" b="1" dirty="0">
                        <a:solidFill>
                          <a:srgbClr val="47456D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EAF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909093"/>
                  </a:ext>
                </a:extLst>
              </a:tr>
              <a:tr h="6922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14080-16245051</a:t>
                      </a:r>
                    </a:p>
                    <a:p>
                      <a:pPr algn="ctr"/>
                      <a:r>
                        <a:rPr kumimoji="1" lang="en-US" altLang="ja-JP" sz="20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14080-16240751</a:t>
                      </a:r>
                    </a:p>
                  </a:txBody>
                  <a:tcPr>
                    <a:solidFill>
                      <a:srgbClr val="EAFB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フルタイム訪問介護</a:t>
                      </a:r>
                      <a:r>
                        <a:rPr kumimoji="1" lang="ja-JP" altLang="en-US" sz="24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ja-JP" altLang="en-US" sz="18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ﾆﾁｲｹｱｾﾝﾀｰ綾瀬）</a:t>
                      </a:r>
                      <a:endParaRPr kumimoji="1" lang="en-US" altLang="ja-JP" sz="1800" b="1" dirty="0">
                        <a:solidFill>
                          <a:srgbClr val="47456D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パートタイム介護職（ﾆﾁｲｹｱｾﾝﾀｰ綾瀬）</a:t>
                      </a:r>
                      <a:endParaRPr kumimoji="1" lang="en-US" altLang="ja-JP" sz="2000" b="1" dirty="0">
                        <a:solidFill>
                          <a:srgbClr val="47456D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EBF6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300968"/>
                  </a:ext>
                </a:extLst>
              </a:tr>
              <a:tr h="51593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14080-16250651</a:t>
                      </a:r>
                    </a:p>
                  </a:txBody>
                  <a:tcPr>
                    <a:solidFill>
                      <a:srgbClr val="EBF6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パートタイム</a:t>
                      </a:r>
                      <a:r>
                        <a:rPr kumimoji="1" lang="ja-JP" altLang="en-US" sz="20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通所介護員</a:t>
                      </a:r>
                      <a:r>
                        <a:rPr kumimoji="1" lang="ja-JP" altLang="en-US" sz="1800" b="1" dirty="0">
                          <a:solidFill>
                            <a:srgbClr val="47456D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（ﾆﾁｲｹｱｾﾝﾀｰ大和）</a:t>
                      </a:r>
                      <a:endParaRPr kumimoji="1" lang="en-US" altLang="ja-JP" sz="2000" b="1" dirty="0">
                        <a:solidFill>
                          <a:srgbClr val="47456D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EAF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160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567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6789A4A5CEEF24C9886586CEFF6AC4D" ma:contentTypeVersion="15" ma:contentTypeDescription="新しいドキュメントを作成します。" ma:contentTypeScope="" ma:versionID="2fbd5bb4c287321581c19f04d221541f">
  <xsd:schema xmlns:xsd="http://www.w3.org/2001/XMLSchema" xmlns:xs="http://www.w3.org/2001/XMLSchema" xmlns:p="http://schemas.microsoft.com/office/2006/metadata/properties" xmlns:ns2="89d56cda-bc1f-4d87-a276-39afadcb1995" xmlns:ns3="2af7db65-e281-4bdf-8fb7-478a6b55ba37" targetNamespace="http://schemas.microsoft.com/office/2006/metadata/properties" ma:root="true" ma:fieldsID="721b32a5ae5dff1c01e6e3711a40cc59" ns2:_="" ns3:_="">
    <xsd:import namespace="89d56cda-bc1f-4d87-a276-39afadcb1995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d56cda-bc1f-4d87-a276-39afadcb1995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dfeceb15-85e2-4c21-bacc-b655059961f2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89d56cda-bc1f-4d87-a276-39afadcb1995">
      <UserInfo>
        <DisplayName/>
        <AccountId xsi:nil="true"/>
        <AccountType/>
      </UserInfo>
    </Owner>
    <TaxCatchAll xmlns="2af7db65-e281-4bdf-8fb7-478a6b55ba37" xsi:nil="true"/>
    <lcf76f155ced4ddcb4097134ff3c332f xmlns="89d56cda-bc1f-4d87-a276-39afadcb1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F73210E-6813-43D3-97A6-8F530643E3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3630A0-ECEB-40A0-A6C8-63A42CE60C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d56cda-bc1f-4d87-a276-39afadcb1995"/>
    <ds:schemaRef ds:uri="2af7db65-e281-4bdf-8fb7-478a6b55ba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E6B1FF-602D-4532-839F-665D7DC8C8AC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2af7db65-e281-4bdf-8fb7-478a6b55ba37"/>
    <ds:schemaRef ds:uri="89d56cda-bc1f-4d87-a276-39afadcb199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188</Words>
  <PresentationFormat>A3 297x420 mm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HGP創英角ｺﾞｼｯｸUB</vt:lpstr>
      <vt:lpstr>HGP創英角ﾎﾟｯﾌﾟ体</vt:lpstr>
      <vt:lpstr>HGS創英角ｺﾞｼｯｸUB</vt:lpstr>
      <vt:lpstr>HG丸ｺﾞｼｯｸM-PRO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0x010100A6789A4A5CEEF24C9886586CEFF6AC4D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TriggerFlowInfo">
    <vt:lpwstr/>
  </property>
  <property fmtid="{D5CDD505-2E9C-101B-9397-08002B2CF9AE}" pid="10" name="xd_Signature">
    <vt:bool>false</vt:bool>
  </property>
</Properties>
</file>