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601200" cy="12801600" type="A3"/>
  <p:notesSz cx="9939338" cy="14368463"/>
  <p:defaultTextStyle>
    <a:defPPr>
      <a:defRPr lang="en-US"/>
    </a:defPPr>
    <a:lvl1pPr marL="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2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7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永野佐知" initials="永野佐知" lastIdx="1" clrIdx="0">
    <p:extLst>
      <p:ext uri="{19B8F6BF-5375-455C-9EA6-DF929625EA0E}">
        <p15:presenceInfo xmlns:p15="http://schemas.microsoft.com/office/powerpoint/2012/main" userId="永野佐知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D93"/>
    <a:srgbClr val="615D4B"/>
    <a:srgbClr val="E1C293"/>
    <a:srgbClr val="F6E981"/>
    <a:srgbClr val="D9671A"/>
    <a:srgbClr val="FFFFFF"/>
    <a:srgbClr val="D9E3EF"/>
    <a:srgbClr val="EA8E14"/>
    <a:srgbClr val="21D7CD"/>
    <a:srgbClr val="497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9" autoAdjust="0"/>
    <p:restoredTop sz="94645" autoAdjust="0"/>
  </p:normalViewPr>
  <p:slideViewPr>
    <p:cSldViewPr snapToGrid="0">
      <p:cViewPr varScale="1">
        <p:scale>
          <a:sx n="35" d="100"/>
          <a:sy n="35" d="100"/>
        </p:scale>
        <p:origin x="24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1308" y="96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commentAuthors.xml" Type="http://schemas.openxmlformats.org/officeDocument/2006/relationships/commentAuthors"/><Relationship Id="rId9" Target="presProps.xml" Type="http://schemas.openxmlformats.org/officeDocument/2006/relationships/pres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5" y="2"/>
            <a:ext cx="4307048" cy="720918"/>
          </a:xfrm>
          <a:prstGeom prst="rect">
            <a:avLst/>
          </a:prstGeom>
        </p:spPr>
        <p:txBody>
          <a:bodyPr vert="horz" lIns="138320" tIns="69157" rIns="138320" bIns="69157" rtlCol="0"/>
          <a:lstStyle>
            <a:lvl1pPr algn="l">
              <a:defRPr sz="1700"/>
            </a:lvl1pPr>
          </a:lstStyle>
          <a:p>
            <a:r>
              <a:rPr kumimoji="1" lang="en-US" altLang="ja-JP"/>
              <a:t>0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0006" y="2"/>
            <a:ext cx="4307048" cy="720918"/>
          </a:xfrm>
          <a:prstGeom prst="rect">
            <a:avLst/>
          </a:prstGeom>
        </p:spPr>
        <p:txBody>
          <a:bodyPr vert="horz" lIns="138320" tIns="69157" rIns="138320" bIns="69157" rtlCol="0"/>
          <a:lstStyle>
            <a:lvl1pPr algn="r">
              <a:defRPr sz="1700"/>
            </a:lvl1pPr>
          </a:lstStyle>
          <a:p>
            <a:fld id="{B7103E34-A98C-4C92-8BDC-DD3499C7964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5" y="13647547"/>
            <a:ext cx="4307048" cy="720917"/>
          </a:xfrm>
          <a:prstGeom prst="rect">
            <a:avLst/>
          </a:prstGeom>
        </p:spPr>
        <p:txBody>
          <a:bodyPr vert="horz" lIns="138320" tIns="69157" rIns="138320" bIns="69157" rtlCol="0" anchor="b"/>
          <a:lstStyle>
            <a:lvl1pPr algn="l">
              <a:defRPr sz="1700"/>
            </a:lvl1pPr>
          </a:lstStyle>
          <a:p>
            <a:r>
              <a:rPr kumimoji="1" lang="en-US" altLang="ja-JP"/>
              <a:t>0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0006" y="13647547"/>
            <a:ext cx="4307048" cy="720917"/>
          </a:xfrm>
          <a:prstGeom prst="rect">
            <a:avLst/>
          </a:prstGeom>
        </p:spPr>
        <p:txBody>
          <a:bodyPr vert="horz" lIns="138320" tIns="69157" rIns="138320" bIns="69157" rtlCol="0" anchor="b"/>
          <a:lstStyle>
            <a:lvl1pPr algn="r">
              <a:defRPr sz="1700"/>
            </a:lvl1pPr>
          </a:lstStyle>
          <a:p>
            <a:fld id="{5F863FD9-FFD7-4B36-9CA4-46B610836F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775824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Relationship Id="rId2" Target="../media/image1.png" Type="http://schemas.openxmlformats.org/officeDocument/2006/relationships/imag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4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497840" y="2"/>
            <a:ext cx="9004873" cy="27243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320" tIns="69157" rIns="138320" bIns="69157" rtlCol="0" anchor="ctr"/>
          <a:lstStyle/>
          <a:p>
            <a:pPr algn="ctr"/>
            <a:r>
              <a:rPr kumimoji="1" lang="ja-JP" altLang="en-US" sz="4900" dirty="0">
                <a:solidFill>
                  <a:schemeClr val="bg1"/>
                </a:solidFill>
                <a:effectLst>
                  <a:outerShdw blurRad="381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第２回</a:t>
            </a:r>
            <a:r>
              <a:rPr kumimoji="1" lang="ja-JP" altLang="en-US" sz="6100" dirty="0">
                <a:solidFill>
                  <a:schemeClr val="bg1"/>
                </a:solidFill>
                <a:effectLst>
                  <a:outerShdw blurRad="381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ハローワーク大和　　　　介護業界就職面接会　（説明会）</a:t>
            </a:r>
            <a:r>
              <a:rPr kumimoji="1" lang="ja-JP" altLang="en-US" sz="4900" dirty="0">
                <a:effectLst>
                  <a:outerShdw blurRad="381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</a:t>
            </a:r>
          </a:p>
        </p:txBody>
      </p:sp>
      <p:sp>
        <p:nvSpPr>
          <p:cNvPr id="4" name="ノート プレースホルダー 3"/>
          <p:cNvSpPr>
            <a:spLocks noGrp="1"/>
          </p:cNvSpPr>
          <p:nvPr>
            <p:ph type="body" sz="quarter" idx="3"/>
          </p:nvPr>
        </p:nvSpPr>
        <p:spPr>
          <a:xfrm>
            <a:off x="234466" y="2724339"/>
            <a:ext cx="9650502" cy="2581547"/>
          </a:xfrm>
          <a:prstGeom prst="rect">
            <a:avLst/>
          </a:prstGeom>
          <a:noFill/>
        </p:spPr>
        <p:txBody>
          <a:bodyPr vert="horz" lIns="138320" tIns="69157" rIns="138320" bIns="69157" rtlCol="0"/>
          <a:lstStyle/>
          <a:p>
            <a:pPr lvl="0"/>
            <a:r>
              <a:rPr kumimoji="1" lang="ja-JP" altLang="en-US" dirty="0"/>
              <a:t>日時　令和４年４月２２日（金）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　　　　１４時～１６時　</a:t>
            </a:r>
            <a:r>
              <a:rPr kumimoji="1" lang="ja-JP" altLang="en-US" sz="2500" dirty="0"/>
              <a:t>（最終受付１５時３０分）</a:t>
            </a:r>
            <a:endParaRPr kumimoji="1" lang="en-US" altLang="ja-JP" sz="2500" dirty="0"/>
          </a:p>
          <a:p>
            <a:pPr lvl="0"/>
            <a:r>
              <a:rPr kumimoji="1" lang="ja-JP" altLang="en-US" dirty="0"/>
              <a:t>場所　ハローワーク大和　２階会議室　　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14176" y="5619743"/>
            <a:ext cx="8656572" cy="2206182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9150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320" tIns="69157" rIns="138320" bIns="69157" spcCol="0" rtlCol="0" anchor="t"/>
          <a:lstStyle/>
          <a:p>
            <a:pPr marL="432240" indent="-432240" algn="l">
              <a:buFont typeface="Wingdings" panose="05000000000000000000" pitchFamily="2" charset="2"/>
              <a:buChar char="Ø"/>
            </a:pP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面接希望者は事前に紹介状を発行します。　　　　　（履歴書等を持参ください）</a:t>
            </a:r>
            <a:endParaRPr kumimoji="1"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32240" indent="-432240" algn="l">
              <a:buFont typeface="Wingdings" panose="05000000000000000000" pitchFamily="2" charset="2"/>
              <a:buChar char="Ø"/>
            </a:pP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説明のみも歓迎</a:t>
            </a:r>
            <a:endParaRPr kumimoji="1"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32240" indent="-432240" algn="l">
              <a:buFont typeface="Wingdings" panose="05000000000000000000" pitchFamily="2" charset="2"/>
              <a:buChar char="Ø"/>
            </a:pP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予約不要、入退場自由（直接会場にお越しください）</a:t>
            </a:r>
            <a:endParaRPr kumimoji="1"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32240" indent="-432240" algn="l">
              <a:buFont typeface="Wingdings" panose="05000000000000000000" pitchFamily="2" charset="2"/>
              <a:buChar char="Ø"/>
            </a:pPr>
            <a:endParaRPr kumimoji="1" lang="ja-JP" altLang="en-US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2" y="7778619"/>
            <a:ext cx="10041278" cy="5342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320" tIns="69157" rIns="138320" bIns="69157" spcCol="0" rtlCol="0" anchor="ctr"/>
          <a:lstStyle/>
          <a:p>
            <a:pPr algn="l"/>
            <a:r>
              <a:rPr kumimoji="1" lang="ja-JP" altLang="en-US" sz="2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～採用担当者が直接ハローワークに来ます。各企業ごとにブースを設けます～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88839" y="8312832"/>
            <a:ext cx="9650502" cy="5342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320" tIns="69157" rIns="138320" bIns="69157" spcCol="0" rtlCol="0" anchor="ctr"/>
          <a:lstStyle/>
          <a:p>
            <a:pPr algn="l"/>
            <a:r>
              <a:rPr kumimoji="1"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当日はハローワーク受付票または雇用保険受給資格者証をご持参ください。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277414"/>
              </p:ext>
            </p:extLst>
          </p:nvPr>
        </p:nvGraphicFramePr>
        <p:xfrm>
          <a:off x="39947" y="8799772"/>
          <a:ext cx="9920679" cy="381511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951009">
                  <a:extLst>
                    <a:ext uri="{9D8B030D-6E8A-4147-A177-3AD203B41FA5}">
                      <a16:colId xmlns:a16="http://schemas.microsoft.com/office/drawing/2014/main" val="2925509007"/>
                    </a:ext>
                  </a:extLst>
                </a:gridCol>
                <a:gridCol w="4969670">
                  <a:extLst>
                    <a:ext uri="{9D8B030D-6E8A-4147-A177-3AD203B41FA5}">
                      <a16:colId xmlns:a16="http://schemas.microsoft.com/office/drawing/2014/main" val="2945236133"/>
                    </a:ext>
                  </a:extLst>
                </a:gridCol>
              </a:tblGrid>
              <a:tr h="7654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 dirty="0"/>
                        <a:t>事　業　所　名</a:t>
                      </a:r>
                      <a:endParaRPr kumimoji="1" lang="ja-JP" altLang="en-US" sz="2600" dirty="0">
                        <a:solidFill>
                          <a:schemeClr val="bg1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132525" marR="132525" marT="71841" marB="7184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 dirty="0"/>
                        <a:t>職　　種</a:t>
                      </a:r>
                      <a:endParaRPr kumimoji="1" lang="ja-JP" altLang="en-US" sz="2600" dirty="0">
                        <a:solidFill>
                          <a:schemeClr val="bg1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132525" marR="132525" marT="71841" marB="71841"/>
                </a:tc>
                <a:extLst>
                  <a:ext uri="{0D108BD9-81ED-4DB2-BD59-A6C34878D82A}">
                    <a16:rowId xmlns:a16="http://schemas.microsoft.com/office/drawing/2014/main" val="3141885719"/>
                  </a:ext>
                </a:extLst>
              </a:tr>
              <a:tr h="1686418">
                <a:tc>
                  <a:txBody>
                    <a:bodyPr/>
                    <a:lstStyle/>
                    <a:p>
                      <a:r>
                        <a:rPr kumimoji="1" lang="ja-JP" altLang="en-US" sz="29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株式会社　らいふ</a:t>
                      </a:r>
                      <a:endParaRPr kumimoji="1" lang="en-US" altLang="ja-JP" sz="29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r>
                        <a:rPr kumimoji="1" lang="ja-JP" altLang="en-US" sz="29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ホームステーションらいふ大和</a:t>
                      </a:r>
                    </a:p>
                  </a:txBody>
                  <a:tcPr marL="132525" marR="132525" marT="71841" marB="71841"/>
                </a:tc>
                <a:tc>
                  <a:txBody>
                    <a:bodyPr/>
                    <a:lstStyle/>
                    <a:p>
                      <a:r>
                        <a:rPr kumimoji="1" lang="ja-JP" altLang="en-US" sz="26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ヘルパー（正社員、パート）、夜勤専従ヘルパー（パート）、６０歳以上サポートスタッフ（パート）</a:t>
                      </a:r>
                    </a:p>
                  </a:txBody>
                  <a:tcPr marL="132525" marR="132525" marT="71841" marB="71841"/>
                </a:tc>
                <a:extLst>
                  <a:ext uri="{0D108BD9-81ED-4DB2-BD59-A6C34878D82A}">
                    <a16:rowId xmlns:a16="http://schemas.microsoft.com/office/drawing/2014/main" val="2736669660"/>
                  </a:ext>
                </a:extLst>
              </a:tr>
              <a:tr h="136322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600" dirty="0">
                          <a:solidFill>
                            <a:schemeClr val="dk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社会福祉法人　二津屋福祉会</a:t>
                      </a:r>
                      <a:endParaRPr kumimoji="1" lang="en-US" altLang="ja-JP" sz="2600" dirty="0">
                        <a:solidFill>
                          <a:schemeClr val="dk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2600" dirty="0">
                          <a:solidFill>
                            <a:schemeClr val="dk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ロゼホームつき</a:t>
                      </a:r>
                      <a:r>
                        <a:rPr kumimoji="1" lang="ja-JP" altLang="en-US" sz="2600" dirty="0" err="1">
                          <a:solidFill>
                            <a:schemeClr val="dk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み</a:t>
                      </a:r>
                      <a:r>
                        <a:rPr kumimoji="1" lang="ja-JP" altLang="en-US" sz="2600" dirty="0">
                          <a:solidFill>
                            <a:schemeClr val="dk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野</a:t>
                      </a:r>
                      <a:endParaRPr kumimoji="1" lang="ja-JP" altLang="en-US" sz="26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132525" marR="132525" marT="71841" marB="71841"/>
                </a:tc>
                <a:tc>
                  <a:txBody>
                    <a:bodyPr/>
                    <a:lstStyle/>
                    <a:p>
                      <a:r>
                        <a:rPr kumimoji="1" lang="ja-JP" altLang="en-US" sz="26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ケアワーカー（正社員）</a:t>
                      </a:r>
                      <a:endParaRPr kumimoji="1" lang="en-US" altLang="ja-JP" sz="26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r>
                        <a:rPr kumimoji="1" lang="ja-JP" altLang="en-US" sz="26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総合相談支援業務（正社員）</a:t>
                      </a:r>
                      <a:endParaRPr kumimoji="1" lang="en-US" altLang="ja-JP" sz="26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r>
                        <a:rPr kumimoji="1" lang="ja-JP" altLang="en-US" sz="26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ホーム介護職（パート）</a:t>
                      </a:r>
                    </a:p>
                  </a:txBody>
                  <a:tcPr marL="132525" marR="132525" marT="71841" marB="71841"/>
                </a:tc>
                <a:extLst>
                  <a:ext uri="{0D108BD9-81ED-4DB2-BD59-A6C34878D82A}">
                    <a16:rowId xmlns:a16="http://schemas.microsoft.com/office/drawing/2014/main" val="3791199484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234466" y="13230967"/>
            <a:ext cx="9531568" cy="640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320" tIns="69157" rIns="138320" bIns="69157" spcCol="0" rtlCol="0" anchor="ctr"/>
          <a:lstStyle/>
          <a:p>
            <a:pPr algn="l"/>
            <a:r>
              <a:rPr kumimoji="1" lang="en-US" altLang="ja-JP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kumimoji="1"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コロナウイルス感染症防止対策を講じたうえで実施します。当日はマスク着用をお願いします。また発熱、せき等の症状がある場合は参加をお控えください。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1754158" y="13871095"/>
            <a:ext cx="8066250" cy="4973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320" tIns="69157" rIns="138320" bIns="69157" spcCol="0" rtlCol="0" anchor="ctr"/>
          <a:lstStyle/>
          <a:p>
            <a:pPr algn="l"/>
            <a:r>
              <a:rPr kumimoji="1" lang="ja-JP" altLang="en-US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お問い合わせ　ハローワーク大和　職業相談部門　℡</a:t>
            </a:r>
            <a:r>
              <a:rPr kumimoji="1" lang="en-US" altLang="ja-JP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046-260-8609</a:t>
            </a:r>
            <a:r>
              <a:rPr kumimoji="1" lang="ja-JP" altLang="en-US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en-US" altLang="ja-JP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41</a:t>
            </a:r>
            <a:r>
              <a:rPr kumimoji="1" lang="ja-JP" altLang="en-US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＃</a:t>
            </a:r>
          </a:p>
        </p:txBody>
      </p:sp>
      <p:pic>
        <p:nvPicPr>
          <p:cNvPr id="11" name="Picture 3" descr="E:\USR\TTCRNA\デスクトップ\イラスト\イラスト\illustrain08-kaigo02-150x15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053" y="4932025"/>
            <a:ext cx="2349984" cy="2342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90385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221692" rtl="0" eaLnBrk="1" latinLnBrk="0" hangingPunct="1">
      <a:defRPr kumimoji="1" sz="4275" kern="1200" baseline="0">
        <a:solidFill>
          <a:srgbClr val="FF0000"/>
        </a:solidFill>
        <a:effectLst/>
        <a:latin typeface="HGP創英角ｺﾞｼｯｸUB" panose="020B0900000000000000" pitchFamily="50" charset="-128"/>
        <a:ea typeface="HGP創英角ｺﾞｼｯｸUB" panose="020B0900000000000000" pitchFamily="50" charset="-128"/>
        <a:cs typeface="+mn-cs"/>
      </a:defRPr>
    </a:lvl1pPr>
    <a:lvl2pPr marL="610845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4526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288842" y="2595114"/>
            <a:ext cx="9650502" cy="2747489"/>
          </a:xfrm>
        </p:spPr>
        <p:txBody>
          <a:bodyPr/>
          <a:lstStyle/>
          <a:p>
            <a:pPr lvl="0"/>
            <a:r>
              <a:rPr lang="ja-JP" altLang="en-US" dirty="0"/>
              <a:t>日時　令和４年４月２２日（金）</a:t>
            </a:r>
            <a:endParaRPr lang="en-US" altLang="ja-JP" dirty="0"/>
          </a:p>
          <a:p>
            <a:pPr lvl="0"/>
            <a:r>
              <a:rPr lang="ja-JP" altLang="en-US" sz="4100" dirty="0"/>
              <a:t>　　１４時～１６時　（最終受付１５時３０分）</a:t>
            </a:r>
            <a:endParaRPr lang="en-US" altLang="ja-JP" sz="4100" dirty="0"/>
          </a:p>
          <a:p>
            <a:pPr lvl="0"/>
            <a:r>
              <a:rPr lang="ja-JP" altLang="en-US" dirty="0"/>
              <a:t>場所　ハローワーク大和　２階会議室</a:t>
            </a:r>
          </a:p>
        </p:txBody>
      </p:sp>
    </p:spTree>
    <p:extLst>
      <p:ext uri="{BB962C8B-B14F-4D97-AF65-F5344CB8AC3E}">
        <p14:creationId xmlns:p14="http://schemas.microsoft.com/office/powerpoint/2010/main" val="164961425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80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5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48" indent="0" algn="ctr">
              <a:buNone/>
              <a:defRPr sz="2100"/>
            </a:lvl2pPr>
            <a:lvl3pPr marL="960096" indent="0" algn="ctr">
              <a:buNone/>
              <a:defRPr sz="1890"/>
            </a:lvl3pPr>
            <a:lvl4pPr marL="1440144" indent="0" algn="ctr">
              <a:buNone/>
              <a:defRPr sz="1680"/>
            </a:lvl4pPr>
            <a:lvl5pPr marL="1920192" indent="0" algn="ctr">
              <a:buNone/>
              <a:defRPr sz="1680"/>
            </a:lvl5pPr>
            <a:lvl6pPr marL="2400240" indent="0" algn="ctr">
              <a:buNone/>
              <a:defRPr sz="1680"/>
            </a:lvl6pPr>
            <a:lvl7pPr marL="2880288" indent="0" algn="ctr">
              <a:buNone/>
              <a:defRPr sz="1680"/>
            </a:lvl7pPr>
            <a:lvl8pPr marL="3360336" indent="0" algn="ctr">
              <a:buNone/>
              <a:defRPr sz="1680"/>
            </a:lvl8pPr>
            <a:lvl9pPr marL="3840384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330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865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60" y="681569"/>
            <a:ext cx="2070258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9"/>
            <a:ext cx="6090762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020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140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4" y="3191515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4" y="8567002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4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0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4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192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28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33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38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17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692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681571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7" y="3138173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48" indent="0">
              <a:buNone/>
              <a:defRPr sz="2100" b="1"/>
            </a:lvl2pPr>
            <a:lvl3pPr marL="960096" indent="0">
              <a:buNone/>
              <a:defRPr sz="1890" b="1"/>
            </a:lvl3pPr>
            <a:lvl4pPr marL="1440144" indent="0">
              <a:buNone/>
              <a:defRPr sz="1680" b="1"/>
            </a:lvl4pPr>
            <a:lvl5pPr marL="1920192" indent="0">
              <a:buNone/>
              <a:defRPr sz="1680" b="1"/>
            </a:lvl5pPr>
            <a:lvl6pPr marL="2400240" indent="0">
              <a:buNone/>
              <a:defRPr sz="1680" b="1"/>
            </a:lvl6pPr>
            <a:lvl7pPr marL="2880288" indent="0">
              <a:buNone/>
              <a:defRPr sz="1680" b="1"/>
            </a:lvl7pPr>
            <a:lvl8pPr marL="3360336" indent="0">
              <a:buNone/>
              <a:defRPr sz="1680" b="1"/>
            </a:lvl8pPr>
            <a:lvl9pPr marL="3840384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7" y="4676141"/>
            <a:ext cx="4061757" cy="68778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9" y="3138173"/>
            <a:ext cx="4081762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48" indent="0">
              <a:buNone/>
              <a:defRPr sz="2100" b="1"/>
            </a:lvl2pPr>
            <a:lvl3pPr marL="960096" indent="0">
              <a:buNone/>
              <a:defRPr sz="1890" b="1"/>
            </a:lvl3pPr>
            <a:lvl4pPr marL="1440144" indent="0">
              <a:buNone/>
              <a:defRPr sz="1680" b="1"/>
            </a:lvl4pPr>
            <a:lvl5pPr marL="1920192" indent="0">
              <a:buNone/>
              <a:defRPr sz="1680" b="1"/>
            </a:lvl5pPr>
            <a:lvl6pPr marL="2400240" indent="0">
              <a:buNone/>
              <a:defRPr sz="1680" b="1"/>
            </a:lvl6pPr>
            <a:lvl7pPr marL="2880288" indent="0">
              <a:buNone/>
              <a:defRPr sz="1680" b="1"/>
            </a:lvl7pPr>
            <a:lvl8pPr marL="3360336" indent="0">
              <a:buNone/>
              <a:defRPr sz="1680" b="1"/>
            </a:lvl8pPr>
            <a:lvl9pPr marL="3840384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9" y="4676141"/>
            <a:ext cx="4081762" cy="68778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350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936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2859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2" y="1843197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2"/>
            <a:ext cx="3096638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48" indent="0">
              <a:buNone/>
              <a:defRPr sz="1470"/>
            </a:lvl2pPr>
            <a:lvl3pPr marL="960096" indent="0">
              <a:buNone/>
              <a:defRPr sz="1260"/>
            </a:lvl3pPr>
            <a:lvl4pPr marL="1440144" indent="0">
              <a:buNone/>
              <a:defRPr sz="1050"/>
            </a:lvl4pPr>
            <a:lvl5pPr marL="1920192" indent="0">
              <a:buNone/>
              <a:defRPr sz="1050"/>
            </a:lvl5pPr>
            <a:lvl6pPr marL="2400240" indent="0">
              <a:buNone/>
              <a:defRPr sz="1050"/>
            </a:lvl6pPr>
            <a:lvl7pPr marL="2880288" indent="0">
              <a:buNone/>
              <a:defRPr sz="1050"/>
            </a:lvl7pPr>
            <a:lvl8pPr marL="3360336" indent="0">
              <a:buNone/>
              <a:defRPr sz="1050"/>
            </a:lvl8pPr>
            <a:lvl9pPr marL="3840384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824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2" y="1843197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48" indent="0">
              <a:buNone/>
              <a:defRPr sz="2940"/>
            </a:lvl2pPr>
            <a:lvl3pPr marL="960096" indent="0">
              <a:buNone/>
              <a:defRPr sz="2520"/>
            </a:lvl3pPr>
            <a:lvl4pPr marL="1440144" indent="0">
              <a:buNone/>
              <a:defRPr sz="2100"/>
            </a:lvl4pPr>
            <a:lvl5pPr marL="1920192" indent="0">
              <a:buNone/>
              <a:defRPr sz="2100"/>
            </a:lvl5pPr>
            <a:lvl6pPr marL="2400240" indent="0">
              <a:buNone/>
              <a:defRPr sz="2100"/>
            </a:lvl6pPr>
            <a:lvl7pPr marL="2880288" indent="0">
              <a:buNone/>
              <a:defRPr sz="2100"/>
            </a:lvl7pPr>
            <a:lvl8pPr marL="3360336" indent="0">
              <a:buNone/>
              <a:defRPr sz="2100"/>
            </a:lvl8pPr>
            <a:lvl9pPr marL="3840384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2"/>
            <a:ext cx="3096638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48" indent="0">
              <a:buNone/>
              <a:defRPr sz="1470"/>
            </a:lvl2pPr>
            <a:lvl3pPr marL="960096" indent="0">
              <a:buNone/>
              <a:defRPr sz="1260"/>
            </a:lvl3pPr>
            <a:lvl4pPr marL="1440144" indent="0">
              <a:buNone/>
              <a:defRPr sz="1050"/>
            </a:lvl4pPr>
            <a:lvl5pPr marL="1920192" indent="0">
              <a:buNone/>
              <a:defRPr sz="1050"/>
            </a:lvl5pPr>
            <a:lvl6pPr marL="2400240" indent="0">
              <a:buNone/>
              <a:defRPr sz="1050"/>
            </a:lvl6pPr>
            <a:lvl7pPr marL="2880288" indent="0">
              <a:buNone/>
              <a:defRPr sz="1050"/>
            </a:lvl7pPr>
            <a:lvl8pPr marL="3360336" indent="0">
              <a:buNone/>
              <a:defRPr sz="1050"/>
            </a:lvl8pPr>
            <a:lvl9pPr marL="3840384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145744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5" y="681571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5" y="3407833"/>
            <a:ext cx="8281035" cy="8122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93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400" y="11865193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93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5899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60096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24" indent="-240024" algn="l" defTabSz="96009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72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20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168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16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264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12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360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408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48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096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44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92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240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288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336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384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4977BA"/>
          </a:fgClr>
          <a:bgClr>
            <a:srgbClr val="F9F7F8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角丸四角形 21">
            <a:extLst>
              <a:ext uri="{FF2B5EF4-FFF2-40B4-BE49-F238E27FC236}">
                <a16:creationId xmlns:a16="http://schemas.microsoft.com/office/drawing/2014/main" id="{46EEF3DE-F131-53BB-DEA5-5E3664F1F503}"/>
              </a:ext>
            </a:extLst>
          </p:cNvPr>
          <p:cNvSpPr/>
          <p:nvPr/>
        </p:nvSpPr>
        <p:spPr>
          <a:xfrm>
            <a:off x="-809352" y="11862726"/>
            <a:ext cx="11262772" cy="772822"/>
          </a:xfrm>
          <a:prstGeom prst="roundRect">
            <a:avLst/>
          </a:prstGeom>
          <a:solidFill>
            <a:srgbClr val="4977BA"/>
          </a:solidFill>
          <a:ln w="571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1"/>
          </a:p>
        </p:txBody>
      </p:sp>
      <p:sp>
        <p:nvSpPr>
          <p:cNvPr id="22" name="角丸四角形 21"/>
          <p:cNvSpPr/>
          <p:nvPr/>
        </p:nvSpPr>
        <p:spPr>
          <a:xfrm>
            <a:off x="570328" y="325632"/>
            <a:ext cx="8357772" cy="3265712"/>
          </a:xfrm>
          <a:prstGeom prst="roundRect">
            <a:avLst/>
          </a:prstGeom>
          <a:solidFill>
            <a:srgbClr val="4977BA"/>
          </a:solidFill>
          <a:ln w="571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1"/>
          </a:p>
        </p:txBody>
      </p:sp>
      <p:sp>
        <p:nvSpPr>
          <p:cNvPr id="17" name="正方形/長方形 16"/>
          <p:cNvSpPr/>
          <p:nvPr/>
        </p:nvSpPr>
        <p:spPr>
          <a:xfrm>
            <a:off x="67173" y="11895095"/>
            <a:ext cx="8594745" cy="7728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419" tIns="67209" rIns="134419" bIns="67209" spcCol="0" rtlCol="0" anchor="ctr"/>
          <a:lstStyle/>
          <a:p>
            <a:pPr algn="l"/>
            <a:r>
              <a:rPr kumimoji="1" lang="ja-JP" altLang="en-US" sz="181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　ハローワーク大和　職業相談部門　℡</a:t>
            </a:r>
            <a:r>
              <a:rPr kumimoji="1" lang="en-US" altLang="ja-JP" sz="181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046-260-8609</a:t>
            </a:r>
            <a:r>
              <a:rPr kumimoji="1" lang="ja-JP" altLang="en-US" sz="181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81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41</a:t>
            </a:r>
            <a:r>
              <a:rPr kumimoji="1" lang="ja-JP" altLang="en-US" sz="181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＃</a:t>
            </a:r>
          </a:p>
        </p:txBody>
      </p:sp>
      <p:sp>
        <p:nvSpPr>
          <p:cNvPr id="3" name="横巻き 2"/>
          <p:cNvSpPr/>
          <p:nvPr/>
        </p:nvSpPr>
        <p:spPr>
          <a:xfrm>
            <a:off x="846780" y="216290"/>
            <a:ext cx="7713785" cy="3478431"/>
          </a:xfrm>
          <a:prstGeom prst="horizontalScroll">
            <a:avLst/>
          </a:prstGeom>
          <a:solidFill>
            <a:srgbClr val="F7DD93"/>
          </a:solidFill>
          <a:ln w="57150">
            <a:solidFill>
              <a:srgbClr val="615D4B"/>
            </a:solidFill>
            <a:prstDash val="solid"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18169" tIns="59084" rIns="118169" bIns="5908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4800" b="1" dirty="0">
                <a:solidFill>
                  <a:srgbClr val="D967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ハローワーク大和</a:t>
            </a:r>
            <a:endParaRPr kumimoji="1" lang="en-US" altLang="ja-JP" sz="4800" b="1" dirty="0">
              <a:solidFill>
                <a:srgbClr val="D967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6000" b="1" dirty="0">
                <a:solidFill>
                  <a:srgbClr val="D967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ミニ面接会＆説明会</a:t>
            </a:r>
          </a:p>
        </p:txBody>
      </p:sp>
      <p:sp>
        <p:nvSpPr>
          <p:cNvPr id="6" name="AutoShape 2" descr="デザイナーをうならせる！オシャレなチラシ・フライヤー9選 ..."/>
          <p:cNvSpPr>
            <a:spLocks noChangeAspect="1" noChangeArrowheads="1"/>
          </p:cNvSpPr>
          <p:nvPr/>
        </p:nvSpPr>
        <p:spPr bwMode="auto">
          <a:xfrm>
            <a:off x="570328" y="-186690"/>
            <a:ext cx="393895" cy="39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18169" tIns="59084" rIns="118169" bIns="59084" numCol="1" anchor="t" anchorCtr="0" compatLnSpc="1">
            <a:prstTxWarp prst="textNoShape">
              <a:avLst/>
            </a:prstTxWarp>
          </a:bodyPr>
          <a:lstStyle/>
          <a:p>
            <a:endParaRPr lang="ja-JP" altLang="en-US" sz="3107"/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116472"/>
              </p:ext>
            </p:extLst>
          </p:nvPr>
        </p:nvGraphicFramePr>
        <p:xfrm>
          <a:off x="540319" y="8302490"/>
          <a:ext cx="8563430" cy="3296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1715">
                  <a:extLst>
                    <a:ext uri="{9D8B030D-6E8A-4147-A177-3AD203B41FA5}">
                      <a16:colId xmlns:a16="http://schemas.microsoft.com/office/drawing/2014/main" val="1016681093"/>
                    </a:ext>
                  </a:extLst>
                </a:gridCol>
                <a:gridCol w="4281715">
                  <a:extLst>
                    <a:ext uri="{9D8B030D-6E8A-4147-A177-3AD203B41FA5}">
                      <a16:colId xmlns:a16="http://schemas.microsoft.com/office/drawing/2014/main" val="1697210437"/>
                    </a:ext>
                  </a:extLst>
                </a:gridCol>
              </a:tblGrid>
              <a:tr h="108982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rgbClr val="D9671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株式会社　神奈川総合企画</a:t>
                      </a:r>
                      <a:endParaRPr kumimoji="1" lang="en-US" altLang="ja-JP" sz="3200" dirty="0">
                        <a:solidFill>
                          <a:srgbClr val="D9671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4400" dirty="0">
                          <a:solidFill>
                            <a:srgbClr val="D9671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レッツ倶楽部大和</a:t>
                      </a:r>
                    </a:p>
                  </a:txBody>
                  <a:tcPr>
                    <a:solidFill>
                      <a:srgbClr val="F6E98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202207"/>
                  </a:ext>
                </a:extLst>
              </a:tr>
              <a:tr h="6444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rgbClr val="615D4B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求人番号</a:t>
                      </a:r>
                    </a:p>
                  </a:txBody>
                  <a:tcPr>
                    <a:solidFill>
                      <a:srgbClr val="D9671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rgbClr val="615D4B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職種</a:t>
                      </a:r>
                    </a:p>
                  </a:txBody>
                  <a:tcPr>
                    <a:solidFill>
                      <a:srgbClr val="D9671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08946"/>
                  </a:ext>
                </a:extLst>
              </a:tr>
              <a:tr h="67659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C3D36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14160-7770851</a:t>
                      </a:r>
                    </a:p>
                  </a:txBody>
                  <a:tcPr>
                    <a:solidFill>
                      <a:srgbClr val="F7DD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rgbClr val="4C3D36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リハビリトレーナー</a:t>
                      </a:r>
                      <a:endParaRPr kumimoji="1" lang="en-US" altLang="ja-JP" sz="2000" b="1" dirty="0">
                        <a:solidFill>
                          <a:srgbClr val="4C3D36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>
                          <a:solidFill>
                            <a:srgbClr val="4C3D36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（フルタイム）</a:t>
                      </a:r>
                      <a:endParaRPr kumimoji="1" lang="en-US" altLang="ja-JP" sz="2000" b="1" dirty="0">
                        <a:solidFill>
                          <a:srgbClr val="4C3D36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1C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909093"/>
                  </a:ext>
                </a:extLst>
              </a:tr>
              <a:tr h="67659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C3D36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14160-7771651</a:t>
                      </a:r>
                    </a:p>
                  </a:txBody>
                  <a:tcPr>
                    <a:solidFill>
                      <a:srgbClr val="E1C2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rgbClr val="4C3D36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リハビリトレーナー</a:t>
                      </a:r>
                      <a:endParaRPr kumimoji="1" lang="en-US" altLang="ja-JP" sz="2000" b="1" dirty="0">
                        <a:solidFill>
                          <a:srgbClr val="4C3D36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>
                          <a:solidFill>
                            <a:srgbClr val="4C3D36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（パートタイム）</a:t>
                      </a:r>
                      <a:endParaRPr kumimoji="1" lang="en-US" altLang="ja-JP" sz="2000" b="1" dirty="0">
                        <a:solidFill>
                          <a:srgbClr val="4C3D36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F7DD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217947"/>
                  </a:ext>
                </a:extLst>
              </a:tr>
            </a:tbl>
          </a:graphicData>
        </a:graphic>
      </p:graphicFrame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2C2CF5D-CAC1-ACDD-B0B1-F5B399D9C1E8}"/>
              </a:ext>
            </a:extLst>
          </p:cNvPr>
          <p:cNvGrpSpPr/>
          <p:nvPr/>
        </p:nvGrpSpPr>
        <p:grpSpPr>
          <a:xfrm>
            <a:off x="1331438" y="3855156"/>
            <a:ext cx="7997303" cy="3169349"/>
            <a:chOff x="1059203" y="3778126"/>
            <a:chExt cx="7997303" cy="3169349"/>
          </a:xfrm>
        </p:grpSpPr>
        <p:sp>
          <p:nvSpPr>
            <p:cNvPr id="11" name="角丸四角形 10"/>
            <p:cNvSpPr/>
            <p:nvPr/>
          </p:nvSpPr>
          <p:spPr>
            <a:xfrm>
              <a:off x="1059203" y="3778126"/>
              <a:ext cx="6876271" cy="2836937"/>
            </a:xfrm>
            <a:prstGeom prst="roundRect">
              <a:avLst/>
            </a:prstGeom>
            <a:solidFill>
              <a:srgbClr val="4977BA"/>
            </a:solidFill>
            <a:ln w="76200">
              <a:solidFill>
                <a:srgbClr val="615D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4419" tIns="67209" rIns="134419" bIns="67209" spcCol="0" rtlCol="0" anchor="t"/>
            <a:lstStyle/>
            <a:p>
              <a:endParaRPr kumimoji="1" lang="ja-JP" altLang="en-US" sz="3107" dirty="0">
                <a:solidFill>
                  <a:srgbClr val="694A45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9" name="ノート プレースホルダー 3"/>
            <p:cNvSpPr txBox="1">
              <a:spLocks/>
            </p:cNvSpPr>
            <p:nvPr/>
          </p:nvSpPr>
          <p:spPr>
            <a:xfrm>
              <a:off x="1367460" y="4005851"/>
              <a:ext cx="7560640" cy="2941624"/>
            </a:xfrm>
            <a:prstGeom prst="rect">
              <a:avLst/>
            </a:prstGeom>
            <a:noFill/>
          </p:spPr>
          <p:txBody>
            <a:bodyPr vert="horz" lIns="134419" tIns="67209" rIns="134419" bIns="67209" rtlCol="0"/>
            <a:lstStyle>
              <a:lvl1pPr marL="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日時　令和</a:t>
              </a:r>
              <a:r>
                <a:rPr lang="en-US" altLang="ja-JP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8</a:t>
              </a:r>
              <a:r>
                <a:rPr lang="ja-JP" altLang="en-US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年</a:t>
              </a:r>
              <a:r>
                <a:rPr lang="en-US" altLang="ja-JP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1</a:t>
              </a:r>
              <a:r>
                <a:rPr lang="ja-JP" altLang="en-US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月</a:t>
              </a:r>
              <a:r>
                <a:rPr lang="en-US" altLang="ja-JP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29</a:t>
              </a:r>
              <a:r>
                <a:rPr lang="ja-JP" altLang="en-US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日（木）</a:t>
              </a:r>
              <a:endParaRPr lang="en-US" altLang="ja-JP" sz="280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endParaRPr>
            </a:p>
            <a:p>
              <a:r>
                <a:rPr lang="ja-JP" altLang="en-US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　　　　</a:t>
              </a:r>
              <a:r>
                <a:rPr lang="en-US" altLang="ja-JP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9</a:t>
              </a:r>
              <a:r>
                <a:rPr lang="ja-JP" altLang="en-US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時～</a:t>
              </a:r>
              <a:r>
                <a:rPr lang="en-US" altLang="ja-JP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11</a:t>
              </a:r>
              <a:r>
                <a:rPr lang="ja-JP" altLang="en-US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時</a:t>
              </a:r>
              <a:r>
                <a:rPr lang="ja-JP" altLang="en-US" sz="20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　</a:t>
              </a:r>
              <a:r>
                <a:rPr lang="ja-JP" altLang="en-US" sz="16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（最終受付</a:t>
              </a:r>
              <a:r>
                <a:rPr lang="en-US" altLang="ja-JP" sz="16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10</a:t>
              </a:r>
              <a:r>
                <a:rPr lang="ja-JP" altLang="en-US" sz="16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時</a:t>
              </a:r>
              <a:r>
                <a:rPr lang="en-US" altLang="ja-JP" sz="16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30</a:t>
              </a:r>
              <a:r>
                <a:rPr lang="ja-JP" altLang="en-US" sz="16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分）</a:t>
              </a:r>
              <a:endParaRPr lang="en-US" altLang="ja-JP" sz="200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endParaRPr>
            </a:p>
            <a:p>
              <a:r>
                <a:rPr lang="ja-JP" altLang="en-US" sz="2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場所　ハローワーク大和　２階会議室</a:t>
              </a:r>
              <a:endParaRPr lang="en-US" altLang="ja-JP" sz="280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endParaRPr>
            </a:p>
            <a:p>
              <a:endParaRPr lang="en-US" altLang="ja-JP" sz="200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endParaRPr>
            </a:p>
            <a:p>
              <a:r>
                <a:rPr lang="ja-JP" altLang="en-US" sz="1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★基本予約制ですが、当日直接参加もＯＫ！</a:t>
              </a:r>
              <a:endParaRPr lang="en-US" altLang="ja-JP" sz="180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endParaRPr>
            </a:p>
            <a:p>
              <a:r>
                <a:rPr lang="ja-JP" altLang="en-US" sz="1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★雇用保険受給者の方は求職活動実績になりますので、</a:t>
              </a:r>
              <a:endParaRPr lang="en-US" altLang="ja-JP" sz="1800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endParaRPr>
            </a:p>
            <a:p>
              <a:r>
                <a:rPr lang="ja-JP" altLang="en-US" sz="18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　受給資格者証をご持参ください　</a:t>
              </a:r>
              <a:r>
                <a:rPr lang="ja-JP" altLang="en-US" sz="2000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ADLaM Display" panose="020F0502020204030204" pitchFamily="2" charset="0"/>
                </a:rPr>
                <a:t>　</a:t>
              </a:r>
            </a:p>
          </p:txBody>
        </p:sp>
        <p:pic>
          <p:nvPicPr>
            <p:cNvPr id="18" name="図 17" descr="\\mja7000000cb016.mja.esb.mhlw.go.jp\vol9\TMCLEA\Desktop\mensetsu_suit_woman_man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120" y="4652396"/>
              <a:ext cx="1818386" cy="157278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B2DDC5D-8323-2D7B-95E0-A6202C5FC651}"/>
              </a:ext>
            </a:extLst>
          </p:cNvPr>
          <p:cNvGrpSpPr/>
          <p:nvPr/>
        </p:nvGrpSpPr>
        <p:grpSpPr>
          <a:xfrm>
            <a:off x="-566952" y="6553121"/>
            <a:ext cx="10632332" cy="1561121"/>
            <a:chOff x="-482446" y="5756060"/>
            <a:chExt cx="10381091" cy="1428147"/>
          </a:xfrm>
          <a:solidFill>
            <a:srgbClr val="4977BA"/>
          </a:solidFill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56BA9AC-BCD7-B119-7CB0-DDEADB7FCDCF}"/>
                </a:ext>
              </a:extLst>
            </p:cNvPr>
            <p:cNvSpPr/>
            <p:nvPr/>
          </p:nvSpPr>
          <p:spPr>
            <a:xfrm>
              <a:off x="-482446" y="6127217"/>
              <a:ext cx="10381091" cy="10569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角丸四角形 11">
              <a:extLst>
                <a:ext uri="{FF2B5EF4-FFF2-40B4-BE49-F238E27FC236}">
                  <a16:creationId xmlns:a16="http://schemas.microsoft.com/office/drawing/2014/main" id="{C6634299-0DAC-53A5-0B25-04E77A1BC4CF}"/>
                </a:ext>
              </a:extLst>
            </p:cNvPr>
            <p:cNvSpPr/>
            <p:nvPr/>
          </p:nvSpPr>
          <p:spPr>
            <a:xfrm>
              <a:off x="297704" y="6347271"/>
              <a:ext cx="8862646" cy="59543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4419" tIns="67209" rIns="134419" bIns="67209" spcCol="0" rtlCol="0" anchor="ctr" anchorCtr="1"/>
            <a:lstStyle/>
            <a:p>
              <a:pPr algn="l"/>
              <a:r>
                <a:rPr kumimoji="1" lang="ja-JP" altLang="en-US" sz="2400" b="1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採用担当者が直接ハローワークに来て面接します！</a:t>
              </a:r>
              <a:endParaRPr kumimoji="1" lang="en-US" altLang="ja-JP" sz="2400" b="1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l"/>
              <a:r>
                <a:rPr kumimoji="1" lang="ja-JP" altLang="en-US" sz="2400" b="1" dirty="0">
                  <a:solidFill>
                    <a:srgbClr val="F9F7F8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書類選考ナシで担当者に会えるチャンスです！！</a:t>
              </a:r>
              <a:endParaRPr kumimoji="1" lang="ja-JP" altLang="en-US" sz="2800" b="1" dirty="0">
                <a:solidFill>
                  <a:srgbClr val="F9F7F8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0" name="二等辺三角形 9">
              <a:extLst>
                <a:ext uri="{FF2B5EF4-FFF2-40B4-BE49-F238E27FC236}">
                  <a16:creationId xmlns:a16="http://schemas.microsoft.com/office/drawing/2014/main" id="{5F749CB8-F037-A99F-7452-27DF5738FA96}"/>
                </a:ext>
              </a:extLst>
            </p:cNvPr>
            <p:cNvSpPr/>
            <p:nvPr/>
          </p:nvSpPr>
          <p:spPr>
            <a:xfrm rot="13487426">
              <a:off x="8504662" y="5772115"/>
              <a:ext cx="327926" cy="861294"/>
            </a:xfrm>
            <a:prstGeom prst="triangle">
              <a:avLst>
                <a:gd name="adj" fmla="val 52340"/>
              </a:avLst>
            </a:prstGeom>
            <a:solidFill>
              <a:srgbClr val="F55D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二等辺三角形 15">
              <a:extLst>
                <a:ext uri="{FF2B5EF4-FFF2-40B4-BE49-F238E27FC236}">
                  <a16:creationId xmlns:a16="http://schemas.microsoft.com/office/drawing/2014/main" id="{E5B318AD-B2B1-2828-CF40-5C79E3A2B795}"/>
                </a:ext>
              </a:extLst>
            </p:cNvPr>
            <p:cNvSpPr/>
            <p:nvPr/>
          </p:nvSpPr>
          <p:spPr>
            <a:xfrm rot="15357792">
              <a:off x="8624887" y="6180410"/>
              <a:ext cx="308855" cy="742412"/>
            </a:xfrm>
            <a:prstGeom prst="triangle">
              <a:avLst>
                <a:gd name="adj" fmla="val 52340"/>
              </a:avLst>
            </a:prstGeom>
            <a:solidFill>
              <a:srgbClr val="F55D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二等辺三角形 18">
              <a:extLst>
                <a:ext uri="{FF2B5EF4-FFF2-40B4-BE49-F238E27FC236}">
                  <a16:creationId xmlns:a16="http://schemas.microsoft.com/office/drawing/2014/main" id="{70F2C6A1-8EE0-6ACD-5564-F9BA2BCECA5C}"/>
                </a:ext>
              </a:extLst>
            </p:cNvPr>
            <p:cNvSpPr/>
            <p:nvPr/>
          </p:nvSpPr>
          <p:spPr>
            <a:xfrm rot="17136312">
              <a:off x="7930328" y="5946597"/>
              <a:ext cx="589319" cy="208246"/>
            </a:xfrm>
            <a:prstGeom prst="triangle">
              <a:avLst>
                <a:gd name="adj" fmla="val 81826"/>
              </a:avLst>
            </a:prstGeom>
            <a:solidFill>
              <a:srgbClr val="F55D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5B3C43E-F74E-300D-0787-0C89D4B4205F}"/>
              </a:ext>
            </a:extLst>
          </p:cNvPr>
          <p:cNvGrpSpPr/>
          <p:nvPr/>
        </p:nvGrpSpPr>
        <p:grpSpPr>
          <a:xfrm>
            <a:off x="8512240" y="11364853"/>
            <a:ext cx="1097281" cy="995746"/>
            <a:chOff x="8381737" y="10848040"/>
            <a:chExt cx="1097281" cy="995746"/>
          </a:xfrm>
        </p:grpSpPr>
        <p:sp>
          <p:nvSpPr>
            <p:cNvPr id="23" name="角丸四角形 29">
              <a:extLst>
                <a:ext uri="{FF2B5EF4-FFF2-40B4-BE49-F238E27FC236}">
                  <a16:creationId xmlns:a16="http://schemas.microsoft.com/office/drawing/2014/main" id="{7CA15727-80B1-D0E0-E642-672CA1987AF0}"/>
                </a:ext>
              </a:extLst>
            </p:cNvPr>
            <p:cNvSpPr/>
            <p:nvPr/>
          </p:nvSpPr>
          <p:spPr>
            <a:xfrm>
              <a:off x="8442987" y="10848040"/>
              <a:ext cx="949700" cy="995746"/>
            </a:xfrm>
            <a:prstGeom prst="roundRect">
              <a:avLst/>
            </a:prstGeom>
            <a:solidFill>
              <a:srgbClr val="EA635D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8E709EFB-52D6-563F-713F-6A1F6A3F4C85}"/>
                </a:ext>
              </a:extLst>
            </p:cNvPr>
            <p:cNvSpPr txBox="1"/>
            <p:nvPr/>
          </p:nvSpPr>
          <p:spPr>
            <a:xfrm>
              <a:off x="8381737" y="10866644"/>
              <a:ext cx="10972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" b="1" dirty="0">
                  <a:solidFill>
                    <a:srgbClr val="E3B4AA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ハローワーク大和</a:t>
              </a:r>
              <a:endParaRPr kumimoji="1" lang="en-US" altLang="ja-JP" sz="800" b="1" dirty="0">
                <a:solidFill>
                  <a:srgbClr val="E3B4AA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kumimoji="1" lang="ja-JP" altLang="en-US" sz="800" b="1" dirty="0">
                  <a:solidFill>
                    <a:srgbClr val="E3B4AA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ＬＩＮＥ公式</a:t>
              </a:r>
              <a:endParaRPr kumimoji="1" lang="en-US" altLang="ja-JP" sz="800" b="1" dirty="0">
                <a:solidFill>
                  <a:srgbClr val="E3B4AA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kumimoji="1" lang="ja-JP" altLang="en-US" sz="800" b="1" dirty="0">
                  <a:solidFill>
                    <a:srgbClr val="E3B4AA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アカウント</a:t>
              </a:r>
            </a:p>
          </p:txBody>
        </p:sp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5EB43FF8-70E9-189D-91A9-006CDB0316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93240" y="11299365"/>
              <a:ext cx="471690" cy="4681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567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89d56cda-bc1f-4d87-a276-39afadcb1995">
      <UserInfo>
        <DisplayName/>
        <AccountId xsi:nil="true"/>
        <AccountType/>
      </UserInfo>
    </Owner>
    <TaxCatchAll xmlns="2af7db65-e281-4bdf-8fb7-478a6b55ba37" xsi:nil="true"/>
    <lcf76f155ced4ddcb4097134ff3c332f xmlns="89d56cda-bc1f-4d87-a276-39afadcb199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6789A4A5CEEF24C9886586CEFF6AC4D" ma:contentTypeVersion="15" ma:contentTypeDescription="新しいドキュメントを作成します。" ma:contentTypeScope="" ma:versionID="2fbd5bb4c287321581c19f04d221541f">
  <xsd:schema xmlns:xsd="http://www.w3.org/2001/XMLSchema" xmlns:xs="http://www.w3.org/2001/XMLSchema" xmlns:p="http://schemas.microsoft.com/office/2006/metadata/properties" xmlns:ns2="89d56cda-bc1f-4d87-a276-39afadcb1995" xmlns:ns3="2af7db65-e281-4bdf-8fb7-478a6b55ba37" targetNamespace="http://schemas.microsoft.com/office/2006/metadata/properties" ma:root="true" ma:fieldsID="721b32a5ae5dff1c01e6e3711a40cc59" ns2:_="" ns3:_="">
    <xsd:import namespace="89d56cda-bc1f-4d87-a276-39afadcb1995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56cda-bc1f-4d87-a276-39afadcb1995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feceb15-85e2-4c21-bacc-b655059961f2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6BB614-E881-44DD-A8BE-5B7F9B4789E1}">
  <ds:schemaRefs>
    <ds:schemaRef ds:uri="http://purl.org/dc/dcmitype/"/>
    <ds:schemaRef ds:uri="89d56cda-bc1f-4d87-a276-39afadcb1995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2af7db65-e281-4bdf-8fb7-478a6b55ba37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C724146-100A-4A74-9752-1EBB43207A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9D366F-0721-4960-B703-0BF928833B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d56cda-bc1f-4d87-a276-39afadcb1995"/>
    <ds:schemaRef ds:uri="2af7db65-e281-4bdf-8fb7-478a6b55ba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148</Words>
  <PresentationFormat>A3 297x420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HGP創英角ﾎﾟｯﾌﾟ体</vt:lpstr>
      <vt:lpstr>HGS創英角ｺﾞｼｯｸUB</vt:lpstr>
      <vt:lpstr>HG丸ｺﾞｼｯｸM-PRO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0x010100A6789A4A5CEEF24C9886586CEFF6AC4D</vt:lpwstr>
  </property>
  <property fmtid="{D5CDD505-2E9C-101B-9397-08002B2CF9AE}" pid="3" name="Order">
    <vt:r8>12022200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MediaServiceImageTags">
    <vt:lpwstr/>
  </property>
</Properties>
</file>