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7524750" cy="1062037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00"/>
    <a:srgbClr val="FFFFCC"/>
    <a:srgbClr val="D6F1F6"/>
    <a:srgbClr val="FF520E"/>
    <a:srgbClr val="FF4D0E"/>
    <a:srgbClr val="FF690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4356" y="1738104"/>
            <a:ext cx="6396038" cy="3697464"/>
          </a:xfrm>
        </p:spPr>
        <p:txBody>
          <a:bodyPr anchor="b"/>
          <a:lstStyle>
            <a:lvl1pPr algn="ctr">
              <a:defRPr sz="4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594" y="5578156"/>
            <a:ext cx="5643563" cy="2564131"/>
          </a:xfrm>
        </p:spPr>
        <p:txBody>
          <a:bodyPr/>
          <a:lstStyle>
            <a:lvl1pPr marL="0" indent="0" algn="ctr">
              <a:buNone/>
              <a:defRPr sz="1975"/>
            </a:lvl1pPr>
            <a:lvl2pPr marL="376230" indent="0" algn="ctr">
              <a:buNone/>
              <a:defRPr sz="1646"/>
            </a:lvl2pPr>
            <a:lvl3pPr marL="752460" indent="0" algn="ctr">
              <a:buNone/>
              <a:defRPr sz="1481"/>
            </a:lvl3pPr>
            <a:lvl4pPr marL="1128690" indent="0" algn="ctr">
              <a:buNone/>
              <a:defRPr sz="1317"/>
            </a:lvl4pPr>
            <a:lvl5pPr marL="1504920" indent="0" algn="ctr">
              <a:buNone/>
              <a:defRPr sz="1317"/>
            </a:lvl5pPr>
            <a:lvl6pPr marL="1881149" indent="0" algn="ctr">
              <a:buNone/>
              <a:defRPr sz="1317"/>
            </a:lvl6pPr>
            <a:lvl7pPr marL="2257379" indent="0" algn="ctr">
              <a:buNone/>
              <a:defRPr sz="1317"/>
            </a:lvl7pPr>
            <a:lvl8pPr marL="2633609" indent="0" algn="ctr">
              <a:buNone/>
              <a:defRPr sz="1317"/>
            </a:lvl8pPr>
            <a:lvl9pPr marL="3009839" indent="0" algn="ctr">
              <a:buNone/>
              <a:defRPr sz="131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26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2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4900" y="565437"/>
            <a:ext cx="1622524" cy="90002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7327" y="565437"/>
            <a:ext cx="4773513" cy="90002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49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019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08" y="2647722"/>
            <a:ext cx="6490097" cy="4417780"/>
          </a:xfrm>
        </p:spPr>
        <p:txBody>
          <a:bodyPr anchor="b"/>
          <a:lstStyle>
            <a:lvl1pPr>
              <a:defRPr sz="4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408" y="7107296"/>
            <a:ext cx="6490097" cy="2323206"/>
          </a:xfrm>
        </p:spPr>
        <p:txBody>
          <a:bodyPr/>
          <a:lstStyle>
            <a:lvl1pPr marL="0" indent="0">
              <a:buNone/>
              <a:defRPr sz="1975">
                <a:solidFill>
                  <a:schemeClr val="tx1"/>
                </a:solidFill>
              </a:defRPr>
            </a:lvl1pPr>
            <a:lvl2pPr marL="376230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2pPr>
            <a:lvl3pPr marL="752460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3pPr>
            <a:lvl4pPr marL="1128690" indent="0">
              <a:buNone/>
              <a:defRPr sz="1317">
                <a:solidFill>
                  <a:schemeClr val="tx1">
                    <a:tint val="75000"/>
                  </a:schemeClr>
                </a:solidFill>
              </a:defRPr>
            </a:lvl4pPr>
            <a:lvl5pPr marL="1504920" indent="0">
              <a:buNone/>
              <a:defRPr sz="1317">
                <a:solidFill>
                  <a:schemeClr val="tx1">
                    <a:tint val="75000"/>
                  </a:schemeClr>
                </a:solidFill>
              </a:defRPr>
            </a:lvl5pPr>
            <a:lvl6pPr marL="1881149" indent="0">
              <a:buNone/>
              <a:defRPr sz="1317">
                <a:solidFill>
                  <a:schemeClr val="tx1">
                    <a:tint val="75000"/>
                  </a:schemeClr>
                </a:solidFill>
              </a:defRPr>
            </a:lvl6pPr>
            <a:lvl7pPr marL="2257379" indent="0">
              <a:buNone/>
              <a:defRPr sz="1317">
                <a:solidFill>
                  <a:schemeClr val="tx1">
                    <a:tint val="75000"/>
                  </a:schemeClr>
                </a:solidFill>
              </a:defRPr>
            </a:lvl7pPr>
            <a:lvl8pPr marL="2633609" indent="0">
              <a:buNone/>
              <a:defRPr sz="1317">
                <a:solidFill>
                  <a:schemeClr val="tx1">
                    <a:tint val="75000"/>
                  </a:schemeClr>
                </a:solidFill>
              </a:defRPr>
            </a:lvl8pPr>
            <a:lvl9pPr marL="3009839" indent="0">
              <a:buNone/>
              <a:defRPr sz="13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82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326" y="2827183"/>
            <a:ext cx="3198019" cy="67385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405" y="2827183"/>
            <a:ext cx="3198019" cy="67385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70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07" y="565439"/>
            <a:ext cx="6490097" cy="205278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308" y="2603468"/>
            <a:ext cx="3183321" cy="1275919"/>
          </a:xfrm>
        </p:spPr>
        <p:txBody>
          <a:bodyPr anchor="b"/>
          <a:lstStyle>
            <a:lvl1pPr marL="0" indent="0">
              <a:buNone/>
              <a:defRPr sz="1975" b="1"/>
            </a:lvl1pPr>
            <a:lvl2pPr marL="376230" indent="0">
              <a:buNone/>
              <a:defRPr sz="1646" b="1"/>
            </a:lvl2pPr>
            <a:lvl3pPr marL="752460" indent="0">
              <a:buNone/>
              <a:defRPr sz="1481" b="1"/>
            </a:lvl3pPr>
            <a:lvl4pPr marL="1128690" indent="0">
              <a:buNone/>
              <a:defRPr sz="1317" b="1"/>
            </a:lvl4pPr>
            <a:lvl5pPr marL="1504920" indent="0">
              <a:buNone/>
              <a:defRPr sz="1317" b="1"/>
            </a:lvl5pPr>
            <a:lvl6pPr marL="1881149" indent="0">
              <a:buNone/>
              <a:defRPr sz="1317" b="1"/>
            </a:lvl6pPr>
            <a:lvl7pPr marL="2257379" indent="0">
              <a:buNone/>
              <a:defRPr sz="1317" b="1"/>
            </a:lvl7pPr>
            <a:lvl8pPr marL="2633609" indent="0">
              <a:buNone/>
              <a:defRPr sz="1317" b="1"/>
            </a:lvl8pPr>
            <a:lvl9pPr marL="3009839" indent="0">
              <a:buNone/>
              <a:defRPr sz="131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308" y="3879387"/>
            <a:ext cx="3183321" cy="57059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9405" y="2603468"/>
            <a:ext cx="3198999" cy="1275919"/>
          </a:xfrm>
        </p:spPr>
        <p:txBody>
          <a:bodyPr anchor="b"/>
          <a:lstStyle>
            <a:lvl1pPr marL="0" indent="0">
              <a:buNone/>
              <a:defRPr sz="1975" b="1"/>
            </a:lvl1pPr>
            <a:lvl2pPr marL="376230" indent="0">
              <a:buNone/>
              <a:defRPr sz="1646" b="1"/>
            </a:lvl2pPr>
            <a:lvl3pPr marL="752460" indent="0">
              <a:buNone/>
              <a:defRPr sz="1481" b="1"/>
            </a:lvl3pPr>
            <a:lvl4pPr marL="1128690" indent="0">
              <a:buNone/>
              <a:defRPr sz="1317" b="1"/>
            </a:lvl4pPr>
            <a:lvl5pPr marL="1504920" indent="0">
              <a:buNone/>
              <a:defRPr sz="1317" b="1"/>
            </a:lvl5pPr>
            <a:lvl6pPr marL="1881149" indent="0">
              <a:buNone/>
              <a:defRPr sz="1317" b="1"/>
            </a:lvl6pPr>
            <a:lvl7pPr marL="2257379" indent="0">
              <a:buNone/>
              <a:defRPr sz="1317" b="1"/>
            </a:lvl7pPr>
            <a:lvl8pPr marL="2633609" indent="0">
              <a:buNone/>
              <a:defRPr sz="1317" b="1"/>
            </a:lvl8pPr>
            <a:lvl9pPr marL="3009839" indent="0">
              <a:buNone/>
              <a:defRPr sz="131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9405" y="3879387"/>
            <a:ext cx="3198999" cy="57059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67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567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34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07" y="708025"/>
            <a:ext cx="2426928" cy="2478088"/>
          </a:xfrm>
        </p:spPr>
        <p:txBody>
          <a:bodyPr anchor="b"/>
          <a:lstStyle>
            <a:lvl1pPr>
              <a:defRPr sz="26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8999" y="1529140"/>
            <a:ext cx="3809405" cy="7547350"/>
          </a:xfrm>
        </p:spPr>
        <p:txBody>
          <a:bodyPr/>
          <a:lstStyle>
            <a:lvl1pPr>
              <a:defRPr sz="2633"/>
            </a:lvl1pPr>
            <a:lvl2pPr>
              <a:defRPr sz="2304"/>
            </a:lvl2pPr>
            <a:lvl3pPr>
              <a:defRPr sz="1975"/>
            </a:lvl3pPr>
            <a:lvl4pPr>
              <a:defRPr sz="1646"/>
            </a:lvl4pPr>
            <a:lvl5pPr>
              <a:defRPr sz="1646"/>
            </a:lvl5pPr>
            <a:lvl6pPr>
              <a:defRPr sz="1646"/>
            </a:lvl6pPr>
            <a:lvl7pPr>
              <a:defRPr sz="1646"/>
            </a:lvl7pPr>
            <a:lvl8pPr>
              <a:defRPr sz="1646"/>
            </a:lvl8pPr>
            <a:lvl9pPr>
              <a:defRPr sz="16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307" y="3186112"/>
            <a:ext cx="2426928" cy="5902668"/>
          </a:xfrm>
        </p:spPr>
        <p:txBody>
          <a:bodyPr/>
          <a:lstStyle>
            <a:lvl1pPr marL="0" indent="0">
              <a:buNone/>
              <a:defRPr sz="1317"/>
            </a:lvl1pPr>
            <a:lvl2pPr marL="376230" indent="0">
              <a:buNone/>
              <a:defRPr sz="1152"/>
            </a:lvl2pPr>
            <a:lvl3pPr marL="752460" indent="0">
              <a:buNone/>
              <a:defRPr sz="987"/>
            </a:lvl3pPr>
            <a:lvl4pPr marL="1128690" indent="0">
              <a:buNone/>
              <a:defRPr sz="823"/>
            </a:lvl4pPr>
            <a:lvl5pPr marL="1504920" indent="0">
              <a:buNone/>
              <a:defRPr sz="823"/>
            </a:lvl5pPr>
            <a:lvl6pPr marL="1881149" indent="0">
              <a:buNone/>
              <a:defRPr sz="823"/>
            </a:lvl6pPr>
            <a:lvl7pPr marL="2257379" indent="0">
              <a:buNone/>
              <a:defRPr sz="823"/>
            </a:lvl7pPr>
            <a:lvl8pPr marL="2633609" indent="0">
              <a:buNone/>
              <a:defRPr sz="823"/>
            </a:lvl8pPr>
            <a:lvl9pPr marL="3009839" indent="0">
              <a:buNone/>
              <a:defRPr sz="8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09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07" y="708025"/>
            <a:ext cx="2426928" cy="2478088"/>
          </a:xfrm>
        </p:spPr>
        <p:txBody>
          <a:bodyPr anchor="b"/>
          <a:lstStyle>
            <a:lvl1pPr>
              <a:defRPr sz="26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98999" y="1529140"/>
            <a:ext cx="3809405" cy="7547350"/>
          </a:xfrm>
        </p:spPr>
        <p:txBody>
          <a:bodyPr anchor="t"/>
          <a:lstStyle>
            <a:lvl1pPr marL="0" indent="0">
              <a:buNone/>
              <a:defRPr sz="2633"/>
            </a:lvl1pPr>
            <a:lvl2pPr marL="376230" indent="0">
              <a:buNone/>
              <a:defRPr sz="2304"/>
            </a:lvl2pPr>
            <a:lvl3pPr marL="752460" indent="0">
              <a:buNone/>
              <a:defRPr sz="1975"/>
            </a:lvl3pPr>
            <a:lvl4pPr marL="1128690" indent="0">
              <a:buNone/>
              <a:defRPr sz="1646"/>
            </a:lvl4pPr>
            <a:lvl5pPr marL="1504920" indent="0">
              <a:buNone/>
              <a:defRPr sz="1646"/>
            </a:lvl5pPr>
            <a:lvl6pPr marL="1881149" indent="0">
              <a:buNone/>
              <a:defRPr sz="1646"/>
            </a:lvl6pPr>
            <a:lvl7pPr marL="2257379" indent="0">
              <a:buNone/>
              <a:defRPr sz="1646"/>
            </a:lvl7pPr>
            <a:lvl8pPr marL="2633609" indent="0">
              <a:buNone/>
              <a:defRPr sz="1646"/>
            </a:lvl8pPr>
            <a:lvl9pPr marL="3009839" indent="0">
              <a:buNone/>
              <a:defRPr sz="1646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307" y="3186112"/>
            <a:ext cx="2426928" cy="5902668"/>
          </a:xfrm>
        </p:spPr>
        <p:txBody>
          <a:bodyPr/>
          <a:lstStyle>
            <a:lvl1pPr marL="0" indent="0">
              <a:buNone/>
              <a:defRPr sz="1317"/>
            </a:lvl1pPr>
            <a:lvl2pPr marL="376230" indent="0">
              <a:buNone/>
              <a:defRPr sz="1152"/>
            </a:lvl2pPr>
            <a:lvl3pPr marL="752460" indent="0">
              <a:buNone/>
              <a:defRPr sz="987"/>
            </a:lvl3pPr>
            <a:lvl4pPr marL="1128690" indent="0">
              <a:buNone/>
              <a:defRPr sz="823"/>
            </a:lvl4pPr>
            <a:lvl5pPr marL="1504920" indent="0">
              <a:buNone/>
              <a:defRPr sz="823"/>
            </a:lvl5pPr>
            <a:lvl6pPr marL="1881149" indent="0">
              <a:buNone/>
              <a:defRPr sz="823"/>
            </a:lvl6pPr>
            <a:lvl7pPr marL="2257379" indent="0">
              <a:buNone/>
              <a:defRPr sz="823"/>
            </a:lvl7pPr>
            <a:lvl8pPr marL="2633609" indent="0">
              <a:buNone/>
              <a:defRPr sz="823"/>
            </a:lvl8pPr>
            <a:lvl9pPr marL="3009839" indent="0">
              <a:buNone/>
              <a:defRPr sz="8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1600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7327" y="565439"/>
            <a:ext cx="6490097" cy="205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327" y="2827183"/>
            <a:ext cx="6490097" cy="6738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7326" y="9843516"/>
            <a:ext cx="1693069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695B6-242A-44BA-8E30-C848852266B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2574" y="9843516"/>
            <a:ext cx="2539603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4355" y="9843516"/>
            <a:ext cx="1693069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7D74F-C420-4893-84C6-9626E8018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80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2460" rtl="0" eaLnBrk="1" latinLnBrk="0" hangingPunct="1">
        <a:lnSpc>
          <a:spcPct val="90000"/>
        </a:lnSpc>
        <a:spcBef>
          <a:spcPct val="0"/>
        </a:spcBef>
        <a:buNone/>
        <a:defRPr kumimoji="1" sz="36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15" indent="-188115" algn="l" defTabSz="752460" rtl="0" eaLnBrk="1" latinLnBrk="0" hangingPunct="1">
        <a:lnSpc>
          <a:spcPct val="90000"/>
        </a:lnSpc>
        <a:spcBef>
          <a:spcPts val="823"/>
        </a:spcBef>
        <a:buFont typeface="Arial" panose="020B0604020202020204" pitchFamily="34" charset="0"/>
        <a:buChar char="•"/>
        <a:defRPr kumimoji="1" sz="2304" kern="1200">
          <a:solidFill>
            <a:schemeClr val="tx1"/>
          </a:solidFill>
          <a:latin typeface="+mn-lt"/>
          <a:ea typeface="+mn-ea"/>
          <a:cs typeface="+mn-cs"/>
        </a:defRPr>
      </a:lvl1pPr>
      <a:lvl2pPr marL="564345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975" kern="1200">
          <a:solidFill>
            <a:schemeClr val="tx1"/>
          </a:solidFill>
          <a:latin typeface="+mn-lt"/>
          <a:ea typeface="+mn-ea"/>
          <a:cs typeface="+mn-cs"/>
        </a:defRPr>
      </a:lvl2pPr>
      <a:lvl3pPr marL="940575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646" kern="1200">
          <a:solidFill>
            <a:schemeClr val="tx1"/>
          </a:solidFill>
          <a:latin typeface="+mn-lt"/>
          <a:ea typeface="+mn-ea"/>
          <a:cs typeface="+mn-cs"/>
        </a:defRPr>
      </a:lvl3pPr>
      <a:lvl4pPr marL="1316805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4pPr>
      <a:lvl5pPr marL="169303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5pPr>
      <a:lvl6pPr marL="206926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6pPr>
      <a:lvl7pPr marL="244549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7pPr>
      <a:lvl8pPr marL="282172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8pPr>
      <a:lvl9pPr marL="319795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1pPr>
      <a:lvl2pPr marL="376230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2pPr>
      <a:lvl3pPr marL="752460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3pPr>
      <a:lvl4pPr marL="1128690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4pPr>
      <a:lvl5pPr marL="1504920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5pPr>
      <a:lvl6pPr marL="1881149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6pPr>
      <a:lvl7pPr marL="2257379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7pPr>
      <a:lvl8pPr marL="2633609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8pPr>
      <a:lvl9pPr marL="3009839" algn="l" defTabSz="752460" rtl="0" eaLnBrk="1" latinLnBrk="0" hangingPunct="1">
        <a:defRPr kumimoji="1" sz="14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チラシ地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19987" cy="1062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884" y="2510433"/>
            <a:ext cx="6930784" cy="2863960"/>
          </a:xfrm>
          <a:prstGeom prst="rect">
            <a:avLst/>
          </a:prstGeom>
          <a:solidFill>
            <a:srgbClr val="D6F1F6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内 容</a:t>
            </a:r>
            <a:endParaRPr kumimoji="0" lang="ja-JP" altLang="en-US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0" marR="0" lvl="0" indent="0" algn="just" defTabSz="914400" rtl="0" eaLnBrk="0" fontAlgn="base" latinLnBrk="0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7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</a:t>
            </a:r>
            <a:r>
              <a:rPr kumimoji="0" lang="ja-JP" altLang="en-US" sz="1700" b="0" i="0" u="none" strike="noStrike" cap="none" normalizeH="0" dirty="0">
                <a:ln>
                  <a:noFill/>
                </a:ln>
                <a:solidFill>
                  <a:srgbClr val="0033CC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今の求職活動はどのように進める？（求職活動の概要・基本）</a:t>
            </a:r>
            <a:endParaRPr kumimoji="0" lang="en-US" altLang="ja-JP" sz="1700" b="0" i="0" u="none" strike="noStrike" cap="none" normalizeH="0" dirty="0">
              <a:ln>
                <a:noFill/>
              </a:ln>
              <a:solidFill>
                <a:srgbClr val="0033CC"/>
              </a:solidFill>
              <a:effectLst/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just" defTabSz="91440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dirty="0">
                <a:solidFill>
                  <a:srgbClr val="0033CC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自分に合った仕事を見つけるには？（自己分析と職業理解）</a:t>
            </a:r>
            <a:endParaRPr kumimoji="0" lang="ja-JP" altLang="en-US" sz="17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0" algn="just" defTabSz="91440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dirty="0">
                <a:solidFill>
                  <a:srgbClr val="0033CC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書類</a:t>
            </a:r>
            <a:r>
              <a:rPr kumimoji="0" lang="ja-JP" altLang="en-US" sz="17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選考を突破するには？（応募書類作成）</a:t>
            </a:r>
          </a:p>
          <a:p>
            <a:pPr lvl="0" algn="just" defTabSz="91440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dirty="0">
                <a:solidFill>
                  <a:srgbClr val="0033CC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就職</a:t>
            </a:r>
            <a:r>
              <a:rPr kumimoji="0" lang="ja-JP" altLang="en-US" sz="17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を勝ち取る面接の受け方は？（面接対策）</a:t>
            </a:r>
          </a:p>
          <a:p>
            <a:pPr lvl="0" algn="just" defTabSz="91440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55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先が見えない不安への対策と</a:t>
            </a:r>
            <a:r>
              <a:rPr kumimoji="0" lang="en-US" altLang="ja-JP" sz="155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0" lang="ja-JP" altLang="en-US" sz="155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年、</a:t>
            </a:r>
            <a:r>
              <a:rPr lang="en-US" altLang="ja-JP" sz="1550" dirty="0">
                <a:solidFill>
                  <a:srgbClr val="0033CC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20</a:t>
            </a:r>
            <a:r>
              <a:rPr kumimoji="0" lang="ja-JP" altLang="en-US" sz="155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年後のなりたい自分を考えていきましょう。</a:t>
            </a:r>
            <a:endParaRPr kumimoji="0" lang="ja-JP" altLang="ja-JP" sz="15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413733" y="8808219"/>
            <a:ext cx="6828935" cy="1612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  <p:txBody>
          <a:bodyPr vert="horz" wrap="square" lIns="95244" tIns="47622" rIns="95244" bIns="4762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6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cap="none" normalizeH="0" baseline="0" dirty="0">
              <a:ln>
                <a:noFill/>
              </a:ln>
              <a:solidFill>
                <a:srgbClr val="CCFFFF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484548" y="1662961"/>
            <a:ext cx="65246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kern="100" dirty="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早期</a:t>
            </a:r>
            <a:r>
              <a:rPr lang="ja-JP" altLang="ja-JP" kern="100" dirty="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再就職</a:t>
            </a:r>
            <a:r>
              <a:rPr lang="ja-JP" altLang="en-US" kern="100" dirty="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を目指す、４０代・５０代の方が対象！</a:t>
            </a:r>
            <a:endParaRPr lang="en-US" altLang="ja-JP" kern="100" dirty="0">
              <a:solidFill>
                <a:srgbClr val="FFFF00"/>
              </a:solidFill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担当者制個別支援利用可能！</a:t>
            </a:r>
            <a:endParaRPr lang="ja-JP" altLang="ja-JP" sz="10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2981" y="5138982"/>
            <a:ext cx="5434863" cy="290124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spcAft>
                <a:spcPts val="0"/>
              </a:spcAft>
            </a:pPr>
            <a:r>
              <a:rPr lang="ja-JP" altLang="ja-JP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日付</a:t>
            </a:r>
            <a:r>
              <a:rPr lang="ja-JP" altLang="en-US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：　</a:t>
            </a:r>
            <a:r>
              <a:rPr lang="ja-JP" altLang="en-US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１月</a:t>
            </a:r>
            <a:r>
              <a:rPr lang="en-US" altLang="ja-JP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16</a:t>
            </a:r>
            <a:r>
              <a:rPr lang="ja-JP" altLang="en-US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日　（金）</a:t>
            </a:r>
            <a:r>
              <a:rPr lang="ja-JP" altLang="en-US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endParaRPr lang="ja-JP" altLang="ja-JP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3200"/>
              </a:lnSpc>
              <a:spcAft>
                <a:spcPts val="0"/>
              </a:spcAft>
            </a:pPr>
            <a:r>
              <a:rPr lang="ja-JP" altLang="ja-JP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定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員：</a:t>
            </a:r>
            <a:r>
              <a:rPr lang="ja-JP" altLang="en-US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 ２０　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名</a:t>
            </a:r>
            <a:br>
              <a:rPr lang="en-US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</a:br>
            <a:r>
              <a:rPr lang="ja-JP" altLang="ja-JP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時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間：</a:t>
            </a:r>
            <a:r>
              <a:rPr lang="ja-JP" altLang="en-US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１０：１５～１１：４５　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 【</a:t>
            </a:r>
            <a:r>
              <a:rPr lang="en-US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開場：</a:t>
            </a:r>
            <a:r>
              <a:rPr lang="ja-JP" altLang="en-US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１０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００</a:t>
            </a:r>
            <a:r>
              <a:rPr lang="ja-JP" altLang="ja-JP" sz="1600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～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】</a:t>
            </a:r>
            <a:endParaRPr lang="ja-JP" altLang="ja-JP" sz="1050" b="1" kern="100" dirty="0"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3200"/>
              </a:lnSpc>
              <a:spcAft>
                <a:spcPts val="0"/>
              </a:spcAft>
            </a:pPr>
            <a:r>
              <a:rPr lang="ja-JP" altLang="ja-JP" b="1" kern="100" spc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場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所：</a:t>
            </a:r>
            <a:r>
              <a:rPr lang="ja-JP" altLang="en-US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ja-JP" b="1" kern="100" spc="-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こだまファンタジアビル２</a:t>
            </a:r>
            <a:r>
              <a:rPr lang="ja-JP" altLang="ja-JP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階」</a:t>
            </a:r>
            <a:r>
              <a:rPr lang="ja-JP" altLang="en-US" b="1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kern="100" dirty="0">
                <a:solidFill>
                  <a:srgbClr val="0033C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（裏面参照）</a:t>
            </a:r>
            <a:endParaRPr lang="en-US" altLang="ja-JP" kern="100" dirty="0">
              <a:solidFill>
                <a:srgbClr val="0033CC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3200"/>
              </a:lnSpc>
              <a:spcAft>
                <a:spcPts val="0"/>
              </a:spcAft>
            </a:pPr>
            <a:r>
              <a:rPr lang="ja-JP" altLang="en-US" kern="100" dirty="0">
                <a:solidFill>
                  <a:srgbClr val="0033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持ち物：　・ 筆記用具　・ ﾊﾛｰﾜｰｸ登録番号　</a:t>
            </a:r>
            <a:br>
              <a:rPr lang="en-US" altLang="ja-JP" kern="100" dirty="0">
                <a:solidFill>
                  <a:srgbClr val="0033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</a:br>
            <a:r>
              <a:rPr lang="ja-JP" altLang="en-US" kern="100" dirty="0">
                <a:solidFill>
                  <a:srgbClr val="0033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　　　　　・ ﾊﾛｰﾜｰｸ就職支援サポートガイド</a:t>
            </a:r>
            <a:endParaRPr lang="en-US" altLang="ja-JP" kern="100" dirty="0">
              <a:solidFill>
                <a:srgbClr val="0033CC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3200"/>
              </a:lnSpc>
              <a:spcAft>
                <a:spcPts val="0"/>
              </a:spcAft>
            </a:pPr>
            <a:r>
              <a:rPr lang="ja-JP" altLang="en-US" kern="100" dirty="0">
                <a:solidFill>
                  <a:srgbClr val="0033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</a:t>
            </a:r>
            <a:endParaRPr lang="ja-JP" altLang="ja-JP" kern="100" dirty="0">
              <a:solidFill>
                <a:srgbClr val="0033CC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11884" y="523725"/>
            <a:ext cx="6936357" cy="861774"/>
          </a:xfrm>
          <a:prstGeom prst="rect">
            <a:avLst/>
          </a:prstGeom>
          <a:noFill/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5000" b="1" cap="none" spc="0" dirty="0">
                <a:ln w="9525">
                  <a:solidFill>
                    <a:srgbClr val="FFFF00"/>
                  </a:solidFill>
                  <a:prstDash val="solid"/>
                </a:ln>
                <a:solidFill>
                  <a:srgbClr val="FF520E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ミドルシニアセミナー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11884" y="10187139"/>
            <a:ext cx="6936357" cy="323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000"/>
              </a:lnSpc>
              <a:spcAft>
                <a:spcPts val="0"/>
              </a:spcAft>
            </a:pPr>
            <a:r>
              <a:rPr kumimoji="1" lang="ja-JP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お問い合わせ先</a:t>
            </a:r>
            <a:r>
              <a:rPr kumimoji="1" lang="ja-JP" altLang="ja-JP" sz="1400" b="1" dirty="0">
                <a:solidFill>
                  <a:srgbClr val="FFFF99"/>
                </a:solidFill>
                <a:latin typeface="ＭＳ Ｐゴシック" panose="020B0600070205080204" pitchFamily="50" charset="-128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1" lang="ja-JP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kumimoji="1" lang="ja-JP" altLang="ja-JP" sz="1400" b="1" dirty="0">
                <a:solidFill>
                  <a:srgbClr val="FFFF99"/>
                </a:solidFill>
                <a:latin typeface="ＭＳ Ｐゴシック" panose="020B0600070205080204" pitchFamily="50" charset="-128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1" lang="ja-JP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ハローワーク港北</a:t>
            </a:r>
            <a:r>
              <a:rPr kumimoji="1" lang="ja-JP" altLang="ja-JP" sz="1400" b="1" dirty="0">
                <a:solidFill>
                  <a:srgbClr val="FFFF99"/>
                </a:solidFill>
                <a:latin typeface="ＭＳ Ｐゴシック" panose="020B0600070205080204" pitchFamily="50" charset="-128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1" lang="ja-JP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職業相談第２部門　　☎</a:t>
            </a:r>
            <a:r>
              <a:rPr kumimoji="1" lang="en-US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045-474-1221</a:t>
            </a:r>
            <a:r>
              <a:rPr kumimoji="1" lang="ja-JP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42#</a:t>
            </a:r>
            <a:r>
              <a:rPr kumimoji="1" lang="ja-JP" altLang="ja-JP" sz="1400" b="1" dirty="0">
                <a:solidFill>
                  <a:srgbClr val="FFFF99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endParaRPr lang="ja-JP" altLang="ja-JP" sz="1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282082" y="7641218"/>
            <a:ext cx="6997266" cy="1261495"/>
          </a:xfrm>
          <a:prstGeom prst="rect">
            <a:avLst/>
          </a:prstGeom>
          <a:solidFill>
            <a:srgbClr val="D6F1F6"/>
          </a:solidFill>
          <a:ln w="25400" cmpd="dbl">
            <a:solidFill>
              <a:srgbClr val="0033CC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5244" tIns="47622" rIns="95244" bIns="47622" numCol="1" anchor="ctr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lnSpc>
                <a:spcPct val="64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200" b="1" dirty="0">
                <a:solidFill>
                  <a:schemeClr val="accent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</a:t>
            </a:r>
            <a:r>
              <a:rPr lang="en-US" altLang="ja-JP" sz="2200" b="1" dirty="0">
                <a:solidFill>
                  <a:schemeClr val="accent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chemeClr val="accent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セミナー申し込み方法について</a:t>
            </a:r>
            <a:r>
              <a:rPr lang="en-US" altLang="ja-JP" sz="2200" b="1" dirty="0">
                <a:solidFill>
                  <a:schemeClr val="accent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pPr lvl="0" defTabSz="9144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お申込みは</a:t>
            </a:r>
            <a:r>
              <a:rPr lang="ja-JP" altLang="en-US" sz="2200" b="1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職業相談窓口に直接お越しいただいて</a:t>
            </a:r>
            <a:endParaRPr lang="en-US" altLang="ja-JP" sz="2200" b="1" dirty="0">
              <a:solidFill>
                <a:srgbClr val="C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defTabSz="9144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200" b="1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の事前受付となります。</a:t>
            </a:r>
            <a:r>
              <a:rPr lang="ja-JP" altLang="en-US" sz="2000" b="1" dirty="0">
                <a:solidFill>
                  <a:srgbClr val="CCFFFF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endParaRPr lang="ja-JP" altLang="en-US" sz="2000" b="1" dirty="0">
              <a:solidFill>
                <a:srgbClr val="CCFF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-75453" y="8916273"/>
            <a:ext cx="6997266" cy="1249845"/>
          </a:xfrm>
          <a:prstGeom prst="rect">
            <a:avLst/>
          </a:prstGeom>
          <a:noFill/>
          <a:ln w="25400" cmpd="dbl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5244" tIns="47622" rIns="95244" bIns="47622" numCol="1" anchor="ctr" anchorCtr="0" compatLnSpc="1">
            <a:prstTxWarp prst="textNoShape">
              <a:avLst/>
            </a:prstTxWarp>
          </a:bodyPr>
          <a:lstStyle/>
          <a:p>
            <a:pPr lvl="1" defTabSz="914400" eaLnBrk="0" fontAlgn="base" hangingPunct="0">
              <a:lnSpc>
                <a:spcPts val="216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※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本セミナー受講者の方は</a:t>
            </a: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ハローワーク職員による担当者制個別支援のご利用が可能です。</a:t>
            </a:r>
            <a:r>
              <a:rPr kumimoji="0" lang="ja-JP" altLang="en-US" sz="1600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ご希望の場合、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セミナー申し込みと併せて、</a:t>
            </a: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担当者との相談日時の予約ができま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す。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FFFFCC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lvl="1" defTabSz="914400" eaLnBrk="0" fontAlgn="base" hangingPunct="0">
              <a:lnSpc>
                <a:spcPts val="216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FFFFCC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（相談日時はセミナー実施日より概ね２週間以内）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rgbClr val="FFFF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567607" y="-146392"/>
            <a:ext cx="4280653" cy="1249845"/>
          </a:xfrm>
          <a:prstGeom prst="rect">
            <a:avLst/>
          </a:prstGeom>
          <a:noFill/>
          <a:ln w="25400" cmpd="dbl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5244" tIns="47622" rIns="95244" bIns="47622" numCol="1" anchor="ctr" anchorCtr="0" compatLnSpc="1">
            <a:prstTxWarp prst="textNoShape">
              <a:avLst/>
            </a:prstTxWarp>
          </a:bodyPr>
          <a:lstStyle/>
          <a:p>
            <a:pPr lvl="1" defTabSz="914400" eaLnBrk="0" fontAlgn="base" hangingPunct="0">
              <a:lnSpc>
                <a:spcPts val="2160"/>
              </a:lnSpc>
              <a:spcBef>
                <a:spcPct val="0"/>
              </a:spcBef>
              <a:spcAft>
                <a:spcPct val="0"/>
              </a:spcAft>
            </a:pPr>
            <a:endParaRPr kumimoji="0" lang="ja-JP" altLang="ja-JP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 descr="HW(8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632" y="4889942"/>
            <a:ext cx="4107427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グループ化 12"/>
          <p:cNvGrpSpPr/>
          <p:nvPr/>
        </p:nvGrpSpPr>
        <p:grpSpPr>
          <a:xfrm>
            <a:off x="282082" y="1502840"/>
            <a:ext cx="1081769" cy="1016565"/>
            <a:chOff x="1974772" y="1922229"/>
            <a:chExt cx="1938917" cy="1870759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1974772" y="1922229"/>
              <a:ext cx="1938917" cy="1870759"/>
              <a:chOff x="3538451" y="657841"/>
              <a:chExt cx="1938917" cy="1870759"/>
            </a:xfrm>
          </p:grpSpPr>
          <p:grpSp>
            <p:nvGrpSpPr>
              <p:cNvPr id="18" name="グループ化 17"/>
              <p:cNvGrpSpPr/>
              <p:nvPr/>
            </p:nvGrpSpPr>
            <p:grpSpPr>
              <a:xfrm>
                <a:off x="3613807" y="657841"/>
                <a:ext cx="1852067" cy="1870759"/>
                <a:chOff x="1074053" y="834340"/>
                <a:chExt cx="1852067" cy="1870759"/>
              </a:xfrm>
            </p:grpSpPr>
            <p:sp>
              <p:nvSpPr>
                <p:cNvPr id="29" name="楕円 28"/>
                <p:cNvSpPr/>
                <p:nvPr/>
              </p:nvSpPr>
              <p:spPr>
                <a:xfrm>
                  <a:off x="1578479" y="834340"/>
                  <a:ext cx="914400" cy="914400"/>
                </a:xfrm>
                <a:prstGeom prst="ellipse">
                  <a:avLst/>
                </a:prstGeom>
                <a:solidFill>
                  <a:srgbClr val="FF99FF"/>
                </a:solidFill>
                <a:ln>
                  <a:solidFill>
                    <a:srgbClr val="FF99FF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" name="楕円 29"/>
                <p:cNvSpPr/>
                <p:nvPr/>
              </p:nvSpPr>
              <p:spPr>
                <a:xfrm>
                  <a:off x="1074053" y="1204758"/>
                  <a:ext cx="914400" cy="914400"/>
                </a:xfrm>
                <a:prstGeom prst="ellipse">
                  <a:avLst/>
                </a:prstGeom>
                <a:solidFill>
                  <a:srgbClr val="FF99FF"/>
                </a:solidFill>
                <a:ln>
                  <a:solidFill>
                    <a:srgbClr val="FF99FF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" name="楕円 30"/>
                <p:cNvSpPr/>
                <p:nvPr/>
              </p:nvSpPr>
              <p:spPr>
                <a:xfrm>
                  <a:off x="2011720" y="1213598"/>
                  <a:ext cx="914400" cy="914400"/>
                </a:xfrm>
                <a:prstGeom prst="ellipse">
                  <a:avLst/>
                </a:prstGeom>
                <a:solidFill>
                  <a:srgbClr val="FF99FF"/>
                </a:solidFill>
                <a:ln>
                  <a:solidFill>
                    <a:srgbClr val="FF99FF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" name="楕円 31"/>
                <p:cNvSpPr/>
                <p:nvPr/>
              </p:nvSpPr>
              <p:spPr>
                <a:xfrm>
                  <a:off x="1219266" y="1771981"/>
                  <a:ext cx="914400" cy="914400"/>
                </a:xfrm>
                <a:prstGeom prst="ellipse">
                  <a:avLst/>
                </a:prstGeom>
                <a:solidFill>
                  <a:srgbClr val="FF99FF"/>
                </a:solidFill>
                <a:ln>
                  <a:solidFill>
                    <a:srgbClr val="FF99FF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" name="楕円 32"/>
                <p:cNvSpPr/>
                <p:nvPr/>
              </p:nvSpPr>
              <p:spPr>
                <a:xfrm>
                  <a:off x="1860291" y="1790699"/>
                  <a:ext cx="914400" cy="914400"/>
                </a:xfrm>
                <a:prstGeom prst="ellipse">
                  <a:avLst/>
                </a:prstGeom>
                <a:solidFill>
                  <a:srgbClr val="FF99FF"/>
                </a:solidFill>
                <a:ln>
                  <a:solidFill>
                    <a:srgbClr val="FF99FF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9" name="楕円 18"/>
              <p:cNvSpPr/>
              <p:nvPr/>
            </p:nvSpPr>
            <p:spPr>
              <a:xfrm rot="20565202">
                <a:off x="3538451" y="2144488"/>
                <a:ext cx="476146" cy="285138"/>
              </a:xfrm>
              <a:prstGeom prst="ellipse">
                <a:avLst/>
              </a:prstGeom>
              <a:solidFill>
                <a:schemeClr val="accent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楕円 19"/>
              <p:cNvSpPr/>
              <p:nvPr/>
            </p:nvSpPr>
            <p:spPr>
              <a:xfrm rot="2240855">
                <a:off x="5001222" y="2152879"/>
                <a:ext cx="476146" cy="285138"/>
              </a:xfrm>
              <a:prstGeom prst="ellipse">
                <a:avLst/>
              </a:prstGeom>
              <a:solidFill>
                <a:schemeClr val="accent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1" name="グループ化 20"/>
              <p:cNvGrpSpPr/>
              <p:nvPr/>
            </p:nvGrpSpPr>
            <p:grpSpPr>
              <a:xfrm>
                <a:off x="4076210" y="1181373"/>
                <a:ext cx="914399" cy="914400"/>
                <a:chOff x="4076210" y="1203291"/>
                <a:chExt cx="914399" cy="914400"/>
              </a:xfrm>
            </p:grpSpPr>
            <p:sp>
              <p:nvSpPr>
                <p:cNvPr id="22" name="楕円 21"/>
                <p:cNvSpPr/>
                <p:nvPr/>
              </p:nvSpPr>
              <p:spPr>
                <a:xfrm>
                  <a:off x="4076210" y="1203291"/>
                  <a:ext cx="914399" cy="914400"/>
                </a:xfrm>
                <a:prstGeom prst="ellipse">
                  <a:avLst/>
                </a:prstGeom>
                <a:solidFill>
                  <a:srgbClr val="FFF5D5"/>
                </a:solidFill>
                <a:ln>
                  <a:solidFill>
                    <a:srgbClr val="FFF5D5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3" name="グループ化 22"/>
                <p:cNvGrpSpPr/>
                <p:nvPr/>
              </p:nvGrpSpPr>
              <p:grpSpPr>
                <a:xfrm>
                  <a:off x="4135216" y="1431433"/>
                  <a:ext cx="281812" cy="242877"/>
                  <a:chOff x="2489199" y="4927600"/>
                  <a:chExt cx="1064539" cy="965200"/>
                </a:xfrm>
              </p:grpSpPr>
              <p:sp>
                <p:nvSpPr>
                  <p:cNvPr id="27" name="楕円 26"/>
                  <p:cNvSpPr/>
                  <p:nvPr/>
                </p:nvSpPr>
                <p:spPr>
                  <a:xfrm>
                    <a:off x="2489199" y="4927600"/>
                    <a:ext cx="1064539" cy="965200"/>
                  </a:xfrm>
                  <a:prstGeom prst="ellipse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8" name="楕円 27"/>
                  <p:cNvSpPr/>
                  <p:nvPr/>
                </p:nvSpPr>
                <p:spPr>
                  <a:xfrm>
                    <a:off x="3009900" y="5021547"/>
                    <a:ext cx="404170" cy="388653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4" name="グループ化 23"/>
                <p:cNvGrpSpPr/>
                <p:nvPr/>
              </p:nvGrpSpPr>
              <p:grpSpPr>
                <a:xfrm>
                  <a:off x="4608686" y="1449524"/>
                  <a:ext cx="292800" cy="244967"/>
                  <a:chOff x="2489199" y="4927600"/>
                  <a:chExt cx="1064539" cy="965200"/>
                </a:xfrm>
              </p:grpSpPr>
              <p:sp>
                <p:nvSpPr>
                  <p:cNvPr id="25" name="楕円 24"/>
                  <p:cNvSpPr/>
                  <p:nvPr/>
                </p:nvSpPr>
                <p:spPr>
                  <a:xfrm>
                    <a:off x="2489199" y="4927600"/>
                    <a:ext cx="1064539" cy="965200"/>
                  </a:xfrm>
                  <a:prstGeom prst="ellipse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6" name="楕円 25"/>
                  <p:cNvSpPr/>
                  <p:nvPr/>
                </p:nvSpPr>
                <p:spPr>
                  <a:xfrm>
                    <a:off x="2633969" y="5021547"/>
                    <a:ext cx="404170" cy="388653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16" name="正方形/長方形 15"/>
            <p:cNvSpPr/>
            <p:nvPr/>
          </p:nvSpPr>
          <p:spPr>
            <a:xfrm>
              <a:off x="2402802" y="2313031"/>
              <a:ext cx="1159686" cy="113338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prstTxWarp prst="textArchUp">
                <a:avLst>
                  <a:gd name="adj" fmla="val 10994644"/>
                </a:avLst>
              </a:prstTxWarp>
              <a:spAutoFit/>
            </a:bodyPr>
            <a:lstStyle/>
            <a:p>
              <a:pPr algn="ctr"/>
              <a:r>
                <a:rPr lang="en-US" altLang="ja-JP" sz="2000" dirty="0" err="1">
                  <a:ln w="0"/>
                  <a:solidFill>
                    <a:srgbClr val="6633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ooper Black" panose="0208090404030B020404" pitchFamily="18" charset="0"/>
                </a:rPr>
                <a:t>Hellowork</a:t>
              </a:r>
              <a:endParaRPr lang="ja-JP" altLang="en-US" sz="2000" b="0" cap="none" spc="0" dirty="0">
                <a:ln w="0"/>
                <a:solidFill>
                  <a:srgbClr val="6633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oper Black" panose="0208090404030B020404" pitchFamily="18" charset="0"/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2399051" y="2399215"/>
              <a:ext cx="1132328" cy="113338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ja-JP" sz="2000" dirty="0" err="1">
                  <a:ln w="0"/>
                  <a:solidFill>
                    <a:srgbClr val="6633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ooper Black" panose="0208090404030B020404" pitchFamily="18" charset="0"/>
                </a:rPr>
                <a:t>Kouhoku</a:t>
              </a:r>
              <a:endParaRPr lang="ja-JP" altLang="en-US" sz="2000" b="0" cap="none" spc="0" dirty="0">
                <a:ln w="0"/>
                <a:solidFill>
                  <a:srgbClr val="6633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oper Black" panose="0208090404030B020404" pitchFamily="18" charset="0"/>
              </a:endParaRPr>
            </a:p>
          </p:txBody>
        </p:sp>
      </p:grpSp>
      <p:sp>
        <p:nvSpPr>
          <p:cNvPr id="7" name="横巻き 13">
            <a:extLst>
              <a:ext uri="{FF2B5EF4-FFF2-40B4-BE49-F238E27FC236}">
                <a16:creationId xmlns:a16="http://schemas.microsoft.com/office/drawing/2014/main" id="{ACF0C17D-5EDD-4AC5-54AF-99968154460E}"/>
              </a:ext>
            </a:extLst>
          </p:cNvPr>
          <p:cNvSpPr/>
          <p:nvPr/>
        </p:nvSpPr>
        <p:spPr>
          <a:xfrm>
            <a:off x="372587" y="2932560"/>
            <a:ext cx="6670692" cy="2975677"/>
          </a:xfrm>
          <a:prstGeom prst="horizontalScroll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>
                <a:solidFill>
                  <a:srgbClr val="FF0000"/>
                </a:solidFill>
              </a:rPr>
              <a:t>定員</a:t>
            </a:r>
            <a:r>
              <a:rPr lang="ja-JP" altLang="en-US" sz="2800" b="1" dirty="0">
                <a:solidFill>
                  <a:srgbClr val="FF0000"/>
                </a:solidFill>
              </a:rPr>
              <a:t>に達したため</a:t>
            </a:r>
            <a:br>
              <a:rPr lang="ja-JP" altLang="en-US" sz="2800" b="1" dirty="0">
                <a:solidFill>
                  <a:srgbClr val="FF0000"/>
                </a:solidFill>
              </a:rPr>
            </a:br>
            <a:r>
              <a:rPr lang="ja-JP" altLang="en-US" sz="2800" b="1" dirty="0">
                <a:solidFill>
                  <a:srgbClr val="FF0000"/>
                </a:solidFill>
              </a:rPr>
              <a:t>受け付け</a:t>
            </a:r>
            <a:r>
              <a:rPr lang="ja-JP" altLang="en-US" sz="2800" b="1">
                <a:solidFill>
                  <a:srgbClr val="FF0000"/>
                </a:solidFill>
              </a:rPr>
              <a:t>終了しました</a:t>
            </a:r>
            <a:endParaRPr lang="en-US" altLang="ja-JP" sz="2800" b="1" dirty="0">
              <a:solidFill>
                <a:srgbClr val="FF0000"/>
              </a:solidFill>
            </a:endParaRPr>
          </a:p>
          <a:p>
            <a:pPr algn="ctr"/>
            <a:br>
              <a:rPr lang="en-US" altLang="ja-JP" sz="1200" b="1" dirty="0">
                <a:solidFill>
                  <a:schemeClr val="tx1"/>
                </a:solidFill>
              </a:rPr>
            </a:br>
            <a:r>
              <a:rPr lang="en-US" altLang="ja-JP" sz="2400" b="1" dirty="0">
                <a:solidFill>
                  <a:srgbClr val="000099"/>
                </a:solidFill>
              </a:rPr>
              <a:t>1</a:t>
            </a:r>
            <a:r>
              <a:rPr lang="ja-JP" altLang="en-US" sz="2400" b="1" dirty="0">
                <a:solidFill>
                  <a:srgbClr val="000099"/>
                </a:solidFill>
              </a:rPr>
              <a:t>月</a:t>
            </a:r>
            <a:r>
              <a:rPr lang="en-US" altLang="ja-JP" sz="2400" b="1" dirty="0">
                <a:solidFill>
                  <a:srgbClr val="000099"/>
                </a:solidFill>
              </a:rPr>
              <a:t>16</a:t>
            </a:r>
            <a:r>
              <a:rPr lang="ja-JP" altLang="en-US" sz="2400" b="1" dirty="0">
                <a:solidFill>
                  <a:srgbClr val="000099"/>
                </a:solidFill>
              </a:rPr>
              <a:t>日</a:t>
            </a:r>
            <a:r>
              <a:rPr lang="en-US" altLang="ja-JP" sz="2400" b="1" dirty="0">
                <a:solidFill>
                  <a:srgbClr val="000099"/>
                </a:solidFill>
              </a:rPr>
              <a:t>(</a:t>
            </a:r>
            <a:r>
              <a:rPr lang="ja-JP" altLang="en-US" sz="2400" b="1" dirty="0">
                <a:solidFill>
                  <a:srgbClr val="000099"/>
                </a:solidFill>
              </a:rPr>
              <a:t>金</a:t>
            </a:r>
            <a:r>
              <a:rPr lang="en-US" altLang="ja-JP" sz="2400" b="1" dirty="0">
                <a:solidFill>
                  <a:srgbClr val="000099"/>
                </a:solidFill>
              </a:rPr>
              <a:t>) 10:15</a:t>
            </a:r>
            <a:r>
              <a:rPr lang="ja-JP" altLang="en-US" sz="2400" b="1" dirty="0">
                <a:solidFill>
                  <a:srgbClr val="000099"/>
                </a:solidFill>
              </a:rPr>
              <a:t>～</a:t>
            </a:r>
            <a:r>
              <a:rPr lang="en-US" altLang="ja-JP" sz="2400" b="1" dirty="0">
                <a:solidFill>
                  <a:srgbClr val="000099"/>
                </a:solidFill>
              </a:rPr>
              <a:t>11:45</a:t>
            </a:r>
            <a:r>
              <a:rPr lang="ja-JP" altLang="en-US" sz="2400" b="1" dirty="0">
                <a:solidFill>
                  <a:schemeClr val="tx1"/>
                </a:solidFill>
              </a:rPr>
              <a:t>　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2400" b="1" dirty="0">
                <a:solidFill>
                  <a:srgbClr val="0000FF"/>
                </a:solidFill>
              </a:rPr>
              <a:t>ミドルシニアセミナー</a:t>
            </a:r>
            <a:endParaRPr lang="ja-JP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72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3240" y="459482"/>
            <a:ext cx="7031960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  <a:spcAft>
                <a:spcPts val="0"/>
              </a:spcAft>
            </a:pP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・セミナーに参加するには</a:t>
            </a:r>
            <a:r>
              <a:rPr kumimoji="1" lang="ja-JP" altLang="ja-JP" sz="16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ハローワークでの求職登録が必要</a:t>
            </a: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です。</a:t>
            </a:r>
            <a:endParaRPr lang="ja-JP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fontAlgn="base">
              <a:lnSpc>
                <a:spcPts val="2700"/>
              </a:lnSpc>
              <a:spcAft>
                <a:spcPts val="0"/>
              </a:spcAft>
            </a:pP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・申込み、セミナー参加時は</a:t>
            </a:r>
            <a:r>
              <a:rPr kumimoji="1" lang="ja-JP" altLang="ja-JP" sz="1600" u="sng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ハローワーク受付票</a:t>
            </a: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をご用意ください。</a:t>
            </a:r>
            <a:endParaRPr lang="ja-JP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fontAlgn="base">
              <a:lnSpc>
                <a:spcPts val="2700"/>
              </a:lnSpc>
              <a:spcAft>
                <a:spcPts val="0"/>
              </a:spcAft>
            </a:pP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・参加済のセミナーへの複数回の受講はご遠慮いただきますようお願いします。</a:t>
            </a:r>
            <a:endParaRPr lang="ja-JP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fontAlgn="base">
              <a:lnSpc>
                <a:spcPts val="2700"/>
              </a:lnSpc>
              <a:spcAft>
                <a:spcPts val="0"/>
              </a:spcAft>
            </a:pP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・</a:t>
            </a:r>
            <a:r>
              <a:rPr kumimoji="1" lang="ja-JP" altLang="ja-JP" sz="1600" u="sng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キャンセルの際はご連絡</a:t>
            </a: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をお願いします。</a:t>
            </a:r>
            <a:endParaRPr lang="ja-JP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fontAlgn="base">
              <a:lnSpc>
                <a:spcPts val="2700"/>
              </a:lnSpc>
              <a:spcAft>
                <a:spcPts val="0"/>
              </a:spcAft>
            </a:pPr>
            <a:r>
              <a:rPr kumimoji="1" lang="ja-JP" altLang="ja-JP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・</a:t>
            </a:r>
            <a:r>
              <a:rPr kumimoji="1" lang="ja-JP" altLang="en-US" sz="1600" dirty="0">
                <a:solidFill>
                  <a:srgbClr val="0033CC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当日体調不良の方は参加をお控えいただきますようお願いします。</a:t>
            </a:r>
            <a:endParaRPr lang="ja-JP" altLang="ja-JP" sz="16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66650" y="2777738"/>
            <a:ext cx="2999539" cy="3872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260"/>
              </a:lnSpc>
              <a:spcAft>
                <a:spcPts val="0"/>
              </a:spcAft>
            </a:pPr>
            <a:r>
              <a:rPr kumimoji="1" lang="ja-JP" altLang="ja-JP" sz="2000" dirty="0">
                <a:solidFill>
                  <a:srgbClr val="000000"/>
                </a:solidFill>
                <a:latin typeface="ＭＳ Ｐゴシック" panose="020B0600070205080204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＜　会　場　案　内　図　＞</a:t>
            </a:r>
            <a:endParaRPr lang="ja-JP" altLang="ja-JP" sz="20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68" y="3469460"/>
            <a:ext cx="6170613" cy="4938384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下矢印 19"/>
          <p:cNvSpPr>
            <a:spLocks noChangeArrowheads="1"/>
          </p:cNvSpPr>
          <p:nvPr/>
        </p:nvSpPr>
        <p:spPr bwMode="auto">
          <a:xfrm flipV="1">
            <a:off x="2066420" y="6670601"/>
            <a:ext cx="673100" cy="1645648"/>
          </a:xfrm>
          <a:prstGeom prst="downArrow">
            <a:avLst>
              <a:gd name="adj1" fmla="val 37454"/>
              <a:gd name="adj2" fmla="val 64628"/>
            </a:avLst>
          </a:prstGeom>
          <a:solidFill>
            <a:srgbClr val="70AD47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09550" y="8529401"/>
            <a:ext cx="4294414" cy="12464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1795"/>
              </a:lnSpc>
              <a:spcAft>
                <a:spcPts val="0"/>
              </a:spcAft>
            </a:pPr>
            <a:r>
              <a:rPr kumimoji="1" lang="ja-JP" altLang="ja-JP" sz="2000" b="1" dirty="0">
                <a:solidFill>
                  <a:srgbClr val="FF0000"/>
                </a:solidFill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正面玄関からは入場できません。</a:t>
            </a:r>
            <a:endParaRPr kumimoji="1" lang="en-US" altLang="ja-JP" sz="2000" b="1" dirty="0">
              <a:solidFill>
                <a:srgbClr val="FF0000"/>
              </a:solidFill>
              <a:latin typeface="游明朝" panose="02020400000000000000" pitchFamily="18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795"/>
              </a:lnSpc>
              <a:spcAft>
                <a:spcPts val="0"/>
              </a:spcAft>
            </a:pPr>
            <a:endParaRPr kumimoji="1" lang="en-US" altLang="ja-JP" sz="2000" b="1" dirty="0">
              <a:solidFill>
                <a:srgbClr val="0033CC"/>
              </a:solidFill>
              <a:latin typeface="游明朝" panose="02020400000000000000" pitchFamily="18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795"/>
              </a:lnSpc>
              <a:spcAft>
                <a:spcPts val="0"/>
              </a:spcAft>
            </a:pPr>
            <a:r>
              <a:rPr kumimoji="1" lang="ja-JP" altLang="ja-JP" sz="2000" b="1" dirty="0">
                <a:solidFill>
                  <a:srgbClr val="0033CC"/>
                </a:solidFill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横の駐車場入り口を進み、</a:t>
            </a:r>
            <a:endParaRPr kumimoji="1" lang="en-US" altLang="ja-JP" sz="2000" b="1" dirty="0">
              <a:solidFill>
                <a:srgbClr val="0033CC"/>
              </a:solidFill>
              <a:latin typeface="游明朝" panose="02020400000000000000" pitchFamily="18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795"/>
              </a:lnSpc>
              <a:spcAft>
                <a:spcPts val="0"/>
              </a:spcAft>
            </a:pPr>
            <a:endParaRPr kumimoji="1" lang="en-US" altLang="ja-JP" sz="2000" b="1" dirty="0">
              <a:solidFill>
                <a:srgbClr val="0033CC"/>
              </a:solidFill>
              <a:latin typeface="游明朝" panose="02020400000000000000" pitchFamily="18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795"/>
              </a:lnSpc>
              <a:spcAft>
                <a:spcPts val="0"/>
              </a:spcAft>
            </a:pPr>
            <a:r>
              <a:rPr kumimoji="1" lang="ja-JP" altLang="ja-JP" sz="2000" b="1" dirty="0">
                <a:solidFill>
                  <a:srgbClr val="0033CC"/>
                </a:solidFill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奥にある階段をご利用ください。</a:t>
            </a:r>
            <a:endParaRPr lang="ja-JP" altLang="ja-JP" sz="2000" b="1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185461-57AF-A04C-35D8-D04CBF42912D}"/>
              </a:ext>
            </a:extLst>
          </p:cNvPr>
          <p:cNvSpPr txBox="1"/>
          <p:nvPr/>
        </p:nvSpPr>
        <p:spPr>
          <a:xfrm>
            <a:off x="4624545" y="8712281"/>
            <a:ext cx="2690655" cy="17281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00FF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+mn-ea"/>
              </a:rPr>
              <a:t>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会場は駐輪・駐車禁止です。</a:t>
            </a:r>
            <a:r>
              <a:rPr lang="ja-JP" altLang="en-US" sz="1400" b="1" dirty="0">
                <a:latin typeface="+mn-ea"/>
              </a:rPr>
              <a:t>公共交通機関をご利用くださいますようお願いいたします。</a:t>
            </a:r>
            <a:endParaRPr lang="en-US" altLang="ja-JP" sz="1400" b="1" dirty="0">
              <a:latin typeface="+mn-ea"/>
            </a:endParaRPr>
          </a:p>
          <a:p>
            <a:pPr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+mn-ea"/>
              </a:rPr>
              <a:t>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会場の建物前・エントランス・駐車場入口付近での待機はお控えください。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65310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>
          <a:lnSpc>
            <a:spcPts val="3000"/>
          </a:lnSpc>
          <a:spcAft>
            <a:spcPts val="0"/>
          </a:spcAft>
          <a:defRPr kern="100" spc="100" dirty="0">
            <a:solidFill>
              <a:srgbClr val="0033CC"/>
            </a:solidFill>
            <a:latin typeface="Century" panose="02040604050505020304" pitchFamily="18" charset="0"/>
            <a:ea typeface="HGｺﾞｼｯｸE" panose="020B0909000000000000" pitchFamily="49" charset="-128"/>
            <a:cs typeface="Times New Roman" panose="02020603050405020304" pitchFamily="18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E6B6254246B0B4DA5CC141D82B52F53" ma:contentTypeVersion="14" ma:contentTypeDescription="新しいドキュメントを作成します。" ma:contentTypeScope="" ma:versionID="5b3ddc29d021ff56644f65cc73fdf381">
  <xsd:schema xmlns:xsd="http://www.w3.org/2001/XMLSchema" xmlns:xs="http://www.w3.org/2001/XMLSchema" xmlns:p="http://schemas.microsoft.com/office/2006/metadata/properties" xmlns:ns2="bd70f59f-5544-4bac-9025-81abbc5ab095" xmlns:ns3="44856c1c-163a-4db4-9f2d-e69ab44d016d" targetNamespace="http://schemas.microsoft.com/office/2006/metadata/properties" ma:root="true" ma:fieldsID="023264e1bc84571d83982f31d97effce" ns2:_="" ns3:_="">
    <xsd:import namespace="bd70f59f-5544-4bac-9025-81abbc5ab095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0f59f-5544-4bac-9025-81abbc5ab095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84a0573-085f-4fc3-b15f-50830cd78b5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856c1c-163a-4db4-9f2d-e69ab44d016d" xsi:nil="true"/>
    <Owner xmlns="bd70f59f-5544-4bac-9025-81abbc5ab095">
      <UserInfo>
        <DisplayName/>
        <AccountId xsi:nil="true"/>
        <AccountType/>
      </UserInfo>
    </Owner>
    <lcf76f155ced4ddcb4097134ff3c332f xmlns="bd70f59f-5544-4bac-9025-81abbc5ab0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4B15F3-8682-4445-BE23-A113054666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70f59f-5544-4bac-9025-81abbc5ab095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ECB643-87B5-4EAB-91A7-C9564625CB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D8D0D6-7B10-4F01-999C-4A51BE533FC5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44856c1c-163a-4db4-9f2d-e69ab44d016d"/>
    <ds:schemaRef ds:uri="bd70f59f-5544-4bac-9025-81abbc5ab09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402</Words>
  <PresentationFormat>ユーザー設定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HGPｺﾞｼｯｸE</vt:lpstr>
      <vt:lpstr>HGPｺﾞｼｯｸM</vt:lpstr>
      <vt:lpstr>HGSｺﾞｼｯｸM</vt:lpstr>
      <vt:lpstr>HGS創英角ｺﾞｼｯｸUB</vt:lpstr>
      <vt:lpstr>ＭＳ Ｐゴシック</vt:lpstr>
      <vt:lpstr>游明朝</vt:lpstr>
      <vt:lpstr>Arial</vt:lpstr>
      <vt:lpstr>Calibri</vt:lpstr>
      <vt:lpstr>Calibri Light</vt:lpstr>
      <vt:lpstr>Century</vt:lpstr>
      <vt:lpstr>Cooper Black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0x0101001E6B6254246B0B4DA5CC141D82B52F53</vt:lpwstr>
  </property>
  <property fmtid="{D5CDD505-2E9C-101B-9397-08002B2CF9AE}" pid="3" name="MediaServiceImageTags">
    <vt:lpwstr/>
  </property>
</Properties>
</file>