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66" r:id="rId5"/>
    <p:sldId id="267" r:id="rId6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9900"/>
    <a:srgbClr val="FF33CC"/>
    <a:srgbClr val="FFFFCC"/>
    <a:srgbClr val="FFFFB7"/>
    <a:srgbClr val="FF66CC"/>
    <a:srgbClr val="003399"/>
    <a:srgbClr val="FFFF99"/>
    <a:srgbClr val="5597D3"/>
    <a:srgbClr val="A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396" autoAdjust="0"/>
  </p:normalViewPr>
  <p:slideViewPr>
    <p:cSldViewPr snapToGrid="0">
      <p:cViewPr varScale="1">
        <p:scale>
          <a:sx n="46" d="100"/>
          <a:sy n="46" d="100"/>
        </p:scale>
        <p:origin x="2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84" y="7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handoutMasters/handoutMaster1.xml" Type="http://schemas.openxmlformats.org/officeDocument/2006/relationships/handoutMaster"/><Relationship Id="rId9" Target="presProps.xml" Type="http://schemas.openxmlformats.org/officeDocument/2006/relationships/pres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CD7E2-59D4-4FC0-9770-FE2790FA2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4730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51DB-2800-434C-8E53-583971A0808F}" type="datetimeFigureOut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C93B4-8D60-433E-AC3C-9B16D1E83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347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A28-7BEE-4F54-BC4E-ED19CC4D4D4D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66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D46D-694D-433B-8E04-1F9A942AD603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7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C4D9-4D61-43D2-B8F8-3601CEDF53D6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87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3422-CFBA-43A2-8E3F-85A3CFD71595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12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1DDE-833C-418C-A1C5-C6C8A5D213DB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8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6493-9AFA-4C02-AF7C-40A2F47C6505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8B0C-20D1-4EE6-B0FD-51BC66F6B518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A8D4-CD33-45C0-8344-CC26D614E0A2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67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259-4D87-465D-819F-5ADD5F2CFC99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4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010-FA56-4235-A736-4B0A71098211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73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5DE8-E749-4FA2-A256-6F0D2D0BBA4B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39310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E499-0B65-4171-95D1-300BF6ED8D78}" type="datetime1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73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0">
              <a:srgbClr val="5597D3"/>
            </a:gs>
            <a:gs pos="83000">
              <a:srgbClr val="FFFFB7"/>
            </a:gs>
            <a:gs pos="52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 descr="スーツを着た男性のイラスト（ひらめいた顔）"/>
          <p:cNvSpPr>
            <a:spLocks noChangeAspect="1" noChangeArrowheads="1"/>
          </p:cNvSpPr>
          <p:nvPr/>
        </p:nvSpPr>
        <p:spPr bwMode="auto">
          <a:xfrm>
            <a:off x="-3500614" y="-208668"/>
            <a:ext cx="440267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</a:bodyPr>
          <a:lstStyle/>
          <a:p>
            <a:endParaRPr lang="ja-JP" altLang="en-US" sz="2600"/>
          </a:p>
        </p:txBody>
      </p:sp>
      <p:sp>
        <p:nvSpPr>
          <p:cNvPr id="39" name="正方形/長方形 38"/>
          <p:cNvSpPr/>
          <p:nvPr/>
        </p:nvSpPr>
        <p:spPr>
          <a:xfrm>
            <a:off x="399431" y="130344"/>
            <a:ext cx="6191468" cy="1315938"/>
          </a:xfrm>
          <a:prstGeom prst="rect">
            <a:avLst/>
          </a:prstGeom>
          <a:noFill/>
          <a:ln>
            <a:noFill/>
          </a:ln>
        </p:spPr>
        <p:txBody>
          <a:bodyPr wrap="square" lIns="132080" tIns="0" rIns="132080" bIns="66040">
            <a:spAutoFit/>
          </a:bodyPr>
          <a:lstStyle/>
          <a:p>
            <a:pPr algn="ctr">
              <a:lnSpc>
                <a:spcPts val="5200"/>
              </a:lnSpc>
            </a:pPr>
            <a:r>
              <a:rPr lang="ja-JP" altLang="en-US" sz="38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ハローワーク戸塚・大和</a:t>
            </a:r>
            <a:endParaRPr lang="en-US" altLang="ja-JP" sz="3800" dirty="0">
              <a:ln w="22225">
                <a:noFill/>
                <a:prstDash val="solid"/>
              </a:ln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>
              <a:lnSpc>
                <a:spcPts val="5200"/>
              </a:lnSpc>
            </a:pPr>
            <a:r>
              <a:rPr lang="ja-JP" altLang="en-US" sz="38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就職合同面接会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1721" y="1434512"/>
            <a:ext cx="6806279" cy="12205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28992" bIns="64496">
            <a:spAutoFit/>
          </a:bodyPr>
          <a:lstStyle/>
          <a:p>
            <a:pPr lvl="1">
              <a:lnSpc>
                <a:spcPts val="4600"/>
              </a:lnSpc>
            </a:pPr>
            <a:r>
              <a:rPr lang="ja-JP" altLang="en-US" sz="2600" b="1" spc="-146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令和８年</a:t>
            </a:r>
            <a:r>
              <a:rPr lang="en-US" altLang="ja-JP" sz="2600" b="1" spc="-146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600" b="1" spc="-146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600" b="1" spc="-146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600" b="1" spc="-146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４日（水）</a:t>
            </a:r>
            <a:endParaRPr lang="en-US" altLang="ja-JP" sz="2600" b="1" spc="-146" dirty="0">
              <a:ln w="3175">
                <a:noFill/>
                <a:prstDash val="solid"/>
              </a:ln>
              <a:solidFill>
                <a:srgbClr val="0033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ts val="4600"/>
              </a:lnSpc>
            </a:pPr>
            <a:r>
              <a:rPr lang="ja-JP" altLang="en-US" sz="2600" b="1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場所：ハローワーク</a:t>
            </a:r>
            <a:r>
              <a:rPr lang="ja-JP" altLang="en-US" sz="3200" b="1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大和</a:t>
            </a:r>
            <a:r>
              <a:rPr lang="ja-JP" altLang="en-US" sz="2600" b="1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２</a:t>
            </a:r>
            <a:r>
              <a:rPr lang="en-US" altLang="ja-JP" sz="2600" b="1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ja-JP" altLang="en-US" sz="2600" b="1" dirty="0">
                <a:ln w="3175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会議室</a:t>
            </a:r>
            <a:endParaRPr lang="en-US" altLang="ja-JP" sz="2600" b="1" spc="-146" dirty="0">
              <a:ln w="3175">
                <a:noFill/>
                <a:prstDash val="solid"/>
              </a:ln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50171" y="1245532"/>
            <a:ext cx="2470550" cy="663002"/>
          </a:xfrm>
          <a:prstGeom prst="rect">
            <a:avLst/>
          </a:prstGeom>
          <a:noFill/>
          <a:ln>
            <a:noFill/>
          </a:ln>
        </p:spPr>
        <p:txBody>
          <a:bodyPr wrap="square" lIns="132080" tIns="0" rIns="132080" bIns="6604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ja-JP" sz="2500" b="1" dirty="0">
                <a:ln w="19050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9:30</a:t>
            </a:r>
            <a:r>
              <a:rPr lang="ja-JP" altLang="en-US" sz="2500" b="1" dirty="0">
                <a:ln w="19050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500" b="1" dirty="0">
                <a:ln w="19050">
                  <a:noFill/>
                  <a:prstDash val="solid"/>
                </a:ln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endParaRPr lang="ja-JP" altLang="en-US" sz="2500" b="1" dirty="0">
              <a:ln w="19050">
                <a:noFill/>
                <a:prstDash val="solid"/>
              </a:ln>
              <a:solidFill>
                <a:srgbClr val="0033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B2C241-EBF8-6ADF-008A-94526966A999}"/>
              </a:ext>
            </a:extLst>
          </p:cNvPr>
          <p:cNvSpPr txBox="1"/>
          <p:nvPr/>
        </p:nvSpPr>
        <p:spPr>
          <a:xfrm>
            <a:off x="569459" y="9036992"/>
            <a:ext cx="5770802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面接会は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事前の予約が必要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最寄りのハローワーク職業相談窓口を通じてお申し込み下さい。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面接希望の方は、ハローワーク紹介状の発行を受けて下さい。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0C20211-E319-8278-2C6D-4DE414DAB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49667"/>
            <a:ext cx="3592383" cy="295787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E948DD-34AA-6A46-740B-62ED9F0A3F21}"/>
              </a:ext>
            </a:extLst>
          </p:cNvPr>
          <p:cNvSpPr txBox="1"/>
          <p:nvPr/>
        </p:nvSpPr>
        <p:spPr>
          <a:xfrm>
            <a:off x="3592383" y="3692461"/>
            <a:ext cx="3265617" cy="2008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横浜市瀬谷区、旭区、泉区、大和市を中心に、認知症高齢者グループホーム、小規模多機能型居宅介護施設等を運営しています。グループホームは現在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施設を数え、少人数（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ユニット）の体制で、地域に密着したサービスを提供しています。</a:t>
            </a:r>
            <a:r>
              <a:rPr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介護、調理補助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等のスタッフを募集中です。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2D02C2C8-E19C-0756-F2D3-0EDC9B3B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55" y="4974072"/>
            <a:ext cx="803028" cy="7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3D7344C-8881-AF71-09F2-54A01CCE2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1" y="5990539"/>
            <a:ext cx="3504795" cy="156375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0CE9919-33BC-46B5-A367-ACFA55FA4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1" y="7101366"/>
            <a:ext cx="3540662" cy="1708878"/>
          </a:xfrm>
          <a:prstGeom prst="rect">
            <a:avLst/>
          </a:prstGeom>
          <a:ln w="76200">
            <a:noFill/>
            <a:prstDash val="solid"/>
          </a:ln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3726C016-155A-1D0A-231C-A67CD45E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56" y="8109107"/>
            <a:ext cx="803028" cy="7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9E92396-6731-BBB9-B032-D06C6BB3B65A}"/>
              </a:ext>
            </a:extLst>
          </p:cNvPr>
          <p:cNvSpPr txBox="1"/>
          <p:nvPr/>
        </p:nvSpPr>
        <p:spPr>
          <a:xfrm>
            <a:off x="3592383" y="6525003"/>
            <a:ext cx="3265617" cy="2285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2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菓材料の青果を担う企業として「新鮮で美味しく、安全で安心な青果物を安定してお客様にお届けする」という使命を達成するために、社員一丸となって取組み、横浜と神戸の二つの拠点を中心に、生産者と需要者双方の声を聞き、志を繋ぐプロフェショナルとして、信頼される存在となることを目指しております。</a:t>
            </a:r>
            <a:endParaRPr kumimoji="1" lang="ja-JP" altLang="en-US" sz="1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4296B43-7C64-6905-0832-A17970F3762A}"/>
              </a:ext>
            </a:extLst>
          </p:cNvPr>
          <p:cNvSpPr/>
          <p:nvPr/>
        </p:nvSpPr>
        <p:spPr>
          <a:xfrm>
            <a:off x="3121925" y="5823501"/>
            <a:ext cx="3736075" cy="748691"/>
          </a:xfrm>
          <a:prstGeom prst="rect">
            <a:avLst/>
          </a:prstGeom>
          <a:noFill/>
          <a:ln>
            <a:noFill/>
          </a:ln>
        </p:spPr>
        <p:txBody>
          <a:bodyPr wrap="square" lIns="128992" tIns="64496" rIns="128992" bIns="64496" anchor="ctr" anchorCtr="0">
            <a:spAutoFit/>
          </a:bodyPr>
          <a:lstStyle/>
          <a:p>
            <a:pPr lvl="1">
              <a:lnSpc>
                <a:spcPts val="5800"/>
              </a:lnSpc>
            </a:pPr>
            <a:r>
              <a:rPr lang="ja-JP" altLang="en-US" sz="2800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株式会社 ユリョー</a:t>
            </a:r>
            <a:endParaRPr lang="en-US" altLang="ja-JP" sz="280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721C0BE-529D-8508-C954-D3D0E5B1C017}"/>
              </a:ext>
            </a:extLst>
          </p:cNvPr>
          <p:cNvSpPr/>
          <p:nvPr/>
        </p:nvSpPr>
        <p:spPr>
          <a:xfrm>
            <a:off x="2565000" y="4593530"/>
            <a:ext cx="1227905" cy="46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79" b="1" dirty="0">
                <a:solidFill>
                  <a:schemeClr val="tx1"/>
                </a:solidFill>
                <a:highlight>
                  <a:srgbClr val="FFFF00"/>
                </a:highlight>
              </a:rPr>
              <a:t>求人一覧等詳し</a:t>
            </a:r>
            <a:br>
              <a:rPr kumimoji="1" lang="en-US" altLang="ja-JP" sz="879" b="1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kumimoji="1" lang="ja-JP" altLang="en-US" sz="879" b="1" dirty="0">
                <a:solidFill>
                  <a:schemeClr val="tx1"/>
                </a:solidFill>
                <a:highlight>
                  <a:srgbClr val="FFFF00"/>
                </a:highlight>
              </a:rPr>
              <a:t>い情報はこちら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99148D8-39AB-D116-9439-140424F850B3}"/>
              </a:ext>
            </a:extLst>
          </p:cNvPr>
          <p:cNvSpPr/>
          <p:nvPr/>
        </p:nvSpPr>
        <p:spPr>
          <a:xfrm>
            <a:off x="2576916" y="7725273"/>
            <a:ext cx="1227905" cy="46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79" b="1" dirty="0">
                <a:solidFill>
                  <a:schemeClr val="tx1"/>
                </a:solidFill>
                <a:highlight>
                  <a:srgbClr val="FFFF00"/>
                </a:highlight>
              </a:rPr>
              <a:t>求人一覧等詳し</a:t>
            </a:r>
            <a:br>
              <a:rPr kumimoji="1" lang="en-US" altLang="ja-JP" sz="879" b="1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kumimoji="1" lang="ja-JP" altLang="en-US" sz="879" b="1" dirty="0">
                <a:solidFill>
                  <a:schemeClr val="tx1"/>
                </a:solidFill>
                <a:highlight>
                  <a:srgbClr val="FFFF00"/>
                </a:highlight>
              </a:rPr>
              <a:t>い情報はこちら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C23CDE5-99A1-2B2D-4219-D89BBC14933A}"/>
              </a:ext>
            </a:extLst>
          </p:cNvPr>
          <p:cNvSpPr/>
          <p:nvPr/>
        </p:nvSpPr>
        <p:spPr>
          <a:xfrm>
            <a:off x="3121924" y="2734012"/>
            <a:ext cx="3736075" cy="748691"/>
          </a:xfrm>
          <a:prstGeom prst="rect">
            <a:avLst/>
          </a:prstGeom>
          <a:noFill/>
          <a:ln>
            <a:noFill/>
          </a:ln>
        </p:spPr>
        <p:txBody>
          <a:bodyPr wrap="square" lIns="128992" tIns="64496" rIns="128992" bIns="64496" anchor="ctr" anchorCtr="0">
            <a:spAutoFit/>
          </a:bodyPr>
          <a:lstStyle/>
          <a:p>
            <a:pPr lvl="1">
              <a:lnSpc>
                <a:spcPts val="5800"/>
              </a:lnSpc>
            </a:pPr>
            <a:r>
              <a:rPr lang="ja-JP" altLang="en-US" sz="2800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株式会社 アイシマ</a:t>
            </a:r>
            <a:endParaRPr lang="en-US" altLang="ja-JP" sz="280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47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E5EB4FC-03D0-13FD-B66E-A4360F380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67222"/>
              </p:ext>
            </p:extLst>
          </p:nvPr>
        </p:nvGraphicFramePr>
        <p:xfrm>
          <a:off x="471487" y="1174178"/>
          <a:ext cx="5915024" cy="4123711"/>
        </p:xfrm>
        <a:graphic>
          <a:graphicData uri="http://schemas.openxmlformats.org/drawingml/2006/table">
            <a:tbl>
              <a:tblPr/>
              <a:tblGrid>
                <a:gridCol w="1254702">
                  <a:extLst>
                    <a:ext uri="{9D8B030D-6E8A-4147-A177-3AD203B41FA5}">
                      <a16:colId xmlns:a16="http://schemas.microsoft.com/office/drawing/2014/main" val="4048129142"/>
                    </a:ext>
                  </a:extLst>
                </a:gridCol>
                <a:gridCol w="3405620">
                  <a:extLst>
                    <a:ext uri="{9D8B030D-6E8A-4147-A177-3AD203B41FA5}">
                      <a16:colId xmlns:a16="http://schemas.microsoft.com/office/drawing/2014/main" val="2517524796"/>
                    </a:ext>
                  </a:extLst>
                </a:gridCol>
                <a:gridCol w="1254702">
                  <a:extLst>
                    <a:ext uri="{9D8B030D-6E8A-4147-A177-3AD203B41FA5}">
                      <a16:colId xmlns:a16="http://schemas.microsoft.com/office/drawing/2014/main" val="2220256188"/>
                    </a:ext>
                  </a:extLst>
                </a:gridCol>
              </a:tblGrid>
              <a:tr h="56125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求人番号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職種名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フルタイム・パート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24997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14030-11230351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小規模多機能型施設 管理者候補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フルタイム　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592366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14030-11231251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小規模多機能型施設で働く介護職員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フルタイム　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320093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14030-11221051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シニア賃貸マンション併設の飲食店調理スタッフ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27939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14030-11215251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グループ事業所へのお食事配達ドライバー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201969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14030-11229951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新規開所　グループホーム介護スタッフ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192911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14030-11199751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グループホームで働く介護職員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706022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14030-11227851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小規模多機能型施設で働く介護職員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887201"/>
                  </a:ext>
                </a:extLst>
              </a:tr>
              <a:tr h="445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14030-11225451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サービス付き高齢者住宅で働く生活相談員</a:t>
                      </a:r>
                    </a:p>
                  </a:txBody>
                  <a:tcPr marL="100824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パート</a:t>
                      </a:r>
                    </a:p>
                  </a:txBody>
                  <a:tcPr marL="8402" marR="8402" marT="8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453197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C35D9B8-10B9-161A-BD89-2C0EFBBE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38267"/>
              </p:ext>
            </p:extLst>
          </p:nvPr>
        </p:nvGraphicFramePr>
        <p:xfrm>
          <a:off x="471487" y="6696353"/>
          <a:ext cx="5915025" cy="1669725"/>
        </p:xfrm>
        <a:graphic>
          <a:graphicData uri="http://schemas.openxmlformats.org/drawingml/2006/table">
            <a:tbl>
              <a:tblPr/>
              <a:tblGrid>
                <a:gridCol w="1243339">
                  <a:extLst>
                    <a:ext uri="{9D8B030D-6E8A-4147-A177-3AD203B41FA5}">
                      <a16:colId xmlns:a16="http://schemas.microsoft.com/office/drawing/2014/main" val="3517613905"/>
                    </a:ext>
                  </a:extLst>
                </a:gridCol>
                <a:gridCol w="2424653">
                  <a:extLst>
                    <a:ext uri="{9D8B030D-6E8A-4147-A177-3AD203B41FA5}">
                      <a16:colId xmlns:a16="http://schemas.microsoft.com/office/drawing/2014/main" val="1228291662"/>
                    </a:ext>
                  </a:extLst>
                </a:gridCol>
                <a:gridCol w="1108010">
                  <a:extLst>
                    <a:ext uri="{9D8B030D-6E8A-4147-A177-3AD203B41FA5}">
                      <a16:colId xmlns:a16="http://schemas.microsoft.com/office/drawing/2014/main" val="4001380390"/>
                    </a:ext>
                  </a:extLst>
                </a:gridCol>
                <a:gridCol w="1139023">
                  <a:extLst>
                    <a:ext uri="{9D8B030D-6E8A-4147-A177-3AD203B41FA5}">
                      <a16:colId xmlns:a16="http://schemas.microsoft.com/office/drawing/2014/main" val="3345875817"/>
                    </a:ext>
                  </a:extLst>
                </a:gridCol>
              </a:tblGrid>
              <a:tr h="5655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求人番号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職種名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年齢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フルタイム・パート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77225"/>
                  </a:ext>
                </a:extLst>
              </a:tr>
              <a:tr h="5655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14030-11213051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配送：青果物卸売業いちご中心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歳～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64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歳以下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フルタイム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539596"/>
                  </a:ext>
                </a:extLst>
              </a:tr>
              <a:tr h="53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14030-11214351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配送：青果物卸売業いちご中心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不問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フルタイム    　パート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92546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747BF6-02B8-3242-3D43-9483FEE91D89}"/>
              </a:ext>
            </a:extLst>
          </p:cNvPr>
          <p:cNvSpPr/>
          <p:nvPr/>
        </p:nvSpPr>
        <p:spPr>
          <a:xfrm>
            <a:off x="1482239" y="492813"/>
            <a:ext cx="3592383" cy="681365"/>
          </a:xfrm>
          <a:prstGeom prst="rect">
            <a:avLst/>
          </a:prstGeom>
          <a:noFill/>
          <a:ln>
            <a:noFill/>
          </a:ln>
        </p:spPr>
        <p:txBody>
          <a:bodyPr wrap="square" lIns="128992" tIns="64496" rIns="128992" bIns="64496" anchor="ctr" anchorCtr="0">
            <a:spAutoFit/>
          </a:bodyPr>
          <a:lstStyle/>
          <a:p>
            <a:pPr lvl="1">
              <a:lnSpc>
                <a:spcPts val="5078"/>
              </a:lnSpc>
            </a:pPr>
            <a:r>
              <a:rPr lang="ja-JP" alt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699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株式会社アイシマ</a:t>
            </a:r>
            <a:endParaRPr lang="en-US" altLang="ja-JP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6699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73A001-C775-6873-050A-FD9349289785}"/>
              </a:ext>
            </a:extLst>
          </p:cNvPr>
          <p:cNvSpPr/>
          <p:nvPr/>
        </p:nvSpPr>
        <p:spPr>
          <a:xfrm>
            <a:off x="1338547" y="5947662"/>
            <a:ext cx="3736075" cy="748691"/>
          </a:xfrm>
          <a:prstGeom prst="rect">
            <a:avLst/>
          </a:prstGeom>
          <a:noFill/>
          <a:ln>
            <a:noFill/>
          </a:ln>
        </p:spPr>
        <p:txBody>
          <a:bodyPr wrap="square" lIns="128992" tIns="64496" rIns="128992" bIns="64496" anchor="ctr" anchorCtr="0">
            <a:spAutoFit/>
          </a:bodyPr>
          <a:lstStyle/>
          <a:p>
            <a:pPr lvl="1">
              <a:lnSpc>
                <a:spcPts val="5800"/>
              </a:lnSpc>
            </a:pPr>
            <a:r>
              <a:rPr lang="ja-JP" altLang="en-US" sz="2800" dirty="0">
                <a:ln w="12700">
                  <a:noFill/>
                  <a:prstDash val="solid"/>
                </a:ln>
                <a:solidFill>
                  <a:srgbClr val="6699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株式会社 ユリョー</a:t>
            </a:r>
            <a:endParaRPr lang="en-US" altLang="ja-JP" sz="2800" dirty="0">
              <a:ln w="12700">
                <a:noFill/>
                <a:prstDash val="solid"/>
              </a:ln>
              <a:solidFill>
                <a:srgbClr val="6699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06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B6A50774F48964E8EBD70FA34072C22" ma:contentTypeVersion="14" ma:contentTypeDescription="新しいドキュメントを作成します。" ma:contentTypeScope="" ma:versionID="d790a895c9196aba63513260db1f8248">
  <xsd:schema xmlns:xsd="http://www.w3.org/2001/XMLSchema" xmlns:xs="http://www.w3.org/2001/XMLSchema" xmlns:p="http://schemas.microsoft.com/office/2006/metadata/properties" xmlns:ns2="b3144d02-269d-4995-a597-bed2b219bf6d" xmlns:ns3="44856c1c-163a-4db4-9f2d-e69ab44d016d" targetNamespace="http://schemas.microsoft.com/office/2006/metadata/properties" ma:root="true" ma:fieldsID="6d7148aeb33d158cf67e9acc1e4a96a9" ns2:_="" ns3:_="">
    <xsd:import namespace="b3144d02-269d-4995-a597-bed2b219bf6d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44d02-269d-4995-a597-bed2b219bf6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e7bbcd9-3e3b-4717-8a77-7d15746cba6d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3144d02-269d-4995-a597-bed2b219bf6d">
      <UserInfo>
        <DisplayName/>
        <AccountId xsi:nil="true"/>
        <AccountType/>
      </UserInfo>
    </Owner>
    <lcf76f155ced4ddcb4097134ff3c332f xmlns="b3144d02-269d-4995-a597-bed2b219bf6d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Props1.xml><?xml version="1.0" encoding="utf-8"?>
<ds:datastoreItem xmlns:ds="http://schemas.openxmlformats.org/officeDocument/2006/customXml" ds:itemID="{9A347062-00FE-43E4-A507-A2D46A3D9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44d02-269d-4995-a597-bed2b219bf6d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04E618-A9F6-432E-B9FC-FB75A989A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DCB74-5CDC-404D-9826-3D27F53851F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b3144d02-269d-4995-a597-bed2b219bf6d"/>
    <ds:schemaRef ds:uri="http://schemas.openxmlformats.org/package/2006/metadata/core-properties"/>
    <ds:schemaRef ds:uri="44856c1c-163a-4db4-9f2d-e69ab44d01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345</Words>
  <PresentationFormat>A4 210 x 297 mm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HGS創英角ﾎﾟｯﾌﾟ体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0x0101001B6A50774F48964E8EBD70FA34072C22</vt:lpwstr>
  </property>
</Properties>
</file>