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7" r:id="rId2"/>
    <p:sldId id="268" r:id="rId3"/>
  </p:sldIdLst>
  <p:sldSz cx="7200900" cy="10333038"/>
  <p:notesSz cx="6805613" cy="99393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6">
          <p15:clr>
            <a:srgbClr val="A4A3A4"/>
          </p15:clr>
        </p15:guide>
        <p15:guide id="2" pos="2268">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FF"/>
    <a:srgbClr val="8DF430"/>
    <a:srgbClr val="3DE37C"/>
    <a:srgbClr val="FF6600"/>
    <a:srgbClr val="68CD57"/>
    <a:srgbClr val="FFFF00"/>
    <a:srgbClr val="E1F0FF"/>
    <a:srgbClr val="B7DBFF"/>
    <a:srgbClr val="C9E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4660" autoAdjust="0"/>
  </p:normalViewPr>
  <p:slideViewPr>
    <p:cSldViewPr showGuides="1">
      <p:cViewPr>
        <p:scale>
          <a:sx n="69" d="100"/>
          <a:sy n="69" d="100"/>
        </p:scale>
        <p:origin x="2130" y="-1260"/>
      </p:cViewPr>
      <p:guideLst>
        <p:guide orient="horz" pos="2846"/>
        <p:guide pos="2268"/>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45" d="100"/>
          <a:sy n="45" d="100"/>
        </p:scale>
        <p:origin x="-2742" y="-108"/>
      </p:cViewPr>
      <p:guideLst>
        <p:guide orient="horz" pos="3130"/>
        <p:guide pos="2144"/>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8887"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0"/>
            <a:ext cx="2948887" cy="496888"/>
          </a:xfrm>
          <a:prstGeom prst="rect">
            <a:avLst/>
          </a:prstGeom>
        </p:spPr>
        <p:txBody>
          <a:bodyPr vert="horz" lIns="91440" tIns="45720" rIns="91440" bIns="45720" rtlCol="0"/>
          <a:lstStyle>
            <a:lvl1pPr algn="r">
              <a:defRPr sz="1200"/>
            </a:lvl1pPr>
          </a:lstStyle>
          <a:p>
            <a:fld id="{0379D9F6-D022-44C4-A8F0-B374FB4DA7C7}"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5563"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879" y="4721225"/>
            <a:ext cx="5443856"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8887"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4"/>
            <a:ext cx="2948887" cy="496887"/>
          </a:xfrm>
          <a:prstGeom prst="rect">
            <a:avLst/>
          </a:prstGeom>
        </p:spPr>
        <p:txBody>
          <a:bodyPr vert="horz" lIns="91440" tIns="45720" rIns="91440" bIns="45720" rtlCol="0" anchor="b"/>
          <a:lstStyle>
            <a:lvl1pPr algn="r">
              <a:defRPr sz="1200"/>
            </a:lvl1pPr>
          </a:lstStyle>
          <a:p>
            <a:fld id="{BF35A095-2CAB-4BDF-A635-4A730F2D0316}" type="slidenum">
              <a:rPr kumimoji="1" lang="ja-JP" altLang="en-US" smtClean="0"/>
              <a:t>‹#›</a:t>
            </a:fld>
            <a:endParaRPr kumimoji="1" lang="ja-JP" altLang="en-US"/>
          </a:p>
        </p:txBody>
      </p:sp>
    </p:spTree>
    <p:extLst>
      <p:ext uri="{BB962C8B-B14F-4D97-AF65-F5344CB8AC3E}">
        <p14:creationId xmlns:p14="http://schemas.microsoft.com/office/powerpoint/2010/main" val="1107553179"/>
      </p:ext>
    </p:extLst>
  </p:cSld>
  <p:clrMap bg1="lt1" tx1="dk1" bg2="lt2" tx2="dk2" accent1="accent1" accent2="accent2" accent3="accent3" accent4="accent4" accent5="accent5" accent6="accent6" hlink="hlink" folHlink="folHlink"/>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F35A095-2CAB-4BDF-A635-4A730F2D0316}" type="slidenum">
              <a:rPr kumimoji="1" lang="ja-JP" altLang="en-US" smtClean="0"/>
              <a:t>1</a:t>
            </a:fld>
            <a:endParaRPr kumimoji="1" lang="ja-JP" altLang="en-US"/>
          </a:p>
        </p:txBody>
      </p:sp>
    </p:spTree>
    <p:extLst>
      <p:ext uri="{BB962C8B-B14F-4D97-AF65-F5344CB8AC3E}">
        <p14:creationId xmlns:p14="http://schemas.microsoft.com/office/powerpoint/2010/main" val="348223484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6556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9249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52532"/>
            <a:ext cx="1215153" cy="1175383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52532"/>
            <a:ext cx="3525441" cy="1175383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036090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338751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31613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5"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927583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3801"/>
            <a:ext cx="6480810" cy="172217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35239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88747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98103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77101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4256072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FDA92500-687F-4DEC-8F31-A32B9FFB5129}" type="datetimeFigureOut">
              <a:rPr kumimoji="1" lang="ja-JP" altLang="en-US" smtClean="0"/>
              <a:t>2025/10/29</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145425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media/image2.emf"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80000" y="3984677"/>
            <a:ext cx="6840364" cy="4422202"/>
          </a:xfrm>
          <a:prstGeom prst="rect">
            <a:avLst/>
          </a:prstGeom>
          <a:solidFill>
            <a:srgbClr val="E1F0FF"/>
          </a:solidFill>
          <a:ln w="57150" cmpd="tri">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角丸四角形 7"/>
          <p:cNvSpPr/>
          <p:nvPr/>
        </p:nvSpPr>
        <p:spPr>
          <a:xfrm>
            <a:off x="298655" y="2718247"/>
            <a:ext cx="5755343" cy="1624593"/>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ts val="17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のため、労働局・ハローワークでは、一般の従業員の方を主な対象に、精神障害、発達障害に関して正しく理解いただき、職場における応援者（精神・発達障害者しごとサポーター）となっていただくための講座を開催しています。</a:t>
            </a:r>
          </a:p>
        </p:txBody>
      </p:sp>
      <p:sp>
        <p:nvSpPr>
          <p:cNvPr id="12" name="テキスト ボックス 11"/>
          <p:cNvSpPr txBox="1"/>
          <p:nvPr/>
        </p:nvSpPr>
        <p:spPr>
          <a:xfrm>
            <a:off x="216074" y="4560425"/>
            <a:ext cx="6627105" cy="1486159"/>
          </a:xfrm>
          <a:prstGeom prst="rect">
            <a:avLst/>
          </a:prstGeom>
          <a:noFill/>
        </p:spPr>
        <p:txBody>
          <a:bodyPr wrap="square" lIns="100186" tIns="50093" rIns="100186" bIns="50093" rtlCol="0">
            <a:spAutoFit/>
          </a:bodyPr>
          <a:lstStyle/>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◆内　　容 ：  </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精神疾患（発達障害を含む）の種類」</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「精神・発達障害の特性」、</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kern="100" dirty="0">
                <a:latin typeface="メイリオ" panose="020B0604030504040204" pitchFamily="50" charset="-128"/>
                <a:ea typeface="メイリオ" panose="020B0604030504040204" pitchFamily="50" charset="-128"/>
                <a:cs typeface="メイリオ" panose="020B0604030504040204" pitchFamily="50" charset="-128"/>
              </a:rPr>
              <a:t>  （予　定）</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 「共に働く上でのポイント（コミュニケーション方法」等について</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3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◆メリット ：  講師が紹介する様々な事例を通じて、精神・発達障害についての知識や</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　　　　　　   一緒に働くために必要な配慮などの理解を深めることができます。</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◆講座時間 ：  </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90</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120</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分程度を予定</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◆受講対象 ：  </a:t>
            </a:r>
            <a:r>
              <a:rPr lang="ja-JP" altLang="en-US" sz="1100" b="1" u="sng" kern="100" dirty="0">
                <a:latin typeface="メイリオ" panose="020B0604030504040204" pitchFamily="50" charset="-128"/>
                <a:ea typeface="メイリオ" panose="020B0604030504040204" pitchFamily="50" charset="-128"/>
                <a:cs typeface="メイリオ" panose="020B0604030504040204" pitchFamily="50" charset="-128"/>
              </a:rPr>
              <a:t>企業に雇用されている方であれば、どなたでも受講可能です</a:t>
            </a:r>
            <a:r>
              <a:rPr lang="ja-JP" altLang="en-US" sz="11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b="1" kern="100" dirty="0">
                <a:latin typeface="メイリオ" panose="020B0604030504040204" pitchFamily="50" charset="-128"/>
                <a:ea typeface="メイリオ" panose="020B0604030504040204" pitchFamily="50" charset="-128"/>
                <a:cs typeface="メイリオ" panose="020B0604030504040204" pitchFamily="50" charset="-128"/>
              </a:rPr>
              <a:t>国・地方公共団体を除く</a:t>
            </a:r>
            <a:r>
              <a:rPr lang="ja-JP" altLang="en-US" sz="1300" kern="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Text Box 42"/>
          <p:cNvSpPr txBox="1">
            <a:spLocks noChangeArrowheads="1"/>
          </p:cNvSpPr>
          <p:nvPr/>
        </p:nvSpPr>
        <p:spPr bwMode="auto">
          <a:xfrm>
            <a:off x="6300284" y="9797679"/>
            <a:ext cx="720080" cy="288740"/>
          </a:xfrm>
          <a:prstGeom prst="rect">
            <a:avLst/>
          </a:prstGeom>
          <a:noFill/>
          <a:ln w="9525">
            <a:noFill/>
            <a:miter lim="800000"/>
            <a:headEnd/>
            <a:tailEnd/>
          </a:ln>
        </p:spPr>
        <p:txBody>
          <a:bodyPr wrap="square" lIns="34578" tIns="43914" rIns="34578" bIns="43914">
            <a:spAutoFit/>
          </a:bodyPr>
          <a:lstStyle/>
          <a:p>
            <a:pPr algn="ctr">
              <a:defRPr/>
            </a:pPr>
            <a:r>
              <a:rPr lang="ja-JP" altLang="en-US" sz="1300" b="1" spc="-19" dirty="0">
                <a:latin typeface="メイリオ" pitchFamily="50" charset="-128"/>
                <a:ea typeface="メイリオ" pitchFamily="50" charset="-128"/>
              </a:rPr>
              <a:t>　</a:t>
            </a:r>
            <a:r>
              <a:rPr lang="en-US" altLang="ja-JP" sz="800" spc="-19" dirty="0">
                <a:latin typeface="メイリオ" pitchFamily="50" charset="-128"/>
                <a:ea typeface="メイリオ" pitchFamily="50" charset="-128"/>
              </a:rPr>
              <a:t>0710</a:t>
            </a:r>
            <a:endParaRPr lang="ja-JP" altLang="en-US" sz="800" spc="-19" dirty="0">
              <a:latin typeface="メイリオ" pitchFamily="50" charset="-128"/>
              <a:ea typeface="メイリオ" pitchFamily="50" charset="-128"/>
            </a:endParaRPr>
          </a:p>
        </p:txBody>
      </p:sp>
      <p:pic>
        <p:nvPicPr>
          <p:cNvPr id="22" name="図 30" descr="マーク最小.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2038216" y="9732331"/>
            <a:ext cx="365760" cy="365760"/>
          </a:xfrm>
          <a:prstGeom prst="rect">
            <a:avLst/>
          </a:prstGeom>
          <a:noFill/>
          <a:ln w="9525">
            <a:noFill/>
            <a:miter lim="800000"/>
            <a:headEnd/>
            <a:tailEnd/>
          </a:ln>
        </p:spPr>
      </p:pic>
      <p:sp>
        <p:nvSpPr>
          <p:cNvPr id="2" name="角丸四角形 1"/>
          <p:cNvSpPr/>
          <p:nvPr/>
        </p:nvSpPr>
        <p:spPr>
          <a:xfrm>
            <a:off x="190416" y="605877"/>
            <a:ext cx="6912768" cy="1600427"/>
          </a:xfrm>
          <a:prstGeom prst="roundRect">
            <a:avLst>
              <a:gd name="adj" fmla="val 12266"/>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0" bIns="36000" rtlCol="0" anchor="ctr"/>
          <a:lstStyle/>
          <a:p>
            <a:endParaRPr lang="ja-JP" altLang="en-US" sz="26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108000" y="269975"/>
            <a:ext cx="6984826" cy="30777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障害のある方を雇用している、または雇用しようとしている事</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業主の皆さまへ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7" name="正方形/長方形 6"/>
          <p:cNvSpPr/>
          <p:nvPr/>
        </p:nvSpPr>
        <p:spPr>
          <a:xfrm>
            <a:off x="1107534" y="8534720"/>
            <a:ext cx="5937162" cy="938719"/>
          </a:xfrm>
          <a:prstGeom prst="rect">
            <a:avLst/>
          </a:prstGeom>
        </p:spPr>
        <p:txBody>
          <a:bodyPr wrap="square">
            <a:spAutoFit/>
          </a:bodyPr>
          <a:lstStyle/>
          <a:p>
            <a:pPr marL="216000" indent="-216000" algn="just">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精神・発達障害者しごとサポーター」は特別な資格制度等ではありません。また、本講座の受講により、職場の中で障害者に対する特別な役割を求めるものでもありません。</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a:p>
            <a:pPr marL="216000" indent="-216000" algn="just">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の養成は、広く職場における精神障害、発達障害に関する正しい理解の浸透を図り、精神・発達障害者にとって働きやすい職場環境づくりを推進し、「障害者と一緒に働くことが当たり前」の社会になることを後押しすることを目的としています。</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5" name="グループ化 24"/>
          <p:cNvGrpSpPr/>
          <p:nvPr/>
        </p:nvGrpSpPr>
        <p:grpSpPr>
          <a:xfrm>
            <a:off x="-330772" y="-306089"/>
            <a:ext cx="8467726" cy="570471"/>
            <a:chOff x="-191295" y="-88637"/>
            <a:chExt cx="8064501" cy="504826"/>
          </a:xfrm>
        </p:grpSpPr>
        <p:pic>
          <p:nvPicPr>
            <p:cNvPr id="26" name="図 1"/>
            <p:cNvPicPr>
              <a:picLocks noChangeAspect="1" noChangeArrowheads="1"/>
            </p:cNvPicPr>
            <p:nvPr/>
          </p:nvPicPr>
          <p:blipFill>
            <a:blip r:embed="rId4" cstate="print"/>
            <a:srcRect/>
            <a:stretch>
              <a:fillRect/>
            </a:stretch>
          </p:blipFill>
          <p:spPr bwMode="auto">
            <a:xfrm>
              <a:off x="457993" y="34157"/>
              <a:ext cx="501650" cy="360363"/>
            </a:xfrm>
            <a:prstGeom prst="rect">
              <a:avLst/>
            </a:prstGeom>
            <a:noFill/>
            <a:ln w="9525">
              <a:noFill/>
              <a:miter lim="800000"/>
              <a:headEnd/>
              <a:tailEnd/>
            </a:ln>
          </p:spPr>
        </p:pic>
        <p:sp>
          <p:nvSpPr>
            <p:cNvPr id="27" name="AutoShape 3"/>
            <p:cNvSpPr>
              <a:spLocks noChangeArrowheads="1"/>
            </p:cNvSpPr>
            <p:nvPr/>
          </p:nvSpPr>
          <p:spPr bwMode="auto">
            <a:xfrm>
              <a:off x="-191295" y="-88637"/>
              <a:ext cx="647701" cy="504826"/>
            </a:xfrm>
            <a:prstGeom prst="roundRect">
              <a:avLst>
                <a:gd name="adj" fmla="val 50000"/>
              </a:avLst>
            </a:prstGeom>
            <a:solidFill>
              <a:srgbClr val="3DE37C"/>
            </a:solidFill>
            <a:ln w="9525">
              <a:noFill/>
              <a:round/>
              <a:headEnd/>
              <a:tailEnd/>
            </a:ln>
          </p:spPr>
          <p:txBody>
            <a:bodyPr lIns="74295" tIns="8890" rIns="74295" bIns="8890"/>
            <a:lstStyle/>
            <a:p>
              <a:endParaRPr lang="ja-JP" altLang="en-US">
                <a:solidFill>
                  <a:srgbClr val="00B050"/>
                </a:solidFill>
              </a:endParaRPr>
            </a:p>
          </p:txBody>
        </p:sp>
        <p:sp>
          <p:nvSpPr>
            <p:cNvPr id="28" name="AutoShape 5"/>
            <p:cNvSpPr>
              <a:spLocks noChangeArrowheads="1"/>
            </p:cNvSpPr>
            <p:nvPr/>
          </p:nvSpPr>
          <p:spPr bwMode="auto">
            <a:xfrm>
              <a:off x="961231" y="-88637"/>
              <a:ext cx="6911975" cy="504826"/>
            </a:xfrm>
            <a:prstGeom prst="roundRect">
              <a:avLst>
                <a:gd name="adj" fmla="val 50000"/>
              </a:avLst>
            </a:prstGeom>
            <a:solidFill>
              <a:srgbClr val="3DE37C"/>
            </a:solidFill>
            <a:ln w="9525">
              <a:noFill/>
              <a:round/>
              <a:headEnd/>
              <a:tailEnd/>
            </a:ln>
          </p:spPr>
          <p:txBody>
            <a:bodyPr lIns="74295" tIns="8890" rIns="74295" bIns="8890"/>
            <a:lstStyle/>
            <a:p>
              <a:endParaRPr lang="ja-JP" altLang="en-US" dirty="0">
                <a:solidFill>
                  <a:srgbClr val="00B050"/>
                </a:solidFill>
              </a:endParaRPr>
            </a:p>
          </p:txBody>
        </p:sp>
      </p:grpSp>
      <p:grpSp>
        <p:nvGrpSpPr>
          <p:cNvPr id="29" name="グループ化 28"/>
          <p:cNvGrpSpPr/>
          <p:nvPr/>
        </p:nvGrpSpPr>
        <p:grpSpPr>
          <a:xfrm>
            <a:off x="-885200" y="10106517"/>
            <a:ext cx="8467726" cy="570468"/>
            <a:chOff x="-234050" y="10246463"/>
            <a:chExt cx="8064501" cy="504825"/>
          </a:xfrm>
        </p:grpSpPr>
        <p:pic>
          <p:nvPicPr>
            <p:cNvPr id="30" name="図 1"/>
            <p:cNvPicPr>
              <a:picLocks noChangeAspect="1" noChangeArrowheads="1"/>
            </p:cNvPicPr>
            <p:nvPr/>
          </p:nvPicPr>
          <p:blipFill>
            <a:blip r:embed="rId4" cstate="print"/>
            <a:srcRect/>
            <a:stretch>
              <a:fillRect/>
            </a:stretch>
          </p:blipFill>
          <p:spPr bwMode="auto">
            <a:xfrm rot="10800000">
              <a:off x="6677926" y="10246463"/>
              <a:ext cx="503237" cy="360363"/>
            </a:xfrm>
            <a:prstGeom prst="rect">
              <a:avLst/>
            </a:prstGeom>
            <a:noFill/>
            <a:ln w="9525">
              <a:noFill/>
              <a:miter lim="800000"/>
              <a:headEnd/>
              <a:tailEnd/>
            </a:ln>
          </p:spPr>
        </p:pic>
        <p:sp>
          <p:nvSpPr>
            <p:cNvPr id="31" name="AutoShape 7"/>
            <p:cNvSpPr>
              <a:spLocks noChangeArrowheads="1"/>
            </p:cNvSpPr>
            <p:nvPr/>
          </p:nvSpPr>
          <p:spPr bwMode="auto">
            <a:xfrm>
              <a:off x="-234050" y="10246463"/>
              <a:ext cx="6911976" cy="504825"/>
            </a:xfrm>
            <a:prstGeom prst="roundRect">
              <a:avLst>
                <a:gd name="adj" fmla="val 50000"/>
              </a:avLst>
            </a:prstGeom>
            <a:solidFill>
              <a:srgbClr val="3DE37C"/>
            </a:solidFill>
            <a:ln w="9525">
              <a:noFill/>
              <a:round/>
              <a:headEnd/>
              <a:tailEnd/>
            </a:ln>
          </p:spPr>
          <p:txBody>
            <a:bodyPr lIns="74295" tIns="8890" rIns="74295" bIns="8890"/>
            <a:lstStyle/>
            <a:p>
              <a:endParaRPr lang="ja-JP" altLang="en-US"/>
            </a:p>
          </p:txBody>
        </p:sp>
        <p:sp>
          <p:nvSpPr>
            <p:cNvPr id="32" name="AutoShape 9"/>
            <p:cNvSpPr>
              <a:spLocks noChangeArrowheads="1"/>
            </p:cNvSpPr>
            <p:nvPr/>
          </p:nvSpPr>
          <p:spPr bwMode="auto">
            <a:xfrm>
              <a:off x="7182751" y="10246463"/>
              <a:ext cx="647700" cy="504825"/>
            </a:xfrm>
            <a:prstGeom prst="roundRect">
              <a:avLst>
                <a:gd name="adj" fmla="val 50000"/>
              </a:avLst>
            </a:prstGeom>
            <a:solidFill>
              <a:srgbClr val="3DE37C"/>
            </a:solidFill>
            <a:ln w="9525">
              <a:noFill/>
              <a:round/>
              <a:headEnd/>
              <a:tailEnd/>
            </a:ln>
          </p:spPr>
          <p:txBody>
            <a:bodyPr lIns="74295" tIns="8890" rIns="74295" bIns="8890"/>
            <a:lstStyle/>
            <a:p>
              <a:endParaRPr lang="ja-JP" altLang="en-US"/>
            </a:p>
          </p:txBody>
        </p:sp>
      </p:grpSp>
      <p:sp>
        <p:nvSpPr>
          <p:cNvPr id="35" name="角丸四角形 34"/>
          <p:cNvSpPr/>
          <p:nvPr/>
        </p:nvSpPr>
        <p:spPr>
          <a:xfrm>
            <a:off x="504666" y="4092307"/>
            <a:ext cx="5040000" cy="36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44000" rIns="0" bIns="72000" rtlCol="0" anchor="ctr"/>
          <a:lstStyle/>
          <a:p>
            <a:pPr algn="ct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精神･発達障害者しごとサポーター養成講座の概要</a:t>
            </a:r>
          </a:p>
        </p:txBody>
      </p:sp>
      <p:pic>
        <p:nvPicPr>
          <p:cNvPr id="24" name="Picture 4" descr="クリックすると新しいウィンドウで開きます"/>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04526" y="2999745"/>
            <a:ext cx="817445" cy="897966"/>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クリックすると新しいウィンドウで開きます"/>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3297" y="6141561"/>
            <a:ext cx="764164" cy="663868"/>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4475489" y="1102472"/>
            <a:ext cx="2653834" cy="461665"/>
          </a:xfrm>
          <a:prstGeom prst="rect">
            <a:avLst/>
          </a:prstGeom>
          <a:noFill/>
        </p:spPr>
        <p:txBody>
          <a:bodyPr wrap="square" rtlCol="0">
            <a:spAutoFit/>
          </a:bodyPr>
          <a:lstStyle/>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開催しています</a:t>
            </a:r>
          </a:p>
        </p:txBody>
      </p:sp>
      <p:sp>
        <p:nvSpPr>
          <p:cNvPr id="39" name="テキスト ボックス 38"/>
          <p:cNvSpPr txBox="1"/>
          <p:nvPr/>
        </p:nvSpPr>
        <p:spPr>
          <a:xfrm>
            <a:off x="1225590" y="6169714"/>
            <a:ext cx="5867236" cy="660292"/>
          </a:xfrm>
          <a:prstGeom prst="rect">
            <a:avLst/>
          </a:prstGeom>
          <a:noFill/>
        </p:spPr>
        <p:txBody>
          <a:bodyPr wrap="square" lIns="100186" tIns="50093" rIns="100186" bIns="50093" rtlCol="0">
            <a:spAutoFit/>
          </a:bodyPr>
          <a:lstStyle/>
          <a:p>
            <a:pPr marL="216000" indent="-216000" algn="just">
              <a:spcBef>
                <a:spcPts val="200"/>
              </a:spcBef>
            </a:pP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今現在、障害のある方と一緒に働いているかどうか等は問いません。 </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marL="180000" indent="-216000" algn="just">
              <a:spcBef>
                <a:spcPts val="200"/>
              </a:spcBef>
            </a:pP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 受講された方には、</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精神・発達障害者しごとサポーターグッズ</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を進呈予定です</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a:p>
            <a:pPr marL="180000" indent="-216000" algn="just">
              <a:spcBef>
                <a:spcPts val="200"/>
              </a:spcBef>
            </a:pP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（数に限りがあります）。</a:t>
            </a:r>
            <a:endPar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山形 39"/>
          <p:cNvSpPr/>
          <p:nvPr/>
        </p:nvSpPr>
        <p:spPr>
          <a:xfrm>
            <a:off x="1083980" y="9444331"/>
            <a:ext cx="5954993" cy="288000"/>
          </a:xfrm>
          <a:prstGeom prst="chevron">
            <a:avLst>
              <a:gd name="adj" fmla="val 40839"/>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87828" tIns="72000" rIns="87828" bIns="36000" rtlCol="0" anchor="t" anchorCtr="1"/>
          <a:lstStyle/>
          <a:p>
            <a:pPr algn="ctr"/>
            <a:r>
              <a:rPr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詳細やご不明な点は、労働局またはハローワークへお問い合わせください。</a:t>
            </a:r>
          </a:p>
        </p:txBody>
      </p:sp>
      <p:sp>
        <p:nvSpPr>
          <p:cNvPr id="17" name="円/楕円 16"/>
          <p:cNvSpPr/>
          <p:nvPr/>
        </p:nvSpPr>
        <p:spPr>
          <a:xfrm>
            <a:off x="202717" y="8537439"/>
            <a:ext cx="936000" cy="936000"/>
          </a:xfrm>
          <a:prstGeom prst="ellipse">
            <a:avLst/>
          </a:prstGeom>
          <a:solidFill>
            <a:srgbClr val="FFFF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202716" y="8726959"/>
            <a:ext cx="936001" cy="59705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0186" tIns="43200" rIns="100186" bIns="36000" spcCol="0" rtlCol="0" anchor="t" anchorCtr="1"/>
          <a:lstStyle/>
          <a:p>
            <a:pPr algn="ctr">
              <a:lnSpc>
                <a:spcPts val="1900"/>
              </a:lnSpc>
            </a:pP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ご留意</a:t>
            </a:r>
            <a:endParaRPr lang="en-US" altLang="ja-JP"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900"/>
              </a:lnSpc>
            </a:pP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ください</a:t>
            </a:r>
            <a:endParaRPr lang="ja-JP" altLang="en-US" sz="1300" b="1" dirty="0">
              <a:solidFill>
                <a:srgbClr val="00B0F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3227144" y="6887243"/>
            <a:ext cx="3598939" cy="369332"/>
          </a:xfrm>
          <a:prstGeom prst="rect">
            <a:avLst/>
          </a:prstGeom>
          <a:noFill/>
        </p:spPr>
        <p:txBody>
          <a:bodyPr wrap="square" rtlCol="0">
            <a:spAutoFit/>
          </a:bodyPr>
          <a:lstStyle/>
          <a:p>
            <a:r>
              <a:rPr lang="en-US" altLang="ja-JP" sz="18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講座の開催日程は、裏面参照</a:t>
            </a:r>
            <a:endParaRPr lang="en-US" altLang="ja-JP" sz="1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角丸四角形 8"/>
          <p:cNvSpPr/>
          <p:nvPr/>
        </p:nvSpPr>
        <p:spPr>
          <a:xfrm>
            <a:off x="350980" y="6847285"/>
            <a:ext cx="2169350" cy="504056"/>
          </a:xfrm>
          <a:prstGeom prst="roundRect">
            <a:avLst>
              <a:gd name="adj" fmla="val 6589"/>
            </a:avLst>
          </a:prstGeom>
          <a:solidFill>
            <a:schemeClr val="tx2">
              <a:lumMod val="60000"/>
              <a:lumOff val="4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ctr"/>
          <a:lstStyle/>
          <a:p>
            <a:r>
              <a:rPr lang="ja-JP" altLang="en-US" sz="15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事業所への</a:t>
            </a:r>
            <a:r>
              <a:rPr lang="ja-JP" altLang="en-US" sz="1600" b="1" kern="100"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出前講座</a:t>
            </a:r>
            <a:r>
              <a:rPr lang="ja-JP" altLang="en-US" sz="15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も</a:t>
            </a:r>
            <a:endParaRPr lang="en-US" altLang="ja-JP" sz="15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5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あります</a:t>
            </a:r>
          </a:p>
        </p:txBody>
      </p:sp>
      <p:sp>
        <p:nvSpPr>
          <p:cNvPr id="37" name="テキスト ボックス 36"/>
          <p:cNvSpPr txBox="1"/>
          <p:nvPr/>
        </p:nvSpPr>
        <p:spPr>
          <a:xfrm>
            <a:off x="294967" y="7384416"/>
            <a:ext cx="4801499" cy="316608"/>
          </a:xfrm>
          <a:prstGeom prst="rect">
            <a:avLst/>
          </a:prstGeom>
          <a:noFill/>
        </p:spPr>
        <p:txBody>
          <a:bodyPr wrap="square" lIns="100186" tIns="50093" rIns="100186" bIns="50093" rtlCol="0">
            <a:spAutoFit/>
          </a:bodyPr>
          <a:lstStyle/>
          <a:p>
            <a:pPr indent="-216000" algn="just">
              <a:spcBef>
                <a:spcPts val="600"/>
              </a:spcBef>
            </a:pPr>
            <a:r>
              <a:rPr lang="ja-JP" altLang="en-US" sz="1400" b="1" u="sng" kern="100" dirty="0">
                <a:latin typeface="メイリオ" panose="020B0604030504040204" pitchFamily="50" charset="-128"/>
                <a:ea typeface="メイリオ" panose="020B0604030504040204" pitchFamily="50" charset="-128"/>
                <a:cs typeface="メイリオ" panose="020B0604030504040204" pitchFamily="50" charset="-128"/>
              </a:rPr>
              <a:t>ハローワークから講師が事業所に出向きます</a:t>
            </a:r>
            <a:r>
              <a:rPr lang="ja-JP" altLang="en-US" sz="1400"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7" name="Picture 3"/>
          <p:cNvPicPr>
            <a:picLocks noChangeArrowheads="1"/>
          </p:cNvPicPr>
          <p:nvPr/>
        </p:nvPicPr>
        <p:blipFill rotWithShape="1">
          <a:blip r:embed="rId7">
            <a:extLst>
              <a:ext uri="{28A0092B-C50C-407E-A947-70E740481C1C}">
                <a14:useLocalDpi xmlns:a14="http://schemas.microsoft.com/office/drawing/2010/main" val="0"/>
              </a:ext>
            </a:extLst>
          </a:blip>
          <a:srcRect l="2596" r="911" b="3492"/>
          <a:stretch/>
        </p:blipFill>
        <p:spPr bwMode="auto">
          <a:xfrm>
            <a:off x="6030105" y="4119910"/>
            <a:ext cx="900000" cy="900000"/>
          </a:xfrm>
          <a:prstGeom prst="rect">
            <a:avLst/>
          </a:prstGeom>
          <a:noFill/>
          <a:ln>
            <a:noFill/>
          </a:ln>
        </p:spPr>
      </p:pic>
      <p:sp>
        <p:nvSpPr>
          <p:cNvPr id="10" name="正方形/長方形 9"/>
          <p:cNvSpPr/>
          <p:nvPr/>
        </p:nvSpPr>
        <p:spPr>
          <a:xfrm>
            <a:off x="264675" y="610691"/>
            <a:ext cx="6696744" cy="655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6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精神･発達障害者しごとサポーター養成講座</a:t>
            </a:r>
          </a:p>
        </p:txBody>
      </p:sp>
      <p:sp>
        <p:nvSpPr>
          <p:cNvPr id="45" name="角丸四角形 44"/>
          <p:cNvSpPr/>
          <p:nvPr/>
        </p:nvSpPr>
        <p:spPr>
          <a:xfrm>
            <a:off x="306021" y="2154178"/>
            <a:ext cx="6532412" cy="1197421"/>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100186" tIns="50093" rIns="100186" bIns="50093" numCol="1" spcCol="0" rtlCol="0" fromWordArt="0" anchor="ctr" anchorCtr="0" forceAA="0" compatLnSpc="1">
            <a:prstTxWarp prst="textNoShape">
              <a:avLst/>
            </a:prstTxWarp>
            <a:noAutofit/>
          </a:bodyPr>
          <a:lstStyle/>
          <a:p>
            <a:pPr algn="just">
              <a:lnSpc>
                <a:spcPts val="17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精神障害、発達障害のある方々の雇用は、年々増加しています。これらの方々が安定して働き続けるためのポイントの一つは</a:t>
            </a:r>
            <a:r>
              <a:rPr lang="ja-JP" altLang="en-US" sz="12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「職場において同僚や上司がその人の障害特性について理解し、共に働く上での配慮があること」</a:t>
            </a: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ですが、企業で働く一般の従業員の方が障害等に関する基礎的な知識や情報を得る機会は限られていました。</a:t>
            </a:r>
            <a:endParaRPr lang="ja-JP" altLang="en-US" sz="12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角丸四角形 47"/>
          <p:cNvSpPr/>
          <p:nvPr/>
        </p:nvSpPr>
        <p:spPr>
          <a:xfrm>
            <a:off x="236518" y="7736969"/>
            <a:ext cx="6693587" cy="527856"/>
          </a:xfrm>
          <a:prstGeom prst="roundRect">
            <a:avLst>
              <a:gd name="adj" fmla="val 24547"/>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226388" y="7638726"/>
            <a:ext cx="5081885" cy="563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r>
              <a:rPr lang="en-US" altLang="ja-JP"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ラーニング版</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を公開しています！</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ストライプ矢印 49"/>
          <p:cNvSpPr/>
          <p:nvPr/>
        </p:nvSpPr>
        <p:spPr>
          <a:xfrm>
            <a:off x="4328167" y="7929444"/>
            <a:ext cx="180000" cy="233986"/>
          </a:xfrm>
          <a:prstGeom prst="stripedRightArrow">
            <a:avLst>
              <a:gd name="adj1" fmla="val 74357"/>
              <a:gd name="adj2"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1" name="グループ化 50"/>
          <p:cNvGrpSpPr/>
          <p:nvPr/>
        </p:nvGrpSpPr>
        <p:grpSpPr>
          <a:xfrm>
            <a:off x="4656376" y="7959128"/>
            <a:ext cx="2362502" cy="294346"/>
            <a:chOff x="4858493" y="1703263"/>
            <a:chExt cx="1543100" cy="323415"/>
          </a:xfrm>
        </p:grpSpPr>
        <p:grpSp>
          <p:nvGrpSpPr>
            <p:cNvPr id="52" name="グループ化 51"/>
            <p:cNvGrpSpPr/>
            <p:nvPr/>
          </p:nvGrpSpPr>
          <p:grpSpPr>
            <a:xfrm>
              <a:off x="4858493" y="1703263"/>
              <a:ext cx="1426328" cy="204753"/>
              <a:chOff x="4896593" y="1903288"/>
              <a:chExt cx="1426328" cy="204753"/>
            </a:xfrm>
          </p:grpSpPr>
          <p:sp>
            <p:nvSpPr>
              <p:cNvPr id="54" name="正方形/長方形 53"/>
              <p:cNvSpPr/>
              <p:nvPr/>
            </p:nvSpPr>
            <p:spPr>
              <a:xfrm>
                <a:off x="4896593" y="1905664"/>
                <a:ext cx="1169482" cy="2023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p>
                <a:pPr algn="ctr"/>
                <a:r>
                  <a:rPr kumimoji="1" lang="ja-JP" altLang="en-US" sz="1000" dirty="0">
                    <a:solidFill>
                      <a:schemeClr val="tx1"/>
                    </a:solidFill>
                  </a:rPr>
                  <a:t>しごとサポーター　</a:t>
                </a:r>
                <a:r>
                  <a:rPr kumimoji="1" lang="en-US" altLang="ja-JP" sz="1000" dirty="0">
                    <a:solidFill>
                      <a:schemeClr val="tx1"/>
                    </a:solidFill>
                  </a:rPr>
                  <a:t>e</a:t>
                </a:r>
                <a:r>
                  <a:rPr kumimoji="1" lang="ja-JP" altLang="en-US" sz="1000" dirty="0">
                    <a:solidFill>
                      <a:schemeClr val="tx1"/>
                    </a:solidFill>
                  </a:rPr>
                  <a:t>ラーニング　</a:t>
                </a:r>
              </a:p>
            </p:txBody>
          </p:sp>
          <p:sp>
            <p:nvSpPr>
              <p:cNvPr id="55" name="正方形/長方形 54"/>
              <p:cNvSpPr/>
              <p:nvPr/>
            </p:nvSpPr>
            <p:spPr>
              <a:xfrm>
                <a:off x="6079508" y="1903288"/>
                <a:ext cx="243413" cy="204753"/>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p>
                <a:pPr algn="ctr"/>
                <a:r>
                  <a:rPr lang="ja-JP" altLang="en-US" sz="1000" dirty="0">
                    <a:solidFill>
                      <a:schemeClr val="tx1"/>
                    </a:solidFill>
                  </a:rPr>
                  <a:t>検索</a:t>
                </a:r>
                <a:endParaRPr kumimoji="1" lang="ja-JP" altLang="en-US" sz="1000" dirty="0">
                  <a:solidFill>
                    <a:schemeClr val="tx1"/>
                  </a:solidFill>
                </a:endParaRPr>
              </a:p>
            </p:txBody>
          </p:sp>
        </p:grpSp>
        <p:sp>
          <p:nvSpPr>
            <p:cNvPr id="53" name="上矢印 52"/>
            <p:cNvSpPr/>
            <p:nvPr/>
          </p:nvSpPr>
          <p:spPr>
            <a:xfrm rot="17800644">
              <a:off x="6212811" y="1837896"/>
              <a:ext cx="212967" cy="164597"/>
            </a:xfrm>
            <a:prstGeom prst="upArrow">
              <a:avLst>
                <a:gd name="adj1" fmla="val 28428"/>
                <a:gd name="adj2" fmla="val 78475"/>
              </a:avLst>
            </a:prstGeom>
            <a:solidFill>
              <a:schemeClr val="bg1"/>
            </a:solidFill>
            <a:ln w="952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9" name="正方形/長方形 58"/>
          <p:cNvSpPr/>
          <p:nvPr/>
        </p:nvSpPr>
        <p:spPr>
          <a:xfrm>
            <a:off x="108000" y="7881657"/>
            <a:ext cx="5081885" cy="563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「まず基礎知識を学びたい」という方はぜひご利用ください。</a:t>
            </a:r>
          </a:p>
        </p:txBody>
      </p:sp>
      <p:sp>
        <p:nvSpPr>
          <p:cNvPr id="56" name="テキスト ボックス 40"/>
          <p:cNvSpPr txBox="1"/>
          <p:nvPr/>
        </p:nvSpPr>
        <p:spPr>
          <a:xfrm>
            <a:off x="5062613" y="7112541"/>
            <a:ext cx="1898806" cy="603866"/>
          </a:xfrm>
          <a:prstGeom prst="rect">
            <a:avLst/>
          </a:prstGeom>
          <a:noFill/>
        </p:spPr>
        <p:txBody>
          <a:bodyPr wrap="square" lIns="100186" tIns="50093" rIns="100186" bIns="50093" rtlCol="0">
            <a:spAutoFit/>
          </a:bodyPr>
          <a:ls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a:lstStyle>
          <a:p>
            <a:pPr marL="180000" indent="-216000" algn="just">
              <a:lnSpc>
                <a:spcPts val="1200"/>
              </a:lnSpc>
              <a:spcBef>
                <a:spcPts val="200"/>
              </a:spcBef>
            </a:pPr>
            <a:endParaRPr lang="en-US" altLang="ja-JP" sz="1000" kern="1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216000" algn="just">
              <a:lnSpc>
                <a:spcPts val="1200"/>
              </a:lnSpc>
              <a:spcBef>
                <a:spcPts val="200"/>
              </a:spcBef>
            </a:pPr>
            <a:r>
              <a:rPr lang="ja-JP" altLang="en-US" sz="1000" kern="1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kern="1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受講料は無料です</a:t>
            </a:r>
            <a:endParaRPr lang="en-US" altLang="ja-JP" sz="1400" b="1" kern="100"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Text Box 42"/>
          <p:cNvSpPr txBox="1">
            <a:spLocks noChangeArrowheads="1"/>
          </p:cNvSpPr>
          <p:nvPr/>
        </p:nvSpPr>
        <p:spPr bwMode="auto">
          <a:xfrm>
            <a:off x="614346" y="9813781"/>
            <a:ext cx="6057481" cy="288740"/>
          </a:xfrm>
          <a:prstGeom prst="rect">
            <a:avLst/>
          </a:prstGeom>
          <a:noFill/>
          <a:ln w="9525">
            <a:noFill/>
            <a:miter lim="800000"/>
            <a:headEnd/>
            <a:tailEnd/>
          </a:ln>
        </p:spPr>
        <p:txBody>
          <a:bodyPr wrap="square" lIns="34578" tIns="43914" rIns="34578" bIns="43914">
            <a:spAutoFit/>
          </a:bodyPr>
          <a:lstStyle/>
          <a:p>
            <a:pPr algn="ctr">
              <a:defRPr/>
            </a:pPr>
            <a:r>
              <a:rPr lang="ja-JP" altLang="en-US" sz="1300" b="1" spc="-19" dirty="0">
                <a:latin typeface="メイリオ" pitchFamily="50" charset="-128"/>
                <a:ea typeface="メイリオ" pitchFamily="50" charset="-128"/>
              </a:rPr>
              <a:t>　主催： 　　 神奈川労働局・ハローワーク　共催：神奈川県</a:t>
            </a:r>
          </a:p>
        </p:txBody>
      </p:sp>
      <p:grpSp>
        <p:nvGrpSpPr>
          <p:cNvPr id="58" name="グループ化 57"/>
          <p:cNvGrpSpPr/>
          <p:nvPr/>
        </p:nvGrpSpPr>
        <p:grpSpPr>
          <a:xfrm>
            <a:off x="299168" y="1480272"/>
            <a:ext cx="6739805" cy="673906"/>
            <a:chOff x="182166" y="1503636"/>
            <a:chExt cx="6739805" cy="673906"/>
          </a:xfrm>
        </p:grpSpPr>
        <p:sp>
          <p:nvSpPr>
            <p:cNvPr id="60" name="角丸四角形 59"/>
            <p:cNvSpPr/>
            <p:nvPr/>
          </p:nvSpPr>
          <p:spPr>
            <a:xfrm>
              <a:off x="202716" y="1503636"/>
              <a:ext cx="6719255" cy="673906"/>
            </a:xfrm>
            <a:prstGeom prst="roundRect">
              <a:avLst>
                <a:gd name="adj" fmla="val 2454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001855" rtl="0" eaLnBrk="1" latinLnBrk="0" hangingPunct="1">
                <a:defRPr kumimoji="1" sz="2000" kern="1200">
                  <a:solidFill>
                    <a:schemeClr val="lt1"/>
                  </a:solidFill>
                  <a:latin typeface="+mn-lt"/>
                  <a:ea typeface="+mn-ea"/>
                  <a:cs typeface="+mn-cs"/>
                </a:defRPr>
              </a:lvl1pPr>
              <a:lvl2pPr marL="500928" algn="l" defTabSz="1001855" rtl="0" eaLnBrk="1" latinLnBrk="0" hangingPunct="1">
                <a:defRPr kumimoji="1" sz="2000" kern="1200">
                  <a:solidFill>
                    <a:schemeClr val="lt1"/>
                  </a:solidFill>
                  <a:latin typeface="+mn-lt"/>
                  <a:ea typeface="+mn-ea"/>
                  <a:cs typeface="+mn-cs"/>
                </a:defRPr>
              </a:lvl2pPr>
              <a:lvl3pPr marL="1001855" algn="l" defTabSz="1001855" rtl="0" eaLnBrk="1" latinLnBrk="0" hangingPunct="1">
                <a:defRPr kumimoji="1" sz="2000" kern="1200">
                  <a:solidFill>
                    <a:schemeClr val="lt1"/>
                  </a:solidFill>
                  <a:latin typeface="+mn-lt"/>
                  <a:ea typeface="+mn-ea"/>
                  <a:cs typeface="+mn-cs"/>
                </a:defRPr>
              </a:lvl3pPr>
              <a:lvl4pPr marL="1502783" algn="l" defTabSz="1001855" rtl="0" eaLnBrk="1" latinLnBrk="0" hangingPunct="1">
                <a:defRPr kumimoji="1" sz="2000" kern="1200">
                  <a:solidFill>
                    <a:schemeClr val="lt1"/>
                  </a:solidFill>
                  <a:latin typeface="+mn-lt"/>
                  <a:ea typeface="+mn-ea"/>
                  <a:cs typeface="+mn-cs"/>
                </a:defRPr>
              </a:lvl4pPr>
              <a:lvl5pPr marL="2003711" algn="l" defTabSz="1001855" rtl="0" eaLnBrk="1" latinLnBrk="0" hangingPunct="1">
                <a:defRPr kumimoji="1" sz="2000" kern="1200">
                  <a:solidFill>
                    <a:schemeClr val="lt1"/>
                  </a:solidFill>
                  <a:latin typeface="+mn-lt"/>
                  <a:ea typeface="+mn-ea"/>
                  <a:cs typeface="+mn-cs"/>
                </a:defRPr>
              </a:lvl5pPr>
              <a:lvl6pPr marL="2504638" algn="l" defTabSz="1001855" rtl="0" eaLnBrk="1" latinLnBrk="0" hangingPunct="1">
                <a:defRPr kumimoji="1" sz="2000" kern="1200">
                  <a:solidFill>
                    <a:schemeClr val="lt1"/>
                  </a:solidFill>
                  <a:latin typeface="+mn-lt"/>
                  <a:ea typeface="+mn-ea"/>
                  <a:cs typeface="+mn-cs"/>
                </a:defRPr>
              </a:lvl6pPr>
              <a:lvl7pPr marL="3005566" algn="l" defTabSz="1001855" rtl="0" eaLnBrk="1" latinLnBrk="0" hangingPunct="1">
                <a:defRPr kumimoji="1" sz="2000" kern="1200">
                  <a:solidFill>
                    <a:schemeClr val="lt1"/>
                  </a:solidFill>
                  <a:latin typeface="+mn-lt"/>
                  <a:ea typeface="+mn-ea"/>
                  <a:cs typeface="+mn-cs"/>
                </a:defRPr>
              </a:lvl7pPr>
              <a:lvl8pPr marL="3506494" algn="l" defTabSz="1001855" rtl="0" eaLnBrk="1" latinLnBrk="0" hangingPunct="1">
                <a:defRPr kumimoji="1" sz="2000" kern="1200">
                  <a:solidFill>
                    <a:schemeClr val="lt1"/>
                  </a:solidFill>
                  <a:latin typeface="+mn-lt"/>
                  <a:ea typeface="+mn-ea"/>
                  <a:cs typeface="+mn-cs"/>
                </a:defRPr>
              </a:lvl8pPr>
              <a:lvl9pPr marL="4007421" algn="l" defTabSz="1001855" rtl="0" eaLnBrk="1" latinLnBrk="0" hangingPunct="1">
                <a:defRPr kumimoji="1" sz="2000" kern="1200">
                  <a:solidFill>
                    <a:schemeClr val="lt1"/>
                  </a:solidFill>
                  <a:latin typeface="+mn-lt"/>
                  <a:ea typeface="+mn-ea"/>
                  <a:cs typeface="+mn-cs"/>
                </a:defRPr>
              </a:lvl9pPr>
            </a:lstStyle>
            <a:p>
              <a:pPr algn="ctr"/>
              <a:endParaRPr kumimoji="1" lang="ja-JP" altLang="en-US"/>
            </a:p>
          </p:txBody>
        </p:sp>
        <p:sp>
          <p:nvSpPr>
            <p:cNvPr id="61" name="正方形/長方形 60"/>
            <p:cNvSpPr/>
            <p:nvPr/>
          </p:nvSpPr>
          <p:spPr>
            <a:xfrm>
              <a:off x="182166" y="1535375"/>
              <a:ext cx="5081885" cy="6163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defPPr>
                <a:defRPr lang="ja-JP"/>
              </a:defPPr>
              <a:lvl1pPr marL="0" algn="l" defTabSz="1001855" rtl="0" eaLnBrk="1" latinLnBrk="0" hangingPunct="1">
                <a:defRPr kumimoji="1" sz="2000" kern="1200">
                  <a:solidFill>
                    <a:schemeClr val="lt1"/>
                  </a:solidFill>
                  <a:latin typeface="+mn-lt"/>
                  <a:ea typeface="+mn-ea"/>
                  <a:cs typeface="+mn-cs"/>
                </a:defRPr>
              </a:lvl1pPr>
              <a:lvl2pPr marL="500928" algn="l" defTabSz="1001855" rtl="0" eaLnBrk="1" latinLnBrk="0" hangingPunct="1">
                <a:defRPr kumimoji="1" sz="2000" kern="1200">
                  <a:solidFill>
                    <a:schemeClr val="lt1"/>
                  </a:solidFill>
                  <a:latin typeface="+mn-lt"/>
                  <a:ea typeface="+mn-ea"/>
                  <a:cs typeface="+mn-cs"/>
                </a:defRPr>
              </a:lvl2pPr>
              <a:lvl3pPr marL="1001855" algn="l" defTabSz="1001855" rtl="0" eaLnBrk="1" latinLnBrk="0" hangingPunct="1">
                <a:defRPr kumimoji="1" sz="2000" kern="1200">
                  <a:solidFill>
                    <a:schemeClr val="lt1"/>
                  </a:solidFill>
                  <a:latin typeface="+mn-lt"/>
                  <a:ea typeface="+mn-ea"/>
                  <a:cs typeface="+mn-cs"/>
                </a:defRPr>
              </a:lvl3pPr>
              <a:lvl4pPr marL="1502783" algn="l" defTabSz="1001855" rtl="0" eaLnBrk="1" latinLnBrk="0" hangingPunct="1">
                <a:defRPr kumimoji="1" sz="2000" kern="1200">
                  <a:solidFill>
                    <a:schemeClr val="lt1"/>
                  </a:solidFill>
                  <a:latin typeface="+mn-lt"/>
                  <a:ea typeface="+mn-ea"/>
                  <a:cs typeface="+mn-cs"/>
                </a:defRPr>
              </a:lvl4pPr>
              <a:lvl5pPr marL="2003711" algn="l" defTabSz="1001855" rtl="0" eaLnBrk="1" latinLnBrk="0" hangingPunct="1">
                <a:defRPr kumimoji="1" sz="2000" kern="1200">
                  <a:solidFill>
                    <a:schemeClr val="lt1"/>
                  </a:solidFill>
                  <a:latin typeface="+mn-lt"/>
                  <a:ea typeface="+mn-ea"/>
                  <a:cs typeface="+mn-cs"/>
                </a:defRPr>
              </a:lvl5pPr>
              <a:lvl6pPr marL="2504638" algn="l" defTabSz="1001855" rtl="0" eaLnBrk="1" latinLnBrk="0" hangingPunct="1">
                <a:defRPr kumimoji="1" sz="2000" kern="1200">
                  <a:solidFill>
                    <a:schemeClr val="lt1"/>
                  </a:solidFill>
                  <a:latin typeface="+mn-lt"/>
                  <a:ea typeface="+mn-ea"/>
                  <a:cs typeface="+mn-cs"/>
                </a:defRPr>
              </a:lvl6pPr>
              <a:lvl7pPr marL="3005566" algn="l" defTabSz="1001855" rtl="0" eaLnBrk="1" latinLnBrk="0" hangingPunct="1">
                <a:defRPr kumimoji="1" sz="2000" kern="1200">
                  <a:solidFill>
                    <a:schemeClr val="lt1"/>
                  </a:solidFill>
                  <a:latin typeface="+mn-lt"/>
                  <a:ea typeface="+mn-ea"/>
                  <a:cs typeface="+mn-cs"/>
                </a:defRPr>
              </a:lvl7pPr>
              <a:lvl8pPr marL="3506494" algn="l" defTabSz="1001855" rtl="0" eaLnBrk="1" latinLnBrk="0" hangingPunct="1">
                <a:defRPr kumimoji="1" sz="2000" kern="1200">
                  <a:solidFill>
                    <a:schemeClr val="lt1"/>
                  </a:solidFill>
                  <a:latin typeface="+mn-lt"/>
                  <a:ea typeface="+mn-ea"/>
                  <a:cs typeface="+mn-cs"/>
                </a:defRPr>
              </a:lvl8pPr>
              <a:lvl9pPr marL="4007421" algn="l" defTabSz="1001855" rtl="0" eaLnBrk="1" latinLnBrk="0" hangingPunct="1">
                <a:defRPr kumimoji="1" sz="2000" kern="1200">
                  <a:solidFill>
                    <a:schemeClr val="lt1"/>
                  </a:solidFill>
                  <a:latin typeface="+mn-lt"/>
                  <a:ea typeface="+mn-ea"/>
                  <a:cs typeface="+mn-cs"/>
                </a:defRPr>
              </a:lvl9pPr>
            </a:lstStyle>
            <a:p>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しごとサポーター</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ポータルサイト</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を開設しています。</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受講者の声をはじめ、幅広い情報をご覧いただけます。</a:t>
              </a:r>
            </a:p>
          </p:txBody>
        </p:sp>
        <p:sp>
          <p:nvSpPr>
            <p:cNvPr id="62" name="ストライプ矢印 61"/>
            <p:cNvSpPr/>
            <p:nvPr/>
          </p:nvSpPr>
          <p:spPr>
            <a:xfrm>
              <a:off x="4274600" y="1638127"/>
              <a:ext cx="333962" cy="391056"/>
            </a:xfrm>
            <a:prstGeom prst="stripedRightArrow">
              <a:avLst>
                <a:gd name="adj1" fmla="val 74357"/>
                <a:gd name="adj2"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001855" rtl="0" eaLnBrk="1" latinLnBrk="0" hangingPunct="1">
                <a:defRPr kumimoji="1" sz="2000" kern="1200">
                  <a:solidFill>
                    <a:schemeClr val="lt1"/>
                  </a:solidFill>
                  <a:latin typeface="+mn-lt"/>
                  <a:ea typeface="+mn-ea"/>
                  <a:cs typeface="+mn-cs"/>
                </a:defRPr>
              </a:lvl1pPr>
              <a:lvl2pPr marL="500928" algn="l" defTabSz="1001855" rtl="0" eaLnBrk="1" latinLnBrk="0" hangingPunct="1">
                <a:defRPr kumimoji="1" sz="2000" kern="1200">
                  <a:solidFill>
                    <a:schemeClr val="lt1"/>
                  </a:solidFill>
                  <a:latin typeface="+mn-lt"/>
                  <a:ea typeface="+mn-ea"/>
                  <a:cs typeface="+mn-cs"/>
                </a:defRPr>
              </a:lvl2pPr>
              <a:lvl3pPr marL="1001855" algn="l" defTabSz="1001855" rtl="0" eaLnBrk="1" latinLnBrk="0" hangingPunct="1">
                <a:defRPr kumimoji="1" sz="2000" kern="1200">
                  <a:solidFill>
                    <a:schemeClr val="lt1"/>
                  </a:solidFill>
                  <a:latin typeface="+mn-lt"/>
                  <a:ea typeface="+mn-ea"/>
                  <a:cs typeface="+mn-cs"/>
                </a:defRPr>
              </a:lvl3pPr>
              <a:lvl4pPr marL="1502783" algn="l" defTabSz="1001855" rtl="0" eaLnBrk="1" latinLnBrk="0" hangingPunct="1">
                <a:defRPr kumimoji="1" sz="2000" kern="1200">
                  <a:solidFill>
                    <a:schemeClr val="lt1"/>
                  </a:solidFill>
                  <a:latin typeface="+mn-lt"/>
                  <a:ea typeface="+mn-ea"/>
                  <a:cs typeface="+mn-cs"/>
                </a:defRPr>
              </a:lvl4pPr>
              <a:lvl5pPr marL="2003711" algn="l" defTabSz="1001855" rtl="0" eaLnBrk="1" latinLnBrk="0" hangingPunct="1">
                <a:defRPr kumimoji="1" sz="2000" kern="1200">
                  <a:solidFill>
                    <a:schemeClr val="lt1"/>
                  </a:solidFill>
                  <a:latin typeface="+mn-lt"/>
                  <a:ea typeface="+mn-ea"/>
                  <a:cs typeface="+mn-cs"/>
                </a:defRPr>
              </a:lvl5pPr>
              <a:lvl6pPr marL="2504638" algn="l" defTabSz="1001855" rtl="0" eaLnBrk="1" latinLnBrk="0" hangingPunct="1">
                <a:defRPr kumimoji="1" sz="2000" kern="1200">
                  <a:solidFill>
                    <a:schemeClr val="lt1"/>
                  </a:solidFill>
                  <a:latin typeface="+mn-lt"/>
                  <a:ea typeface="+mn-ea"/>
                  <a:cs typeface="+mn-cs"/>
                </a:defRPr>
              </a:lvl6pPr>
              <a:lvl7pPr marL="3005566" algn="l" defTabSz="1001855" rtl="0" eaLnBrk="1" latinLnBrk="0" hangingPunct="1">
                <a:defRPr kumimoji="1" sz="2000" kern="1200">
                  <a:solidFill>
                    <a:schemeClr val="lt1"/>
                  </a:solidFill>
                  <a:latin typeface="+mn-lt"/>
                  <a:ea typeface="+mn-ea"/>
                  <a:cs typeface="+mn-cs"/>
                </a:defRPr>
              </a:lvl7pPr>
              <a:lvl8pPr marL="3506494" algn="l" defTabSz="1001855" rtl="0" eaLnBrk="1" latinLnBrk="0" hangingPunct="1">
                <a:defRPr kumimoji="1" sz="2000" kern="1200">
                  <a:solidFill>
                    <a:schemeClr val="lt1"/>
                  </a:solidFill>
                  <a:latin typeface="+mn-lt"/>
                  <a:ea typeface="+mn-ea"/>
                  <a:cs typeface="+mn-cs"/>
                </a:defRPr>
              </a:lvl8pPr>
              <a:lvl9pPr marL="4007421" algn="l" defTabSz="1001855" rtl="0" eaLnBrk="1" latinLnBrk="0" hangingPunct="1">
                <a:defRPr kumimoji="1" sz="2000" kern="1200">
                  <a:solidFill>
                    <a:schemeClr val="lt1"/>
                  </a:solidFill>
                  <a:latin typeface="+mn-lt"/>
                  <a:ea typeface="+mn-ea"/>
                  <a:cs typeface="+mn-cs"/>
                </a:defRPr>
              </a:lvl9pPr>
            </a:lstStyle>
            <a:p>
              <a:pPr algn="ctr"/>
              <a:endParaRPr kumimoji="1" lang="ja-JP" altLang="en-US"/>
            </a:p>
          </p:txBody>
        </p:sp>
        <p:grpSp>
          <p:nvGrpSpPr>
            <p:cNvPr id="63" name="グループ化 62"/>
            <p:cNvGrpSpPr/>
            <p:nvPr/>
          </p:nvGrpSpPr>
          <p:grpSpPr>
            <a:xfrm>
              <a:off x="4700291" y="1731024"/>
              <a:ext cx="1514056" cy="340690"/>
              <a:chOff x="4858494" y="1705197"/>
              <a:chExt cx="1514056" cy="340690"/>
            </a:xfrm>
          </p:grpSpPr>
          <p:grpSp>
            <p:nvGrpSpPr>
              <p:cNvPr id="65" name="グループ化 64"/>
              <p:cNvGrpSpPr/>
              <p:nvPr/>
            </p:nvGrpSpPr>
            <p:grpSpPr>
              <a:xfrm>
                <a:off x="4858494" y="1705197"/>
                <a:ext cx="1353707" cy="189640"/>
                <a:chOff x="4896594" y="1905222"/>
                <a:chExt cx="1353707" cy="189640"/>
              </a:xfrm>
            </p:grpSpPr>
            <p:sp>
              <p:nvSpPr>
                <p:cNvPr id="67" name="正方形/長方形 66"/>
                <p:cNvSpPr/>
                <p:nvPr/>
              </p:nvSpPr>
              <p:spPr>
                <a:xfrm>
                  <a:off x="4896594" y="1905664"/>
                  <a:ext cx="993668" cy="18919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defPPr>
                    <a:defRPr lang="ja-JP"/>
                  </a:defPPr>
                  <a:lvl1pPr marL="0" algn="l" defTabSz="1001855" rtl="0" eaLnBrk="1" latinLnBrk="0" hangingPunct="1">
                    <a:defRPr kumimoji="1" sz="2000" kern="1200">
                      <a:solidFill>
                        <a:schemeClr val="lt1"/>
                      </a:solidFill>
                      <a:latin typeface="+mn-lt"/>
                      <a:ea typeface="+mn-ea"/>
                      <a:cs typeface="+mn-cs"/>
                    </a:defRPr>
                  </a:lvl1pPr>
                  <a:lvl2pPr marL="500928" algn="l" defTabSz="1001855" rtl="0" eaLnBrk="1" latinLnBrk="0" hangingPunct="1">
                    <a:defRPr kumimoji="1" sz="2000" kern="1200">
                      <a:solidFill>
                        <a:schemeClr val="lt1"/>
                      </a:solidFill>
                      <a:latin typeface="+mn-lt"/>
                      <a:ea typeface="+mn-ea"/>
                      <a:cs typeface="+mn-cs"/>
                    </a:defRPr>
                  </a:lvl2pPr>
                  <a:lvl3pPr marL="1001855" algn="l" defTabSz="1001855" rtl="0" eaLnBrk="1" latinLnBrk="0" hangingPunct="1">
                    <a:defRPr kumimoji="1" sz="2000" kern="1200">
                      <a:solidFill>
                        <a:schemeClr val="lt1"/>
                      </a:solidFill>
                      <a:latin typeface="+mn-lt"/>
                      <a:ea typeface="+mn-ea"/>
                      <a:cs typeface="+mn-cs"/>
                    </a:defRPr>
                  </a:lvl3pPr>
                  <a:lvl4pPr marL="1502783" algn="l" defTabSz="1001855" rtl="0" eaLnBrk="1" latinLnBrk="0" hangingPunct="1">
                    <a:defRPr kumimoji="1" sz="2000" kern="1200">
                      <a:solidFill>
                        <a:schemeClr val="lt1"/>
                      </a:solidFill>
                      <a:latin typeface="+mn-lt"/>
                      <a:ea typeface="+mn-ea"/>
                      <a:cs typeface="+mn-cs"/>
                    </a:defRPr>
                  </a:lvl4pPr>
                  <a:lvl5pPr marL="2003711" algn="l" defTabSz="1001855" rtl="0" eaLnBrk="1" latinLnBrk="0" hangingPunct="1">
                    <a:defRPr kumimoji="1" sz="2000" kern="1200">
                      <a:solidFill>
                        <a:schemeClr val="lt1"/>
                      </a:solidFill>
                      <a:latin typeface="+mn-lt"/>
                      <a:ea typeface="+mn-ea"/>
                      <a:cs typeface="+mn-cs"/>
                    </a:defRPr>
                  </a:lvl5pPr>
                  <a:lvl6pPr marL="2504638" algn="l" defTabSz="1001855" rtl="0" eaLnBrk="1" latinLnBrk="0" hangingPunct="1">
                    <a:defRPr kumimoji="1" sz="2000" kern="1200">
                      <a:solidFill>
                        <a:schemeClr val="lt1"/>
                      </a:solidFill>
                      <a:latin typeface="+mn-lt"/>
                      <a:ea typeface="+mn-ea"/>
                      <a:cs typeface="+mn-cs"/>
                    </a:defRPr>
                  </a:lvl6pPr>
                  <a:lvl7pPr marL="3005566" algn="l" defTabSz="1001855" rtl="0" eaLnBrk="1" latinLnBrk="0" hangingPunct="1">
                    <a:defRPr kumimoji="1" sz="2000" kern="1200">
                      <a:solidFill>
                        <a:schemeClr val="lt1"/>
                      </a:solidFill>
                      <a:latin typeface="+mn-lt"/>
                      <a:ea typeface="+mn-ea"/>
                      <a:cs typeface="+mn-cs"/>
                    </a:defRPr>
                  </a:lvl7pPr>
                  <a:lvl8pPr marL="3506494" algn="l" defTabSz="1001855" rtl="0" eaLnBrk="1" latinLnBrk="0" hangingPunct="1">
                    <a:defRPr kumimoji="1" sz="2000" kern="1200">
                      <a:solidFill>
                        <a:schemeClr val="lt1"/>
                      </a:solidFill>
                      <a:latin typeface="+mn-lt"/>
                      <a:ea typeface="+mn-ea"/>
                      <a:cs typeface="+mn-cs"/>
                    </a:defRPr>
                  </a:lvl8pPr>
                  <a:lvl9pPr marL="4007421" algn="l" defTabSz="1001855" rtl="0" eaLnBrk="1" latinLnBrk="0" hangingPunct="1">
                    <a:defRPr kumimoji="1" sz="2000" kern="1200">
                      <a:solidFill>
                        <a:schemeClr val="lt1"/>
                      </a:solidFill>
                      <a:latin typeface="+mn-lt"/>
                      <a:ea typeface="+mn-ea"/>
                      <a:cs typeface="+mn-cs"/>
                    </a:defRPr>
                  </a:lvl9pPr>
                </a:lstStyle>
                <a:p>
                  <a:pPr algn="ctr"/>
                  <a:r>
                    <a:rPr kumimoji="1" lang="ja-JP" altLang="en-US" sz="1000" dirty="0">
                      <a:solidFill>
                        <a:schemeClr val="tx1"/>
                      </a:solidFill>
                    </a:rPr>
                    <a:t>しごとサポーター</a:t>
                  </a:r>
                </a:p>
              </p:txBody>
            </p:sp>
            <p:sp>
              <p:nvSpPr>
                <p:cNvPr id="68" name="正方形/長方形 67"/>
                <p:cNvSpPr/>
                <p:nvPr/>
              </p:nvSpPr>
              <p:spPr>
                <a:xfrm>
                  <a:off x="5890261" y="1905222"/>
                  <a:ext cx="360040" cy="189639"/>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defPPr>
                    <a:defRPr lang="ja-JP"/>
                  </a:defPPr>
                  <a:lvl1pPr marL="0" algn="l" defTabSz="1001855" rtl="0" eaLnBrk="1" latinLnBrk="0" hangingPunct="1">
                    <a:defRPr kumimoji="1" sz="2000" kern="1200">
                      <a:solidFill>
                        <a:schemeClr val="lt1"/>
                      </a:solidFill>
                      <a:latin typeface="+mn-lt"/>
                      <a:ea typeface="+mn-ea"/>
                      <a:cs typeface="+mn-cs"/>
                    </a:defRPr>
                  </a:lvl1pPr>
                  <a:lvl2pPr marL="500928" algn="l" defTabSz="1001855" rtl="0" eaLnBrk="1" latinLnBrk="0" hangingPunct="1">
                    <a:defRPr kumimoji="1" sz="2000" kern="1200">
                      <a:solidFill>
                        <a:schemeClr val="lt1"/>
                      </a:solidFill>
                      <a:latin typeface="+mn-lt"/>
                      <a:ea typeface="+mn-ea"/>
                      <a:cs typeface="+mn-cs"/>
                    </a:defRPr>
                  </a:lvl2pPr>
                  <a:lvl3pPr marL="1001855" algn="l" defTabSz="1001855" rtl="0" eaLnBrk="1" latinLnBrk="0" hangingPunct="1">
                    <a:defRPr kumimoji="1" sz="2000" kern="1200">
                      <a:solidFill>
                        <a:schemeClr val="lt1"/>
                      </a:solidFill>
                      <a:latin typeface="+mn-lt"/>
                      <a:ea typeface="+mn-ea"/>
                      <a:cs typeface="+mn-cs"/>
                    </a:defRPr>
                  </a:lvl3pPr>
                  <a:lvl4pPr marL="1502783" algn="l" defTabSz="1001855" rtl="0" eaLnBrk="1" latinLnBrk="0" hangingPunct="1">
                    <a:defRPr kumimoji="1" sz="2000" kern="1200">
                      <a:solidFill>
                        <a:schemeClr val="lt1"/>
                      </a:solidFill>
                      <a:latin typeface="+mn-lt"/>
                      <a:ea typeface="+mn-ea"/>
                      <a:cs typeface="+mn-cs"/>
                    </a:defRPr>
                  </a:lvl4pPr>
                  <a:lvl5pPr marL="2003711" algn="l" defTabSz="1001855" rtl="0" eaLnBrk="1" latinLnBrk="0" hangingPunct="1">
                    <a:defRPr kumimoji="1" sz="2000" kern="1200">
                      <a:solidFill>
                        <a:schemeClr val="lt1"/>
                      </a:solidFill>
                      <a:latin typeface="+mn-lt"/>
                      <a:ea typeface="+mn-ea"/>
                      <a:cs typeface="+mn-cs"/>
                    </a:defRPr>
                  </a:lvl5pPr>
                  <a:lvl6pPr marL="2504638" algn="l" defTabSz="1001855" rtl="0" eaLnBrk="1" latinLnBrk="0" hangingPunct="1">
                    <a:defRPr kumimoji="1" sz="2000" kern="1200">
                      <a:solidFill>
                        <a:schemeClr val="lt1"/>
                      </a:solidFill>
                      <a:latin typeface="+mn-lt"/>
                      <a:ea typeface="+mn-ea"/>
                      <a:cs typeface="+mn-cs"/>
                    </a:defRPr>
                  </a:lvl6pPr>
                  <a:lvl7pPr marL="3005566" algn="l" defTabSz="1001855" rtl="0" eaLnBrk="1" latinLnBrk="0" hangingPunct="1">
                    <a:defRPr kumimoji="1" sz="2000" kern="1200">
                      <a:solidFill>
                        <a:schemeClr val="lt1"/>
                      </a:solidFill>
                      <a:latin typeface="+mn-lt"/>
                      <a:ea typeface="+mn-ea"/>
                      <a:cs typeface="+mn-cs"/>
                    </a:defRPr>
                  </a:lvl7pPr>
                  <a:lvl8pPr marL="3506494" algn="l" defTabSz="1001855" rtl="0" eaLnBrk="1" latinLnBrk="0" hangingPunct="1">
                    <a:defRPr kumimoji="1" sz="2000" kern="1200">
                      <a:solidFill>
                        <a:schemeClr val="lt1"/>
                      </a:solidFill>
                      <a:latin typeface="+mn-lt"/>
                      <a:ea typeface="+mn-ea"/>
                      <a:cs typeface="+mn-cs"/>
                    </a:defRPr>
                  </a:lvl8pPr>
                  <a:lvl9pPr marL="4007421" algn="l" defTabSz="1001855" rtl="0" eaLnBrk="1" latinLnBrk="0" hangingPunct="1">
                    <a:defRPr kumimoji="1" sz="2000" kern="1200">
                      <a:solidFill>
                        <a:schemeClr val="lt1"/>
                      </a:solidFill>
                      <a:latin typeface="+mn-lt"/>
                      <a:ea typeface="+mn-ea"/>
                      <a:cs typeface="+mn-cs"/>
                    </a:defRPr>
                  </a:lvl9pPr>
                </a:lstStyle>
                <a:p>
                  <a:pPr algn="ctr"/>
                  <a:r>
                    <a:rPr lang="ja-JP" altLang="en-US" sz="1000" dirty="0">
                      <a:solidFill>
                        <a:schemeClr val="tx1"/>
                      </a:solidFill>
                    </a:rPr>
                    <a:t>検索</a:t>
                  </a:r>
                  <a:endParaRPr kumimoji="1" lang="ja-JP" altLang="en-US" sz="1000" dirty="0">
                    <a:solidFill>
                      <a:schemeClr val="tx1"/>
                    </a:solidFill>
                  </a:endParaRPr>
                </a:p>
              </p:txBody>
            </p:sp>
          </p:grpSp>
          <p:sp>
            <p:nvSpPr>
              <p:cNvPr id="66" name="上矢印 65"/>
              <p:cNvSpPr/>
              <p:nvPr/>
            </p:nvSpPr>
            <p:spPr>
              <a:xfrm rot="17800644">
                <a:off x="6137960" y="1811296"/>
                <a:ext cx="212968" cy="256213"/>
              </a:xfrm>
              <a:prstGeom prst="upArrow">
                <a:avLst>
                  <a:gd name="adj1" fmla="val 28428"/>
                  <a:gd name="adj2" fmla="val 78475"/>
                </a:avLst>
              </a:prstGeom>
              <a:solidFill>
                <a:schemeClr val="bg1"/>
              </a:solidFill>
              <a:ln w="952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001855" rtl="0" eaLnBrk="1" latinLnBrk="0" hangingPunct="1">
                  <a:defRPr kumimoji="1" sz="2000" kern="1200">
                    <a:solidFill>
                      <a:schemeClr val="lt1"/>
                    </a:solidFill>
                    <a:latin typeface="+mn-lt"/>
                    <a:ea typeface="+mn-ea"/>
                    <a:cs typeface="+mn-cs"/>
                  </a:defRPr>
                </a:lvl1pPr>
                <a:lvl2pPr marL="500928" algn="l" defTabSz="1001855" rtl="0" eaLnBrk="1" latinLnBrk="0" hangingPunct="1">
                  <a:defRPr kumimoji="1" sz="2000" kern="1200">
                    <a:solidFill>
                      <a:schemeClr val="lt1"/>
                    </a:solidFill>
                    <a:latin typeface="+mn-lt"/>
                    <a:ea typeface="+mn-ea"/>
                    <a:cs typeface="+mn-cs"/>
                  </a:defRPr>
                </a:lvl2pPr>
                <a:lvl3pPr marL="1001855" algn="l" defTabSz="1001855" rtl="0" eaLnBrk="1" latinLnBrk="0" hangingPunct="1">
                  <a:defRPr kumimoji="1" sz="2000" kern="1200">
                    <a:solidFill>
                      <a:schemeClr val="lt1"/>
                    </a:solidFill>
                    <a:latin typeface="+mn-lt"/>
                    <a:ea typeface="+mn-ea"/>
                    <a:cs typeface="+mn-cs"/>
                  </a:defRPr>
                </a:lvl3pPr>
                <a:lvl4pPr marL="1502783" algn="l" defTabSz="1001855" rtl="0" eaLnBrk="1" latinLnBrk="0" hangingPunct="1">
                  <a:defRPr kumimoji="1" sz="2000" kern="1200">
                    <a:solidFill>
                      <a:schemeClr val="lt1"/>
                    </a:solidFill>
                    <a:latin typeface="+mn-lt"/>
                    <a:ea typeface="+mn-ea"/>
                    <a:cs typeface="+mn-cs"/>
                  </a:defRPr>
                </a:lvl4pPr>
                <a:lvl5pPr marL="2003711" algn="l" defTabSz="1001855" rtl="0" eaLnBrk="1" latinLnBrk="0" hangingPunct="1">
                  <a:defRPr kumimoji="1" sz="2000" kern="1200">
                    <a:solidFill>
                      <a:schemeClr val="lt1"/>
                    </a:solidFill>
                    <a:latin typeface="+mn-lt"/>
                    <a:ea typeface="+mn-ea"/>
                    <a:cs typeface="+mn-cs"/>
                  </a:defRPr>
                </a:lvl5pPr>
                <a:lvl6pPr marL="2504638" algn="l" defTabSz="1001855" rtl="0" eaLnBrk="1" latinLnBrk="0" hangingPunct="1">
                  <a:defRPr kumimoji="1" sz="2000" kern="1200">
                    <a:solidFill>
                      <a:schemeClr val="lt1"/>
                    </a:solidFill>
                    <a:latin typeface="+mn-lt"/>
                    <a:ea typeface="+mn-ea"/>
                    <a:cs typeface="+mn-cs"/>
                  </a:defRPr>
                </a:lvl6pPr>
                <a:lvl7pPr marL="3005566" algn="l" defTabSz="1001855" rtl="0" eaLnBrk="1" latinLnBrk="0" hangingPunct="1">
                  <a:defRPr kumimoji="1" sz="2000" kern="1200">
                    <a:solidFill>
                      <a:schemeClr val="lt1"/>
                    </a:solidFill>
                    <a:latin typeface="+mn-lt"/>
                    <a:ea typeface="+mn-ea"/>
                    <a:cs typeface="+mn-cs"/>
                  </a:defRPr>
                </a:lvl7pPr>
                <a:lvl8pPr marL="3506494" algn="l" defTabSz="1001855" rtl="0" eaLnBrk="1" latinLnBrk="0" hangingPunct="1">
                  <a:defRPr kumimoji="1" sz="2000" kern="1200">
                    <a:solidFill>
                      <a:schemeClr val="lt1"/>
                    </a:solidFill>
                    <a:latin typeface="+mn-lt"/>
                    <a:ea typeface="+mn-ea"/>
                    <a:cs typeface="+mn-cs"/>
                  </a:defRPr>
                </a:lvl8pPr>
                <a:lvl9pPr marL="4007421" algn="l" defTabSz="1001855" rtl="0" eaLnBrk="1" latinLnBrk="0" hangingPunct="1">
                  <a:defRPr kumimoji="1" sz="2000" kern="1200">
                    <a:solidFill>
                      <a:schemeClr val="lt1"/>
                    </a:solidFill>
                    <a:latin typeface="+mn-lt"/>
                    <a:ea typeface="+mn-ea"/>
                    <a:cs typeface="+mn-cs"/>
                  </a:defRPr>
                </a:lvl9pPr>
              </a:lstStyle>
              <a:p>
                <a:pPr algn="ctr"/>
                <a:endParaRPr kumimoji="1" lang="ja-JP" altLang="en-US"/>
              </a:p>
            </p:txBody>
          </p:sp>
        </p:grpSp>
        <p:pic>
          <p:nvPicPr>
            <p:cNvPr id="64" name="Picture 2" descr="C:\Users\SNEOF\Desktop\しごとサポーター.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64746" y="1550849"/>
              <a:ext cx="591845" cy="59184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51806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メモ 9"/>
          <p:cNvSpPr/>
          <p:nvPr/>
        </p:nvSpPr>
        <p:spPr>
          <a:xfrm>
            <a:off x="73381" y="7794280"/>
            <a:ext cx="7055461" cy="2453241"/>
          </a:xfrm>
          <a:prstGeom prst="foldedCorner">
            <a:avLst>
              <a:gd name="adj" fmla="val 12947"/>
            </a:avLst>
          </a:prstGeom>
          <a:solidFill>
            <a:schemeClr val="bg1"/>
          </a:solidFill>
          <a:ln>
            <a:solidFill>
              <a:srgbClr val="0092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72058" y="7923808"/>
            <a:ext cx="7056784" cy="2323713"/>
          </a:xfrm>
          <a:prstGeom prst="rect">
            <a:avLst/>
          </a:prstGeom>
          <a:noFill/>
        </p:spPr>
        <p:txBody>
          <a:bodyPr wrap="square" rtlCol="0">
            <a:spAutoFit/>
          </a:bodyPr>
          <a:lstStyle/>
          <a:p>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申込方法等</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養成講座のお申込みは、各会場の申込開始日の８時</a:t>
            </a: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分以降、神奈川労働局ホームページ　　　　　　</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marL="360363" indent="-360363"/>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URL</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https://jsite.mhlw.go.jp/kanagawa-</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1" dirty="0" err="1">
                <a:latin typeface="メイリオ" panose="020B0604030504040204" pitchFamily="50" charset="-128"/>
                <a:ea typeface="メイリオ" panose="020B0604030504040204" pitchFamily="50" charset="-128"/>
                <a:cs typeface="メイリオ" panose="020B0604030504040204" pitchFamily="50" charset="-128"/>
              </a:rPr>
              <a:t>roudoukyoku</a:t>
            </a: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1" dirty="0" err="1">
                <a:latin typeface="メイリオ" panose="020B0604030504040204" pitchFamily="50" charset="-128"/>
                <a:ea typeface="メイリオ" panose="020B0604030504040204" pitchFamily="50" charset="-128"/>
                <a:cs typeface="メイリオ" panose="020B0604030504040204" pitchFamily="50" charset="-128"/>
              </a:rPr>
              <a:t>news_topics</a:t>
            </a: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/topics/2025_cs.html</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）よりお申込みください。</a:t>
            </a: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なお、定員数に到達次第、締め切らせていただきます。</a:t>
            </a: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★原則、１事業所１名のお申込みとさせていただきます。</a:t>
            </a: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複数人数でお申込みの場合、より多くの事業所の方に受講いただくため、人数調整をさせていただく場合</a:t>
            </a: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がございますので、予めご承知おきください。</a:t>
            </a: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☆お申込み時点で定員に達している場合や開催を中止する場合にはご連絡させていただく場合があります。</a:t>
            </a: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★お申込みの際に入力いただいた個人情報は、本講座以外の目的には使用しません。</a:t>
            </a: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問い合わせ先 </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神奈川労働局 職業安定部 職業対策課　電話</a:t>
            </a:r>
            <a:r>
              <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045-650-2801</a:t>
            </a:r>
            <a:endParaRPr lang="ja-JP" altLang="en-US" sz="1100" dirty="0">
              <a:solidFill>
                <a:prstClr val="black"/>
              </a:solidFill>
            </a:endParaRPr>
          </a:p>
        </p:txBody>
      </p:sp>
      <p:sp>
        <p:nvSpPr>
          <p:cNvPr id="6" name="タイトル 5"/>
          <p:cNvSpPr>
            <a:spLocks noGrp="1"/>
          </p:cNvSpPr>
          <p:nvPr>
            <p:ph type="title"/>
          </p:nvPr>
        </p:nvSpPr>
        <p:spPr>
          <a:xfrm>
            <a:off x="72058" y="53952"/>
            <a:ext cx="7056784" cy="360039"/>
          </a:xfrm>
        </p:spPr>
        <p:txBody>
          <a:bodyPr>
            <a:normAutofit fontScale="90000"/>
          </a:bodyPr>
          <a:lstStyle/>
          <a:p>
            <a:r>
              <a:rPr lang="ja-JP" altLang="en-US" sz="1600" b="1" dirty="0">
                <a:latin typeface="メイリオ" panose="020B0604030504040204" pitchFamily="50" charset="-128"/>
                <a:ea typeface="メイリオ" panose="020B0604030504040204" pitchFamily="50" charset="-128"/>
              </a:rPr>
              <a:t>令和７年度 精神・発達障害者しごとサポーター養成講座（集合講座）開催一覧表</a:t>
            </a:r>
            <a:endParaRPr kumimoji="1" lang="ja-JP" altLang="en-US" sz="1600" b="1" dirty="0">
              <a:latin typeface="メイリオ" panose="020B0604030504040204" pitchFamily="50" charset="-128"/>
              <a:ea typeface="メイリオ" panose="020B0604030504040204" pitchFamily="50" charset="-128"/>
            </a:endParaRPr>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1326577029"/>
              </p:ext>
            </p:extLst>
          </p:nvPr>
        </p:nvGraphicFramePr>
        <p:xfrm>
          <a:off x="77997" y="413991"/>
          <a:ext cx="7056784" cy="7240292"/>
        </p:xfrm>
        <a:graphic>
          <a:graphicData uri="http://schemas.openxmlformats.org/drawingml/2006/table">
            <a:tbl>
              <a:tblPr firstRow="1" bandRow="1">
                <a:tableStyleId>{7DF18680-E054-41AD-8BC1-D1AEF772440D}</a:tableStyleId>
              </a:tblPr>
              <a:tblGrid>
                <a:gridCol w="1080120">
                  <a:extLst>
                    <a:ext uri="{9D8B030D-6E8A-4147-A177-3AD203B41FA5}">
                      <a16:colId xmlns:a16="http://schemas.microsoft.com/office/drawing/2014/main" val="3915134677"/>
                    </a:ext>
                  </a:extLst>
                </a:gridCol>
                <a:gridCol w="1512168">
                  <a:extLst>
                    <a:ext uri="{9D8B030D-6E8A-4147-A177-3AD203B41FA5}">
                      <a16:colId xmlns:a16="http://schemas.microsoft.com/office/drawing/2014/main" val="1551464299"/>
                    </a:ext>
                  </a:extLst>
                </a:gridCol>
                <a:gridCol w="2808312">
                  <a:extLst>
                    <a:ext uri="{9D8B030D-6E8A-4147-A177-3AD203B41FA5}">
                      <a16:colId xmlns:a16="http://schemas.microsoft.com/office/drawing/2014/main" val="4217108394"/>
                    </a:ext>
                  </a:extLst>
                </a:gridCol>
                <a:gridCol w="576064">
                  <a:extLst>
                    <a:ext uri="{9D8B030D-6E8A-4147-A177-3AD203B41FA5}">
                      <a16:colId xmlns:a16="http://schemas.microsoft.com/office/drawing/2014/main" val="3217080323"/>
                    </a:ext>
                  </a:extLst>
                </a:gridCol>
                <a:gridCol w="1080120">
                  <a:extLst>
                    <a:ext uri="{9D8B030D-6E8A-4147-A177-3AD203B41FA5}">
                      <a16:colId xmlns:a16="http://schemas.microsoft.com/office/drawing/2014/main" val="4263249143"/>
                    </a:ext>
                  </a:extLst>
                </a:gridCol>
              </a:tblGrid>
              <a:tr h="413619">
                <a:tc>
                  <a:txBody>
                    <a:bodyPr/>
                    <a:lstStyle/>
                    <a:p>
                      <a:pPr algn="ctr"/>
                      <a:r>
                        <a:rPr kumimoji="1" lang="ja-JP" altLang="en-US" sz="1100" dirty="0">
                          <a:latin typeface="メイリオ" panose="020B0604030504040204" pitchFamily="50" charset="-128"/>
                          <a:ea typeface="メイリオ" panose="020B0604030504040204" pitchFamily="50" charset="-128"/>
                        </a:rPr>
                        <a:t>開催日</a:t>
                      </a:r>
                      <a:endParaRPr kumimoji="1" lang="en-US" altLang="ja-JP" sz="11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100">
                          <a:latin typeface="メイリオ" panose="020B0604030504040204" pitchFamily="50" charset="-128"/>
                          <a:ea typeface="メイリオ" panose="020B0604030504040204" pitchFamily="50" charset="-128"/>
                        </a:rPr>
                        <a:t>開催時間</a:t>
                      </a:r>
                      <a:endParaRPr kumimoji="1" lang="en-US" altLang="ja-JP" sz="11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100" dirty="0">
                          <a:latin typeface="メイリオ" panose="020B0604030504040204" pitchFamily="50" charset="-128"/>
                          <a:ea typeface="メイリオ" panose="020B0604030504040204" pitchFamily="50" charset="-128"/>
                        </a:rPr>
                        <a:t>会場</a:t>
                      </a:r>
                    </a:p>
                  </a:txBody>
                  <a:tcPr anchor="ctr"/>
                </a:tc>
                <a:tc>
                  <a:txBody>
                    <a:bodyPr/>
                    <a:lstStyle/>
                    <a:p>
                      <a:pPr algn="ctr"/>
                      <a:r>
                        <a:rPr kumimoji="1" lang="ja-JP" altLang="en-US" sz="1100" dirty="0">
                          <a:latin typeface="メイリオ" panose="020B0604030504040204" pitchFamily="50" charset="-128"/>
                          <a:ea typeface="メイリオ" panose="020B0604030504040204" pitchFamily="50" charset="-128"/>
                        </a:rPr>
                        <a:t>定員</a:t>
                      </a:r>
                    </a:p>
                  </a:txBody>
                  <a:tcPr anchor="ctr"/>
                </a:tc>
                <a:tc>
                  <a:txBody>
                    <a:bodyPr/>
                    <a:lstStyle/>
                    <a:p>
                      <a:pPr algn="ctr"/>
                      <a:r>
                        <a:rPr kumimoji="1" lang="ja-JP" altLang="en-US" sz="1100" dirty="0">
                          <a:latin typeface="メイリオ" panose="020B0604030504040204" pitchFamily="50" charset="-128"/>
                          <a:ea typeface="メイリオ" panose="020B0604030504040204" pitchFamily="50" charset="-128"/>
                        </a:rPr>
                        <a:t>申込開始日</a:t>
                      </a:r>
                    </a:p>
                  </a:txBody>
                  <a:tcPr anchor="ctr"/>
                </a:tc>
                <a:extLst>
                  <a:ext uri="{0D108BD9-81ED-4DB2-BD59-A6C34878D82A}">
                    <a16:rowId xmlns:a16="http://schemas.microsoft.com/office/drawing/2014/main" val="2543964979"/>
                  </a:ext>
                </a:extLst>
              </a:tr>
              <a:tr h="475946">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５月</a:t>
                      </a:r>
                      <a:r>
                        <a:rPr kumimoji="1" lang="en-US" altLang="ja-JP" sz="1000" dirty="0">
                          <a:solidFill>
                            <a:schemeClr val="tx1"/>
                          </a:solidFill>
                          <a:latin typeface="メイリオ" panose="020B0604030504040204" pitchFamily="50" charset="-128"/>
                          <a:ea typeface="メイリオ" panose="020B0604030504040204" pitchFamily="50" charset="-128"/>
                        </a:rPr>
                        <a:t>26</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zh-TW" sz="1000" dirty="0">
                          <a:solidFill>
                            <a:schemeClr val="tx1"/>
                          </a:solidFill>
                          <a:latin typeface="メイリオ" panose="020B0604030504040204" pitchFamily="50" charset="-128"/>
                          <a:ea typeface="メイリオ" panose="020B0604030504040204" pitchFamily="50" charset="-128"/>
                        </a:rPr>
                        <a:t>14</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r>
                        <a:rPr kumimoji="1" lang="en-US" altLang="zh-TW" sz="1000" dirty="0">
                          <a:solidFill>
                            <a:schemeClr val="tx1"/>
                          </a:solidFill>
                          <a:latin typeface="メイリオ" panose="020B0604030504040204" pitchFamily="50" charset="-128"/>
                          <a:ea typeface="メイリオ" panose="020B0604030504040204" pitchFamily="50" charset="-128"/>
                        </a:rPr>
                        <a:t>16</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endParaRPr kumimoji="1" lang="en-US" altLang="zh-TW" sz="1000" dirty="0">
                        <a:solidFill>
                          <a:schemeClr val="tx1"/>
                        </a:solidFill>
                        <a:latin typeface="メイリオ" panose="020B0604030504040204" pitchFamily="50" charset="-128"/>
                        <a:ea typeface="メイリオ"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メイリオ" panose="020B0604030504040204" pitchFamily="50" charset="-128"/>
                          <a:ea typeface="メイリオ" panose="020B0604030504040204" pitchFamily="50" charset="-128"/>
                        </a:rPr>
                        <a:t>（受付</a:t>
                      </a:r>
                      <a:r>
                        <a:rPr kumimoji="1" lang="en-US" altLang="ja-JP" sz="1000" dirty="0">
                          <a:solidFill>
                            <a:schemeClr val="tx1"/>
                          </a:solidFill>
                          <a:latin typeface="メイリオ" panose="020B0604030504040204" pitchFamily="50" charset="-128"/>
                          <a:ea typeface="メイリオ" panose="020B0604030504040204" pitchFamily="50" charset="-128"/>
                        </a:rPr>
                        <a:t>13</a:t>
                      </a:r>
                      <a:r>
                        <a:rPr kumimoji="1" lang="ja-JP" altLang="en-US" sz="1000" dirty="0">
                          <a:solidFill>
                            <a:schemeClr val="tx1"/>
                          </a:solidFill>
                          <a:latin typeface="メイリオ" panose="020B0604030504040204" pitchFamily="50" charset="-128"/>
                          <a:ea typeface="メイリオ" panose="020B0604030504040204" pitchFamily="50" charset="-128"/>
                        </a:rPr>
                        <a:t>時</a:t>
                      </a:r>
                      <a:r>
                        <a:rPr kumimoji="1" lang="en-US" altLang="ja-JP" sz="1000" dirty="0">
                          <a:solidFill>
                            <a:schemeClr val="tx1"/>
                          </a:solidFill>
                          <a:latin typeface="メイリオ" panose="020B0604030504040204" pitchFamily="50" charset="-128"/>
                          <a:ea typeface="メイリオ" panose="020B0604030504040204" pitchFamily="50" charset="-128"/>
                        </a:rPr>
                        <a:t>30</a:t>
                      </a:r>
                      <a:r>
                        <a:rPr kumimoji="1" lang="ja-JP" altLang="en-US" sz="1000" dirty="0">
                          <a:solidFill>
                            <a:schemeClr val="tx1"/>
                          </a:solidFill>
                          <a:latin typeface="メイリオ" panose="020B0604030504040204" pitchFamily="50" charset="-128"/>
                          <a:ea typeface="メイリオ" panose="020B0604030504040204" pitchFamily="50" charset="-128"/>
                        </a:rPr>
                        <a:t>分～）</a:t>
                      </a:r>
                    </a:p>
                  </a:txBody>
                  <a:tcPr anchor="ctr"/>
                </a:tc>
                <a:tc>
                  <a:txBody>
                    <a:bodyPr/>
                    <a:lstStyle/>
                    <a:p>
                      <a:r>
                        <a:rPr kumimoji="1" lang="zh-TW" altLang="en-US" sz="1000" dirty="0">
                          <a:solidFill>
                            <a:schemeClr val="tx1"/>
                          </a:solidFill>
                          <a:latin typeface="メイリオ" panose="020B0604030504040204" pitchFamily="50" charset="-128"/>
                          <a:ea typeface="メイリオ" panose="020B0604030504040204" pitchFamily="50" charset="-128"/>
                        </a:rPr>
                        <a:t>平塚市役所本館</a:t>
                      </a:r>
                      <a:r>
                        <a:rPr kumimoji="1" lang="ja-JP" altLang="en-US" sz="1000" dirty="0">
                          <a:solidFill>
                            <a:schemeClr val="tx1"/>
                          </a:solidFill>
                          <a:latin typeface="メイリオ" panose="020B0604030504040204" pitchFamily="50" charset="-128"/>
                          <a:ea typeface="メイリオ" panose="020B0604030504040204" pitchFamily="50" charset="-128"/>
                        </a:rPr>
                        <a:t>４</a:t>
                      </a:r>
                      <a:r>
                        <a:rPr kumimoji="1" lang="zh-TW" altLang="en-US" sz="1000" dirty="0">
                          <a:solidFill>
                            <a:schemeClr val="tx1"/>
                          </a:solidFill>
                          <a:latin typeface="メイリオ" panose="020B0604030504040204" pitchFamily="50" charset="-128"/>
                          <a:ea typeface="メイリオ" panose="020B0604030504040204" pitchFamily="50" charset="-128"/>
                        </a:rPr>
                        <a:t>階 </a:t>
                      </a:r>
                      <a:r>
                        <a:rPr kumimoji="1" lang="en-US" altLang="zh-TW" sz="1000" dirty="0">
                          <a:solidFill>
                            <a:schemeClr val="tx1"/>
                          </a:solidFill>
                          <a:latin typeface="メイリオ" panose="020B0604030504040204" pitchFamily="50" charset="-128"/>
                          <a:ea typeface="メイリオ" panose="020B0604030504040204" pitchFamily="50" charset="-128"/>
                        </a:rPr>
                        <a:t>410</a:t>
                      </a:r>
                      <a:r>
                        <a:rPr kumimoji="1" lang="zh-TW" altLang="en-US" sz="1000" dirty="0">
                          <a:solidFill>
                            <a:schemeClr val="tx1"/>
                          </a:solidFill>
                          <a:latin typeface="メイリオ" panose="020B0604030504040204" pitchFamily="50" charset="-128"/>
                          <a:ea typeface="メイリオ" panose="020B0604030504040204" pitchFamily="50" charset="-128"/>
                        </a:rPr>
                        <a:t>会議室　　　　　　　　　　　　　　　  平塚市</a:t>
                      </a:r>
                      <a:r>
                        <a:rPr kumimoji="1" lang="ja-JP" altLang="en-US" sz="1000" dirty="0">
                          <a:solidFill>
                            <a:schemeClr val="tx1"/>
                          </a:solidFill>
                          <a:latin typeface="メイリオ" panose="020B0604030504040204" pitchFamily="50" charset="-128"/>
                          <a:ea typeface="メイリオ" panose="020B0604030504040204" pitchFamily="50" charset="-128"/>
                        </a:rPr>
                        <a:t>浅間町</a:t>
                      </a:r>
                      <a:r>
                        <a:rPr kumimoji="1" lang="en-US" altLang="ja-JP" sz="1000" dirty="0">
                          <a:solidFill>
                            <a:schemeClr val="tx1"/>
                          </a:solidFill>
                          <a:latin typeface="メイリオ" panose="020B0604030504040204" pitchFamily="50" charset="-128"/>
                          <a:ea typeface="メイリオ" panose="020B0604030504040204" pitchFamily="50" charset="-128"/>
                        </a:rPr>
                        <a:t>9-1</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４月</a:t>
                      </a:r>
                      <a:r>
                        <a:rPr kumimoji="1" lang="en-US" altLang="ja-JP" sz="1000" dirty="0">
                          <a:solidFill>
                            <a:schemeClr val="tx1"/>
                          </a:solidFill>
                          <a:latin typeface="メイリオ" panose="020B0604030504040204" pitchFamily="50" charset="-128"/>
                          <a:ea typeface="メイリオ" panose="020B0604030504040204" pitchFamily="50" charset="-128"/>
                        </a:rPr>
                        <a:t>21</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055019614"/>
                  </a:ext>
                </a:extLst>
              </a:tr>
              <a:tr h="475946">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６月６日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金</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zh-TW" sz="1000" dirty="0">
                          <a:solidFill>
                            <a:schemeClr val="tx1"/>
                          </a:solidFill>
                          <a:latin typeface="メイリオ" panose="020B0604030504040204" pitchFamily="50" charset="-128"/>
                          <a:ea typeface="メイリオ" panose="020B0604030504040204" pitchFamily="50" charset="-128"/>
                        </a:rPr>
                        <a:t>14</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r>
                        <a:rPr kumimoji="1" lang="en-US" altLang="zh-TW" sz="1000" dirty="0">
                          <a:solidFill>
                            <a:schemeClr val="tx1"/>
                          </a:solidFill>
                          <a:latin typeface="メイリオ" panose="020B0604030504040204" pitchFamily="50" charset="-128"/>
                          <a:ea typeface="メイリオ" panose="020B0604030504040204" pitchFamily="50" charset="-128"/>
                        </a:rPr>
                        <a:t>16</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p>
                    <a:p>
                      <a:r>
                        <a:rPr kumimoji="1" lang="zh-TW" altLang="en-US" sz="1000" dirty="0">
                          <a:solidFill>
                            <a:schemeClr val="tx1"/>
                          </a:solidFill>
                          <a:latin typeface="メイリオ" panose="020B0604030504040204" pitchFamily="50" charset="-128"/>
                          <a:ea typeface="メイリオ" panose="020B0604030504040204" pitchFamily="50" charset="-128"/>
                        </a:rPr>
                        <a:t>（受付</a:t>
                      </a:r>
                      <a:r>
                        <a:rPr kumimoji="1" lang="en-US" altLang="zh-TW" sz="1000" dirty="0">
                          <a:solidFill>
                            <a:schemeClr val="tx1"/>
                          </a:solidFill>
                          <a:latin typeface="メイリオ" panose="020B0604030504040204" pitchFamily="50" charset="-128"/>
                          <a:ea typeface="メイリオ" panose="020B0604030504040204" pitchFamily="50" charset="-128"/>
                        </a:rPr>
                        <a:t>13</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30</a:t>
                      </a:r>
                      <a:r>
                        <a:rPr kumimoji="1" lang="zh-TW" altLang="en-US" sz="1000" dirty="0">
                          <a:solidFill>
                            <a:schemeClr val="tx1"/>
                          </a:solidFill>
                          <a:latin typeface="メイリオ" panose="020B0604030504040204" pitchFamily="50" charset="-128"/>
                          <a:ea typeface="メイリオ" panose="020B0604030504040204" pitchFamily="50" charset="-128"/>
                        </a:rPr>
                        <a:t>分～）</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よこはま新港合同庁舎３階 会議室Ａ</a:t>
                      </a:r>
                      <a:endParaRPr kumimoji="1" lang="zh-TW" altLang="en-US" sz="1000" dirty="0">
                        <a:solidFill>
                          <a:schemeClr val="tx1"/>
                        </a:solidFill>
                        <a:latin typeface="メイリオ" panose="020B0604030504040204" pitchFamily="50" charset="-128"/>
                        <a:ea typeface="メイリオ" panose="020B0604030504040204" pitchFamily="50" charset="-128"/>
                      </a:endParaRPr>
                    </a:p>
                    <a:p>
                      <a:r>
                        <a:rPr kumimoji="1" lang="ja-JP" altLang="en-US" sz="1000" dirty="0">
                          <a:solidFill>
                            <a:schemeClr val="tx1"/>
                          </a:solidFill>
                          <a:latin typeface="メイリオ" panose="020B0604030504040204" pitchFamily="50" charset="-128"/>
                          <a:ea typeface="メイリオ" panose="020B0604030504040204" pitchFamily="50" charset="-128"/>
                        </a:rPr>
                        <a:t>横浜市中区新港</a:t>
                      </a:r>
                      <a:r>
                        <a:rPr kumimoji="1" lang="en-US" altLang="ja-JP" sz="1000" dirty="0">
                          <a:solidFill>
                            <a:schemeClr val="tx1"/>
                          </a:solidFill>
                          <a:latin typeface="メイリオ" panose="020B0604030504040204" pitchFamily="50" charset="-128"/>
                          <a:ea typeface="メイリオ" panose="020B0604030504040204" pitchFamily="50" charset="-128"/>
                        </a:rPr>
                        <a:t>1-6-1 </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120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５月７日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水</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840661424"/>
                  </a:ext>
                </a:extLst>
              </a:tr>
              <a:tr h="475946">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７月</a:t>
                      </a:r>
                      <a:r>
                        <a:rPr kumimoji="1" lang="en-US" altLang="ja-JP" sz="1000" dirty="0">
                          <a:solidFill>
                            <a:schemeClr val="tx1"/>
                          </a:solidFill>
                          <a:latin typeface="メイリオ" panose="020B0604030504040204" pitchFamily="50" charset="-128"/>
                          <a:ea typeface="メイリオ" panose="020B0604030504040204" pitchFamily="50" charset="-128"/>
                        </a:rPr>
                        <a:t>11</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金</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zh-TW" sz="1000" dirty="0">
                          <a:solidFill>
                            <a:schemeClr val="tx1"/>
                          </a:solidFill>
                          <a:latin typeface="メイリオ" panose="020B0604030504040204" pitchFamily="50" charset="-128"/>
                          <a:ea typeface="メイリオ" panose="020B0604030504040204" pitchFamily="50" charset="-128"/>
                        </a:rPr>
                        <a:t>14</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r>
                        <a:rPr kumimoji="1" lang="en-US" altLang="zh-TW" sz="1000" dirty="0">
                          <a:solidFill>
                            <a:schemeClr val="tx1"/>
                          </a:solidFill>
                          <a:latin typeface="メイリオ" panose="020B0604030504040204" pitchFamily="50" charset="-128"/>
                          <a:ea typeface="メイリオ" panose="020B0604030504040204" pitchFamily="50" charset="-128"/>
                        </a:rPr>
                        <a:t>16</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p>
                    <a:p>
                      <a:r>
                        <a:rPr kumimoji="1" lang="zh-TW" altLang="en-US" sz="1000" dirty="0">
                          <a:solidFill>
                            <a:schemeClr val="tx1"/>
                          </a:solidFill>
                          <a:latin typeface="メイリオ" panose="020B0604030504040204" pitchFamily="50" charset="-128"/>
                          <a:ea typeface="メイリオ" panose="020B0604030504040204" pitchFamily="50" charset="-128"/>
                        </a:rPr>
                        <a:t>（受付</a:t>
                      </a:r>
                      <a:r>
                        <a:rPr kumimoji="1" lang="en-US" altLang="zh-TW" sz="1000" dirty="0">
                          <a:solidFill>
                            <a:schemeClr val="tx1"/>
                          </a:solidFill>
                          <a:latin typeface="メイリオ" panose="020B0604030504040204" pitchFamily="50" charset="-128"/>
                          <a:ea typeface="メイリオ" panose="020B0604030504040204" pitchFamily="50" charset="-128"/>
                        </a:rPr>
                        <a:t>13</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30</a:t>
                      </a:r>
                      <a:r>
                        <a:rPr kumimoji="1" lang="zh-TW" altLang="en-US" sz="1000" dirty="0">
                          <a:solidFill>
                            <a:schemeClr val="tx1"/>
                          </a:solidFill>
                          <a:latin typeface="メイリオ" panose="020B0604030504040204" pitchFamily="50" charset="-128"/>
                          <a:ea typeface="メイリオ" panose="020B0604030504040204" pitchFamily="50" charset="-128"/>
                        </a:rPr>
                        <a:t>分～）</a:t>
                      </a:r>
                    </a:p>
                  </a:txBody>
                  <a:tcPr anchor="ctr"/>
                </a:tc>
                <a:tc>
                  <a:txBody>
                    <a:bodyPr/>
                    <a:lstStyle/>
                    <a:p>
                      <a:r>
                        <a:rPr kumimoji="1" lang="zh-TW" altLang="en-US" sz="1000" dirty="0">
                          <a:solidFill>
                            <a:schemeClr val="tx1"/>
                          </a:solidFill>
                          <a:latin typeface="メイリオ" panose="020B0604030504040204" pitchFamily="50" charset="-128"/>
                          <a:ea typeface="メイリオ" panose="020B0604030504040204" pitchFamily="50" charset="-128"/>
                        </a:rPr>
                        <a:t>海老名市役所７階 </a:t>
                      </a:r>
                      <a:r>
                        <a:rPr kumimoji="1" lang="en-US" altLang="zh-TW" sz="1000" dirty="0">
                          <a:solidFill>
                            <a:schemeClr val="tx1"/>
                          </a:solidFill>
                          <a:latin typeface="メイリオ" panose="020B0604030504040204" pitchFamily="50" charset="-128"/>
                          <a:ea typeface="メイリオ" panose="020B0604030504040204" pitchFamily="50" charset="-128"/>
                        </a:rPr>
                        <a:t>701</a:t>
                      </a:r>
                      <a:r>
                        <a:rPr kumimoji="1" lang="zh-TW" altLang="en-US" sz="1000" dirty="0">
                          <a:solidFill>
                            <a:schemeClr val="tx1"/>
                          </a:solidFill>
                          <a:latin typeface="メイリオ" panose="020B0604030504040204" pitchFamily="50" charset="-128"/>
                          <a:ea typeface="メイリオ" panose="020B0604030504040204" pitchFamily="50" charset="-128"/>
                        </a:rPr>
                        <a:t>会議室</a:t>
                      </a:r>
                    </a:p>
                    <a:p>
                      <a:r>
                        <a:rPr kumimoji="1" lang="zh-TW" altLang="en-US" sz="1000" dirty="0">
                          <a:solidFill>
                            <a:schemeClr val="tx1"/>
                          </a:solidFill>
                          <a:latin typeface="メイリオ" panose="020B0604030504040204" pitchFamily="50" charset="-128"/>
                          <a:ea typeface="メイリオ" panose="020B0604030504040204" pitchFamily="50" charset="-128"/>
                        </a:rPr>
                        <a:t>海老名市勝瀬</a:t>
                      </a:r>
                      <a:r>
                        <a:rPr kumimoji="1" lang="en-US" altLang="zh-TW" sz="1000" dirty="0">
                          <a:solidFill>
                            <a:schemeClr val="tx1"/>
                          </a:solidFill>
                          <a:latin typeface="メイリオ" panose="020B0604030504040204" pitchFamily="50" charset="-128"/>
                          <a:ea typeface="メイリオ" panose="020B0604030504040204" pitchFamily="50" charset="-128"/>
                        </a:rPr>
                        <a:t>175‐</a:t>
                      </a:r>
                      <a:r>
                        <a:rPr kumimoji="1" lang="zh-TW" altLang="en-US" sz="1000" dirty="0">
                          <a:solidFill>
                            <a:schemeClr val="tx1"/>
                          </a:solidFill>
                          <a:latin typeface="メイリオ" panose="020B0604030504040204" pitchFamily="50" charset="-128"/>
                          <a:ea typeface="メイリオ" panose="020B0604030504040204" pitchFamily="50" charset="-128"/>
                        </a:rPr>
                        <a:t>１</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60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６月</a:t>
                      </a:r>
                      <a:r>
                        <a:rPr kumimoji="1" lang="en-US" altLang="ja-JP" sz="1000" dirty="0">
                          <a:solidFill>
                            <a:schemeClr val="tx1"/>
                          </a:solidFill>
                          <a:latin typeface="メイリオ" panose="020B0604030504040204" pitchFamily="50" charset="-128"/>
                          <a:ea typeface="メイリオ" panose="020B0604030504040204" pitchFamily="50" charset="-128"/>
                        </a:rPr>
                        <a:t>11</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水</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029605198"/>
                  </a:ext>
                </a:extLst>
              </a:tr>
              <a:tr h="475946">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メイリオ" panose="020B0604030504040204" pitchFamily="50" charset="-128"/>
                          <a:ea typeface="メイリオ" panose="020B0604030504040204" pitchFamily="50" charset="-128"/>
                        </a:rPr>
                        <a:t>８月</a:t>
                      </a:r>
                      <a:r>
                        <a:rPr kumimoji="1" lang="en-US" altLang="ja-JP" sz="1000" dirty="0">
                          <a:solidFill>
                            <a:schemeClr val="tx1"/>
                          </a:solidFill>
                          <a:latin typeface="メイリオ" panose="020B0604030504040204" pitchFamily="50" charset="-128"/>
                          <a:ea typeface="メイリオ" panose="020B0604030504040204" pitchFamily="50" charset="-128"/>
                        </a:rPr>
                        <a:t>19</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a:solidFill>
                            <a:schemeClr val="tx1"/>
                          </a:solidFill>
                          <a:latin typeface="メイリオ" panose="020B0604030504040204" pitchFamily="50" charset="-128"/>
                          <a:ea typeface="メイリオ" panose="020B0604030504040204" pitchFamily="50" charset="-128"/>
                        </a:rPr>
                        <a:t>火</a:t>
                      </a:r>
                      <a:r>
                        <a:rPr kumimoji="1" lang="en-US" altLang="ja-JP" sz="100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zh-TW" sz="1000" dirty="0">
                          <a:solidFill>
                            <a:schemeClr val="tx1"/>
                          </a:solidFill>
                          <a:latin typeface="メイリオ" panose="020B0604030504040204" pitchFamily="50" charset="-128"/>
                          <a:ea typeface="メイリオ" panose="020B0604030504040204" pitchFamily="50" charset="-128"/>
                        </a:rPr>
                        <a:t>14</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r>
                        <a:rPr kumimoji="1" lang="en-US" altLang="zh-TW" sz="1000" dirty="0">
                          <a:solidFill>
                            <a:schemeClr val="tx1"/>
                          </a:solidFill>
                          <a:latin typeface="メイリオ" panose="020B0604030504040204" pitchFamily="50" charset="-128"/>
                          <a:ea typeface="メイリオ" panose="020B0604030504040204" pitchFamily="50" charset="-128"/>
                        </a:rPr>
                        <a:t>16</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p>
                    <a:p>
                      <a:r>
                        <a:rPr kumimoji="1" lang="zh-TW" altLang="en-US" sz="1000" dirty="0">
                          <a:solidFill>
                            <a:schemeClr val="tx1"/>
                          </a:solidFill>
                          <a:latin typeface="メイリオ" panose="020B0604030504040204" pitchFamily="50" charset="-128"/>
                          <a:ea typeface="メイリオ" panose="020B0604030504040204" pitchFamily="50" charset="-128"/>
                        </a:rPr>
                        <a:t>（受付</a:t>
                      </a:r>
                      <a:r>
                        <a:rPr kumimoji="1" lang="en-US" altLang="zh-TW" sz="1000" dirty="0">
                          <a:solidFill>
                            <a:schemeClr val="tx1"/>
                          </a:solidFill>
                          <a:latin typeface="メイリオ" panose="020B0604030504040204" pitchFamily="50" charset="-128"/>
                          <a:ea typeface="メイリオ" panose="020B0604030504040204" pitchFamily="50" charset="-128"/>
                        </a:rPr>
                        <a:t>13</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30</a:t>
                      </a:r>
                      <a:r>
                        <a:rPr kumimoji="1" lang="zh-TW" altLang="en-US" sz="1000" dirty="0">
                          <a:solidFill>
                            <a:schemeClr val="tx1"/>
                          </a:solidFill>
                          <a:latin typeface="メイリオ" panose="020B0604030504040204" pitchFamily="50" charset="-128"/>
                          <a:ea typeface="メイリオ" panose="020B0604030504040204" pitchFamily="50" charset="-128"/>
                        </a:rPr>
                        <a:t>分～）</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ハローワーク横浜南 会議室</a:t>
                      </a:r>
                      <a:endParaRPr kumimoji="1" lang="en-US" altLang="ja-JP" sz="1000" dirty="0">
                        <a:solidFill>
                          <a:schemeClr val="tx1"/>
                        </a:solidFill>
                        <a:latin typeface="メイリオ" panose="020B0604030504040204" pitchFamily="50" charset="-128"/>
                        <a:ea typeface="メイリオ" panose="020B0604030504040204" pitchFamily="50" charset="-128"/>
                      </a:endParaRPr>
                    </a:p>
                    <a:p>
                      <a:r>
                        <a:rPr kumimoji="1" lang="ja-JP" altLang="en-US" sz="1000" dirty="0">
                          <a:solidFill>
                            <a:schemeClr val="tx1"/>
                          </a:solidFill>
                          <a:latin typeface="メイリオ" panose="020B0604030504040204" pitchFamily="50" charset="-128"/>
                          <a:ea typeface="メイリオ" panose="020B0604030504040204" pitchFamily="50" charset="-128"/>
                        </a:rPr>
                        <a:t>横浜市金沢区寺前</a:t>
                      </a:r>
                      <a:r>
                        <a:rPr kumimoji="1" lang="en-US" altLang="ja-JP" sz="1000" dirty="0">
                          <a:solidFill>
                            <a:schemeClr val="tx1"/>
                          </a:solidFill>
                          <a:latin typeface="メイリオ" panose="020B0604030504040204" pitchFamily="50" charset="-128"/>
                          <a:ea typeface="メイリオ" panose="020B0604030504040204" pitchFamily="50" charset="-128"/>
                        </a:rPr>
                        <a:t>1-9-6</a:t>
                      </a:r>
                      <a:endParaRPr kumimoji="1" lang="zh-CN"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30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７月</a:t>
                      </a:r>
                      <a:r>
                        <a:rPr kumimoji="1" lang="en-US" altLang="ja-JP" sz="1000" dirty="0">
                          <a:solidFill>
                            <a:schemeClr val="tx1"/>
                          </a:solidFill>
                          <a:latin typeface="メイリオ" panose="020B0604030504040204" pitchFamily="50" charset="-128"/>
                          <a:ea typeface="メイリオ" panose="020B0604030504040204" pitchFamily="50" charset="-128"/>
                        </a:rPr>
                        <a:t>22</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火</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466542077"/>
                  </a:ext>
                </a:extLst>
              </a:tr>
              <a:tr h="475946">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８月</a:t>
                      </a:r>
                      <a:r>
                        <a:rPr kumimoji="1" lang="en-US" altLang="ja-JP" sz="1000" dirty="0">
                          <a:solidFill>
                            <a:schemeClr val="tx1"/>
                          </a:solidFill>
                          <a:latin typeface="メイリオ" panose="020B0604030504040204" pitchFamily="50" charset="-128"/>
                          <a:ea typeface="メイリオ" panose="020B0604030504040204" pitchFamily="50" charset="-128"/>
                        </a:rPr>
                        <a:t>25</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zh-TW" sz="1000" dirty="0">
                          <a:solidFill>
                            <a:schemeClr val="tx1"/>
                          </a:solidFill>
                          <a:latin typeface="メイリオ" panose="020B0604030504040204" pitchFamily="50" charset="-128"/>
                          <a:ea typeface="メイリオ" panose="020B0604030504040204" pitchFamily="50" charset="-128"/>
                        </a:rPr>
                        <a:t>14</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r>
                        <a:rPr kumimoji="1" lang="en-US" altLang="zh-TW" sz="1000" dirty="0">
                          <a:solidFill>
                            <a:schemeClr val="tx1"/>
                          </a:solidFill>
                          <a:latin typeface="メイリオ" panose="020B0604030504040204" pitchFamily="50" charset="-128"/>
                          <a:ea typeface="メイリオ" panose="020B0604030504040204" pitchFamily="50" charset="-128"/>
                        </a:rPr>
                        <a:t>16</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30</a:t>
                      </a:r>
                      <a:r>
                        <a:rPr kumimoji="1" lang="zh-TW" altLang="en-US" sz="1000" dirty="0">
                          <a:solidFill>
                            <a:schemeClr val="tx1"/>
                          </a:solidFill>
                          <a:latin typeface="メイリオ" panose="020B0604030504040204" pitchFamily="50" charset="-128"/>
                          <a:ea typeface="メイリオ" panose="020B0604030504040204" pitchFamily="50" charset="-128"/>
                        </a:rPr>
                        <a:t>分</a:t>
                      </a:r>
                    </a:p>
                    <a:p>
                      <a:r>
                        <a:rPr kumimoji="1" lang="zh-TW" altLang="en-US" sz="1000" dirty="0">
                          <a:solidFill>
                            <a:schemeClr val="tx1"/>
                          </a:solidFill>
                          <a:latin typeface="メイリオ" panose="020B0604030504040204" pitchFamily="50" charset="-128"/>
                          <a:ea typeface="メイリオ" panose="020B0604030504040204" pitchFamily="50" charset="-128"/>
                        </a:rPr>
                        <a:t>（受付</a:t>
                      </a:r>
                      <a:r>
                        <a:rPr kumimoji="1" lang="en-US" altLang="zh-TW" sz="1000" dirty="0">
                          <a:solidFill>
                            <a:schemeClr val="tx1"/>
                          </a:solidFill>
                          <a:latin typeface="メイリオ" panose="020B0604030504040204" pitchFamily="50" charset="-128"/>
                          <a:ea typeface="メイリオ" panose="020B0604030504040204" pitchFamily="50" charset="-128"/>
                        </a:rPr>
                        <a:t>13</a:t>
                      </a:r>
                      <a:r>
                        <a:rPr kumimoji="1" lang="ja-JP" altLang="en-US" sz="1000" dirty="0">
                          <a:solidFill>
                            <a:schemeClr val="tx1"/>
                          </a:solidFill>
                          <a:latin typeface="メイリオ" panose="020B0604030504040204" pitchFamily="50" charset="-128"/>
                          <a:ea typeface="メイリオ" panose="020B0604030504040204" pitchFamily="50" charset="-128"/>
                        </a:rPr>
                        <a:t>時</a:t>
                      </a:r>
                      <a:r>
                        <a:rPr kumimoji="1" lang="en-US" altLang="ja-JP" sz="1000" dirty="0">
                          <a:solidFill>
                            <a:schemeClr val="tx1"/>
                          </a:solidFill>
                          <a:latin typeface="メイリオ" panose="020B0604030504040204" pitchFamily="50" charset="-128"/>
                          <a:ea typeface="メイリオ" panose="020B0604030504040204" pitchFamily="50" charset="-128"/>
                        </a:rPr>
                        <a:t>3</a:t>
                      </a:r>
                      <a:r>
                        <a:rPr kumimoji="1" lang="en-US" altLang="zh-TW" sz="1000" dirty="0">
                          <a:solidFill>
                            <a:schemeClr val="tx1"/>
                          </a:solidFill>
                          <a:latin typeface="メイリオ" panose="020B0604030504040204" pitchFamily="50" charset="-128"/>
                          <a:ea typeface="メイリオ" panose="020B0604030504040204" pitchFamily="50" charset="-128"/>
                        </a:rPr>
                        <a:t>0</a:t>
                      </a:r>
                      <a:r>
                        <a:rPr kumimoji="1" lang="zh-TW" altLang="en-US" sz="1000" dirty="0">
                          <a:solidFill>
                            <a:schemeClr val="tx1"/>
                          </a:solidFill>
                          <a:latin typeface="メイリオ" panose="020B0604030504040204" pitchFamily="50" charset="-128"/>
                          <a:ea typeface="メイリオ" panose="020B0604030504040204" pitchFamily="50" charset="-128"/>
                        </a:rPr>
                        <a:t>分～）</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ハローワーク川崎北 溝ノ口庁舎 会議室</a:t>
                      </a:r>
                      <a:endParaRPr kumimoji="1" lang="en-US" altLang="ja-JP" sz="1000" dirty="0">
                        <a:solidFill>
                          <a:schemeClr val="tx1"/>
                        </a:solidFill>
                        <a:latin typeface="メイリオ" panose="020B0604030504040204" pitchFamily="50" charset="-128"/>
                        <a:ea typeface="メイリオ" panose="020B0604030504040204" pitchFamily="50" charset="-128"/>
                      </a:endParaRPr>
                    </a:p>
                    <a:p>
                      <a:r>
                        <a:rPr kumimoji="1" lang="ja-JP" altLang="en-US" sz="1000" dirty="0">
                          <a:solidFill>
                            <a:schemeClr val="tx1"/>
                          </a:solidFill>
                          <a:latin typeface="メイリオ" panose="020B0604030504040204" pitchFamily="50" charset="-128"/>
                          <a:ea typeface="メイリオ" panose="020B0604030504040204" pitchFamily="50" charset="-128"/>
                        </a:rPr>
                        <a:t>川崎市高津区久本</a:t>
                      </a:r>
                      <a:r>
                        <a:rPr kumimoji="1" lang="en-US" altLang="ja-JP" sz="1000" dirty="0">
                          <a:solidFill>
                            <a:schemeClr val="tx1"/>
                          </a:solidFill>
                          <a:latin typeface="メイリオ" panose="020B0604030504040204" pitchFamily="50" charset="-128"/>
                          <a:ea typeface="メイリオ" panose="020B0604030504040204" pitchFamily="50" charset="-128"/>
                        </a:rPr>
                        <a:t>3-5-7 </a:t>
                      </a:r>
                      <a:r>
                        <a:rPr kumimoji="1" lang="ja-JP" altLang="en-US" sz="1000" dirty="0">
                          <a:solidFill>
                            <a:schemeClr val="tx1"/>
                          </a:solidFill>
                          <a:latin typeface="メイリオ" panose="020B0604030504040204" pitchFamily="50" charset="-128"/>
                          <a:ea typeface="メイリオ" panose="020B0604030504040204" pitchFamily="50" charset="-128"/>
                        </a:rPr>
                        <a:t>新溝ノ口ビル４階</a:t>
                      </a:r>
                      <a:endParaRPr kumimoji="1" lang="zh-CN"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24</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７月</a:t>
                      </a:r>
                      <a:r>
                        <a:rPr kumimoji="1" lang="en-US" altLang="ja-JP" sz="1000" dirty="0">
                          <a:solidFill>
                            <a:schemeClr val="tx1"/>
                          </a:solidFill>
                          <a:latin typeface="メイリオ" panose="020B0604030504040204" pitchFamily="50" charset="-128"/>
                          <a:ea typeface="メイリオ" panose="020B0604030504040204" pitchFamily="50" charset="-128"/>
                        </a:rPr>
                        <a:t>28</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4176044967"/>
                  </a:ext>
                </a:extLst>
              </a:tr>
              <a:tr h="662924">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10</a:t>
                      </a:r>
                      <a:r>
                        <a:rPr kumimoji="1" lang="ja-JP" altLang="en-US" sz="1000" dirty="0">
                          <a:solidFill>
                            <a:schemeClr val="tx1"/>
                          </a:solidFill>
                          <a:latin typeface="メイリオ" panose="020B0604030504040204" pitchFamily="50" charset="-128"/>
                          <a:ea typeface="メイリオ" panose="020B0604030504040204" pitchFamily="50" charset="-128"/>
                        </a:rPr>
                        <a:t>月８日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水</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zh-TW" sz="1000" dirty="0">
                          <a:solidFill>
                            <a:schemeClr val="tx1"/>
                          </a:solidFill>
                          <a:latin typeface="メイリオ" panose="020B0604030504040204" pitchFamily="50" charset="-128"/>
                          <a:ea typeface="メイリオ" panose="020B0604030504040204" pitchFamily="50" charset="-128"/>
                        </a:rPr>
                        <a:t>10</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r>
                        <a:rPr kumimoji="1" lang="en-US" altLang="zh-TW" sz="1000" dirty="0">
                          <a:solidFill>
                            <a:schemeClr val="tx1"/>
                          </a:solidFill>
                          <a:latin typeface="メイリオ" panose="020B0604030504040204" pitchFamily="50" charset="-128"/>
                          <a:ea typeface="メイリオ" panose="020B0604030504040204" pitchFamily="50" charset="-128"/>
                        </a:rPr>
                        <a:t>12</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endParaRPr kumimoji="1" lang="en-US" altLang="zh-TW" sz="1000" dirty="0">
                        <a:solidFill>
                          <a:schemeClr val="tx1"/>
                        </a:solidFill>
                        <a:latin typeface="メイリオ" panose="020B0604030504040204" pitchFamily="50" charset="-128"/>
                        <a:ea typeface="メイリオ"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dirty="0">
                          <a:solidFill>
                            <a:schemeClr val="tx1"/>
                          </a:solidFill>
                          <a:latin typeface="メイリオ" panose="020B0604030504040204" pitchFamily="50" charset="-128"/>
                          <a:ea typeface="メイリオ" panose="020B0604030504040204" pitchFamily="50" charset="-128"/>
                        </a:rPr>
                        <a:t>（受付</a:t>
                      </a:r>
                      <a:r>
                        <a:rPr kumimoji="1" lang="ja-JP" altLang="en-US" sz="1000" dirty="0">
                          <a:solidFill>
                            <a:schemeClr val="tx1"/>
                          </a:solidFill>
                          <a:latin typeface="メイリオ" panose="020B0604030504040204" pitchFamily="50" charset="-128"/>
                          <a:ea typeface="メイリオ" panose="020B0604030504040204" pitchFamily="50" charset="-128"/>
                        </a:rPr>
                        <a:t>９</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30</a:t>
                      </a:r>
                      <a:r>
                        <a:rPr kumimoji="1" lang="zh-TW" altLang="en-US" sz="1000" dirty="0">
                          <a:solidFill>
                            <a:schemeClr val="tx1"/>
                          </a:solidFill>
                          <a:latin typeface="メイリオ" panose="020B0604030504040204" pitchFamily="50" charset="-128"/>
                          <a:ea typeface="メイリオ" panose="020B0604030504040204" pitchFamily="50" charset="-128"/>
                        </a:rPr>
                        <a:t>分～）</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ハローワーク港北 会議室</a:t>
                      </a:r>
                    </a:p>
                    <a:p>
                      <a:r>
                        <a:rPr kumimoji="1" lang="ja-JP" altLang="en-US" sz="1000" dirty="0">
                          <a:solidFill>
                            <a:schemeClr val="tx1"/>
                          </a:solidFill>
                          <a:latin typeface="メイリオ" panose="020B0604030504040204" pitchFamily="50" charset="-128"/>
                          <a:ea typeface="メイリオ" panose="020B0604030504040204" pitchFamily="50" charset="-128"/>
                        </a:rPr>
                        <a:t>横浜市港北区新横浜３</a:t>
                      </a:r>
                      <a:r>
                        <a:rPr kumimoji="1" lang="en-US" altLang="ja-JP" sz="1000" dirty="0">
                          <a:solidFill>
                            <a:schemeClr val="tx1"/>
                          </a:solidFill>
                          <a:latin typeface="メイリオ" panose="020B0604030504040204" pitchFamily="50" charset="-128"/>
                          <a:ea typeface="メイリオ" panose="020B0604030504040204" pitchFamily="50" charset="-128"/>
                        </a:rPr>
                        <a:t>‐24‐</a:t>
                      </a:r>
                      <a:r>
                        <a:rPr kumimoji="1" lang="ja-JP" altLang="en-US" sz="1000" dirty="0">
                          <a:solidFill>
                            <a:schemeClr val="tx1"/>
                          </a:solidFill>
                          <a:latin typeface="メイリオ" panose="020B0604030504040204" pitchFamily="50" charset="-128"/>
                          <a:ea typeface="メイリオ" panose="020B0604030504040204" pitchFamily="50" charset="-128"/>
                        </a:rPr>
                        <a:t>８</a:t>
                      </a:r>
                    </a:p>
                    <a:p>
                      <a:r>
                        <a:rPr kumimoji="1" lang="ja-JP" altLang="en-US" sz="1000" dirty="0">
                          <a:solidFill>
                            <a:schemeClr val="tx1"/>
                          </a:solidFill>
                          <a:latin typeface="メイリオ" panose="020B0604030504040204" pitchFamily="50" charset="-128"/>
                          <a:ea typeface="メイリオ" panose="020B0604030504040204" pitchFamily="50" charset="-128"/>
                        </a:rPr>
                        <a:t>こだまファンタジアビル２階</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９月８日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4050439250"/>
                  </a:ext>
                </a:extLst>
              </a:tr>
              <a:tr h="475946">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10</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14</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16</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（受付</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13</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30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endParaRPr kumimoji="1" lang="zh-TW"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ハローワーク川崎６階 会議室</a:t>
                      </a:r>
                    </a:p>
                    <a:p>
                      <a:r>
                        <a:rPr kumimoji="1" lang="ja-JP" altLang="en-US" sz="1000" dirty="0">
                          <a:solidFill>
                            <a:schemeClr val="tx1"/>
                          </a:solidFill>
                          <a:latin typeface="メイリオ" panose="020B0604030504040204" pitchFamily="50" charset="-128"/>
                          <a:ea typeface="メイリオ" panose="020B0604030504040204" pitchFamily="50" charset="-128"/>
                        </a:rPr>
                        <a:t>川崎市川崎区南町</a:t>
                      </a:r>
                      <a:r>
                        <a:rPr kumimoji="1" lang="en-US" altLang="ja-JP" sz="1000" dirty="0">
                          <a:solidFill>
                            <a:schemeClr val="tx1"/>
                          </a:solidFill>
                          <a:latin typeface="メイリオ" panose="020B0604030504040204" pitchFamily="50" charset="-128"/>
                          <a:ea typeface="メイリオ" panose="020B0604030504040204" pitchFamily="50" charset="-128"/>
                        </a:rPr>
                        <a:t>17‐</a:t>
                      </a:r>
                      <a:r>
                        <a:rPr kumimoji="1" lang="ja-JP" altLang="en-US" sz="1000" dirty="0">
                          <a:solidFill>
                            <a:schemeClr val="tx1"/>
                          </a:solidFill>
                          <a:latin typeface="メイリオ" panose="020B0604030504040204" pitchFamily="50" charset="-128"/>
                          <a:ea typeface="メイリオ" panose="020B0604030504040204" pitchFamily="50" charset="-128"/>
                        </a:rPr>
                        <a:t>２</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32</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９月</a:t>
                      </a:r>
                      <a:r>
                        <a:rPr kumimoji="1" lang="en-US" altLang="ja-JP" sz="1000" dirty="0">
                          <a:solidFill>
                            <a:schemeClr val="tx1"/>
                          </a:solidFill>
                          <a:latin typeface="メイリオ" panose="020B0604030504040204" pitchFamily="50" charset="-128"/>
                          <a:ea typeface="メイリオ" panose="020B0604030504040204" pitchFamily="50" charset="-128"/>
                        </a:rPr>
                        <a:t>22</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12834779"/>
                  </a:ext>
                </a:extLst>
              </a:tr>
              <a:tr h="475946">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メイリオ" panose="020B0604030504040204" pitchFamily="50" charset="-128"/>
                          <a:ea typeface="メイリオ" panose="020B0604030504040204" pitchFamily="50" charset="-128"/>
                        </a:rPr>
                        <a:t>11</a:t>
                      </a:r>
                      <a:r>
                        <a:rPr kumimoji="1" lang="ja-JP" altLang="en-US" sz="1000" dirty="0">
                          <a:solidFill>
                            <a:schemeClr val="tx1"/>
                          </a:solidFill>
                          <a:latin typeface="メイリオ" panose="020B0604030504040204" pitchFamily="50" charset="-128"/>
                          <a:ea typeface="メイリオ" panose="020B0604030504040204" pitchFamily="50" charset="-128"/>
                        </a:rPr>
                        <a:t>月５日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水</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14</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16</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（受付</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13</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30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endParaRPr kumimoji="1" lang="zh-TW"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ハローワーク小田原 共用会議室</a:t>
                      </a:r>
                      <a:endParaRPr kumimoji="1" lang="en-US" altLang="ja-JP" sz="1000" dirty="0">
                        <a:solidFill>
                          <a:schemeClr val="tx1"/>
                        </a:solidFill>
                        <a:latin typeface="メイリオ" panose="020B0604030504040204" pitchFamily="50" charset="-128"/>
                        <a:ea typeface="メイリオ" panose="020B0604030504040204" pitchFamily="50" charset="-128"/>
                      </a:endParaRPr>
                    </a:p>
                    <a:p>
                      <a:r>
                        <a:rPr kumimoji="1" lang="ja-JP" altLang="en-US" sz="1000" dirty="0">
                          <a:solidFill>
                            <a:schemeClr val="tx1"/>
                          </a:solidFill>
                          <a:latin typeface="メイリオ" panose="020B0604030504040204" pitchFamily="50" charset="-128"/>
                          <a:ea typeface="メイリオ" panose="020B0604030504040204" pitchFamily="50" charset="-128"/>
                        </a:rPr>
                        <a:t>小田原市栄町１</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１</a:t>
                      </a:r>
                      <a:r>
                        <a:rPr kumimoji="1" lang="en-US" altLang="ja-JP" sz="1000" dirty="0">
                          <a:solidFill>
                            <a:schemeClr val="tx1"/>
                          </a:solidFill>
                          <a:latin typeface="メイリオ" panose="020B0604030504040204" pitchFamily="50" charset="-128"/>
                          <a:ea typeface="メイリオ" panose="020B0604030504040204" pitchFamily="50" charset="-128"/>
                        </a:rPr>
                        <a:t>‐15 </a:t>
                      </a:r>
                      <a:r>
                        <a:rPr kumimoji="1" lang="ja-JP" altLang="en-US" sz="1000" dirty="0">
                          <a:solidFill>
                            <a:schemeClr val="tx1"/>
                          </a:solidFill>
                          <a:latin typeface="メイリオ" panose="020B0604030504040204" pitchFamily="50" charset="-128"/>
                          <a:ea typeface="メイリオ" panose="020B0604030504040204" pitchFamily="50" charset="-128"/>
                        </a:rPr>
                        <a:t>ミナカ小田原９階</a:t>
                      </a: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メイリオ" panose="020B0604030504040204" pitchFamily="50" charset="-128"/>
                          <a:ea typeface="メイリオ" panose="020B0604030504040204" pitchFamily="50" charset="-128"/>
                        </a:rPr>
                        <a:t>18</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10</a:t>
                      </a:r>
                      <a:r>
                        <a:rPr kumimoji="1" lang="ja-JP" altLang="en-US" sz="1000" dirty="0">
                          <a:solidFill>
                            <a:schemeClr val="tx1"/>
                          </a:solidFill>
                          <a:latin typeface="メイリオ" panose="020B0604030504040204" pitchFamily="50" charset="-128"/>
                          <a:ea typeface="メイリオ" panose="020B0604030504040204" pitchFamily="50" charset="-128"/>
                        </a:rPr>
                        <a:t>月６日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649193308"/>
                  </a:ext>
                </a:extLst>
              </a:tr>
              <a:tr h="508163">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メイリオ" panose="020B0604030504040204" pitchFamily="50" charset="-128"/>
                          <a:ea typeface="メイリオ" panose="020B0604030504040204" pitchFamily="50" charset="-128"/>
                        </a:rPr>
                        <a:t>11</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26</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水</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14</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16</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（受付</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13</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30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endParaRPr kumimoji="1" lang="zh-TW"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r>
                        <a:rPr kumimoji="1" lang="zh-TW" altLang="en-US" sz="1000" dirty="0">
                          <a:solidFill>
                            <a:schemeClr val="tx1"/>
                          </a:solidFill>
                          <a:latin typeface="メイリオ" panose="020B0604030504040204" pitchFamily="50" charset="-128"/>
                          <a:ea typeface="メイリオ" panose="020B0604030504040204" pitchFamily="50" charset="-128"/>
                        </a:rPr>
                        <a:t>相模原市立産業会館４階 中</a:t>
                      </a:r>
                      <a:r>
                        <a:rPr kumimoji="1" lang="ja-JP" altLang="en-US" sz="1000" dirty="0">
                          <a:solidFill>
                            <a:schemeClr val="tx1"/>
                          </a:solidFill>
                          <a:latin typeface="メイリオ" panose="020B0604030504040204" pitchFamily="50" charset="-128"/>
                          <a:ea typeface="メイリオ" panose="020B0604030504040204" pitchFamily="50" charset="-128"/>
                        </a:rPr>
                        <a:t>研修</a:t>
                      </a:r>
                      <a:r>
                        <a:rPr kumimoji="1" lang="zh-TW" altLang="en-US" sz="1000" dirty="0">
                          <a:solidFill>
                            <a:schemeClr val="tx1"/>
                          </a:solidFill>
                          <a:latin typeface="メイリオ" panose="020B0604030504040204" pitchFamily="50" charset="-128"/>
                          <a:ea typeface="メイリオ" panose="020B0604030504040204" pitchFamily="50" charset="-128"/>
                        </a:rPr>
                        <a:t>室</a:t>
                      </a:r>
                    </a:p>
                    <a:p>
                      <a:r>
                        <a:rPr kumimoji="1" lang="zh-TW" altLang="en-US" sz="1000" dirty="0">
                          <a:solidFill>
                            <a:schemeClr val="tx1"/>
                          </a:solidFill>
                          <a:latin typeface="メイリオ" panose="020B0604030504040204" pitchFamily="50" charset="-128"/>
                          <a:ea typeface="メイリオ" panose="020B0604030504040204" pitchFamily="50" charset="-128"/>
                        </a:rPr>
                        <a:t>相模原市中央区中央３</a:t>
                      </a:r>
                      <a:r>
                        <a:rPr kumimoji="1" lang="en-US" altLang="zh-TW" sz="1000" dirty="0">
                          <a:solidFill>
                            <a:schemeClr val="tx1"/>
                          </a:solidFill>
                          <a:latin typeface="メイリオ" panose="020B0604030504040204" pitchFamily="50" charset="-128"/>
                          <a:ea typeface="メイリオ" panose="020B0604030504040204" pitchFamily="50" charset="-128"/>
                        </a:rPr>
                        <a:t>‐12‐</a:t>
                      </a:r>
                      <a:r>
                        <a:rPr kumimoji="1" lang="zh-TW" altLang="en-US" sz="1000" dirty="0">
                          <a:solidFill>
                            <a:schemeClr val="tx1"/>
                          </a:solidFill>
                          <a:latin typeface="メイリオ" panose="020B0604030504040204" pitchFamily="50" charset="-128"/>
                          <a:ea typeface="メイリオ" panose="020B0604030504040204" pitchFamily="50" charset="-128"/>
                        </a:rPr>
                        <a:t>１</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メイリオ" panose="020B0604030504040204" pitchFamily="50" charset="-128"/>
                          <a:ea typeface="メイリオ" panose="020B0604030504040204" pitchFamily="50" charset="-128"/>
                        </a:rPr>
                        <a:t>30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10</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27</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1706206235"/>
                  </a:ext>
                </a:extLst>
              </a:tr>
              <a:tr h="475946">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12</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17</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水</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zh-TW" sz="1000" dirty="0">
                          <a:solidFill>
                            <a:schemeClr val="tx1"/>
                          </a:solidFill>
                          <a:latin typeface="メイリオ" panose="020B0604030504040204" pitchFamily="50" charset="-128"/>
                          <a:ea typeface="メイリオ" panose="020B0604030504040204" pitchFamily="50" charset="-128"/>
                        </a:rPr>
                        <a:t>14</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r>
                        <a:rPr kumimoji="1" lang="en-US" altLang="zh-TW" sz="1000" dirty="0">
                          <a:solidFill>
                            <a:schemeClr val="tx1"/>
                          </a:solidFill>
                          <a:latin typeface="メイリオ" panose="020B0604030504040204" pitchFamily="50" charset="-128"/>
                          <a:ea typeface="メイリオ" panose="020B0604030504040204" pitchFamily="50" charset="-128"/>
                        </a:rPr>
                        <a:t>16</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00</a:t>
                      </a:r>
                      <a:r>
                        <a:rPr kumimoji="1" lang="zh-TW" altLang="en-US" sz="1000" dirty="0">
                          <a:solidFill>
                            <a:schemeClr val="tx1"/>
                          </a:solidFill>
                          <a:latin typeface="メイリオ" panose="020B0604030504040204" pitchFamily="50" charset="-128"/>
                          <a:ea typeface="メイリオ" panose="020B0604030504040204" pitchFamily="50" charset="-128"/>
                        </a:rPr>
                        <a:t>分</a:t>
                      </a:r>
                      <a:endParaRPr kumimoji="1" lang="en-US" altLang="zh-TW" sz="1000" dirty="0">
                        <a:solidFill>
                          <a:schemeClr val="tx1"/>
                        </a:solidFill>
                        <a:latin typeface="メイリオ" panose="020B0604030504040204" pitchFamily="50" charset="-128"/>
                        <a:ea typeface="メイリオ" panose="020B0604030504040204" pitchFamily="50" charset="-128"/>
                      </a:endParaRP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dirty="0">
                          <a:solidFill>
                            <a:schemeClr val="tx1"/>
                          </a:solidFill>
                          <a:latin typeface="メイリオ" panose="020B0604030504040204" pitchFamily="50" charset="-128"/>
                          <a:ea typeface="メイリオ" panose="020B0604030504040204" pitchFamily="50" charset="-128"/>
                        </a:rPr>
                        <a:t>（受付</a:t>
                      </a:r>
                      <a:r>
                        <a:rPr kumimoji="1" lang="en-US" altLang="zh-TW" sz="1000" dirty="0">
                          <a:solidFill>
                            <a:schemeClr val="tx1"/>
                          </a:solidFill>
                          <a:latin typeface="メイリオ" panose="020B0604030504040204" pitchFamily="50" charset="-128"/>
                          <a:ea typeface="メイリオ" panose="020B0604030504040204" pitchFamily="50" charset="-128"/>
                        </a:rPr>
                        <a:t>13</a:t>
                      </a:r>
                      <a:r>
                        <a:rPr kumimoji="1" lang="zh-TW" altLang="en-US" sz="1000" dirty="0">
                          <a:solidFill>
                            <a:schemeClr val="tx1"/>
                          </a:solidFill>
                          <a:latin typeface="メイリオ" panose="020B0604030504040204" pitchFamily="50" charset="-128"/>
                          <a:ea typeface="メイリオ" panose="020B0604030504040204" pitchFamily="50" charset="-128"/>
                        </a:rPr>
                        <a:t>時</a:t>
                      </a:r>
                      <a:r>
                        <a:rPr kumimoji="1" lang="en-US" altLang="zh-TW" sz="1000" dirty="0">
                          <a:solidFill>
                            <a:schemeClr val="tx1"/>
                          </a:solidFill>
                          <a:latin typeface="メイリオ" panose="020B0604030504040204" pitchFamily="50" charset="-128"/>
                          <a:ea typeface="メイリオ" panose="020B0604030504040204" pitchFamily="50" charset="-128"/>
                        </a:rPr>
                        <a:t>30</a:t>
                      </a:r>
                      <a:r>
                        <a:rPr kumimoji="1" lang="zh-TW" altLang="en-US" sz="1000" dirty="0">
                          <a:solidFill>
                            <a:schemeClr val="tx1"/>
                          </a:solidFill>
                          <a:latin typeface="メイリオ" panose="020B0604030504040204" pitchFamily="50" charset="-128"/>
                          <a:ea typeface="メイリオ" panose="020B0604030504040204" pitchFamily="50" charset="-128"/>
                        </a:rPr>
                        <a:t>分～）</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藤沢市役所本庁舎 ８</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１･２会議室</a:t>
                      </a:r>
                    </a:p>
                    <a:p>
                      <a:r>
                        <a:rPr kumimoji="1" lang="ja-JP" altLang="en-US" sz="1000" dirty="0">
                          <a:solidFill>
                            <a:schemeClr val="tx1"/>
                          </a:solidFill>
                          <a:latin typeface="メイリオ" panose="020B0604030504040204" pitchFamily="50" charset="-128"/>
                          <a:ea typeface="メイリオ" panose="020B0604030504040204" pitchFamily="50" charset="-128"/>
                        </a:rPr>
                        <a:t>藤沢市朝日町１</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１</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40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11</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17</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774855127"/>
                  </a:ext>
                </a:extLst>
              </a:tr>
              <a:tr h="497067">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メイリオ" panose="020B0604030504040204" pitchFamily="50" charset="-128"/>
                          <a:ea typeface="メイリオ" panose="020B0604030504040204" pitchFamily="50" charset="-128"/>
                        </a:rPr>
                        <a:t>１月</a:t>
                      </a:r>
                      <a:r>
                        <a:rPr kumimoji="1" lang="en-US" altLang="ja-JP" sz="1000" dirty="0">
                          <a:solidFill>
                            <a:schemeClr val="tx1"/>
                          </a:solidFill>
                          <a:latin typeface="メイリオ" panose="020B0604030504040204" pitchFamily="50" charset="-128"/>
                          <a:ea typeface="メイリオ" panose="020B0604030504040204" pitchFamily="50" charset="-128"/>
                        </a:rPr>
                        <a:t>13</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火</a:t>
                      </a:r>
                      <a:r>
                        <a:rPr kumimoji="1" lang="en-US" altLang="ja-JP" sz="1000" dirty="0">
                          <a:solidFill>
                            <a:schemeClr val="tx1"/>
                          </a:solidFill>
                          <a:latin typeface="メイリオ" panose="020B0604030504040204" pitchFamily="50" charset="-128"/>
                          <a:ea typeface="メイリオ" panose="020B0604030504040204" pitchFamily="50" charset="-128"/>
                        </a:rPr>
                        <a:t>)</a:t>
                      </a: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14</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16</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（受付</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13</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30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endParaRPr kumimoji="1" lang="zh-TW"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松田町生涯学習センター 展示ホール</a:t>
                      </a:r>
                    </a:p>
                    <a:p>
                      <a:r>
                        <a:rPr kumimoji="1" lang="ja-JP" altLang="en-US" sz="1000" dirty="0">
                          <a:solidFill>
                            <a:schemeClr val="tx1"/>
                          </a:solidFill>
                          <a:latin typeface="メイリオ" panose="020B0604030504040204" pitchFamily="50" charset="-128"/>
                          <a:ea typeface="メイリオ" panose="020B0604030504040204" pitchFamily="50" charset="-128"/>
                        </a:rPr>
                        <a:t>足柄上郡松田町松田惣領</a:t>
                      </a:r>
                      <a:r>
                        <a:rPr kumimoji="1" lang="en-US" altLang="ja-JP" sz="1000" dirty="0">
                          <a:solidFill>
                            <a:schemeClr val="tx1"/>
                          </a:solidFill>
                          <a:latin typeface="メイリオ" panose="020B0604030504040204" pitchFamily="50" charset="-128"/>
                          <a:ea typeface="メイリオ" panose="020B0604030504040204" pitchFamily="50" charset="-128"/>
                        </a:rPr>
                        <a:t>2078</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12</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12</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金</a:t>
                      </a:r>
                      <a:r>
                        <a:rPr kumimoji="1" lang="en-US" altLang="ja-JP" sz="1000" dirty="0">
                          <a:solidFill>
                            <a:schemeClr val="tx1"/>
                          </a:solidFill>
                          <a:latin typeface="メイリオ" panose="020B0604030504040204" pitchFamily="50" charset="-128"/>
                          <a:ea typeface="メイリオ" panose="020B0604030504040204" pitchFamily="50" charset="-128"/>
                        </a:rPr>
                        <a:t>)</a:t>
                      </a:r>
                    </a:p>
                  </a:txBody>
                  <a:tcPr anchor="ctr"/>
                </a:tc>
                <a:extLst>
                  <a:ext uri="{0D108BD9-81ED-4DB2-BD59-A6C34878D82A}">
                    <a16:rowId xmlns:a16="http://schemas.microsoft.com/office/drawing/2014/main" val="3904258930"/>
                  </a:ext>
                </a:extLst>
              </a:tr>
              <a:tr h="450317">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メイリオ" panose="020B0604030504040204" pitchFamily="50" charset="-128"/>
                          <a:ea typeface="メイリオ" panose="020B0604030504040204" pitchFamily="50" charset="-128"/>
                        </a:rPr>
                        <a:t>１月</a:t>
                      </a:r>
                      <a:r>
                        <a:rPr kumimoji="1" lang="en-US" altLang="ja-JP" sz="1000" dirty="0">
                          <a:solidFill>
                            <a:schemeClr val="tx1"/>
                          </a:solidFill>
                          <a:latin typeface="メイリオ" panose="020B0604030504040204" pitchFamily="50" charset="-128"/>
                          <a:ea typeface="メイリオ" panose="020B0604030504040204" pitchFamily="50" charset="-128"/>
                        </a:rPr>
                        <a:t>16</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金</a:t>
                      </a:r>
                      <a:r>
                        <a:rPr kumimoji="1" lang="en-US" altLang="ja-JP" sz="1000" dirty="0">
                          <a:solidFill>
                            <a:schemeClr val="tx1"/>
                          </a:solidFill>
                          <a:latin typeface="メイリオ" panose="020B0604030504040204" pitchFamily="50" charset="-128"/>
                          <a:ea typeface="メイリオ" panose="020B0604030504040204" pitchFamily="50" charset="-128"/>
                        </a:rPr>
                        <a:t>)</a:t>
                      </a: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14</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16</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（受付</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13</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45</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endParaRPr kumimoji="1" lang="zh-TW"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ハローワーク大和２階 会議室</a:t>
                      </a:r>
                    </a:p>
                    <a:p>
                      <a:r>
                        <a:rPr kumimoji="1" lang="ja-JP" altLang="en-US" sz="1000" dirty="0">
                          <a:solidFill>
                            <a:schemeClr val="tx1"/>
                          </a:solidFill>
                          <a:latin typeface="メイリオ" panose="020B0604030504040204" pitchFamily="50" charset="-128"/>
                          <a:ea typeface="メイリオ" panose="020B0604030504040204" pitchFamily="50" charset="-128"/>
                        </a:rPr>
                        <a:t>大和市深見西３</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３</a:t>
                      </a:r>
                      <a:r>
                        <a:rPr kumimoji="1" lang="en-US" altLang="ja-JP" sz="1000" dirty="0">
                          <a:solidFill>
                            <a:schemeClr val="tx1"/>
                          </a:solidFill>
                          <a:latin typeface="メイリオ" panose="020B0604030504040204" pitchFamily="50" charset="-128"/>
                          <a:ea typeface="メイリオ" panose="020B0604030504040204" pitchFamily="50" charset="-128"/>
                        </a:rPr>
                        <a:t>‐21</a:t>
                      </a: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12</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メイリオ" panose="020B0604030504040204" pitchFamily="50" charset="-128"/>
                          <a:ea typeface="メイリオ" panose="020B0604030504040204" pitchFamily="50" charset="-128"/>
                        </a:rPr>
                        <a:t>12</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15</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a:t>
                      </a:r>
                    </a:p>
                  </a:txBody>
                  <a:tcPr anchor="ctr"/>
                </a:tc>
                <a:extLst>
                  <a:ext uri="{0D108BD9-81ED-4DB2-BD59-A6C34878D82A}">
                    <a16:rowId xmlns:a16="http://schemas.microsoft.com/office/drawing/2014/main" val="2006722448"/>
                  </a:ext>
                </a:extLst>
              </a:tr>
              <a:tr h="450317">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２月６日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金</a:t>
                      </a:r>
                      <a:r>
                        <a:rPr kumimoji="1" lang="en-US" altLang="ja-JP" sz="1000" dirty="0">
                          <a:solidFill>
                            <a:schemeClr val="tx1"/>
                          </a:solidFill>
                          <a:latin typeface="メイリオ" panose="020B0604030504040204" pitchFamily="50" charset="-128"/>
                          <a:ea typeface="メイリオ" panose="020B0604030504040204" pitchFamily="50" charset="-128"/>
                        </a:rPr>
                        <a:t>)</a:t>
                      </a: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14</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16</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（受付</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13</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30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endParaRPr kumimoji="1" lang="zh-TW"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ハローワーク戸塚 別棟 会議室</a:t>
                      </a:r>
                    </a:p>
                    <a:p>
                      <a:r>
                        <a:rPr kumimoji="1" lang="ja-JP" altLang="en-US" sz="1000" dirty="0">
                          <a:solidFill>
                            <a:schemeClr val="tx1"/>
                          </a:solidFill>
                          <a:latin typeface="メイリオ" panose="020B0604030504040204" pitchFamily="50" charset="-128"/>
                          <a:ea typeface="メイリオ" panose="020B0604030504040204" pitchFamily="50" charset="-128"/>
                        </a:rPr>
                        <a:t>横浜市戸塚区戸塚町</a:t>
                      </a:r>
                      <a:r>
                        <a:rPr kumimoji="1" lang="en-US" altLang="ja-JP" sz="1000" dirty="0">
                          <a:solidFill>
                            <a:schemeClr val="tx1"/>
                          </a:solidFill>
                          <a:latin typeface="メイリオ" panose="020B0604030504040204" pitchFamily="50" charset="-128"/>
                          <a:ea typeface="メイリオ" panose="020B0604030504040204" pitchFamily="50" charset="-128"/>
                        </a:rPr>
                        <a:t>3722</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１月６日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火</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221495970"/>
                  </a:ext>
                </a:extLst>
              </a:tr>
              <a:tr h="450317">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２月</a:t>
                      </a:r>
                      <a:r>
                        <a:rPr kumimoji="1" lang="en-US" altLang="ja-JP" sz="1000" dirty="0">
                          <a:solidFill>
                            <a:schemeClr val="tx1"/>
                          </a:solidFill>
                          <a:latin typeface="メイリオ" panose="020B0604030504040204" pitchFamily="50" charset="-128"/>
                          <a:ea typeface="メイリオ" panose="020B0604030504040204" pitchFamily="50" charset="-128"/>
                        </a:rPr>
                        <a:t>13</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金</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pPr marL="0" marR="0" lvl="0" indent="0" algn="l" defTabSz="1001855" rtl="0" eaLnBrk="1" fontAlgn="auto" latinLnBrk="0" hangingPunct="1">
                        <a:lnSpc>
                          <a:spcPct val="100000"/>
                        </a:lnSpc>
                        <a:spcBef>
                          <a:spcPts val="0"/>
                        </a:spcBef>
                        <a:spcAft>
                          <a:spcPts val="0"/>
                        </a:spcAft>
                        <a:buClrTx/>
                        <a:buSzTx/>
                        <a:buFontTx/>
                        <a:buNone/>
                        <a:tabLst/>
                        <a:defRPr/>
                      </a:pP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14</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16</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00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p>
                    <a:p>
                      <a:pPr marL="0" marR="0" lvl="0" indent="0" algn="l" defTabSz="1001855" rtl="0" eaLnBrk="1" fontAlgn="auto" latinLnBrk="0" hangingPunct="1">
                        <a:lnSpc>
                          <a:spcPct val="100000"/>
                        </a:lnSpc>
                        <a:spcBef>
                          <a:spcPts val="0"/>
                        </a:spcBef>
                        <a:spcAft>
                          <a:spcPts val="0"/>
                        </a:spcAft>
                        <a:buClrTx/>
                        <a:buSzTx/>
                        <a:buFontTx/>
                        <a:buNone/>
                        <a:tabLst/>
                        <a:defRPr/>
                      </a:pP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（受付</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13</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時</a:t>
                      </a:r>
                      <a:r>
                        <a:rPr kumimoji="1" lang="en-US" altLang="zh-TW"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30</a:t>
                      </a:r>
                      <a:r>
                        <a:rPr kumimoji="1" lang="zh-TW" altLang="en-US" sz="100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分～）</a:t>
                      </a:r>
                      <a:endParaRPr kumimoji="1" lang="zh-TW"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ハローワーク横須賀３階 会議室</a:t>
                      </a:r>
                    </a:p>
                    <a:p>
                      <a:r>
                        <a:rPr kumimoji="1" lang="ja-JP" altLang="en-US" sz="1000" dirty="0">
                          <a:solidFill>
                            <a:schemeClr val="tx1"/>
                          </a:solidFill>
                          <a:latin typeface="メイリオ" panose="020B0604030504040204" pitchFamily="50" charset="-128"/>
                          <a:ea typeface="メイリオ" panose="020B0604030504040204" pitchFamily="50" charset="-128"/>
                        </a:rPr>
                        <a:t>横須賀市平成町２</a:t>
                      </a:r>
                      <a:r>
                        <a:rPr kumimoji="1" lang="en-US" altLang="ja-JP" sz="1000" dirty="0">
                          <a:solidFill>
                            <a:schemeClr val="tx1"/>
                          </a:solidFill>
                          <a:latin typeface="メイリオ" panose="020B0604030504040204" pitchFamily="50" charset="-128"/>
                          <a:ea typeface="メイリオ" panose="020B0604030504040204" pitchFamily="50" charset="-128"/>
                        </a:rPr>
                        <a:t>‐14‐19</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tc>
                  <a:txBody>
                    <a:bodyPr/>
                    <a:lstStyle/>
                    <a:p>
                      <a:r>
                        <a:rPr kumimoji="1" lang="en-US" altLang="ja-JP" sz="1000" dirty="0">
                          <a:solidFill>
                            <a:schemeClr val="tx1"/>
                          </a:solidFill>
                          <a:latin typeface="メイリオ" panose="020B0604030504040204" pitchFamily="50" charset="-128"/>
                          <a:ea typeface="メイリオ" panose="020B0604030504040204" pitchFamily="50" charset="-128"/>
                        </a:rPr>
                        <a:t>20</a:t>
                      </a:r>
                      <a:r>
                        <a:rPr kumimoji="1" lang="ja-JP" altLang="en-US" sz="1000" dirty="0">
                          <a:solidFill>
                            <a:schemeClr val="tx1"/>
                          </a:solidFill>
                          <a:latin typeface="メイリオ" panose="020B0604030504040204" pitchFamily="50" charset="-128"/>
                          <a:ea typeface="メイリオ" panose="020B0604030504040204" pitchFamily="50" charset="-128"/>
                        </a:rPr>
                        <a:t>名</a:t>
                      </a:r>
                    </a:p>
                  </a:txBody>
                  <a:tcPr anchor="ctr"/>
                </a:tc>
                <a:tc>
                  <a:txBody>
                    <a:bodyPr/>
                    <a:lstStyle/>
                    <a:p>
                      <a:r>
                        <a:rPr kumimoji="1" lang="ja-JP" altLang="en-US" sz="1000" dirty="0">
                          <a:solidFill>
                            <a:schemeClr val="tx1"/>
                          </a:solidFill>
                          <a:latin typeface="メイリオ" panose="020B0604030504040204" pitchFamily="50" charset="-128"/>
                          <a:ea typeface="メイリオ" panose="020B0604030504040204" pitchFamily="50" charset="-128"/>
                        </a:rPr>
                        <a:t>１月</a:t>
                      </a:r>
                      <a:r>
                        <a:rPr kumimoji="1" lang="en-US" altLang="ja-JP" sz="1000" dirty="0">
                          <a:solidFill>
                            <a:schemeClr val="tx1"/>
                          </a:solidFill>
                          <a:latin typeface="メイリオ" panose="020B0604030504040204" pitchFamily="50" charset="-128"/>
                          <a:ea typeface="メイリオ" panose="020B0604030504040204" pitchFamily="50" charset="-128"/>
                        </a:rPr>
                        <a:t>13</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火</a:t>
                      </a:r>
                      <a:r>
                        <a:rPr kumimoji="1" lang="en-US" altLang="ja-JP" sz="1000"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2607999172"/>
                  </a:ext>
                </a:extLst>
              </a:tr>
            </a:tbl>
          </a:graphicData>
        </a:graphic>
      </p:graphicFrame>
      <p:pic>
        <p:nvPicPr>
          <p:cNvPr id="13" name="図 12">
            <a:extLst>
              <a:ext uri="{63B3BB69-23CF-44E3-9099-C40C66FF867C}">
                <a14:compatExt xmlns:a14="http://schemas.microsoft.com/office/drawing/2010/main" spid="_x0000_s1025"/>
              </a:ext>
            </a:extLst>
          </p:cNvPr>
          <p:cNvPicPr/>
          <p:nvPr/>
        </p:nvPicPr>
        <p:blipFill>
          <a:blip r:embed="rId2"/>
          <a:stretch>
            <a:fillRect/>
          </a:stretch>
        </p:blipFill>
        <p:spPr>
          <a:xfrm>
            <a:off x="6192738" y="8046839"/>
            <a:ext cx="835200" cy="835200"/>
          </a:xfrm>
          <a:prstGeom prst="rect">
            <a:avLst/>
          </a:prstGeom>
        </p:spPr>
      </p:pic>
    </p:spTree>
    <p:extLst>
      <p:ext uri="{BB962C8B-B14F-4D97-AF65-F5344CB8AC3E}">
        <p14:creationId xmlns:p14="http://schemas.microsoft.com/office/powerpoint/2010/main" val="1233358024"/>
      </p:ext>
    </p:extLst>
  </p:cSld>
  <p:clrMapOvr>
    <a:masterClrMapping/>
  </p:clrMapOvr>
</p:sld>
</file>

<file path=ppt/theme/theme1.xml><?xml version="1.0" encoding="utf-8"?>
<a:theme xmlns:a="http://schemas.openxmlformats.org/drawingml/2006/main" name="Office ​​テーマ">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1366</Words>
  <PresentationFormat>ユーザー設定</PresentationFormat>
  <Paragraphs>157</Paragraphs>
  <Slides>2</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メイリオ</vt:lpstr>
      <vt:lpstr>Arial</vt:lpstr>
      <vt:lpstr>Calibri</vt:lpstr>
      <vt:lpstr>Office ​​テーマ</vt:lpstr>
      <vt:lpstr>PowerPoint プレゼンテーション</vt:lpstr>
      <vt:lpstr>令和７年度 精神・発達障害者しごとサポーター養成講座（集合講座）開催一覧表</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