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4"/>
  </p:sldMasterIdLst>
  <p:notesMasterIdLst>
    <p:notesMasterId r:id="rId6"/>
  </p:notesMasterIdLst>
  <p:handoutMasterIdLst>
    <p:handoutMasterId r:id="rId7"/>
  </p:handoutMasterIdLst>
  <p:sldIdLst>
    <p:sldId id="316" r:id="rId5"/>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3" userDrawn="1">
          <p15:clr>
            <a:srgbClr val="A4A3A4"/>
          </p15:clr>
        </p15:guide>
        <p15:guide id="2" pos="2174" userDrawn="1">
          <p15:clr>
            <a:srgbClr val="A4A3A4"/>
          </p15:clr>
        </p15:guide>
        <p15:guide id="3" orient="horz" pos="1837" userDrawn="1">
          <p15:clr>
            <a:srgbClr val="A4A3A4"/>
          </p15:clr>
        </p15:guide>
        <p15:guide id="4" orient="horz" pos="3339" userDrawn="1">
          <p15:clr>
            <a:srgbClr val="A4A3A4"/>
          </p15:clr>
        </p15:guide>
        <p15:guide id="5" orient="horz" pos="2808" userDrawn="1">
          <p15:clr>
            <a:srgbClr val="A4A3A4"/>
          </p15:clr>
        </p15:guide>
        <p15:guide id="6" orient="horz" pos="33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A77E"/>
    <a:srgbClr val="2BF586"/>
    <a:srgbClr val="BAFD87"/>
    <a:srgbClr val="8DF797"/>
    <a:srgbClr val="A0FD87"/>
    <a:srgbClr val="FFFF99"/>
    <a:srgbClr val="07E4E9"/>
    <a:srgbClr val="F6DAD3"/>
    <a:srgbClr val="FAEDEB"/>
    <a:srgbClr val="AD5C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193CA0-D5B6-1E0D-F008-96960CD33368}" v="89" dt="2025-05-26T10:03:32.635"/>
    <p1510:client id="{4411A1AB-2FC7-C9EF-E979-A34606F398A2}" v="32" dt="2025-05-26T10:30:28.890"/>
    <p1510:client id="{9C4764AB-E1CC-2456-4622-01E02B584EA4}" v="329" dt="2025-05-26T09:52:55.020"/>
    <p1510:client id="{A68A343E-4132-BFC7-CCA3-6F0854FEE236}" v="217" dt="2025-05-26T10:52:35.766"/>
    <p1510:client id="{AE824C50-D2D5-F977-4099-724AA7DCD9B3}" v="11" dt="2025-05-27T01:34:22.952"/>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692" y="66"/>
      </p:cViewPr>
      <p:guideLst>
        <p:guide orient="horz" pos="763"/>
        <p:guide pos="2174"/>
        <p:guide orient="horz" pos="1837"/>
        <p:guide orient="horz" pos="3339"/>
        <p:guide orient="horz" pos="2808"/>
        <p:guide orient="horz" pos="33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沼尻涼子" userId="S::nrzfwa@kikan-ad.esb.mhlw.go.jp::b4cd3a00-ba98-47f1-8fdd-f507007b448f" providerId="AD" clId="Web-{A68A343E-4132-BFC7-CCA3-6F0854FEE236}"/>
    <pc:docChg chg="modSld">
      <pc:chgData name="沼尻涼子" userId="S::nrzfwa@kikan-ad.esb.mhlw.go.jp::b4cd3a00-ba98-47f1-8fdd-f507007b448f" providerId="AD" clId="Web-{A68A343E-4132-BFC7-CCA3-6F0854FEE236}" dt="2025-05-26T10:52:35.766" v="211" actId="20577"/>
      <pc:docMkLst>
        <pc:docMk/>
      </pc:docMkLst>
      <pc:sldChg chg="modSp">
        <pc:chgData name="沼尻涼子" userId="S::nrzfwa@kikan-ad.esb.mhlw.go.jp::b4cd3a00-ba98-47f1-8fdd-f507007b448f" providerId="AD" clId="Web-{A68A343E-4132-BFC7-CCA3-6F0854FEE236}" dt="2025-05-26T10:52:35.766" v="211" actId="20577"/>
        <pc:sldMkLst>
          <pc:docMk/>
          <pc:sldMk cId="537809529" sldId="316"/>
        </pc:sldMkLst>
        <pc:spChg chg="mod">
          <ac:chgData name="沼尻涼子" userId="S::nrzfwa@kikan-ad.esb.mhlw.go.jp::b4cd3a00-ba98-47f1-8fdd-f507007b448f" providerId="AD" clId="Web-{A68A343E-4132-BFC7-CCA3-6F0854FEE236}" dt="2025-05-26T10:52:35.766" v="211" actId="20577"/>
          <ac:spMkLst>
            <pc:docMk/>
            <pc:sldMk cId="537809529" sldId="316"/>
            <ac:spMk id="10" creationId="{00000000-0000-0000-0000-000000000000}"/>
          </ac:spMkLst>
        </pc:spChg>
        <pc:graphicFrameChg chg="mod modGraphic">
          <ac:chgData name="沼尻涼子" userId="S::nrzfwa@kikan-ad.esb.mhlw.go.jp::b4cd3a00-ba98-47f1-8fdd-f507007b448f" providerId="AD" clId="Web-{A68A343E-4132-BFC7-CCA3-6F0854FEE236}" dt="2025-05-26T10:52:12.281" v="209"/>
          <ac:graphicFrameMkLst>
            <pc:docMk/>
            <pc:sldMk cId="537809529" sldId="316"/>
            <ac:graphicFrameMk id="7" creationId="{5B6855E3-2188-20C8-4DD6-E45BC792C983}"/>
          </ac:graphicFrameMkLst>
        </pc:graphicFrameChg>
      </pc:sldChg>
    </pc:docChg>
  </pc:docChgLst>
  <pc:docChgLst>
    <pc:chgData name="沼尻涼子" userId="S::nrzfwa@kikan-ad.esb.mhlw.go.jp::b4cd3a00-ba98-47f1-8fdd-f507007b448f" providerId="AD" clId="Web-{AE824C50-D2D5-F977-4099-724AA7DCD9B3}"/>
    <pc:docChg chg="modSld">
      <pc:chgData name="沼尻涼子" userId="S::nrzfwa@kikan-ad.esb.mhlw.go.jp::b4cd3a00-ba98-47f1-8fdd-f507007b448f" providerId="AD" clId="Web-{AE824C50-D2D5-F977-4099-724AA7DCD9B3}" dt="2025-05-27T01:34:22.952" v="5"/>
      <pc:docMkLst>
        <pc:docMk/>
      </pc:docMkLst>
      <pc:sldChg chg="modSp">
        <pc:chgData name="沼尻涼子" userId="S::nrzfwa@kikan-ad.esb.mhlw.go.jp::b4cd3a00-ba98-47f1-8fdd-f507007b448f" providerId="AD" clId="Web-{AE824C50-D2D5-F977-4099-724AA7DCD9B3}" dt="2025-05-27T01:34:22.952" v="5"/>
        <pc:sldMkLst>
          <pc:docMk/>
          <pc:sldMk cId="537809529" sldId="316"/>
        </pc:sldMkLst>
        <pc:graphicFrameChg chg="mod modGraphic">
          <ac:chgData name="沼尻涼子" userId="S::nrzfwa@kikan-ad.esb.mhlw.go.jp::b4cd3a00-ba98-47f1-8fdd-f507007b448f" providerId="AD" clId="Web-{AE824C50-D2D5-F977-4099-724AA7DCD9B3}" dt="2025-05-27T01:34:22.952" v="5"/>
          <ac:graphicFrameMkLst>
            <pc:docMk/>
            <pc:sldMk cId="537809529" sldId="316"/>
            <ac:graphicFrameMk id="7" creationId="{5B6855E3-2188-20C8-4DD6-E45BC792C983}"/>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D913024-4032-4B4F-8680-09D5E08EDB6E}" type="datetimeFigureOut">
              <a:rPr lang="en-US" smtClean="0"/>
              <a:t>10/9/2025</a:t>
            </a:fld>
            <a:endParaRPr lang="en-US"/>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10/9/2025</a:t>
            </a:fld>
            <a:endParaRPr lang="en-US" noProof="0"/>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294832" y="1621191"/>
            <a:ext cx="4268337" cy="3786111"/>
          </a:xfrm>
        </p:spPr>
        <p:txBody>
          <a:bodyPr anchor="b">
            <a:normAutofit/>
          </a:bodyPr>
          <a:lstStyle>
            <a:lvl1pPr algn="ctr">
              <a:defRPr sz="2769"/>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294832" y="5552023"/>
            <a:ext cx="4268337" cy="2042576"/>
          </a:xfrm>
        </p:spPr>
        <p:txBody>
          <a:bodyPr>
            <a:normAutofit/>
          </a:bodyPr>
          <a:lstStyle>
            <a:lvl1pPr marL="0" indent="0" algn="ctr">
              <a:buNone/>
              <a:defRPr sz="1246"/>
            </a:lvl1pPr>
            <a:lvl2pPr marL="316520" indent="0" algn="ctr">
              <a:buNone/>
              <a:defRPr sz="1246"/>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10/9/2025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66428846"/>
      </p:ext>
    </p:extLst>
  </p:cSld>
  <p:clrMapOvr>
    <a:masterClrMapping/>
  </p:clrMapOvr>
  <p:extLst>
    <p:ext uri="{DCECCB84-F9BA-43D5-87BE-67443E8EF086}">
      <p15:sldGuideLst xmlns:p15="http://schemas.microsoft.com/office/powerpoint/2012/main">
        <p15:guide id="5" orient="horz" pos="3120">
          <p15:clr>
            <a:srgbClr val="FBAE40"/>
          </p15:clr>
        </p15:guide>
        <p15:guide id="6"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344615" y="792480"/>
            <a:ext cx="5915025" cy="1635484"/>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344615" y="2427965"/>
            <a:ext cx="5915025" cy="64943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10/9/2025</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5194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5419625" y="835607"/>
            <a:ext cx="1151458" cy="808667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471488" y="835607"/>
            <a:ext cx="4948137" cy="8086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10/9/2025</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91391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5114261" y="674962"/>
            <a:ext cx="2453555" cy="1033924"/>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23"/>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3589347" y="-34854"/>
            <a:ext cx="3021221" cy="9966537"/>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2"/>
            <a:ext cx="1742530" cy="3657956"/>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6153151" y="9140089"/>
            <a:ext cx="233363"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514350" y="1320800"/>
            <a:ext cx="5827586" cy="1320800"/>
          </a:xfrm>
        </p:spPr>
        <p:txBody>
          <a:bodyPr anchor="b" anchorCtr="0"/>
          <a:lstStyle>
            <a:lvl1pPr>
              <a:defRPr sz="1463"/>
            </a:lvl1pPr>
          </a:lstStyle>
          <a:p>
            <a:endParaRPr lang="en-US"/>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514349" y="2945382"/>
            <a:ext cx="1584198" cy="5547360"/>
          </a:xfrm>
        </p:spPr>
        <p:txBody>
          <a:bodyPr>
            <a:normAutofit/>
          </a:bodyPr>
          <a:lstStyle>
            <a:lvl1pPr marL="0" indent="0">
              <a:buNone/>
              <a:defRPr sz="914"/>
            </a:lvl1pPr>
            <a:lvl2pPr marL="104478" indent="-104478">
              <a:spcBef>
                <a:spcPts val="457"/>
              </a:spcBef>
              <a:buFont typeface="Courier New" panose="02070309020205020404" pitchFamily="49" charset="0"/>
              <a:buChar char="o"/>
              <a:defRPr sz="914"/>
            </a:lvl2pPr>
            <a:lvl3pPr marL="313432" indent="-104478">
              <a:spcBef>
                <a:spcPts val="457"/>
              </a:spcBef>
              <a:buFont typeface="Courier New" panose="02070309020205020404" pitchFamily="49" charset="0"/>
              <a:buChar char="o"/>
              <a:defRPr sz="914"/>
            </a:lvl3pPr>
            <a:lvl4pPr marL="522387" indent="-104478">
              <a:spcBef>
                <a:spcPts val="457"/>
              </a:spcBef>
              <a:buFont typeface="Courier New" panose="02070309020205020404" pitchFamily="49" charset="0"/>
              <a:buChar char="o"/>
              <a:defRPr sz="914"/>
            </a:lvl4pPr>
            <a:lvl5pPr marL="731342"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2305013" y="2945382"/>
            <a:ext cx="3909060" cy="5547360"/>
          </a:xfrm>
        </p:spPr>
        <p:txBody>
          <a:bodyPr>
            <a:normAutofit/>
          </a:bodyPr>
          <a:lstStyle>
            <a:lvl1pPr marL="104478" indent="-104478">
              <a:buFont typeface="Courier New" panose="02070309020205020404" pitchFamily="49" charset="0"/>
              <a:buChar char="o"/>
              <a:defRPr sz="914"/>
            </a:lvl1pPr>
            <a:lvl2pPr marL="313432" indent="-104478">
              <a:spcBef>
                <a:spcPts val="457"/>
              </a:spcBef>
              <a:buFont typeface="Courier New" panose="02070309020205020404" pitchFamily="49" charset="0"/>
              <a:buChar char="o"/>
              <a:defRPr sz="914"/>
            </a:lvl2pPr>
            <a:lvl3pPr marL="522387" indent="-104478">
              <a:spcBef>
                <a:spcPts val="457"/>
              </a:spcBef>
              <a:buFont typeface="Courier New" panose="02070309020205020404" pitchFamily="49" charset="0"/>
              <a:buChar char="o"/>
              <a:defRPr sz="914"/>
            </a:lvl3pPr>
            <a:lvl4pPr marL="731342" indent="-104478">
              <a:spcBef>
                <a:spcPts val="457"/>
              </a:spcBef>
              <a:buFont typeface="Courier New" panose="02070309020205020404" pitchFamily="49" charset="0"/>
              <a:buChar char="o"/>
              <a:defRPr sz="914"/>
            </a:lvl4pPr>
            <a:lvl5pPr marL="940297"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6386513" y="8493052"/>
            <a:ext cx="372047" cy="1294076"/>
          </a:xfrm>
          <a:prstGeom prst="rect">
            <a:avLst/>
          </a:prstGeom>
        </p:spPr>
        <p:txBody>
          <a:bodyPr vert="horz" lIns="91440" tIns="45720" rIns="91440" bIns="45720" rtlCol="0" anchor="ctr"/>
          <a:lstStyle>
            <a:lvl1pPr algn="ctr">
              <a:defRPr sz="1097" b="0" i="0">
                <a:solidFill>
                  <a:schemeClr val="tx1"/>
                </a:solidFill>
                <a:latin typeface="Sagona Book" panose="02020503050505020204" pitchFamily="18" charset="0"/>
              </a:defRPr>
            </a:lvl1pPr>
          </a:lstStyle>
          <a:p>
            <a:fld id="{58FB4751-880F-D840-AAA9-3A15815CC996}" type="slidenum">
              <a:rPr lang="en-US" smtClean="0"/>
              <a:pPr/>
              <a:t>‹#›</a:t>
            </a:fld>
            <a:endParaRPr lang="en-US"/>
          </a:p>
        </p:txBody>
      </p:sp>
    </p:spTree>
    <p:extLst>
      <p:ext uri="{BB962C8B-B14F-4D97-AF65-F5344CB8AC3E}">
        <p14:creationId xmlns:p14="http://schemas.microsoft.com/office/powerpoint/2010/main" val="3693327671"/>
      </p:ext>
    </p:extLst>
  </p:cSld>
  <p:clrMapOvr>
    <a:masterClrMapping/>
  </p:clrMapOvr>
  <p:extLst>
    <p:ext uri="{DCECCB84-F9BA-43D5-87BE-67443E8EF086}">
      <p15:sldGuideLst xmlns:p15="http://schemas.microsoft.com/office/powerpoint/2012/main">
        <p15:guide id="1" orient="horz" pos="5755">
          <p15:clr>
            <a:srgbClr val="FBAE40"/>
          </p15:clr>
        </p15:guide>
        <p15:guide id="2" pos="4091">
          <p15:clr>
            <a:srgbClr val="FBAE40"/>
          </p15:clr>
        </p15:guide>
        <p15:guide id="3" pos="230">
          <p15:clr>
            <a:srgbClr val="FBAE40"/>
          </p15:clr>
        </p15:guide>
        <p15:guide id="4" orient="horz" pos="7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10/9/2025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56403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339402" y="799668"/>
            <a:ext cx="4653641" cy="5790574"/>
          </a:xfrm>
        </p:spPr>
        <p:txBody>
          <a:bodyPr anchor="t">
            <a:normAutofit/>
          </a:bodyPr>
          <a:lstStyle>
            <a:lvl1pPr>
              <a:defRPr sz="3738"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339401" y="6629225"/>
            <a:ext cx="4653641" cy="2000002"/>
          </a:xfrm>
        </p:spPr>
        <p:txBody>
          <a:bodyPr anchor="b">
            <a:normAutofit/>
          </a:bodyPr>
          <a:lstStyle>
            <a:lvl1pPr marL="0" indent="0">
              <a:buNone/>
              <a:defRPr sz="1385">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10/9/2025</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22316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44615" y="792480"/>
            <a:ext cx="6041898" cy="163548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344615"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10/9/2025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22926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342900" y="790683"/>
            <a:ext cx="6044506" cy="165142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342900" y="2434951"/>
            <a:ext cx="2901255"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342900" y="3447736"/>
            <a:ext cx="2901255"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3471863" y="2434951"/>
            <a:ext cx="2915543"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3471862" y="3447736"/>
            <a:ext cx="2915544"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10/9/2025</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4286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10/9/2025</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43993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10/9/2025</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7897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335903" y="799668"/>
            <a:ext cx="2022544" cy="2538618"/>
          </a:xfrm>
        </p:spPr>
        <p:txBody>
          <a:bodyPr anchor="t">
            <a:normAutofit/>
          </a:bodyPr>
          <a:lstStyle>
            <a:lvl1pPr>
              <a:defRPr sz="1938"/>
            </a:lvl1pPr>
          </a:lstStyle>
          <a:p>
            <a:r>
              <a:rPr lang="en-US" dirty="0"/>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2888274" y="799668"/>
            <a:ext cx="3532354" cy="7924800"/>
          </a:xfrm>
        </p:spPr>
        <p:txBody>
          <a:bodyPr>
            <a:normAutofit/>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335903" y="3338286"/>
            <a:ext cx="2022544" cy="5386182"/>
          </a:xfrm>
        </p:spPr>
        <p:txBody>
          <a:bodyPr anchor="t">
            <a:normAutofit/>
          </a:bodyPr>
          <a:lstStyle>
            <a:lvl1pPr marL="0" indent="0">
              <a:buNone/>
              <a:defRPr sz="1246"/>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10/9/2025</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9252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334328" y="805689"/>
            <a:ext cx="2022544" cy="3195563"/>
          </a:xfrm>
        </p:spPr>
        <p:txBody>
          <a:bodyPr anchor="t">
            <a:normAutofit/>
          </a:bodyPr>
          <a:lstStyle>
            <a:lvl1pPr>
              <a:defRPr sz="1938"/>
            </a:lvl1pPr>
          </a:lstStyle>
          <a:p>
            <a:r>
              <a:rPr lang="en-US" dirty="0"/>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2848117" y="949149"/>
            <a:ext cx="3647074" cy="8025195"/>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342901" y="4082198"/>
            <a:ext cx="2016892" cy="4961144"/>
          </a:xfrm>
        </p:spPr>
        <p:txBody>
          <a:bodyPr anchor="b"/>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10/9/2025</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8450414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344614" y="792480"/>
            <a:ext cx="5992638" cy="16354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344614" y="2477991"/>
            <a:ext cx="5992638" cy="66355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77152" y="9321004"/>
            <a:ext cx="1965552" cy="527403"/>
          </a:xfrm>
          <a:prstGeom prst="rect">
            <a:avLst/>
          </a:prstGeom>
        </p:spPr>
        <p:txBody>
          <a:bodyPr vert="horz" lIns="91440" tIns="45720" rIns="91440" bIns="45720" rtlCol="0" anchor="ctr"/>
          <a:lstStyle>
            <a:lvl1pPr algn="l">
              <a:defRPr sz="623">
                <a:solidFill>
                  <a:schemeClr val="tx1"/>
                </a:solidFill>
              </a:defRPr>
            </a:lvl1pPr>
          </a:lstStyle>
          <a:p>
            <a:fld id="{3A332BE1-279E-4118-9FE3-7952B079A510}" type="datetimeFigureOut">
              <a:rPr lang="en-US" dirty="0"/>
              <a:t>10/9/2025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4993044" y="9321004"/>
            <a:ext cx="1578040" cy="527403"/>
          </a:xfrm>
          <a:prstGeom prst="rect">
            <a:avLst/>
          </a:prstGeom>
        </p:spPr>
        <p:txBody>
          <a:bodyPr vert="horz" lIns="91440" tIns="45720" rIns="91440" bIns="45720" rtlCol="0" anchor="ctr"/>
          <a:lstStyle>
            <a:lvl1pPr algn="r">
              <a:defRPr sz="623">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6543091" y="9321004"/>
            <a:ext cx="241429" cy="527403"/>
          </a:xfrm>
          <a:prstGeom prst="rect">
            <a:avLst/>
          </a:prstGeom>
        </p:spPr>
        <p:txBody>
          <a:bodyPr vert="horz" lIns="91440" tIns="45720" rIns="91440" bIns="45720" rtlCol="0" anchor="ctr"/>
          <a:lstStyle>
            <a:lvl1pPr algn="r">
              <a:defRPr sz="623">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3072607956"/>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3120">
          <p15:clr>
            <a:srgbClr val="F26B43"/>
          </p15:clr>
        </p15:guide>
        <p15:guide id="6" pos="2160">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jp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4" name="正方形/長方形 3"/>
          <p:cNvSpPr/>
          <p:nvPr/>
        </p:nvSpPr>
        <p:spPr>
          <a:xfrm>
            <a:off x="12796" y="7956998"/>
            <a:ext cx="6845204" cy="1437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5831979" y="6073095"/>
            <a:ext cx="302288" cy="409454"/>
          </a:xfrm>
        </p:spPr>
        <p:txBody>
          <a:bodyPr/>
          <a:lstStyle/>
          <a:p>
            <a:fld id="{58FB4751-880F-D840-AAA9-3A15815CC996}" type="slidenum">
              <a:rPr lang="en-US" smtClean="0"/>
              <a:pPr/>
              <a:t>1</a:t>
            </a:fld>
            <a:endParaRPr lang="en-US"/>
          </a:p>
        </p:txBody>
      </p:sp>
      <p:sp>
        <p:nvSpPr>
          <p:cNvPr id="8" name="正方形/長方形 7"/>
          <p:cNvSpPr/>
          <p:nvPr/>
        </p:nvSpPr>
        <p:spPr>
          <a:xfrm rot="9576247" flipV="1">
            <a:off x="-420783" y="532306"/>
            <a:ext cx="2966280" cy="400110"/>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2000" dirty="0">
                <a:ln w="0"/>
                <a:solidFill>
                  <a:schemeClr val="bg1"/>
                </a:solidFill>
                <a:latin typeface="HGSSoeiKakugothicUB"/>
                <a:ea typeface="HGSSoeiKakugothicUB"/>
              </a:rPr>
              <a:t>あえる！話せる！</a:t>
            </a:r>
          </a:p>
        </p:txBody>
      </p:sp>
      <p:sp>
        <p:nvSpPr>
          <p:cNvPr id="9" name="正方形/長方形 8"/>
          <p:cNvSpPr/>
          <p:nvPr/>
        </p:nvSpPr>
        <p:spPr>
          <a:xfrm>
            <a:off x="12796" y="1412830"/>
            <a:ext cx="5705650" cy="1323439"/>
          </a:xfrm>
          <a:prstGeom prst="rect">
            <a:avLst/>
          </a:prstGeom>
          <a:noFill/>
          <a:effectLst>
            <a:outerShdw blurRad="50800" dist="38100" dir="2700000" algn="tl" rotWithShape="0">
              <a:schemeClr val="accent3">
                <a:lumMod val="60000"/>
                <a:lumOff val="40000"/>
                <a:alpha val="40000"/>
              </a:schemeClr>
            </a:outerShdw>
          </a:effectLst>
        </p:spPr>
        <p:txBody>
          <a:bodyPr wrap="square" lIns="91440" tIns="45720" rIns="91440" bIns="45720" anchor="t">
            <a:spAutoFit/>
          </a:bodyPr>
          <a:lstStyle/>
          <a:p>
            <a:pPr algn="ctr"/>
            <a:r>
              <a:rPr lang="ja-JP" altLang="en-US" sz="8000" b="1" dirty="0">
                <a:ln w="22225">
                  <a:solidFill>
                    <a:schemeClr val="accent1">
                      <a:lumMod val="25000"/>
                    </a:schemeClr>
                  </a:solidFill>
                  <a:prstDash val="solid"/>
                </a:ln>
                <a:solidFill>
                  <a:srgbClr val="2BF586"/>
                </a:solidFill>
                <a:latin typeface="HGPSoeiKakugothicUB"/>
                <a:ea typeface="HGPSoeiKakugothicUB"/>
              </a:rPr>
              <a:t>みー</a:t>
            </a:r>
            <a:r>
              <a:rPr lang="ja-JP" altLang="en-US" sz="8000" b="1" dirty="0" err="1">
                <a:ln w="22225">
                  <a:solidFill>
                    <a:schemeClr val="accent1">
                      <a:lumMod val="25000"/>
                    </a:schemeClr>
                  </a:solidFill>
                  <a:prstDash val="solid"/>
                </a:ln>
                <a:solidFill>
                  <a:srgbClr val="2BF586"/>
                </a:solidFill>
                <a:latin typeface="HGPSoeiKakugothicUB"/>
                <a:ea typeface="HGPSoeiKakugothicUB"/>
              </a:rPr>
              <a:t>つ</a:t>
            </a:r>
            <a:r>
              <a:rPr lang="ja-JP" altLang="en-US" sz="8000" b="1" dirty="0">
                <a:ln w="22225">
                  <a:solidFill>
                    <a:schemeClr val="accent1">
                      <a:lumMod val="25000"/>
                    </a:schemeClr>
                  </a:solidFill>
                  <a:prstDash val="solid"/>
                </a:ln>
                <a:solidFill>
                  <a:srgbClr val="2BF586"/>
                </a:solidFill>
                <a:latin typeface="HGPSoeiKakugothicUB"/>
                <a:ea typeface="HGPSoeiKakugothicUB"/>
              </a:rPr>
              <a:t>ジョブ</a:t>
            </a:r>
          </a:p>
        </p:txBody>
      </p:sp>
      <p:sp>
        <p:nvSpPr>
          <p:cNvPr id="10" name="角丸四角形 9"/>
          <p:cNvSpPr/>
          <p:nvPr/>
        </p:nvSpPr>
        <p:spPr>
          <a:xfrm>
            <a:off x="2094764" y="38843"/>
            <a:ext cx="4639411" cy="1442996"/>
          </a:xfrm>
          <a:prstGeom prst="roundRect">
            <a:avLst>
              <a:gd name="adj" fmla="val 19415"/>
            </a:avLst>
          </a:prstGeom>
          <a:solidFill>
            <a:srgbClr val="FFFF99"/>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en-US" altLang="ja-JP" sz="2200" b="1" dirty="0">
                <a:solidFill>
                  <a:srgbClr val="09A77E"/>
                </a:solidFill>
                <a:latin typeface="HGSGothicE"/>
                <a:ea typeface="HGSGothicE"/>
              </a:rPr>
              <a:t>11</a:t>
            </a:r>
            <a:r>
              <a:rPr kumimoji="1" lang="ja-JP" altLang="en-US" sz="2200" b="1" dirty="0">
                <a:solidFill>
                  <a:srgbClr val="09A77E"/>
                </a:solidFill>
                <a:latin typeface="HGSGothicE"/>
                <a:ea typeface="HGSGothicE"/>
              </a:rPr>
              <a:t>月第</a:t>
            </a:r>
            <a:r>
              <a:rPr kumimoji="1" lang="en-US" altLang="ja-JP" sz="2200" b="1" dirty="0">
                <a:solidFill>
                  <a:srgbClr val="09A77E"/>
                </a:solidFill>
                <a:latin typeface="HGSGothicE"/>
                <a:ea typeface="HGSGothicE"/>
              </a:rPr>
              <a:t>2</a:t>
            </a:r>
            <a:r>
              <a:rPr kumimoji="1" lang="ja-JP" altLang="en-US" sz="2200" b="1" dirty="0">
                <a:solidFill>
                  <a:srgbClr val="09A77E"/>
                </a:solidFill>
                <a:latin typeface="HGSGothicE"/>
                <a:ea typeface="HGSGothicE"/>
              </a:rPr>
              <a:t>週の開催スケジュール</a:t>
            </a:r>
            <a:endParaRPr lang="en-US" altLang="ja-JP" sz="2200" b="1" dirty="0">
              <a:solidFill>
                <a:srgbClr val="09A77E"/>
              </a:solidFill>
              <a:latin typeface="HGSGothicE"/>
              <a:ea typeface="HGSGothicE"/>
            </a:endParaRPr>
          </a:p>
          <a:p>
            <a:r>
              <a:rPr kumimoji="1" lang="ja-JP" altLang="en-US" sz="1500" dirty="0">
                <a:solidFill>
                  <a:srgbClr val="09A77E"/>
                </a:solidFill>
                <a:latin typeface="HGSGothicE"/>
                <a:ea typeface="HGSGothicE"/>
              </a:rPr>
              <a:t>開催時間</a:t>
            </a:r>
            <a:r>
              <a:rPr kumimoji="1" lang="ja-JP" altLang="en-US" sz="1500" b="1" dirty="0">
                <a:solidFill>
                  <a:srgbClr val="09A77E"/>
                </a:solidFill>
                <a:latin typeface="HGSGothicE"/>
                <a:ea typeface="HGSGothicE"/>
              </a:rPr>
              <a:t>：</a:t>
            </a:r>
            <a:r>
              <a:rPr kumimoji="1" lang="ja-JP" altLang="en-US" sz="2000" dirty="0">
                <a:solidFill>
                  <a:srgbClr val="09A77E"/>
                </a:solidFill>
                <a:latin typeface="HGSGothicE"/>
                <a:ea typeface="HGSGothicE"/>
              </a:rPr>
              <a:t>９：３０～１１：３０ </a:t>
            </a:r>
            <a:endParaRPr kumimoji="1" lang="en-US" altLang="ja-JP" sz="1200" b="1" dirty="0">
              <a:solidFill>
                <a:srgbClr val="09A77E"/>
              </a:solidFill>
              <a:latin typeface="HGSGothicE"/>
              <a:ea typeface="HGSGothicE"/>
            </a:endParaRPr>
          </a:p>
          <a:p>
            <a:r>
              <a:rPr kumimoji="1" lang="ja-JP" altLang="en-US" sz="1200" b="1" dirty="0">
                <a:solidFill>
                  <a:srgbClr val="09A77E"/>
                </a:solidFill>
                <a:latin typeface="HGSGothicE"/>
                <a:ea typeface="HGSGothicE"/>
              </a:rPr>
              <a:t>（受付終了１１：２０）</a:t>
            </a:r>
            <a:endParaRPr lang="en-US" altLang="ja-JP" sz="1200" b="1" dirty="0">
              <a:solidFill>
                <a:srgbClr val="09A77E"/>
              </a:solidFill>
              <a:latin typeface="HGSGothicE"/>
              <a:ea typeface="HGSGothicE"/>
            </a:endParaRPr>
          </a:p>
          <a:p>
            <a:r>
              <a:rPr kumimoji="1" lang="ja-JP" altLang="en-US" sz="1500" dirty="0">
                <a:solidFill>
                  <a:srgbClr val="09A77E"/>
                </a:solidFill>
                <a:latin typeface="HGSGothicE"/>
                <a:ea typeface="HGSGothicE"/>
              </a:rPr>
              <a:t>開催場所：</a:t>
            </a:r>
            <a:r>
              <a:rPr kumimoji="1" lang="en-US" altLang="ja-JP" sz="2000" dirty="0">
                <a:solidFill>
                  <a:srgbClr val="09A77E"/>
                </a:solidFill>
                <a:latin typeface="HGSGothicE"/>
                <a:ea typeface="HGSGothicE"/>
              </a:rPr>
              <a:t>1</a:t>
            </a:r>
            <a:r>
              <a:rPr kumimoji="1" lang="ja-JP" altLang="en-US" sz="2000" dirty="0">
                <a:solidFill>
                  <a:srgbClr val="09A77E"/>
                </a:solidFill>
                <a:latin typeface="HGSGothicE"/>
                <a:ea typeface="HGSGothicE"/>
              </a:rPr>
              <a:t>階　特設ブース</a:t>
            </a:r>
            <a:endParaRPr lang="ja-JP" altLang="en-US" sz="2000" dirty="0">
              <a:solidFill>
                <a:srgbClr val="09A77E"/>
              </a:solidFill>
              <a:latin typeface="HGSGothicE"/>
              <a:ea typeface="HGSGothicE"/>
            </a:endParaRPr>
          </a:p>
        </p:txBody>
      </p:sp>
      <p:sp>
        <p:nvSpPr>
          <p:cNvPr id="13" name="角丸四角形 12"/>
          <p:cNvSpPr/>
          <p:nvPr/>
        </p:nvSpPr>
        <p:spPr>
          <a:xfrm>
            <a:off x="5066956" y="8477249"/>
            <a:ext cx="1667219"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3184762" y="2558467"/>
            <a:ext cx="2146059" cy="2141092"/>
          </a:xfrm>
          <a:prstGeom prst="rect">
            <a:avLst/>
          </a:prstGeom>
        </p:spPr>
      </p:pic>
      <p:sp>
        <p:nvSpPr>
          <p:cNvPr id="34" name="角丸四角形 33"/>
          <p:cNvSpPr/>
          <p:nvPr/>
        </p:nvSpPr>
        <p:spPr>
          <a:xfrm>
            <a:off x="3276256" y="8664799"/>
            <a:ext cx="1332918"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104431" y="8664798"/>
            <a:ext cx="1752944" cy="108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102937" y="3994456"/>
            <a:ext cx="2349940" cy="188450"/>
          </a:xfrm>
          <a:prstGeom prst="rect">
            <a:avLst/>
          </a:prstGeom>
          <a:noFill/>
        </p:spPr>
        <p:txBody>
          <a:bodyPr wrap="square" rtlCol="0">
            <a:spAutoFit/>
          </a:bodyPr>
          <a:lstStyle/>
          <a:p>
            <a:pPr>
              <a:lnSpc>
                <a:spcPct val="120000"/>
              </a:lnSpc>
              <a:spcAft>
                <a:spcPts val="600"/>
              </a:spcAft>
              <a:buClr>
                <a:schemeClr val="tx2"/>
              </a:buClr>
            </a:pPr>
            <a:r>
              <a:rPr kumimoji="1" lang="en-US" altLang="ja-JP" sz="600" dirty="0">
                <a:solidFill>
                  <a:schemeClr val="bg2">
                    <a:lumMod val="10000"/>
                  </a:schemeClr>
                </a:solidFill>
              </a:rPr>
              <a:t>※</a:t>
            </a:r>
            <a:r>
              <a:rPr kumimoji="1" lang="ja-JP" altLang="en-US" sz="600" dirty="0">
                <a:solidFill>
                  <a:schemeClr val="bg2">
                    <a:lumMod val="10000"/>
                  </a:schemeClr>
                </a:solidFill>
              </a:rPr>
              <a:t>ハローワーク横浜南公式キャラクター「みなみちゃん」</a:t>
            </a:r>
          </a:p>
        </p:txBody>
      </p:sp>
      <p:sp>
        <p:nvSpPr>
          <p:cNvPr id="21" name="正方形/長方形 20"/>
          <p:cNvSpPr/>
          <p:nvPr/>
        </p:nvSpPr>
        <p:spPr>
          <a:xfrm>
            <a:off x="-1" y="7943850"/>
            <a:ext cx="6858001" cy="1441899"/>
          </a:xfrm>
          <a:prstGeom prst="rect">
            <a:avLst/>
          </a:prstGeom>
          <a:solidFill>
            <a:srgbClr val="F6DAD3"/>
          </a:solidFill>
          <a:ln/>
        </p:spPr>
        <p:style>
          <a:lnRef idx="2">
            <a:schemeClr val="accent2"/>
          </a:lnRef>
          <a:fillRef idx="1">
            <a:schemeClr val="lt1"/>
          </a:fillRef>
          <a:effectRef idx="0">
            <a:schemeClr val="accent2"/>
          </a:effectRef>
          <a:fontRef idx="minor">
            <a:schemeClr val="dk1"/>
          </a:fontRef>
        </p:style>
        <p:txBody>
          <a:bodyPr rtlCol="0" anchor="t"/>
          <a:lstStyle/>
          <a:p>
            <a:pPr>
              <a:lnSpc>
                <a:spcPts val="1000"/>
              </a:lnSpc>
            </a:pPr>
            <a:endParaRPr kumimoji="1" lang="en-US" altLang="ja-JP" sz="1600" dirty="0">
              <a:solidFill>
                <a:srgbClr val="002060"/>
              </a:solidFill>
              <a:latin typeface="メイリオ" panose="020B0604030504040204" pitchFamily="50" charset="-128"/>
              <a:ea typeface="メイリオ" panose="020B0604030504040204" pitchFamily="50" charset="-128"/>
            </a:endParaRPr>
          </a:p>
          <a:p>
            <a:pPr>
              <a:lnSpc>
                <a:spcPts val="1000"/>
              </a:lnSpc>
            </a:pPr>
            <a:r>
              <a:rPr kumimoji="1" lang="en-US" altLang="ja-JP" sz="1600" dirty="0">
                <a:solidFill>
                  <a:srgbClr val="002060"/>
                </a:solidFill>
                <a:latin typeface="メイリオ" panose="020B0604030504040204" pitchFamily="50" charset="-128"/>
                <a:ea typeface="メイリオ" panose="020B0604030504040204" pitchFamily="50" charset="-128"/>
              </a:rPr>
              <a:t>【</a:t>
            </a:r>
            <a:r>
              <a:rPr kumimoji="1" lang="ja-JP" altLang="en-US" sz="1600" dirty="0">
                <a:solidFill>
                  <a:srgbClr val="002060"/>
                </a:solidFill>
                <a:latin typeface="メイリオ" panose="020B0604030504040204" pitchFamily="50" charset="-128"/>
                <a:ea typeface="メイリオ" panose="020B0604030504040204" pitchFamily="50" charset="-128"/>
              </a:rPr>
              <a:t>みー</a:t>
            </a:r>
            <a:r>
              <a:rPr kumimoji="1" lang="ja-JP" altLang="en-US" sz="1600" dirty="0" err="1">
                <a:solidFill>
                  <a:srgbClr val="002060"/>
                </a:solidFill>
                <a:latin typeface="メイリオ" panose="020B0604030504040204" pitchFamily="50" charset="-128"/>
                <a:ea typeface="メイリオ" panose="020B0604030504040204" pitchFamily="50" charset="-128"/>
              </a:rPr>
              <a:t>つ</a:t>
            </a:r>
            <a:r>
              <a:rPr kumimoji="1" lang="ja-JP" altLang="en-US" sz="1600" dirty="0">
                <a:solidFill>
                  <a:srgbClr val="002060"/>
                </a:solidFill>
                <a:latin typeface="メイリオ" panose="020B0604030504040204" pitchFamily="50" charset="-128"/>
                <a:ea typeface="メイリオ" panose="020B0604030504040204" pitchFamily="50" charset="-128"/>
              </a:rPr>
              <a:t>ジョブについて</a:t>
            </a:r>
            <a:r>
              <a:rPr kumimoji="1" lang="en-US" altLang="ja-JP" sz="1600" dirty="0">
                <a:solidFill>
                  <a:srgbClr val="002060"/>
                </a:solidFill>
                <a:latin typeface="メイリオ" panose="020B0604030504040204" pitchFamily="50" charset="-128"/>
                <a:ea typeface="メイリオ" panose="020B0604030504040204" pitchFamily="50" charset="-128"/>
              </a:rPr>
              <a:t>】</a:t>
            </a:r>
          </a:p>
          <a:p>
            <a:pPr fontAlgn="base">
              <a:lnSpc>
                <a:spcPts val="11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r>
              <a:rPr kumimoji="1" lang="ja-JP" altLang="en-US" sz="1400" dirty="0">
                <a:solidFill>
                  <a:srgbClr val="002060"/>
                </a:solidFill>
                <a:latin typeface="メイリオ" panose="020B0604030504040204" pitchFamily="50" charset="-128"/>
                <a:ea typeface="メイリオ" panose="020B0604030504040204" pitchFamily="50" charset="-128"/>
              </a:rPr>
              <a:t>●</a:t>
            </a:r>
            <a:r>
              <a:rPr kumimoji="1" lang="ja-JP" altLang="ja-JP" sz="1400" dirty="0">
                <a:solidFill>
                  <a:srgbClr val="002060"/>
                </a:solidFill>
                <a:latin typeface="メイリオ" panose="020B0604030504040204" pitchFamily="50" charset="-128"/>
                <a:ea typeface="メイリオ" panose="020B0604030504040204" pitchFamily="50" charset="-128"/>
              </a:rPr>
              <a:t>仕事内容や労働条件、職場環境など、気になることについて会社の担当者と直接お話しできるイベントです。</a:t>
            </a:r>
            <a:r>
              <a:rPr kumimoji="1" lang="ja-JP" altLang="en-US" sz="1400" dirty="0">
                <a:solidFill>
                  <a:srgbClr val="002060"/>
                </a:solidFill>
                <a:latin typeface="メイリオ" panose="020B0604030504040204" pitchFamily="50" charset="-128"/>
                <a:ea typeface="メイリオ" panose="020B0604030504040204" pitchFamily="50" charset="-128"/>
              </a:rPr>
              <a:t>もちろん、応募</a:t>
            </a:r>
            <a:r>
              <a:rPr kumimoji="1" lang="ja-JP" altLang="ja-JP" sz="1400" dirty="0">
                <a:solidFill>
                  <a:srgbClr val="002060"/>
                </a:solidFill>
                <a:latin typeface="メイリオ" panose="020B0604030504040204" pitchFamily="50" charset="-128"/>
                <a:ea typeface="メイリオ" panose="020B0604030504040204" pitchFamily="50" charset="-128"/>
              </a:rPr>
              <a:t>も可能です。</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lnSpc>
                <a:spcPts val="10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●参加希望の方は、受付にある参加申込書を記入して特設ブース前でお待ちください。事業所担当者が番号順にお呼びします。お気軽にご参加ください。</a:t>
            </a:r>
            <a:endParaRPr lang="en-US" altLang="ja-JP" sz="1400" dirty="0">
              <a:solidFill>
                <a:srgbClr val="002060"/>
              </a:solidFill>
              <a:latin typeface="メイリオ" panose="020B0604030504040204" pitchFamily="50" charset="-128"/>
              <a:ea typeface="メイリオ" panose="020B0604030504040204"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p:txBody>
      </p:sp>
      <p:sp>
        <p:nvSpPr>
          <p:cNvPr id="22" name="楕円 21"/>
          <p:cNvSpPr/>
          <p:nvPr/>
        </p:nvSpPr>
        <p:spPr>
          <a:xfrm>
            <a:off x="7064892" y="1841509"/>
            <a:ext cx="2659103" cy="63073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dirty="0">
                <a:solidFill>
                  <a:srgbClr val="FF0000"/>
                </a:solidFill>
              </a:rPr>
              <a:t>雇用保険受給中の方は</a:t>
            </a:r>
            <a:endParaRPr kumimoji="1" lang="en-US" altLang="ja-JP" sz="1200" b="1" dirty="0">
              <a:solidFill>
                <a:srgbClr val="FF0000"/>
              </a:solidFill>
            </a:endParaRPr>
          </a:p>
          <a:p>
            <a:pPr algn="ctr"/>
            <a:r>
              <a:rPr kumimoji="1" lang="ja-JP" altLang="en-US" sz="1200" b="1" dirty="0">
                <a:solidFill>
                  <a:srgbClr val="FF0000"/>
                </a:solidFill>
              </a:rPr>
              <a:t>求職活動実績になります。</a:t>
            </a:r>
          </a:p>
        </p:txBody>
      </p:sp>
      <p:sp>
        <p:nvSpPr>
          <p:cNvPr id="24" name="正方形/長方形 23"/>
          <p:cNvSpPr/>
          <p:nvPr/>
        </p:nvSpPr>
        <p:spPr>
          <a:xfrm>
            <a:off x="4750513" y="2881405"/>
            <a:ext cx="2226207" cy="276999"/>
          </a:xfrm>
          <a:prstGeom prst="rect">
            <a:avLst/>
          </a:prstGeom>
          <a:noFill/>
        </p:spPr>
        <p:txBody>
          <a:bodyPr wrap="square" lIns="91440" tIns="45720" rIns="91440" bIns="45720">
            <a:spAutoFit/>
          </a:bodyPr>
          <a:lstStyle/>
          <a:p>
            <a:pPr algn="ct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詳しくはこちらの</a:t>
            </a:r>
            <a:r>
              <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HP</a:t>
            </a: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参照</a:t>
            </a:r>
            <a:endPar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endParaRPr>
          </a:p>
        </p:txBody>
      </p:sp>
      <p:sp>
        <p:nvSpPr>
          <p:cNvPr id="25" name="上リボン 24"/>
          <p:cNvSpPr/>
          <p:nvPr/>
        </p:nvSpPr>
        <p:spPr>
          <a:xfrm>
            <a:off x="7192449" y="3481995"/>
            <a:ext cx="2141996" cy="680738"/>
          </a:xfrm>
          <a:prstGeom prst="ribbon2">
            <a:avLst>
              <a:gd name="adj1" fmla="val 16667"/>
              <a:gd name="adj2" fmla="val 73458"/>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rPr>
              <a:t>事前申込不要</a:t>
            </a:r>
            <a:endParaRPr kumimoji="1" lang="en-US" altLang="ja-JP">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endParaRPr>
          </a:p>
        </p:txBody>
      </p:sp>
      <p:sp>
        <p:nvSpPr>
          <p:cNvPr id="16" name="正方形/長方形 15"/>
          <p:cNvSpPr/>
          <p:nvPr/>
        </p:nvSpPr>
        <p:spPr>
          <a:xfrm>
            <a:off x="0" y="9385749"/>
            <a:ext cx="6870796" cy="52025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400" b="1" dirty="0">
                <a:solidFill>
                  <a:schemeClr val="accent6">
                    <a:lumMod val="10000"/>
                  </a:schemeClr>
                </a:solidFill>
              </a:rPr>
              <a:t>　　　　　　　　</a:t>
            </a:r>
            <a:r>
              <a:rPr kumimoji="1" lang="ja-JP" altLang="en-US" sz="1300" b="1">
                <a:solidFill>
                  <a:schemeClr val="accent6">
                    <a:lumMod val="10000"/>
                  </a:schemeClr>
                </a:solidFill>
              </a:rPr>
              <a:t>ハローワーク横浜南　事業所部門（</a:t>
            </a:r>
            <a:r>
              <a:rPr kumimoji="1" lang="en-US" altLang="ja-JP" sz="1300" b="1" dirty="0">
                <a:solidFill>
                  <a:schemeClr val="accent6">
                    <a:lumMod val="10000"/>
                  </a:schemeClr>
                </a:solidFill>
              </a:rPr>
              <a:t>TEL)045-788-8609</a:t>
            </a:r>
            <a:r>
              <a:rPr kumimoji="1" lang="ja-JP" altLang="en-US" sz="1100" b="1">
                <a:solidFill>
                  <a:schemeClr val="accent6">
                    <a:lumMod val="10000"/>
                  </a:schemeClr>
                </a:solidFill>
              </a:rPr>
              <a:t>（内線３１＃）</a:t>
            </a:r>
            <a:endParaRPr lang="en-US" altLang="ja-JP" sz="1100" b="1">
              <a:solidFill>
                <a:schemeClr val="accent6">
                  <a:lumMod val="10000"/>
                </a:schemeClr>
              </a:solidFill>
            </a:endParaRPr>
          </a:p>
        </p:txBody>
      </p:sp>
      <p:sp>
        <p:nvSpPr>
          <p:cNvPr id="26" name="角丸四角形 25"/>
          <p:cNvSpPr/>
          <p:nvPr/>
        </p:nvSpPr>
        <p:spPr>
          <a:xfrm>
            <a:off x="12796" y="9394672"/>
            <a:ext cx="1378323" cy="5113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お問合せ</a:t>
            </a:r>
          </a:p>
        </p:txBody>
      </p:sp>
      <p:sp>
        <p:nvSpPr>
          <p:cNvPr id="3" name="角丸四角形 2"/>
          <p:cNvSpPr/>
          <p:nvPr/>
        </p:nvSpPr>
        <p:spPr>
          <a:xfrm>
            <a:off x="8263447" y="284695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服装自由</a:t>
            </a:r>
          </a:p>
        </p:txBody>
      </p:sp>
      <p:sp>
        <p:nvSpPr>
          <p:cNvPr id="27" name="角丸四角形 26"/>
          <p:cNvSpPr/>
          <p:nvPr/>
        </p:nvSpPr>
        <p:spPr>
          <a:xfrm>
            <a:off x="8691506" y="441584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手ぶら</a:t>
            </a:r>
            <a:r>
              <a:rPr kumimoji="1" lang="en-US" altLang="ja-JP" sz="1400" b="1" dirty="0">
                <a:ln w="22225">
                  <a:noFill/>
                  <a:prstDash val="solid"/>
                </a:ln>
                <a:solidFill>
                  <a:schemeClr val="accent3">
                    <a:lumMod val="50000"/>
                  </a:schemeClr>
                </a:solidFill>
              </a:rPr>
              <a:t>OK</a:t>
            </a:r>
            <a:endParaRPr kumimoji="1" lang="ja-JP" altLang="en-US" sz="1400" b="1" dirty="0">
              <a:ln w="22225">
                <a:noFill/>
                <a:prstDash val="solid"/>
              </a:ln>
              <a:solidFill>
                <a:schemeClr val="accent3">
                  <a:lumMod val="50000"/>
                </a:schemeClr>
              </a:solidFill>
            </a:endParaRPr>
          </a:p>
        </p:txBody>
      </p:sp>
      <p:sp>
        <p:nvSpPr>
          <p:cNvPr id="28" name="角丸四角形 27"/>
          <p:cNvSpPr/>
          <p:nvPr/>
        </p:nvSpPr>
        <p:spPr>
          <a:xfrm>
            <a:off x="7192449" y="2829334"/>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申込不要</a:t>
            </a:r>
          </a:p>
        </p:txBody>
      </p:sp>
      <p:pic>
        <p:nvPicPr>
          <p:cNvPr id="35" name="図 34"/>
          <p:cNvPicPr>
            <a:picLocks noChangeAspect="1"/>
          </p:cNvPicPr>
          <p:nvPr/>
        </p:nvPicPr>
        <p:blipFill rotWithShape="1">
          <a:blip r:embed="rId4"/>
          <a:srcRect l="11645" t="10827" r="11341" b="8529"/>
          <a:stretch/>
        </p:blipFill>
        <p:spPr>
          <a:xfrm>
            <a:off x="5833456" y="3259589"/>
            <a:ext cx="839244" cy="851770"/>
          </a:xfrm>
          <a:prstGeom prst="rect">
            <a:avLst/>
          </a:prstGeom>
        </p:spPr>
      </p:pic>
      <p:sp>
        <p:nvSpPr>
          <p:cNvPr id="15" name="楕円 14">
            <a:extLst>
              <a:ext uri="{FF2B5EF4-FFF2-40B4-BE49-F238E27FC236}">
                <a16:creationId xmlns:a16="http://schemas.microsoft.com/office/drawing/2014/main" id="{28040487-2658-8F08-3C5B-20118D4C37D5}"/>
              </a:ext>
            </a:extLst>
          </p:cNvPr>
          <p:cNvSpPr/>
          <p:nvPr/>
        </p:nvSpPr>
        <p:spPr>
          <a:xfrm>
            <a:off x="7064892" y="442054"/>
            <a:ext cx="2919756" cy="636574"/>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a:solidFill>
                  <a:srgbClr val="FF0000"/>
                </a:solidFill>
              </a:rPr>
              <a:t>雇用保険受給中の方は</a:t>
            </a:r>
            <a:endParaRPr kumimoji="1" lang="en-US" altLang="ja-JP" sz="1200" b="1">
              <a:solidFill>
                <a:srgbClr val="FF0000"/>
              </a:solidFill>
            </a:endParaRPr>
          </a:p>
          <a:p>
            <a:pPr algn="ctr"/>
            <a:r>
              <a:rPr kumimoji="1" lang="ja-JP" altLang="en-US" sz="1200" b="1">
                <a:solidFill>
                  <a:srgbClr val="FF0000"/>
                </a:solidFill>
              </a:rPr>
              <a:t>求職活動実績になります。</a:t>
            </a:r>
          </a:p>
        </p:txBody>
      </p:sp>
      <p:grpSp>
        <p:nvGrpSpPr>
          <p:cNvPr id="17" name="グループ化 16">
            <a:extLst>
              <a:ext uri="{FF2B5EF4-FFF2-40B4-BE49-F238E27FC236}">
                <a16:creationId xmlns:a16="http://schemas.microsoft.com/office/drawing/2014/main" id="{FD4CF3F1-02E9-D5F8-9995-E006E92EF535}"/>
              </a:ext>
            </a:extLst>
          </p:cNvPr>
          <p:cNvGrpSpPr/>
          <p:nvPr/>
        </p:nvGrpSpPr>
        <p:grpSpPr>
          <a:xfrm>
            <a:off x="564969" y="2798023"/>
            <a:ext cx="2368476" cy="774564"/>
            <a:chOff x="4320189" y="2620001"/>
            <a:chExt cx="2100660" cy="801803"/>
          </a:xfrm>
          <a:solidFill>
            <a:schemeClr val="bg1"/>
          </a:solidFill>
        </p:grpSpPr>
        <p:sp>
          <p:nvSpPr>
            <p:cNvPr id="23" name="楕円 22">
              <a:extLst>
                <a:ext uri="{FF2B5EF4-FFF2-40B4-BE49-F238E27FC236}">
                  <a16:creationId xmlns:a16="http://schemas.microsoft.com/office/drawing/2014/main" id="{F67B9687-1620-6078-BB92-5C95E2C6A5EF}"/>
                </a:ext>
              </a:extLst>
            </p:cNvPr>
            <p:cNvSpPr/>
            <p:nvPr/>
          </p:nvSpPr>
          <p:spPr>
            <a:xfrm>
              <a:off x="4320189" y="2628981"/>
              <a:ext cx="722287"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chemeClr val="accent3">
                      <a:lumMod val="50000"/>
                    </a:schemeClr>
                  </a:solidFill>
                </a:rPr>
                <a:t>申込不要</a:t>
              </a:r>
            </a:p>
          </p:txBody>
        </p:sp>
        <p:sp>
          <p:nvSpPr>
            <p:cNvPr id="29" name="楕円 28">
              <a:extLst>
                <a:ext uri="{FF2B5EF4-FFF2-40B4-BE49-F238E27FC236}">
                  <a16:creationId xmlns:a16="http://schemas.microsoft.com/office/drawing/2014/main" id="{A9CB69F4-7D8E-6FD0-F920-9D0444F743A2}"/>
                </a:ext>
              </a:extLst>
            </p:cNvPr>
            <p:cNvSpPr/>
            <p:nvPr/>
          </p:nvSpPr>
          <p:spPr>
            <a:xfrm>
              <a:off x="4968312" y="2620001"/>
              <a:ext cx="79400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chemeClr val="accent3">
                      <a:lumMod val="50000"/>
                    </a:schemeClr>
                  </a:solidFill>
                </a:rPr>
                <a:t>服装自由</a:t>
              </a:r>
            </a:p>
          </p:txBody>
        </p:sp>
        <p:sp>
          <p:nvSpPr>
            <p:cNvPr id="36" name="楕円 35">
              <a:extLst>
                <a:ext uri="{FF2B5EF4-FFF2-40B4-BE49-F238E27FC236}">
                  <a16:creationId xmlns:a16="http://schemas.microsoft.com/office/drawing/2014/main" id="{A5AB1AC0-5905-4E3E-34FF-FE89722792F1}"/>
                </a:ext>
              </a:extLst>
            </p:cNvPr>
            <p:cNvSpPr/>
            <p:nvPr/>
          </p:nvSpPr>
          <p:spPr>
            <a:xfrm>
              <a:off x="5698562" y="2628924"/>
              <a:ext cx="722287"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accent3">
                      <a:lumMod val="50000"/>
                    </a:schemeClr>
                  </a:solidFill>
                </a:rPr>
                <a:t>手ぶら</a:t>
              </a:r>
              <a:r>
                <a:rPr kumimoji="1" lang="en-US" altLang="ja-JP" b="1" dirty="0">
                  <a:solidFill>
                    <a:schemeClr val="accent3">
                      <a:lumMod val="50000"/>
                    </a:schemeClr>
                  </a:solidFill>
                </a:rPr>
                <a:t>OK</a:t>
              </a:r>
              <a:endParaRPr kumimoji="1" lang="ja-JP" altLang="en-US" b="1" dirty="0">
                <a:solidFill>
                  <a:schemeClr val="accent3">
                    <a:lumMod val="50000"/>
                  </a:schemeClr>
                </a:solidFill>
              </a:endParaRPr>
            </a:p>
          </p:txBody>
        </p:sp>
      </p:grpSp>
      <p:sp>
        <p:nvSpPr>
          <p:cNvPr id="38" name="角丸四角形 27">
            <a:extLst>
              <a:ext uri="{FF2B5EF4-FFF2-40B4-BE49-F238E27FC236}">
                <a16:creationId xmlns:a16="http://schemas.microsoft.com/office/drawing/2014/main" id="{968E9DAF-59BB-AB14-28CB-A642ED964C4E}"/>
              </a:ext>
            </a:extLst>
          </p:cNvPr>
          <p:cNvSpPr/>
          <p:nvPr/>
        </p:nvSpPr>
        <p:spPr>
          <a:xfrm>
            <a:off x="5345977" y="845582"/>
            <a:ext cx="1210303" cy="567248"/>
          </a:xfrm>
          <a:prstGeom prst="roundRect">
            <a:avLst>
              <a:gd name="adj" fmla="val 50000"/>
            </a:avLst>
          </a:prstGeom>
          <a:solidFill>
            <a:schemeClr val="accent2">
              <a:lumMod val="75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bg1"/>
                </a:solidFill>
              </a:rPr>
              <a:t>求職活動</a:t>
            </a:r>
            <a:endParaRPr kumimoji="1" lang="en-US" altLang="ja-JP" sz="1400" b="1" dirty="0">
              <a:ln w="22225">
                <a:noFill/>
                <a:prstDash val="solid"/>
              </a:ln>
              <a:solidFill>
                <a:schemeClr val="bg1"/>
              </a:solidFill>
            </a:endParaRPr>
          </a:p>
          <a:p>
            <a:pPr algn="ctr"/>
            <a:r>
              <a:rPr kumimoji="1" lang="ja-JP" altLang="en-US" sz="1400" b="1" dirty="0">
                <a:ln w="22225">
                  <a:noFill/>
                  <a:prstDash val="solid"/>
                </a:ln>
                <a:solidFill>
                  <a:schemeClr val="bg1"/>
                </a:solidFill>
              </a:rPr>
              <a:t>実績</a:t>
            </a:r>
          </a:p>
        </p:txBody>
      </p:sp>
      <p:graphicFrame>
        <p:nvGraphicFramePr>
          <p:cNvPr id="39" name="Content Placeholder 4">
            <a:extLst>
              <a:ext uri="{FF2B5EF4-FFF2-40B4-BE49-F238E27FC236}">
                <a16:creationId xmlns:a16="http://schemas.microsoft.com/office/drawing/2014/main" id="{3F4BC4BA-335D-CF54-9D45-9E70B515C4FB}"/>
              </a:ext>
            </a:extLst>
          </p:cNvPr>
          <p:cNvGraphicFramePr>
            <a:graphicFrameLocks/>
          </p:cNvGraphicFramePr>
          <p:nvPr>
            <p:extLst>
              <p:ext uri="{D42A27DB-BD31-4B8C-83A1-F6EECF244321}">
                <p14:modId xmlns:p14="http://schemas.microsoft.com/office/powerpoint/2010/main" val="3447991565"/>
              </p:ext>
            </p:extLst>
          </p:nvPr>
        </p:nvGraphicFramePr>
        <p:xfrm>
          <a:off x="0" y="4182906"/>
          <a:ext cx="6870796" cy="3774091"/>
        </p:xfrm>
        <a:graphic>
          <a:graphicData uri="http://schemas.openxmlformats.org/drawingml/2006/table">
            <a:tbl>
              <a:tblPr firstRow="1" bandRow="1">
                <a:tableStyleId>{C4B1156A-380E-4F78-BDF5-A606A8083BF9}</a:tableStyleId>
              </a:tblPr>
              <a:tblGrid>
                <a:gridCol w="969818">
                  <a:extLst>
                    <a:ext uri="{9D8B030D-6E8A-4147-A177-3AD203B41FA5}">
                      <a16:colId xmlns:a16="http://schemas.microsoft.com/office/drawing/2014/main" val="1689330750"/>
                    </a:ext>
                  </a:extLst>
                </a:gridCol>
                <a:gridCol w="2888056">
                  <a:extLst>
                    <a:ext uri="{9D8B030D-6E8A-4147-A177-3AD203B41FA5}">
                      <a16:colId xmlns:a16="http://schemas.microsoft.com/office/drawing/2014/main" val="2660631934"/>
                    </a:ext>
                  </a:extLst>
                </a:gridCol>
                <a:gridCol w="1926238">
                  <a:extLst>
                    <a:ext uri="{9D8B030D-6E8A-4147-A177-3AD203B41FA5}">
                      <a16:colId xmlns:a16="http://schemas.microsoft.com/office/drawing/2014/main" val="3909717689"/>
                    </a:ext>
                  </a:extLst>
                </a:gridCol>
                <a:gridCol w="1086684">
                  <a:extLst>
                    <a:ext uri="{9D8B030D-6E8A-4147-A177-3AD203B41FA5}">
                      <a16:colId xmlns:a16="http://schemas.microsoft.com/office/drawing/2014/main" val="1603189107"/>
                    </a:ext>
                  </a:extLst>
                </a:gridCol>
              </a:tblGrid>
              <a:tr h="838214">
                <a:tc>
                  <a:txBody>
                    <a:bodyPr/>
                    <a:lstStyle/>
                    <a:p>
                      <a:r>
                        <a:rPr lang="ja-JP" altLang="en-US" sz="1800" b="0">
                          <a:solidFill>
                            <a:schemeClr val="tx1"/>
                          </a:solidFill>
                        </a:rPr>
                        <a:t>開催日</a:t>
                      </a:r>
                    </a:p>
                  </a:txBody>
                  <a:tcPr marL="41791" marR="41791" marT="20896" marB="20896" anchor="ctr"/>
                </a:tc>
                <a:tc>
                  <a:txBody>
                    <a:bodyPr/>
                    <a:lstStyle/>
                    <a:p>
                      <a:r>
                        <a:rPr lang="ja-JP" altLang="en-US" sz="1800" b="0">
                          <a:solidFill>
                            <a:schemeClr val="tx1"/>
                          </a:solidFill>
                        </a:rPr>
                        <a:t>事業所名</a:t>
                      </a:r>
                      <a:endParaRPr lang="en-US" altLang="ja-JP" sz="1800" b="0">
                        <a:solidFill>
                          <a:schemeClr val="tx1"/>
                        </a:solidFill>
                      </a:endParaRPr>
                    </a:p>
                  </a:txBody>
                  <a:tcPr marL="41791" marR="41791" marT="20896" marB="20896" anchor="ctr"/>
                </a:tc>
                <a:tc>
                  <a:txBody>
                    <a:bodyPr/>
                    <a:lstStyle/>
                    <a:p>
                      <a:r>
                        <a:rPr lang="ja-JP" altLang="en-US" sz="1800" b="0" dirty="0">
                          <a:solidFill>
                            <a:schemeClr val="tx1"/>
                          </a:solidFill>
                        </a:rPr>
                        <a:t>職種</a:t>
                      </a:r>
                      <a:endParaRPr lang="en-US" sz="1800" b="0" dirty="0">
                        <a:solidFill>
                          <a:schemeClr val="tx1"/>
                        </a:solidFill>
                      </a:endParaRPr>
                    </a:p>
                  </a:txBody>
                  <a:tcPr marL="41791" marR="41791" marT="20896" marB="20896" anchor="ctr"/>
                </a:tc>
                <a:tc>
                  <a:txBody>
                    <a:bodyPr/>
                    <a:lstStyle/>
                    <a:p>
                      <a:r>
                        <a:rPr lang="ja-JP" altLang="en-US" sz="1800" b="0">
                          <a:solidFill>
                            <a:schemeClr val="tx1"/>
                          </a:solidFill>
                        </a:rPr>
                        <a:t>就業場所</a:t>
                      </a:r>
                      <a:endParaRPr lang="en-US" sz="1800" b="0">
                        <a:solidFill>
                          <a:schemeClr val="tx1"/>
                        </a:solidFill>
                      </a:endParaRPr>
                    </a:p>
                  </a:txBody>
                  <a:tcPr marL="41791" marR="41791" marT="20896" marB="20896" anchor="ctr"/>
                </a:tc>
                <a:extLst>
                  <a:ext uri="{0D108BD9-81ED-4DB2-BD59-A6C34878D82A}">
                    <a16:rowId xmlns:a16="http://schemas.microsoft.com/office/drawing/2014/main" val="479928716"/>
                  </a:ext>
                </a:extLst>
              </a:tr>
              <a:tr h="1417489">
                <a:tc>
                  <a:txBody>
                    <a:bodyPr/>
                    <a:lstStyle/>
                    <a:p>
                      <a:r>
                        <a:rPr lang="en-US" sz="2000" b="1" dirty="0">
                          <a:solidFill>
                            <a:schemeClr val="tx1"/>
                          </a:solidFill>
                        </a:rPr>
                        <a:t>11/4</a:t>
                      </a:r>
                      <a:r>
                        <a:rPr lang="ja-JP" altLang="en-US" sz="2000" b="1" dirty="0">
                          <a:solidFill>
                            <a:schemeClr val="tx1"/>
                          </a:solidFill>
                        </a:rPr>
                        <a:t>（火）</a:t>
                      </a:r>
                      <a:endParaRPr lang="en-US" altLang="ja-JP" sz="2000" b="1" dirty="0">
                        <a:solidFill>
                          <a:schemeClr val="tx1"/>
                        </a:solidFill>
                      </a:endParaRPr>
                    </a:p>
                  </a:txBody>
                  <a:tcPr marL="41791" marR="41791" marT="20896" marB="20896" anchor="ctr"/>
                </a:tc>
                <a:tc>
                  <a:txBody>
                    <a:bodyPr/>
                    <a:lstStyle/>
                    <a:p>
                      <a:r>
                        <a:rPr lang="ja-JP" altLang="en-US" sz="1800" b="1" dirty="0">
                          <a:solidFill>
                            <a:schemeClr val="tx1"/>
                          </a:solidFill>
                        </a:rPr>
                        <a:t>アーバンエキスプレス</a:t>
                      </a:r>
                      <a:endParaRPr lang="en-US" altLang="ja-JP" sz="1800" b="1" dirty="0">
                        <a:solidFill>
                          <a:schemeClr val="tx1"/>
                        </a:solidFill>
                      </a:endParaRPr>
                    </a:p>
                    <a:p>
                      <a:r>
                        <a:rPr lang="ja-JP" altLang="en-US" sz="1800" b="1" dirty="0">
                          <a:solidFill>
                            <a:schemeClr val="tx1"/>
                          </a:solidFill>
                        </a:rPr>
                        <a:t>株式会社</a:t>
                      </a:r>
                      <a:endParaRPr lang="en-US" altLang="ja-JP" sz="1800" b="1" dirty="0">
                        <a:solidFill>
                          <a:schemeClr val="tx1"/>
                        </a:solidFill>
                      </a:endParaRPr>
                    </a:p>
                    <a:p>
                      <a:r>
                        <a:rPr lang="en-US" altLang="ja-JP" sz="1800" b="1" dirty="0">
                          <a:solidFill>
                            <a:schemeClr val="tx1"/>
                          </a:solidFill>
                        </a:rPr>
                        <a:t>1412-613535-5</a:t>
                      </a:r>
                    </a:p>
                  </a:txBody>
                  <a:tcPr marL="41791" marR="41791" marT="20896" marB="20896" anchor="ctr"/>
                </a:tc>
                <a:tc>
                  <a:txBody>
                    <a:bodyPr/>
                    <a:lstStyle/>
                    <a:p>
                      <a:pPr lvl="0">
                        <a:buNone/>
                      </a:pPr>
                      <a:r>
                        <a:rPr lang="ja-JP" altLang="en-US" sz="1800" b="1" dirty="0">
                          <a:solidFill>
                            <a:schemeClr val="tx1"/>
                          </a:solidFill>
                        </a:rPr>
                        <a:t>運転手</a:t>
                      </a:r>
                      <a:endParaRPr lang="en-US" altLang="ja-JP" sz="1800" b="1" dirty="0">
                        <a:solidFill>
                          <a:schemeClr val="tx1"/>
                        </a:solidFill>
                      </a:endParaRPr>
                    </a:p>
                    <a:p>
                      <a:pPr lvl="0">
                        <a:buNone/>
                      </a:pPr>
                      <a:r>
                        <a:rPr lang="ja-JP" altLang="en-US" sz="1800" b="1" dirty="0">
                          <a:solidFill>
                            <a:schemeClr val="tx1"/>
                          </a:solidFill>
                        </a:rPr>
                        <a:t>運転助手</a:t>
                      </a:r>
                    </a:p>
                  </a:txBody>
                  <a:tcPr marL="41791" marR="41791" marT="20896" marB="20896" anchor="ctr"/>
                </a:tc>
                <a:tc>
                  <a:txBody>
                    <a:bodyPr/>
                    <a:lstStyle/>
                    <a:p>
                      <a:pPr lvl="0">
                        <a:buNone/>
                      </a:pPr>
                      <a:r>
                        <a:rPr lang="ja-JP" altLang="en-US" sz="1800" b="1" dirty="0">
                          <a:solidFill>
                            <a:schemeClr val="tx1"/>
                          </a:solidFill>
                        </a:rPr>
                        <a:t>金沢区</a:t>
                      </a:r>
                      <a:endParaRPr lang="en-US" altLang="ja-JP" sz="1800" b="1" dirty="0">
                        <a:solidFill>
                          <a:schemeClr val="tx1"/>
                        </a:solidFill>
                      </a:endParaRPr>
                    </a:p>
                    <a:p>
                      <a:pPr lvl="0">
                        <a:buNone/>
                      </a:pPr>
                      <a:r>
                        <a:rPr lang="ja-JP" altLang="en-US" sz="1800" b="1" dirty="0">
                          <a:solidFill>
                            <a:schemeClr val="tx1"/>
                          </a:solidFill>
                        </a:rPr>
                        <a:t>幸浦</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1760208656"/>
                  </a:ext>
                </a:extLst>
              </a:tr>
              <a:tr h="1518388">
                <a:tc>
                  <a:txBody>
                    <a:bodyPr/>
                    <a:lstStyle/>
                    <a:p>
                      <a:r>
                        <a:rPr lang="en-US" sz="2000" b="1" dirty="0">
                          <a:solidFill>
                            <a:schemeClr val="tx1"/>
                          </a:solidFill>
                        </a:rPr>
                        <a:t>11/</a:t>
                      </a:r>
                      <a:r>
                        <a:rPr lang="en-US" altLang="ja-JP" sz="2000" b="1" dirty="0">
                          <a:solidFill>
                            <a:schemeClr val="tx1"/>
                          </a:solidFill>
                        </a:rPr>
                        <a:t>6</a:t>
                      </a:r>
                      <a:r>
                        <a:rPr lang="ja-JP" altLang="en-US" sz="2000" b="1" dirty="0">
                          <a:solidFill>
                            <a:schemeClr val="tx1"/>
                          </a:solidFill>
                        </a:rPr>
                        <a:t>（木）</a:t>
                      </a:r>
                      <a:endParaRPr lang="en-US" sz="2000" b="1" dirty="0">
                        <a:solidFill>
                          <a:schemeClr val="tx1"/>
                        </a:solidFill>
                      </a:endParaRPr>
                    </a:p>
                  </a:txBody>
                  <a:tcPr marL="41791" marR="41791" marT="20896" marB="20896" anchor="ctr"/>
                </a:tc>
                <a:tc>
                  <a:txBody>
                    <a:bodyPr/>
                    <a:lstStyle/>
                    <a:p>
                      <a:r>
                        <a:rPr lang="ja-JP" altLang="en-US" sz="1800" b="1" dirty="0">
                          <a:solidFill>
                            <a:schemeClr val="tx1"/>
                          </a:solidFill>
                        </a:rPr>
                        <a:t>太陽建機レンタル株式会社</a:t>
                      </a:r>
                      <a:endParaRPr lang="en-US" altLang="ja-JP" sz="1800" b="1" dirty="0">
                        <a:solidFill>
                          <a:schemeClr val="tx1"/>
                        </a:solidFill>
                      </a:endParaRPr>
                    </a:p>
                    <a:p>
                      <a:r>
                        <a:rPr lang="ja-JP" altLang="en-US" sz="1800" b="1" dirty="0">
                          <a:solidFill>
                            <a:schemeClr val="tx1"/>
                          </a:solidFill>
                        </a:rPr>
                        <a:t>戸塚支店</a:t>
                      </a:r>
                      <a:endParaRPr lang="en-US" altLang="ja-JP" sz="1800" b="1" dirty="0">
                        <a:solidFill>
                          <a:schemeClr val="tx1"/>
                        </a:solidFill>
                      </a:endParaRPr>
                    </a:p>
                    <a:p>
                      <a:r>
                        <a:rPr lang="en-US" altLang="ja-JP" sz="1800" b="1" dirty="0">
                          <a:solidFill>
                            <a:schemeClr val="tx1"/>
                          </a:solidFill>
                        </a:rPr>
                        <a:t>1403-916729-1</a:t>
                      </a:r>
                    </a:p>
                  </a:txBody>
                  <a:tcPr marL="41791" marR="41791" marT="20896" marB="20896" anchor="ctr"/>
                </a:tc>
                <a:tc>
                  <a:txBody>
                    <a:bodyPr/>
                    <a:lstStyle/>
                    <a:p>
                      <a:r>
                        <a:rPr lang="ja-JP" altLang="en-US" b="1" dirty="0">
                          <a:solidFill>
                            <a:schemeClr val="tx1"/>
                          </a:solidFill>
                        </a:rPr>
                        <a:t>ルート営業</a:t>
                      </a:r>
                      <a:endParaRPr lang="en-US" altLang="ja-JP" b="1" dirty="0">
                        <a:solidFill>
                          <a:schemeClr val="tx1"/>
                        </a:solidFill>
                      </a:endParaRPr>
                    </a:p>
                    <a:p>
                      <a:r>
                        <a:rPr lang="ja-JP" altLang="en-US" b="1" dirty="0">
                          <a:solidFill>
                            <a:schemeClr val="tx1"/>
                          </a:solidFill>
                        </a:rPr>
                        <a:t>サービススタッフ</a:t>
                      </a:r>
                      <a:endParaRPr lang="en-US" altLang="ja-JP" b="1" dirty="0">
                        <a:solidFill>
                          <a:schemeClr val="tx1"/>
                        </a:solidFill>
                      </a:endParaRPr>
                    </a:p>
                    <a:p>
                      <a:r>
                        <a:rPr lang="ja-JP" altLang="en-US" b="1" dirty="0">
                          <a:solidFill>
                            <a:schemeClr val="tx1"/>
                          </a:solidFill>
                        </a:rPr>
                        <a:t>整備補助</a:t>
                      </a:r>
                      <a:endParaRPr lang="en-US" altLang="ja-JP" b="1" dirty="0">
                        <a:solidFill>
                          <a:schemeClr val="tx1"/>
                        </a:solidFill>
                      </a:endParaRPr>
                    </a:p>
                    <a:p>
                      <a:r>
                        <a:rPr lang="ja-JP" altLang="en-US" b="1" dirty="0">
                          <a:solidFill>
                            <a:schemeClr val="tx1"/>
                          </a:solidFill>
                        </a:rPr>
                        <a:t>配送補助</a:t>
                      </a:r>
                      <a:endParaRPr lang="en-US" altLang="ja-JP" b="1" dirty="0">
                        <a:solidFill>
                          <a:schemeClr val="tx1"/>
                        </a:solidFill>
                      </a:endParaRPr>
                    </a:p>
                  </a:txBody>
                  <a:tcPr marL="41791" marR="41791" marT="20896" marB="20896" anchor="ctr"/>
                </a:tc>
                <a:tc>
                  <a:txBody>
                    <a:bodyPr/>
                    <a:lstStyle/>
                    <a:p>
                      <a:r>
                        <a:rPr lang="ja-JP" altLang="en-US" sz="1800" b="1" dirty="0">
                          <a:solidFill>
                            <a:schemeClr val="tx1"/>
                          </a:solidFill>
                        </a:rPr>
                        <a:t>栄区</a:t>
                      </a:r>
                      <a:endParaRPr lang="en-US" altLang="ja-JP" sz="1800" b="1" dirty="0">
                        <a:solidFill>
                          <a:schemeClr val="tx1"/>
                        </a:solidFill>
                      </a:endParaRPr>
                    </a:p>
                    <a:p>
                      <a:r>
                        <a:rPr lang="ja-JP" altLang="en-US" sz="1800" b="1" dirty="0">
                          <a:solidFill>
                            <a:schemeClr val="tx1"/>
                          </a:solidFill>
                        </a:rPr>
                        <a:t>田谷町</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4262786720"/>
                  </a:ext>
                </a:extLst>
              </a:tr>
            </a:tbl>
          </a:graphicData>
        </a:graphic>
      </p:graphicFrame>
    </p:spTree>
    <p:extLst>
      <p:ext uri="{BB962C8B-B14F-4D97-AF65-F5344CB8AC3E}">
        <p14:creationId xmlns:p14="http://schemas.microsoft.com/office/powerpoint/2010/main" val="537809529"/>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e4f5e73-feb4-470c-9245-7ceca1be795c">
      <Terms xmlns="http://schemas.microsoft.com/office/infopath/2007/PartnerControls"/>
    </lcf76f155ced4ddcb4097134ff3c332f>
    <Owner xmlns="8e4f5e73-feb4-470c-9245-7ceca1be795c">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58240439A63644880870C1A05854F6E" ma:contentTypeVersion="14" ma:contentTypeDescription="新しいドキュメントを作成します。" ma:contentTypeScope="" ma:versionID="89fb2c1c8b6d0a2d1fbe7e8a9f6bfce0">
  <xsd:schema xmlns:xsd="http://www.w3.org/2001/XMLSchema" xmlns:xs="http://www.w3.org/2001/XMLSchema" xmlns:p="http://schemas.microsoft.com/office/2006/metadata/properties" xmlns:ns2="8e4f5e73-feb4-470c-9245-7ceca1be795c" xmlns:ns3="c8886e6d-ca38-4783-ac23-8bd097117a79" targetNamespace="http://schemas.microsoft.com/office/2006/metadata/properties" ma:root="true" ma:fieldsID="4ae61109982f1e53fee56a0028b0c825" ns2:_="" ns3:_="">
    <xsd:import namespace="8e4f5e73-feb4-470c-9245-7ceca1be795c"/>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4f5e73-feb4-470c-9245-7ceca1be795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00720a3-ca21-4945-a7a6-f591b4a528e9}"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85DF9CEC-52C2-4D14-B2F5-11176002A8B6}">
  <ds:schemaRefs>
    <ds:schemaRef ds:uri="http://purl.org/dc/elements/1.1/"/>
    <ds:schemaRef ds:uri="http://www.w3.org/XML/1998/namespace"/>
    <ds:schemaRef ds:uri="http://schemas.microsoft.com/office/2006/metadata/properties"/>
    <ds:schemaRef ds:uri="c8886e6d-ca38-4783-ac23-8bd097117a79"/>
    <ds:schemaRef ds:uri="http://purl.org/dc/terms/"/>
    <ds:schemaRef ds:uri="8e4f5e73-feb4-470c-9245-7ceca1be795c"/>
    <ds:schemaRef ds:uri="http://purl.org/dc/dcmitype/"/>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8D0AB20C-AD7C-4F98-AE11-4D5E8EC2FB7A}">
  <ds:schemaRefs>
    <ds:schemaRef ds:uri="8e4f5e73-feb4-470c-9245-7ceca1be795c"/>
    <ds:schemaRef ds:uri="c8886e6d-ca38-4783-ac23-8bd097117a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Template>
  <Words>226</Words>
  <PresentationFormat>A4 210 x 297 mm</PresentationFormat>
  <Paragraphs>54</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07ラノベPOP</vt:lpstr>
      <vt:lpstr>HGPSoeiKakugothicUB</vt:lpstr>
      <vt:lpstr>HGSGothicE</vt:lpstr>
      <vt:lpstr>HGSSoeiKakugothicUB</vt:lpstr>
      <vt:lpstr>HG丸ｺﾞｼｯｸM-PRO</vt:lpstr>
      <vt:lpstr>メイリオ</vt:lpstr>
      <vt:lpstr>Arial</vt:lpstr>
      <vt:lpstr>Calibri</vt:lpstr>
      <vt:lpstr>Courier New</vt:lpstr>
      <vt:lpstr>Neue Haas Grotesk Text Pro</vt:lpstr>
      <vt:lpstr>Sagona Book</vt:lpstr>
      <vt:lpstr>VanillaVTI</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0x010100558240439A63644880870C1A05854F6E</vt:lpwstr>
  </property>
  <property fmtid="{D5CDD505-2E9C-101B-9397-08002B2CF9AE}" pid="3" name="MediaServiceImageTags">
    <vt:lpwstr/>
  </property>
</Properties>
</file>