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vnd.ms-photo" Extension="wdp"/>
  <Default ContentType="image/x-wmf" Extension="wmf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ms-office.activeX+xml" PartName="/ppt/activeX/activeX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240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activeX/activeX1.xml><?xml version="1.0" encoding="utf-8"?>
<ax:ocx xmlns:ax="http://schemas.microsoft.com/office/2006/activeX" xmlns:r="http://schemas.openxmlformats.org/officeDocument/2006/relationships" ax:classid="{D9347033-9612-11D1-9D75-00C04FCC8CDC}" ax:persistence="persistPropertyBag">
  <ax:ocxPr ax:name="_cx" ax:value="3029"/>
  <ax:ocxPr ax:name="_cy" ax:value="2386"/>
  <ax:ocxPr ax:name="Style" ax:value="11"/>
  <ax:ocxPr ax:name="SubStyle" ax:value="0"/>
  <ax:ocxPr ax:name="Validation" ax:value="2"/>
  <ax:ocxPr ax:name="LineWeight" ax:value="3"/>
  <ax:ocxPr ax:name="Direction" ax:value="0"/>
  <ax:ocxPr ax:name="ShowData" ax:value="1"/>
  <ax:ocxPr ax:name="Value" ax:value="https://jsite.mhlw.go.jp/form/pub/roudou14/semina071111"/>
  <ax:ocxPr ax:name="ForeColor" ax:value="0"/>
  <ax:ocxPr ax:name="BackColor" ax:value="16777215"/>
</ax:ocx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7C86B-F2F8-4767-ABDA-8B55A292E1B2}" type="datetimeFigureOut">
              <a:rPr kumimoji="1" lang="ja-JP" altLang="en-US" smtClean="0"/>
              <a:t>2025/9/9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8A1F4-8C41-4B40-AB19-BBF8380195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5410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7C86B-F2F8-4767-ABDA-8B55A292E1B2}" type="datetimeFigureOut">
              <a:rPr kumimoji="1" lang="ja-JP" altLang="en-US" smtClean="0"/>
              <a:t>2025/9/9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8A1F4-8C41-4B40-AB19-BBF8380195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8530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7C86B-F2F8-4767-ABDA-8B55A292E1B2}" type="datetimeFigureOut">
              <a:rPr kumimoji="1" lang="ja-JP" altLang="en-US" smtClean="0"/>
              <a:t>2025/9/9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8A1F4-8C41-4B40-AB19-BBF8380195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7461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7C86B-F2F8-4767-ABDA-8B55A292E1B2}" type="datetimeFigureOut">
              <a:rPr kumimoji="1" lang="ja-JP" altLang="en-US" smtClean="0"/>
              <a:t>2025/9/9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8A1F4-8C41-4B40-AB19-BBF8380195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315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7C86B-F2F8-4767-ABDA-8B55A292E1B2}" type="datetimeFigureOut">
              <a:rPr kumimoji="1" lang="ja-JP" altLang="en-US" smtClean="0"/>
              <a:t>2025/9/9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8A1F4-8C41-4B40-AB19-BBF8380195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8994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7C86B-F2F8-4767-ABDA-8B55A292E1B2}" type="datetimeFigureOut">
              <a:rPr kumimoji="1" lang="ja-JP" altLang="en-US" smtClean="0"/>
              <a:t>2025/9/9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8A1F4-8C41-4B40-AB19-BBF8380195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1390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7C86B-F2F8-4767-ABDA-8B55A292E1B2}" type="datetimeFigureOut">
              <a:rPr kumimoji="1" lang="ja-JP" altLang="en-US" smtClean="0"/>
              <a:t>2025/9/9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8A1F4-8C41-4B40-AB19-BBF8380195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264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7C86B-F2F8-4767-ABDA-8B55A292E1B2}" type="datetimeFigureOut">
              <a:rPr kumimoji="1" lang="ja-JP" altLang="en-US" smtClean="0"/>
              <a:t>2025/9/9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8A1F4-8C41-4B40-AB19-BBF8380195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1194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7C86B-F2F8-4767-ABDA-8B55A292E1B2}" type="datetimeFigureOut">
              <a:rPr kumimoji="1" lang="ja-JP" altLang="en-US" smtClean="0"/>
              <a:t>2025/9/9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8A1F4-8C41-4B40-AB19-BBF8380195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4882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7C86B-F2F8-4767-ABDA-8B55A292E1B2}" type="datetimeFigureOut">
              <a:rPr kumimoji="1" lang="ja-JP" altLang="en-US" smtClean="0"/>
              <a:t>2025/9/9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8A1F4-8C41-4B40-AB19-BBF8380195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6681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7C86B-F2F8-4767-ABDA-8B55A292E1B2}" type="datetimeFigureOut">
              <a:rPr kumimoji="1" lang="ja-JP" altLang="en-US" smtClean="0"/>
              <a:t>2025/9/9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8A1F4-8C41-4B40-AB19-BBF8380195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5005599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7C86B-F2F8-4767-ABDA-8B55A292E1B2}" type="datetimeFigureOut">
              <a:rPr kumimoji="1" lang="ja-JP" altLang="en-US" smtClean="0"/>
              <a:t>2025/9/9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8A1F4-8C41-4B40-AB19-BBF8380195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5289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activeX/activeX1.xml" Type="http://schemas.openxmlformats.org/officeDocument/2006/relationships/control"/><Relationship Id="rId2" Target="../slideLayouts/slideLayout1.xml" Type="http://schemas.openxmlformats.org/officeDocument/2006/relationships/slideLayout"/><Relationship Id="rId3" Target="../media/image1.png" Type="http://schemas.openxmlformats.org/officeDocument/2006/relationships/image"/><Relationship Id="rId4" Target="../media/hdphoto1.wdp" Type="http://schemas.microsoft.com/office/2007/relationships/hdphoto"/><Relationship Id="rId5" Target="../media/image2.png" Type="http://schemas.openxmlformats.org/officeDocument/2006/relationships/image"/><Relationship Id="rId6" Target="https://jsite.mhlw.go.jp/form/pub/roudou14/semina071111" TargetMode="External" Type="http://schemas.openxmlformats.org/officeDocument/2006/relationships/hyperlink"/><Relationship Id="rId7" Target="../media/image3.wm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-787072" y="-20901"/>
            <a:ext cx="8826275" cy="6247123"/>
          </a:xfrm>
          <a:prstGeom prst="roundRect">
            <a:avLst>
              <a:gd name="adj" fmla="val 0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楕円 9"/>
          <p:cNvSpPr/>
          <p:nvPr/>
        </p:nvSpPr>
        <p:spPr>
          <a:xfrm>
            <a:off x="-2383656" y="-124850"/>
            <a:ext cx="6009723" cy="6009723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8" name="グループ化 7"/>
          <p:cNvGrpSpPr/>
          <p:nvPr/>
        </p:nvGrpSpPr>
        <p:grpSpPr>
          <a:xfrm>
            <a:off x="-341779" y="1099744"/>
            <a:ext cx="7573735" cy="954107"/>
            <a:chOff x="-3695699" y="2494057"/>
            <a:chExt cx="5779897" cy="954107"/>
          </a:xfrm>
        </p:grpSpPr>
        <p:sp>
          <p:nvSpPr>
            <p:cNvPr id="7" name="テキスト ボックス 6"/>
            <p:cNvSpPr txBox="1"/>
            <p:nvPr/>
          </p:nvSpPr>
          <p:spPr>
            <a:xfrm>
              <a:off x="-3695699" y="2517524"/>
              <a:ext cx="5755341" cy="8925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800" b="1" dirty="0">
                  <a:ln w="127000">
                    <a:solidFill>
                      <a:schemeClr val="bg1"/>
                    </a:solidFill>
                  </a:ln>
                  <a:solidFill>
                    <a:schemeClr val="accent4"/>
                  </a:solidFill>
                </a:rPr>
                <a:t>依存症のある方の支援セミナー</a:t>
              </a:r>
              <a:endParaRPr kumimoji="1" lang="en-US" altLang="ja-JP" sz="2800" b="1" dirty="0">
                <a:ln w="127000">
                  <a:solidFill>
                    <a:schemeClr val="bg1"/>
                  </a:solidFill>
                </a:ln>
                <a:solidFill>
                  <a:schemeClr val="accent4"/>
                </a:solidFill>
              </a:endParaRPr>
            </a:p>
            <a:p>
              <a:pPr algn="ctr"/>
              <a:r>
                <a:rPr kumimoji="1" lang="ja-JP" altLang="en-US" sz="2400" b="1" dirty="0">
                  <a:ln w="127000">
                    <a:solidFill>
                      <a:schemeClr val="bg1"/>
                    </a:solidFill>
                  </a:ln>
                  <a:solidFill>
                    <a:schemeClr val="accent4"/>
                  </a:solidFill>
                </a:rPr>
                <a:t>～依存症と向き合いながらはたらきつづけよう～</a:t>
              </a:r>
            </a:p>
          </p:txBody>
        </p:sp>
        <p:sp>
          <p:nvSpPr>
            <p:cNvPr id="5" name="テキスト ボックス 4"/>
            <p:cNvSpPr txBox="1"/>
            <p:nvPr/>
          </p:nvSpPr>
          <p:spPr>
            <a:xfrm>
              <a:off x="-3671143" y="2494057"/>
              <a:ext cx="5755341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800" b="1" dirty="0">
                  <a:solidFill>
                    <a:srgbClr val="002060"/>
                  </a:solidFill>
                </a:rPr>
                <a:t>依存症のある方の支援セミナー</a:t>
              </a:r>
              <a:endParaRPr kumimoji="1" lang="en-US" altLang="ja-JP" sz="2800" b="1" dirty="0">
                <a:solidFill>
                  <a:srgbClr val="002060"/>
                </a:solidFill>
              </a:endParaRPr>
            </a:p>
            <a:p>
              <a:pPr algn="ctr"/>
              <a:r>
                <a:rPr kumimoji="1" lang="ja-JP" altLang="en-US" sz="2800" b="1" dirty="0">
                  <a:solidFill>
                    <a:srgbClr val="002060"/>
                  </a:solidFill>
                </a:rPr>
                <a:t>～依存症と向き合いながら働き続けよう～</a:t>
              </a: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51282" y="2251774"/>
            <a:ext cx="4134655" cy="2054398"/>
            <a:chOff x="808482" y="2222689"/>
            <a:chExt cx="4134655" cy="2054398"/>
          </a:xfrm>
        </p:grpSpPr>
        <p:sp>
          <p:nvSpPr>
            <p:cNvPr id="9" name="正方形/長方形 8"/>
            <p:cNvSpPr/>
            <p:nvPr/>
          </p:nvSpPr>
          <p:spPr>
            <a:xfrm>
              <a:off x="808482" y="4241087"/>
              <a:ext cx="3600000" cy="36000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" name="グループ化 2"/>
            <p:cNvGrpSpPr/>
            <p:nvPr/>
          </p:nvGrpSpPr>
          <p:grpSpPr>
            <a:xfrm>
              <a:off x="882053" y="2222689"/>
              <a:ext cx="4061084" cy="1898286"/>
              <a:chOff x="882053" y="2222689"/>
              <a:chExt cx="4061084" cy="1898286"/>
            </a:xfrm>
          </p:grpSpPr>
          <p:grpSp>
            <p:nvGrpSpPr>
              <p:cNvPr id="11" name="グループ化 10"/>
              <p:cNvGrpSpPr/>
              <p:nvPr/>
            </p:nvGrpSpPr>
            <p:grpSpPr>
              <a:xfrm>
                <a:off x="903246" y="2305093"/>
                <a:ext cx="4039891" cy="1815882"/>
                <a:chOff x="-3552011" y="2402976"/>
                <a:chExt cx="5785692" cy="1815882"/>
              </a:xfrm>
            </p:grpSpPr>
            <p:sp>
              <p:nvSpPr>
                <p:cNvPr id="12" name="テキスト ボックス 11"/>
                <p:cNvSpPr txBox="1"/>
                <p:nvPr/>
              </p:nvSpPr>
              <p:spPr>
                <a:xfrm>
                  <a:off x="-3552011" y="2438042"/>
                  <a:ext cx="5755341" cy="175432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kumimoji="1" lang="en-US" altLang="ja-JP" sz="4800" b="1" dirty="0">
                      <a:ln w="127000">
                        <a:solidFill>
                          <a:schemeClr val="bg1"/>
                        </a:solidFill>
                      </a:ln>
                      <a:solidFill>
                        <a:schemeClr val="accent4"/>
                      </a:solidFill>
                    </a:rPr>
                    <a:t>11</a:t>
                  </a:r>
                  <a:r>
                    <a:rPr kumimoji="1" lang="en-US" altLang="ja-JP" sz="2800" b="1" dirty="0">
                      <a:ln w="127000">
                        <a:solidFill>
                          <a:schemeClr val="bg1"/>
                        </a:solidFill>
                      </a:ln>
                      <a:solidFill>
                        <a:schemeClr val="accent4"/>
                      </a:solidFill>
                    </a:rPr>
                    <a:t>/</a:t>
                  </a:r>
                  <a:r>
                    <a:rPr kumimoji="1" lang="en-US" altLang="ja-JP" sz="4800" b="1" dirty="0">
                      <a:ln w="127000">
                        <a:solidFill>
                          <a:schemeClr val="bg1"/>
                        </a:solidFill>
                      </a:ln>
                      <a:solidFill>
                        <a:schemeClr val="accent4"/>
                      </a:solidFill>
                    </a:rPr>
                    <a:t>11</a:t>
                  </a:r>
                  <a:r>
                    <a:rPr kumimoji="1" lang="ja-JP" altLang="en-US" sz="2800" b="1" dirty="0">
                      <a:ln w="127000">
                        <a:solidFill>
                          <a:schemeClr val="bg1"/>
                        </a:solidFill>
                      </a:ln>
                      <a:solidFill>
                        <a:schemeClr val="accent4"/>
                      </a:solidFill>
                    </a:rPr>
                    <a:t>（火）</a:t>
                  </a:r>
                </a:p>
                <a:p>
                  <a:r>
                    <a:rPr kumimoji="1" lang="ja-JP" altLang="en-US" sz="2400" b="1" dirty="0">
                      <a:ln w="127000">
                        <a:solidFill>
                          <a:schemeClr val="bg1"/>
                        </a:solidFill>
                      </a:ln>
                      <a:solidFill>
                        <a:schemeClr val="accent4"/>
                      </a:solidFill>
                    </a:rPr>
                    <a:t>受付</a:t>
                  </a:r>
                  <a:r>
                    <a:rPr kumimoji="1" lang="en-US" altLang="ja-JP" sz="2400" b="1" dirty="0">
                      <a:ln w="127000">
                        <a:solidFill>
                          <a:schemeClr val="bg1"/>
                        </a:solidFill>
                      </a:ln>
                      <a:solidFill>
                        <a:schemeClr val="accent4"/>
                      </a:solidFill>
                    </a:rPr>
                    <a:t>13</a:t>
                  </a:r>
                  <a:r>
                    <a:rPr kumimoji="1" lang="ja-JP" altLang="en-US" sz="2400" b="1" dirty="0">
                      <a:ln w="127000">
                        <a:solidFill>
                          <a:schemeClr val="bg1"/>
                        </a:solidFill>
                      </a:ln>
                      <a:solidFill>
                        <a:schemeClr val="accent4"/>
                      </a:solidFill>
                    </a:rPr>
                    <a:t>：</a:t>
                  </a:r>
                  <a:r>
                    <a:rPr kumimoji="1" lang="en-US" altLang="ja-JP" sz="2400" b="1" dirty="0">
                      <a:ln w="127000">
                        <a:solidFill>
                          <a:schemeClr val="bg1"/>
                        </a:solidFill>
                      </a:ln>
                      <a:solidFill>
                        <a:schemeClr val="accent4"/>
                      </a:solidFill>
                    </a:rPr>
                    <a:t>30</a:t>
                  </a:r>
                  <a:r>
                    <a:rPr kumimoji="1" lang="ja-JP" altLang="en-US" sz="2400" b="1" dirty="0">
                      <a:ln w="127000">
                        <a:solidFill>
                          <a:schemeClr val="bg1"/>
                        </a:solidFill>
                      </a:ln>
                      <a:solidFill>
                        <a:schemeClr val="accent4"/>
                      </a:solidFill>
                    </a:rPr>
                    <a:t>～</a:t>
                  </a:r>
                </a:p>
                <a:p>
                  <a:r>
                    <a:rPr kumimoji="1" lang="en-US" altLang="ja-JP" sz="3600" b="1" dirty="0">
                      <a:ln w="127000">
                        <a:solidFill>
                          <a:schemeClr val="bg1"/>
                        </a:solidFill>
                      </a:ln>
                      <a:solidFill>
                        <a:schemeClr val="accent4"/>
                      </a:solidFill>
                    </a:rPr>
                    <a:t>14</a:t>
                  </a:r>
                  <a:r>
                    <a:rPr kumimoji="1" lang="ja-JP" altLang="en-US" sz="3600" b="1" dirty="0">
                      <a:ln w="127000">
                        <a:solidFill>
                          <a:schemeClr val="bg1"/>
                        </a:solidFill>
                      </a:ln>
                      <a:solidFill>
                        <a:schemeClr val="accent4"/>
                      </a:solidFill>
                    </a:rPr>
                    <a:t>：</a:t>
                  </a:r>
                  <a:r>
                    <a:rPr kumimoji="1" lang="en-US" altLang="ja-JP" sz="3600" b="1" dirty="0">
                      <a:ln w="127000">
                        <a:solidFill>
                          <a:schemeClr val="bg1"/>
                        </a:solidFill>
                      </a:ln>
                      <a:solidFill>
                        <a:schemeClr val="accent4"/>
                      </a:solidFill>
                    </a:rPr>
                    <a:t>00</a:t>
                  </a:r>
                  <a:r>
                    <a:rPr kumimoji="1" lang="ja-JP" altLang="en-US" sz="3600" b="1" dirty="0">
                      <a:ln w="127000">
                        <a:solidFill>
                          <a:schemeClr val="bg1"/>
                        </a:solidFill>
                      </a:ln>
                      <a:solidFill>
                        <a:schemeClr val="accent4"/>
                      </a:solidFill>
                    </a:rPr>
                    <a:t>～</a:t>
                  </a:r>
                  <a:r>
                    <a:rPr kumimoji="1" lang="en-US" altLang="ja-JP" sz="3600" b="1" dirty="0">
                      <a:ln w="127000">
                        <a:solidFill>
                          <a:schemeClr val="bg1"/>
                        </a:solidFill>
                      </a:ln>
                      <a:solidFill>
                        <a:schemeClr val="accent4"/>
                      </a:solidFill>
                    </a:rPr>
                    <a:t>15</a:t>
                  </a:r>
                  <a:r>
                    <a:rPr kumimoji="1" lang="ja-JP" altLang="en-US" sz="3600" b="1" dirty="0">
                      <a:ln w="127000">
                        <a:solidFill>
                          <a:schemeClr val="bg1"/>
                        </a:solidFill>
                      </a:ln>
                      <a:solidFill>
                        <a:schemeClr val="accent4"/>
                      </a:solidFill>
                    </a:rPr>
                    <a:t>：</a:t>
                  </a:r>
                  <a:r>
                    <a:rPr kumimoji="1" lang="en-US" altLang="ja-JP" sz="3600" b="1" dirty="0">
                      <a:ln w="127000">
                        <a:solidFill>
                          <a:schemeClr val="bg1"/>
                        </a:solidFill>
                      </a:ln>
                      <a:solidFill>
                        <a:schemeClr val="accent4"/>
                      </a:solidFill>
                    </a:rPr>
                    <a:t>30</a:t>
                  </a:r>
                  <a:endParaRPr kumimoji="1" lang="ja-JP" altLang="en-US" sz="3600" b="1" dirty="0">
                    <a:ln w="127000">
                      <a:solidFill>
                        <a:schemeClr val="bg1"/>
                      </a:solidFill>
                    </a:ln>
                    <a:solidFill>
                      <a:schemeClr val="accent4"/>
                    </a:solidFill>
                  </a:endParaRPr>
                </a:p>
              </p:txBody>
            </p:sp>
            <p:sp>
              <p:nvSpPr>
                <p:cNvPr id="13" name="テキスト ボックス 12"/>
                <p:cNvSpPr txBox="1"/>
                <p:nvPr/>
              </p:nvSpPr>
              <p:spPr>
                <a:xfrm>
                  <a:off x="-3521661" y="2402976"/>
                  <a:ext cx="5755342" cy="181588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kumimoji="1" lang="en-US" altLang="ja-JP" sz="4800" b="1" dirty="0">
                      <a:solidFill>
                        <a:srgbClr val="002060"/>
                      </a:solidFill>
                    </a:rPr>
                    <a:t>11</a:t>
                  </a:r>
                  <a:r>
                    <a:rPr kumimoji="1" lang="en-US" altLang="ja-JP" sz="2800" b="1" dirty="0">
                      <a:solidFill>
                        <a:srgbClr val="002060"/>
                      </a:solidFill>
                    </a:rPr>
                    <a:t>/</a:t>
                  </a:r>
                  <a:r>
                    <a:rPr kumimoji="1" lang="en-US" altLang="ja-JP" sz="4800" b="1" dirty="0">
                      <a:solidFill>
                        <a:srgbClr val="002060"/>
                      </a:solidFill>
                    </a:rPr>
                    <a:t>11</a:t>
                  </a:r>
                  <a:r>
                    <a:rPr kumimoji="1" lang="ja-JP" altLang="en-US" sz="2800" b="1" dirty="0">
                      <a:solidFill>
                        <a:srgbClr val="002060"/>
                      </a:solidFill>
                    </a:rPr>
                    <a:t>（火）</a:t>
                  </a:r>
                  <a:endParaRPr kumimoji="1" lang="en-US" altLang="ja-JP" sz="2800" b="1" dirty="0">
                    <a:solidFill>
                      <a:srgbClr val="002060"/>
                    </a:solidFill>
                  </a:endParaRPr>
                </a:p>
                <a:p>
                  <a:r>
                    <a:rPr kumimoji="1" lang="ja-JP" altLang="en-US" sz="2800" b="1" dirty="0">
                      <a:solidFill>
                        <a:srgbClr val="002060"/>
                      </a:solidFill>
                    </a:rPr>
                    <a:t>受付</a:t>
                  </a:r>
                  <a:r>
                    <a:rPr kumimoji="1" lang="en-US" altLang="ja-JP" sz="2800" b="1" dirty="0">
                      <a:solidFill>
                        <a:srgbClr val="002060"/>
                      </a:solidFill>
                    </a:rPr>
                    <a:t>13</a:t>
                  </a:r>
                  <a:r>
                    <a:rPr kumimoji="1" lang="ja-JP" altLang="en-US" sz="2800" b="1" dirty="0">
                      <a:solidFill>
                        <a:srgbClr val="002060"/>
                      </a:solidFill>
                    </a:rPr>
                    <a:t>：</a:t>
                  </a:r>
                  <a:r>
                    <a:rPr kumimoji="1" lang="en-US" altLang="ja-JP" sz="2800" b="1" dirty="0">
                      <a:solidFill>
                        <a:srgbClr val="002060"/>
                      </a:solidFill>
                    </a:rPr>
                    <a:t>30</a:t>
                  </a:r>
                  <a:r>
                    <a:rPr kumimoji="1" lang="ja-JP" altLang="en-US" sz="2800" b="1" dirty="0">
                      <a:solidFill>
                        <a:srgbClr val="002060"/>
                      </a:solidFill>
                    </a:rPr>
                    <a:t>～</a:t>
                  </a:r>
                  <a:endParaRPr kumimoji="1" lang="en-US" altLang="ja-JP" sz="2800" b="1" dirty="0">
                    <a:solidFill>
                      <a:srgbClr val="002060"/>
                    </a:solidFill>
                  </a:endParaRPr>
                </a:p>
                <a:p>
                  <a:r>
                    <a:rPr kumimoji="1" lang="en-US" altLang="ja-JP" sz="3600" b="1" dirty="0">
                      <a:solidFill>
                        <a:srgbClr val="002060"/>
                      </a:solidFill>
                    </a:rPr>
                    <a:t>14</a:t>
                  </a:r>
                  <a:r>
                    <a:rPr kumimoji="1" lang="ja-JP" altLang="en-US" sz="3600" b="1" dirty="0">
                      <a:solidFill>
                        <a:srgbClr val="002060"/>
                      </a:solidFill>
                    </a:rPr>
                    <a:t>：</a:t>
                  </a:r>
                  <a:r>
                    <a:rPr kumimoji="1" lang="en-US" altLang="ja-JP" sz="3600" b="1" dirty="0">
                      <a:solidFill>
                        <a:srgbClr val="002060"/>
                      </a:solidFill>
                    </a:rPr>
                    <a:t>00</a:t>
                  </a:r>
                  <a:r>
                    <a:rPr kumimoji="1" lang="ja-JP" altLang="en-US" sz="3600" b="1" dirty="0">
                      <a:solidFill>
                        <a:srgbClr val="002060"/>
                      </a:solidFill>
                    </a:rPr>
                    <a:t>～</a:t>
                  </a:r>
                  <a:r>
                    <a:rPr kumimoji="1" lang="en-US" altLang="ja-JP" sz="3600" b="1" dirty="0">
                      <a:solidFill>
                        <a:srgbClr val="002060"/>
                      </a:solidFill>
                    </a:rPr>
                    <a:t>15</a:t>
                  </a:r>
                  <a:r>
                    <a:rPr kumimoji="1" lang="ja-JP" altLang="en-US" sz="3600" b="1" dirty="0">
                      <a:solidFill>
                        <a:srgbClr val="002060"/>
                      </a:solidFill>
                    </a:rPr>
                    <a:t>：</a:t>
                  </a:r>
                  <a:r>
                    <a:rPr kumimoji="1" lang="en-US" altLang="ja-JP" sz="3600" b="1" dirty="0">
                      <a:solidFill>
                        <a:srgbClr val="002060"/>
                      </a:solidFill>
                    </a:rPr>
                    <a:t>30</a:t>
                  </a:r>
                </a:p>
              </p:txBody>
            </p:sp>
          </p:grpSp>
          <p:sp>
            <p:nvSpPr>
              <p:cNvPr id="2" name="テキスト ボックス 1"/>
              <p:cNvSpPr txBox="1"/>
              <p:nvPr/>
            </p:nvSpPr>
            <p:spPr>
              <a:xfrm>
                <a:off x="882053" y="2222689"/>
                <a:ext cx="154432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200" dirty="0">
                    <a:solidFill>
                      <a:srgbClr val="002060"/>
                    </a:solidFill>
                  </a:rPr>
                  <a:t>令和７年</a:t>
                </a:r>
              </a:p>
            </p:txBody>
          </p:sp>
        </p:grpSp>
      </p:grpSp>
      <p:grpSp>
        <p:nvGrpSpPr>
          <p:cNvPr id="16" name="グループ化 15"/>
          <p:cNvGrpSpPr/>
          <p:nvPr/>
        </p:nvGrpSpPr>
        <p:grpSpPr>
          <a:xfrm>
            <a:off x="4944914" y="2287664"/>
            <a:ext cx="1505099" cy="806824"/>
            <a:chOff x="-1101687" y="6635393"/>
            <a:chExt cx="1505099" cy="806824"/>
          </a:xfrm>
        </p:grpSpPr>
        <p:sp>
          <p:nvSpPr>
            <p:cNvPr id="15" name="楕円 14"/>
            <p:cNvSpPr/>
            <p:nvPr/>
          </p:nvSpPr>
          <p:spPr>
            <a:xfrm>
              <a:off x="-403412" y="6635393"/>
              <a:ext cx="806824" cy="806824"/>
            </a:xfrm>
            <a:prstGeom prst="ellipse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kumimoji="1" lang="ja-JP" altLang="en-US" sz="1200" b="1" dirty="0"/>
                <a:t>参加</a:t>
              </a:r>
              <a:endParaRPr kumimoji="1" lang="en-US" altLang="ja-JP" sz="1200" b="1" dirty="0"/>
            </a:p>
            <a:p>
              <a:pPr algn="ctr"/>
              <a:r>
                <a:rPr kumimoji="1" lang="ja-JP" altLang="en-US" sz="1200" b="1" dirty="0"/>
                <a:t>無料</a:t>
              </a:r>
            </a:p>
          </p:txBody>
        </p:sp>
        <p:sp>
          <p:nvSpPr>
            <p:cNvPr id="14" name="楕円 13"/>
            <p:cNvSpPr/>
            <p:nvPr/>
          </p:nvSpPr>
          <p:spPr>
            <a:xfrm>
              <a:off x="-1101687" y="6635393"/>
              <a:ext cx="806824" cy="806824"/>
            </a:xfrm>
            <a:prstGeom prst="ellipse">
              <a:avLst/>
            </a:prstGeom>
            <a:solidFill>
              <a:srgbClr val="FF993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kumimoji="1" lang="ja-JP" altLang="en-US" sz="1200" b="1" dirty="0"/>
                <a:t>予約制</a:t>
              </a:r>
            </a:p>
          </p:txBody>
        </p:sp>
      </p:grpSp>
      <p:sp>
        <p:nvSpPr>
          <p:cNvPr id="17" name="正方形/長方形 16"/>
          <p:cNvSpPr/>
          <p:nvPr/>
        </p:nvSpPr>
        <p:spPr>
          <a:xfrm rot="5400000">
            <a:off x="5290820" y="4553195"/>
            <a:ext cx="2736000" cy="3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角丸四角形 18"/>
          <p:cNvSpPr/>
          <p:nvPr/>
        </p:nvSpPr>
        <p:spPr>
          <a:xfrm>
            <a:off x="1766560" y="518689"/>
            <a:ext cx="3876629" cy="37593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rgbClr val="002060"/>
                </a:solidFill>
              </a:rPr>
              <a:t>ハローワーク横須賀／横浜南主催セミナー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081313" y="3269552"/>
            <a:ext cx="257739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rgbClr val="002060"/>
                </a:solidFill>
              </a:rPr>
              <a:t>依存症で悩まれているご本人と、その支援者のための就労支援セミナーです。</a:t>
            </a:r>
            <a:endParaRPr kumimoji="1" lang="en-US" altLang="ja-JP" sz="1200" dirty="0">
              <a:solidFill>
                <a:srgbClr val="002060"/>
              </a:solidFill>
            </a:endParaRPr>
          </a:p>
          <a:p>
            <a:r>
              <a:rPr kumimoji="1" lang="ja-JP" altLang="en-US" sz="1200" dirty="0">
                <a:solidFill>
                  <a:srgbClr val="002060"/>
                </a:solidFill>
              </a:rPr>
              <a:t>･････････</a:t>
            </a:r>
            <a:endParaRPr kumimoji="1" lang="en-US" altLang="ja-JP" sz="1200" dirty="0">
              <a:solidFill>
                <a:srgbClr val="002060"/>
              </a:solidFill>
            </a:endParaRPr>
          </a:p>
          <a:p>
            <a:r>
              <a:rPr kumimoji="1" lang="ja-JP" altLang="en-US" sz="1200" dirty="0">
                <a:solidFill>
                  <a:srgbClr val="002060"/>
                </a:solidFill>
              </a:rPr>
              <a:t>アルコール、ギャンブル、ゲームなどの依存症が原因で</a:t>
            </a:r>
            <a:endParaRPr kumimoji="1" lang="en-US" altLang="ja-JP" sz="1200" dirty="0">
              <a:solidFill>
                <a:srgbClr val="002060"/>
              </a:solidFill>
            </a:endParaRPr>
          </a:p>
          <a:p>
            <a:r>
              <a:rPr kumimoji="1" lang="ja-JP" altLang="en-US" sz="1200" dirty="0">
                <a:solidFill>
                  <a:srgbClr val="002060"/>
                </a:solidFill>
              </a:rPr>
              <a:t>　“仕事を辞めてしまう”</a:t>
            </a:r>
            <a:endParaRPr kumimoji="1" lang="en-US" altLang="ja-JP" sz="1200" dirty="0">
              <a:solidFill>
                <a:srgbClr val="002060"/>
              </a:solidFill>
            </a:endParaRPr>
          </a:p>
          <a:p>
            <a:r>
              <a:rPr kumimoji="1" lang="ja-JP" altLang="en-US" sz="1200" dirty="0">
                <a:solidFill>
                  <a:srgbClr val="002060"/>
                </a:solidFill>
              </a:rPr>
              <a:t>　“離転職を繰り返す”</a:t>
            </a:r>
            <a:endParaRPr kumimoji="1" lang="en-US" altLang="ja-JP" sz="1200" dirty="0">
              <a:solidFill>
                <a:srgbClr val="002060"/>
              </a:solidFill>
            </a:endParaRPr>
          </a:p>
          <a:p>
            <a:r>
              <a:rPr kumimoji="1" lang="ja-JP" altLang="en-US" sz="1200" dirty="0">
                <a:solidFill>
                  <a:srgbClr val="002060"/>
                </a:solidFill>
              </a:rPr>
              <a:t>　“体調を崩してしまう”</a:t>
            </a:r>
            <a:endParaRPr kumimoji="1" lang="en-US" altLang="ja-JP" sz="1200" dirty="0">
              <a:solidFill>
                <a:srgbClr val="002060"/>
              </a:solidFill>
            </a:endParaRPr>
          </a:p>
          <a:p>
            <a:pPr algn="r"/>
            <a:r>
              <a:rPr kumimoji="1" lang="ja-JP" altLang="en-US" sz="1200" dirty="0">
                <a:solidFill>
                  <a:srgbClr val="002060"/>
                </a:solidFill>
              </a:rPr>
              <a:t>･････････</a:t>
            </a:r>
            <a:endParaRPr kumimoji="1" lang="en-US" altLang="ja-JP" sz="1200" dirty="0">
              <a:solidFill>
                <a:srgbClr val="002060"/>
              </a:solidFill>
            </a:endParaRPr>
          </a:p>
          <a:p>
            <a:r>
              <a:rPr kumimoji="1" lang="ja-JP" altLang="en-US" sz="1200" dirty="0">
                <a:solidFill>
                  <a:srgbClr val="002060"/>
                </a:solidFill>
              </a:rPr>
              <a:t>このような働くことへの課題にどう向き合うか、日々の心がけや考え方について専門家を招いてお伝えします。</a:t>
            </a:r>
            <a:endParaRPr kumimoji="1" lang="en-US" altLang="ja-JP" sz="1200" dirty="0">
              <a:solidFill>
                <a:srgbClr val="002060"/>
              </a:solidFill>
            </a:endParaRPr>
          </a:p>
        </p:txBody>
      </p:sp>
      <p:sp>
        <p:nvSpPr>
          <p:cNvPr id="21" name="角丸四角形 20"/>
          <p:cNvSpPr/>
          <p:nvPr/>
        </p:nvSpPr>
        <p:spPr>
          <a:xfrm>
            <a:off x="-231171" y="4703580"/>
            <a:ext cx="919853" cy="591671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rgbClr val="002060"/>
                </a:solidFill>
              </a:rPr>
              <a:t>会場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688682" y="4766473"/>
            <a:ext cx="3262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002060"/>
                </a:solidFill>
              </a:rPr>
              <a:t>ハローワーク横須賀　３階会議室</a:t>
            </a:r>
            <a:endParaRPr kumimoji="1" lang="en-US" altLang="ja-JP" sz="1600" b="1" dirty="0">
              <a:solidFill>
                <a:srgbClr val="002060"/>
              </a:solidFill>
            </a:endParaRPr>
          </a:p>
          <a:p>
            <a:r>
              <a:rPr kumimoji="1" lang="ja-JP" altLang="en-US" sz="1600" b="1" dirty="0">
                <a:solidFill>
                  <a:srgbClr val="002060"/>
                </a:solidFill>
              </a:rPr>
              <a:t>ハローワーク横浜南　２階会議室</a:t>
            </a:r>
            <a:endParaRPr kumimoji="1" lang="en-US" altLang="ja-JP" sz="1600" b="1" dirty="0">
              <a:solidFill>
                <a:srgbClr val="002060"/>
              </a:solidFill>
            </a:endParaRPr>
          </a:p>
          <a:p>
            <a:r>
              <a:rPr kumimoji="1" lang="ja-JP" altLang="en-US" sz="1400" b="1" dirty="0">
                <a:solidFill>
                  <a:srgbClr val="002060"/>
                </a:solidFill>
              </a:rPr>
              <a:t>　　　</a:t>
            </a:r>
            <a:r>
              <a:rPr kumimoji="1" lang="en-US" altLang="ja-JP" sz="1400" b="1" dirty="0">
                <a:solidFill>
                  <a:srgbClr val="002060"/>
                </a:solidFill>
              </a:rPr>
              <a:t>※</a:t>
            </a:r>
            <a:r>
              <a:rPr kumimoji="1" lang="ja-JP" altLang="en-US" sz="1400" b="1" dirty="0">
                <a:solidFill>
                  <a:srgbClr val="002060"/>
                </a:solidFill>
              </a:rPr>
              <a:t>横浜南はオンライン会場</a:t>
            </a:r>
            <a:endParaRPr kumimoji="1" lang="en-US" altLang="ja-JP" sz="1600" b="1" dirty="0">
              <a:solidFill>
                <a:srgbClr val="002060"/>
              </a:solidFill>
            </a:endParaRPr>
          </a:p>
        </p:txBody>
      </p:sp>
      <p:sp>
        <p:nvSpPr>
          <p:cNvPr id="31" name="角丸四角形 30"/>
          <p:cNvSpPr/>
          <p:nvPr/>
        </p:nvSpPr>
        <p:spPr>
          <a:xfrm>
            <a:off x="210722" y="6231796"/>
            <a:ext cx="1394339" cy="434683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/>
              <a:t>ゲスト講師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379443" y="6666479"/>
            <a:ext cx="24506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solidFill>
                  <a:srgbClr val="002060"/>
                </a:solidFill>
              </a:rPr>
              <a:t>久里浜医療センター</a:t>
            </a:r>
            <a:endParaRPr kumimoji="1" lang="en-US" altLang="ja-JP" sz="1400" dirty="0">
              <a:solidFill>
                <a:srgbClr val="002060"/>
              </a:solidFill>
            </a:endParaRPr>
          </a:p>
          <a:p>
            <a:r>
              <a:rPr kumimoji="1" lang="ja-JP" altLang="en-US" sz="1400" dirty="0">
                <a:solidFill>
                  <a:srgbClr val="002060"/>
                </a:solidFill>
              </a:rPr>
              <a:t>リハビリテーション科</a:t>
            </a:r>
            <a:endParaRPr kumimoji="1" lang="en-US" altLang="ja-JP" sz="1400" dirty="0">
              <a:solidFill>
                <a:srgbClr val="002060"/>
              </a:solidFill>
            </a:endParaRPr>
          </a:p>
          <a:p>
            <a:r>
              <a:rPr kumimoji="1" lang="ja-JP" altLang="en-US" sz="1400" dirty="0">
                <a:solidFill>
                  <a:srgbClr val="002060"/>
                </a:solidFill>
              </a:rPr>
              <a:t>作業療法士　知念　成美　</a:t>
            </a:r>
            <a:r>
              <a:rPr kumimoji="1" lang="ja-JP" altLang="en-US" sz="1050" dirty="0">
                <a:solidFill>
                  <a:srgbClr val="002060"/>
                </a:solidFill>
              </a:rPr>
              <a:t>氏</a:t>
            </a:r>
          </a:p>
        </p:txBody>
      </p:sp>
      <p:pic>
        <p:nvPicPr>
          <p:cNvPr id="38" name="図 37"/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11200"/>
                    </a14:imgEffect>
                    <a14:imgEffect>
                      <a14:saturation sat="38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69586" y="9906000"/>
            <a:ext cx="584352" cy="574962"/>
          </a:xfrm>
          <a:prstGeom prst="rect">
            <a:avLst/>
          </a:prstGeom>
        </p:spPr>
      </p:pic>
      <p:pic>
        <p:nvPicPr>
          <p:cNvPr id="39" name="図 3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65170" y="8750937"/>
            <a:ext cx="791168" cy="791168"/>
          </a:xfrm>
          <a:prstGeom prst="rect">
            <a:avLst/>
          </a:prstGeom>
        </p:spPr>
      </p:pic>
      <p:sp>
        <p:nvSpPr>
          <p:cNvPr id="40" name="テキスト ボックス 39"/>
          <p:cNvSpPr txBox="1"/>
          <p:nvPr/>
        </p:nvSpPr>
        <p:spPr>
          <a:xfrm>
            <a:off x="3801863" y="6633621"/>
            <a:ext cx="32608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b="1" dirty="0"/>
              <a:t>046-824-8609</a:t>
            </a:r>
            <a:r>
              <a:rPr kumimoji="1" lang="ja-JP" altLang="en-US" sz="2400" b="1" dirty="0"/>
              <a:t>　</a:t>
            </a:r>
            <a:r>
              <a:rPr kumimoji="1" lang="ja-JP" altLang="en-US" sz="1200" b="1" dirty="0"/>
              <a:t>　</a:t>
            </a:r>
            <a:r>
              <a:rPr kumimoji="1" lang="en-US" altLang="ja-JP" sz="2400" b="1" dirty="0"/>
              <a:t>43</a:t>
            </a:r>
            <a:r>
              <a:rPr kumimoji="1" lang="ja-JP" altLang="en-US" sz="2400" b="1" dirty="0"/>
              <a:t>♯</a:t>
            </a:r>
            <a:endParaRPr kumimoji="1" lang="en-US" altLang="ja-JP" sz="2400" b="1" dirty="0"/>
          </a:p>
          <a:p>
            <a:r>
              <a:rPr kumimoji="1" lang="ja-JP" altLang="en-US" sz="1200" b="1" dirty="0"/>
              <a:t>ハローワーク横須賀　専門援助部門</a:t>
            </a:r>
            <a:endParaRPr kumimoji="1" lang="en-US" altLang="ja-JP" sz="1200" b="1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5643189" y="6675308"/>
            <a:ext cx="50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800" dirty="0"/>
              <a:t>部門</a:t>
            </a:r>
            <a:endParaRPr kumimoji="1" lang="en-US" altLang="ja-JP" sz="800" dirty="0"/>
          </a:p>
          <a:p>
            <a:pPr algn="dist"/>
            <a:r>
              <a:rPr kumimoji="1" lang="ja-JP" altLang="en-US" sz="800" dirty="0"/>
              <a:t>コード</a:t>
            </a: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3814486" y="8008117"/>
            <a:ext cx="15925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/>
              <a:t>申込フォーム▶</a:t>
            </a:r>
          </a:p>
        </p:txBody>
      </p:sp>
      <p:sp>
        <p:nvSpPr>
          <p:cNvPr id="45" name="正方形/長方形 44"/>
          <p:cNvSpPr/>
          <p:nvPr/>
        </p:nvSpPr>
        <p:spPr>
          <a:xfrm>
            <a:off x="7985887" y="6666479"/>
            <a:ext cx="658232" cy="6582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rgbClr val="002060"/>
                </a:solidFill>
              </a:rPr>
              <a:t>QR</a:t>
            </a:r>
            <a:endParaRPr kumimoji="1" lang="ja-JP" altLang="en-US" dirty="0">
              <a:solidFill>
                <a:srgbClr val="002060"/>
              </a:solidFill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3202963" y="8788481"/>
            <a:ext cx="46327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50" b="0" i="0">
                <a:effectLst/>
                <a:latin typeface="Aptos" panose="020B0004020202020204" pitchFamily="34" charset="0"/>
                <a:hlinkClick r:id="rId6" tooltip="https://jsite.mhlw.go.jp/form/pub/roudou14/semina071111"/>
              </a:rPr>
              <a:t>https://jsite.mhlw.go.jp/form/pub/roudou14/semina071111</a:t>
            </a:r>
            <a:endParaRPr kumimoji="1" lang="ja-JP" altLang="en-US" sz="1050" dirty="0"/>
          </a:p>
        </p:txBody>
      </p:sp>
      <p:sp>
        <p:nvSpPr>
          <p:cNvPr id="47" name="角丸四角形 46"/>
          <p:cNvSpPr/>
          <p:nvPr/>
        </p:nvSpPr>
        <p:spPr>
          <a:xfrm>
            <a:off x="210722" y="7447217"/>
            <a:ext cx="1394339" cy="434683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/>
              <a:t>内容</a:t>
            </a: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86077" y="8016432"/>
            <a:ext cx="21693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kumimoji="1" lang="ja-JP" altLang="en-US" sz="1400" dirty="0">
                <a:solidFill>
                  <a:srgbClr val="002060"/>
                </a:solidFill>
              </a:rPr>
              <a:t>依存症から社会復帰へのプログラム</a:t>
            </a:r>
            <a:endParaRPr kumimoji="1" lang="en-US" altLang="ja-JP" sz="1400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u"/>
            </a:pPr>
            <a:r>
              <a:rPr kumimoji="1" lang="ja-JP" altLang="en-US" sz="1400" dirty="0">
                <a:solidFill>
                  <a:srgbClr val="002060"/>
                </a:solidFill>
              </a:rPr>
              <a:t>働いて元気になるワークショップ</a:t>
            </a:r>
          </a:p>
        </p:txBody>
      </p:sp>
      <p:sp>
        <p:nvSpPr>
          <p:cNvPr id="35" name="楕円 34"/>
          <p:cNvSpPr/>
          <p:nvPr/>
        </p:nvSpPr>
        <p:spPr>
          <a:xfrm>
            <a:off x="3027845" y="6007315"/>
            <a:ext cx="4139265" cy="4139265"/>
          </a:xfrm>
          <a:prstGeom prst="ellipse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4" name="角丸四角形 33"/>
          <p:cNvSpPr/>
          <p:nvPr/>
        </p:nvSpPr>
        <p:spPr>
          <a:xfrm>
            <a:off x="-787071" y="9231853"/>
            <a:ext cx="8826275" cy="798725"/>
          </a:xfrm>
          <a:prstGeom prst="roundRect">
            <a:avLst>
              <a:gd name="adj" fmla="val 0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角丸四角形 48"/>
          <p:cNvSpPr/>
          <p:nvPr/>
        </p:nvSpPr>
        <p:spPr>
          <a:xfrm>
            <a:off x="775496" y="9406997"/>
            <a:ext cx="919853" cy="35922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accent5">
                    <a:lumMod val="75000"/>
                  </a:schemeClr>
                </a:solidFill>
              </a:rPr>
              <a:t>主催</a:t>
            </a: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1824976" y="9401945"/>
            <a:ext cx="48518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chemeClr val="bg1"/>
                </a:solidFill>
              </a:rPr>
              <a:t>ハローワーク横須賀・横浜南　専門援助部門</a:t>
            </a:r>
          </a:p>
        </p:txBody>
      </p:sp>
      <p:sp>
        <p:nvSpPr>
          <p:cNvPr id="33" name="角丸四角形 32"/>
          <p:cNvSpPr/>
          <p:nvPr/>
        </p:nvSpPr>
        <p:spPr>
          <a:xfrm>
            <a:off x="3151703" y="6231796"/>
            <a:ext cx="3525117" cy="434683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/>
              <a:t>お申込・お問合せ</a:t>
            </a:r>
          </a:p>
        </p:txBody>
      </p:sp>
      <p:sp>
        <p:nvSpPr>
          <p:cNvPr id="36" name="楕円 35"/>
          <p:cNvSpPr/>
          <p:nvPr/>
        </p:nvSpPr>
        <p:spPr>
          <a:xfrm>
            <a:off x="3164066" y="6926516"/>
            <a:ext cx="612000" cy="612000"/>
          </a:xfrm>
          <a:prstGeom prst="ellipse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3200" dirty="0"/>
              <a:t>📞</a:t>
            </a:r>
          </a:p>
        </p:txBody>
      </p:sp>
      <p:grpSp>
        <p:nvGrpSpPr>
          <p:cNvPr id="43" name="グループ化 42"/>
          <p:cNvGrpSpPr/>
          <p:nvPr/>
        </p:nvGrpSpPr>
        <p:grpSpPr>
          <a:xfrm>
            <a:off x="3024009" y="7997966"/>
            <a:ext cx="874339" cy="623148"/>
            <a:chOff x="-1382931" y="8397735"/>
            <a:chExt cx="967743" cy="689718"/>
          </a:xfrm>
        </p:grpSpPr>
        <p:sp>
          <p:nvSpPr>
            <p:cNvPr id="37" name="楕円 36"/>
            <p:cNvSpPr/>
            <p:nvPr/>
          </p:nvSpPr>
          <p:spPr>
            <a:xfrm>
              <a:off x="-1245867" y="8410074"/>
              <a:ext cx="677379" cy="677379"/>
            </a:xfrm>
            <a:prstGeom prst="ellipse">
              <a:avLst/>
            </a:prstGeom>
            <a:solidFill>
              <a:srgbClr val="FF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/>
            <a:lstStyle/>
            <a:p>
              <a:pPr algn="ctr"/>
              <a:r>
                <a:rPr kumimoji="1" lang="ja-JP" altLang="en-US" sz="2400" dirty="0"/>
                <a:t>💻</a:t>
              </a:r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-1382931" y="8397735"/>
              <a:ext cx="967743" cy="287695"/>
            </a:xfrm>
            <a:prstGeom prst="rect">
              <a:avLst/>
            </a:prstGeom>
            <a:noFill/>
          </p:spPr>
          <p:txBody>
            <a:bodyPr wrap="square" rtlCol="0" anchor="b">
              <a:spAutoFit/>
            </a:bodyPr>
            <a:lstStyle/>
            <a:p>
              <a:pPr algn="ctr"/>
              <a:r>
                <a:rPr kumimoji="1" lang="en-US" altLang="ja-JP" sz="1200" b="1" dirty="0">
                  <a:solidFill>
                    <a:schemeClr val="bg1"/>
                  </a:solidFill>
                </a:rPr>
                <a:t>WEB</a:t>
              </a:r>
              <a:endParaRPr kumimoji="1" lang="ja-JP" altLang="en-US" sz="1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8" name="グループ化 57"/>
          <p:cNvGrpSpPr/>
          <p:nvPr/>
        </p:nvGrpSpPr>
        <p:grpSpPr>
          <a:xfrm>
            <a:off x="48153" y="-590308"/>
            <a:ext cx="1487321" cy="1511221"/>
            <a:chOff x="2386882" y="-779354"/>
            <a:chExt cx="1487321" cy="1511221"/>
          </a:xfrm>
        </p:grpSpPr>
        <p:sp>
          <p:nvSpPr>
            <p:cNvPr id="57" name="楕円 56"/>
            <p:cNvSpPr/>
            <p:nvPr/>
          </p:nvSpPr>
          <p:spPr>
            <a:xfrm>
              <a:off x="2434203" y="-708133"/>
              <a:ext cx="1440000" cy="1440000"/>
            </a:xfrm>
            <a:prstGeom prst="ellipse">
              <a:avLst/>
            </a:prstGeom>
            <a:solidFill>
              <a:schemeClr val="accent4"/>
            </a:solidFill>
            <a:ln w="82550" cmpd="dbl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56" name="グループ化 55"/>
            <p:cNvGrpSpPr/>
            <p:nvPr/>
          </p:nvGrpSpPr>
          <p:grpSpPr>
            <a:xfrm>
              <a:off x="2386882" y="-779354"/>
              <a:ext cx="1440000" cy="1440000"/>
              <a:chOff x="210722" y="-806227"/>
              <a:chExt cx="1440000" cy="1440000"/>
            </a:xfrm>
          </p:grpSpPr>
          <p:sp>
            <p:nvSpPr>
              <p:cNvPr id="53" name="楕円 52"/>
              <p:cNvSpPr/>
              <p:nvPr/>
            </p:nvSpPr>
            <p:spPr>
              <a:xfrm>
                <a:off x="210722" y="-806227"/>
                <a:ext cx="1440000" cy="1440000"/>
              </a:xfrm>
              <a:prstGeom prst="ellipse">
                <a:avLst/>
              </a:prstGeom>
              <a:solidFill>
                <a:schemeClr val="bg1"/>
              </a:solidFill>
              <a:ln w="82550" cmpd="dbl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4" name="テキスト ボックス 53"/>
              <p:cNvSpPr txBox="1"/>
              <p:nvPr/>
            </p:nvSpPr>
            <p:spPr>
              <a:xfrm>
                <a:off x="339055" y="-151159"/>
                <a:ext cx="1183334" cy="44164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1050" dirty="0">
                    <a:solidFill>
                      <a:srgbClr val="002060"/>
                    </a:solidFill>
                  </a:rPr>
                  <a:t>依存症当事者</a:t>
                </a:r>
                <a:endParaRPr kumimoji="1" lang="en-US" altLang="ja-JP" sz="1050" dirty="0">
                  <a:solidFill>
                    <a:srgbClr val="002060"/>
                  </a:solidFill>
                </a:endParaRPr>
              </a:p>
              <a:p>
                <a:pPr algn="ctr"/>
                <a:r>
                  <a:rPr kumimoji="1" lang="ja-JP" altLang="en-US" sz="1050" dirty="0">
                    <a:solidFill>
                      <a:srgbClr val="002060"/>
                    </a:solidFill>
                  </a:rPr>
                  <a:t>および</a:t>
                </a:r>
                <a:endParaRPr kumimoji="1" lang="en-US" altLang="ja-JP" sz="1050" dirty="0">
                  <a:solidFill>
                    <a:srgbClr val="002060"/>
                  </a:solidFill>
                </a:endParaRPr>
              </a:p>
              <a:p>
                <a:pPr algn="ctr"/>
                <a:r>
                  <a:rPr kumimoji="1" lang="ja-JP" altLang="en-US" sz="1050" dirty="0">
                    <a:solidFill>
                      <a:srgbClr val="002060"/>
                    </a:solidFill>
                  </a:rPr>
                  <a:t>支援者の方へ</a:t>
                </a:r>
              </a:p>
            </p:txBody>
          </p:sp>
        </p:grpSp>
      </p:grpSp>
      <p:sp>
        <p:nvSpPr>
          <p:cNvPr id="51" name="テキスト ボックス 50"/>
          <p:cNvSpPr txBox="1"/>
          <p:nvPr/>
        </p:nvSpPr>
        <p:spPr>
          <a:xfrm>
            <a:off x="3846622" y="7244360"/>
            <a:ext cx="32608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b="1" dirty="0"/>
              <a:t>045-788-8609</a:t>
            </a:r>
            <a:r>
              <a:rPr kumimoji="1" lang="ja-JP" altLang="en-US" sz="2400" b="1" dirty="0"/>
              <a:t>　</a:t>
            </a:r>
            <a:r>
              <a:rPr kumimoji="1" lang="ja-JP" altLang="en-US" sz="1200" b="1" dirty="0"/>
              <a:t>　</a:t>
            </a:r>
            <a:r>
              <a:rPr kumimoji="1" lang="en-US" altLang="ja-JP" sz="2400" b="1" dirty="0"/>
              <a:t>42</a:t>
            </a:r>
            <a:r>
              <a:rPr kumimoji="1" lang="ja-JP" altLang="en-US" sz="2400" b="1" dirty="0"/>
              <a:t>♯</a:t>
            </a:r>
            <a:endParaRPr kumimoji="1" lang="en-US" altLang="ja-JP" sz="2400" b="1" dirty="0"/>
          </a:p>
          <a:p>
            <a:r>
              <a:rPr kumimoji="1" lang="ja-JP" altLang="en-US" sz="1200" b="1" dirty="0"/>
              <a:t>ハローワーク横浜南　専門援助部門</a:t>
            </a:r>
            <a:endParaRPr kumimoji="1" lang="en-US" altLang="ja-JP" sz="1200" b="1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9B37B67B-C75A-13A9-7F2B-B8B9EDEAA338}"/>
              </a:ext>
            </a:extLst>
          </p:cNvPr>
          <p:cNvSpPr txBox="1"/>
          <p:nvPr/>
        </p:nvSpPr>
        <p:spPr>
          <a:xfrm>
            <a:off x="5643189" y="7297161"/>
            <a:ext cx="50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800" dirty="0"/>
              <a:t>部門</a:t>
            </a:r>
            <a:endParaRPr kumimoji="1" lang="en-US" altLang="ja-JP" sz="800" dirty="0"/>
          </a:p>
          <a:p>
            <a:pPr algn="dist"/>
            <a:r>
              <a:rPr kumimoji="1" lang="ja-JP" altLang="en-US" sz="800" dirty="0"/>
              <a:t>コード</a:t>
            </a:r>
          </a:p>
        </p:txBody>
      </p:sp>
    </p:spTree>
    <p:controls>
      <mc:AlternateContent xmlns:mc="http://schemas.openxmlformats.org/markup-compatibility/2006">
        <mc:Choice xmlns:v="urn:schemas-microsoft-com:vml" Requires="v">
          <p:control name="BarCodeCtrl1" r:id="rId1" imgW="1090440" imgH="858960"/>
        </mc:Choice>
        <mc:Fallback>
          <p:control name="BarCodeCtrl1" r:id="rId1" imgW="1090440" imgH="858960">
            <p:pic>
              <p:nvPicPr>
                <p:cNvPr id="23" name="BarCodeCtrl1">
                  <a:extLst>
                    <a:ext uri="{FF2B5EF4-FFF2-40B4-BE49-F238E27FC236}">
                      <a16:creationId xmlns:a16="http://schemas.microsoft.com/office/drawing/2014/main" id="{B055E48E-7F7C-AAD0-0738-8B7CF73C07C5}"/>
                    </a:ext>
                  </a:extLst>
                </p:cNvPr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>
                  <a:off x="5305270" y="7997966"/>
                  <a:ext cx="1090512" cy="85884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856001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黄緑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268</Words>
  <PresentationFormat>A4 210 x 297 mm</PresentationFormat>
  <Paragraphs>54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