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image/png" Extension="tmp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ms-powerpoint.revisioninfo+xml" PartName="/ppt/revisionInfo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4"/>
  </p:sldMasterIdLst>
  <p:notesMasterIdLst>
    <p:notesMasterId r:id="rId7"/>
  </p:notesMasterIdLst>
  <p:sldIdLst>
    <p:sldId id="275" r:id="rId5"/>
    <p:sldId id="260" r:id="rId6"/>
  </p:sldIdLst>
  <p:sldSz cx="7559675" cy="10691813"/>
  <p:notesSz cx="6805613" cy="9939338"/>
  <p:defaultTextStyle>
    <a:defPPr>
      <a:defRPr lang="en-US"/>
    </a:defPPr>
    <a:lvl1pPr marL="0" algn="l" defTabSz="457179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1pPr>
    <a:lvl2pPr marL="457179" algn="l" defTabSz="457179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2pPr>
    <a:lvl3pPr marL="914358" algn="l" defTabSz="457179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3pPr>
    <a:lvl4pPr marL="1371536" algn="l" defTabSz="457179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4pPr>
    <a:lvl5pPr marL="1828715" algn="l" defTabSz="457179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5pPr>
    <a:lvl6pPr marL="2285894" algn="l" defTabSz="457179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6pPr>
    <a:lvl7pPr marL="2743073" algn="l" defTabSz="457179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7pPr>
    <a:lvl8pPr marL="3200251" algn="l" defTabSz="457179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8pPr>
    <a:lvl9pPr marL="3657430" algn="l" defTabSz="457179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 userDrawn="1">
          <p15:clr>
            <a:srgbClr val="A4A3A4"/>
          </p15:clr>
        </p15:guide>
        <p15:guide id="2" pos="23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A6BA6"/>
    <a:srgbClr val="2B4B85"/>
    <a:srgbClr val="D2DEEF"/>
    <a:srgbClr val="C0C0C0"/>
    <a:srgbClr val="327CC0"/>
    <a:srgbClr val="4472C4"/>
    <a:srgbClr val="FFFFCC"/>
    <a:srgbClr val="9AC2F6"/>
    <a:srgbClr val="2A69A2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3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6E80CAF-2CB9-75E0-D7BD-769D0D60ABB2}" v="32" dt="2025-09-18T06:01:20.77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40" d="100"/>
          <a:sy n="40" d="100"/>
        </p:scale>
        <p:origin x="2256" y="54"/>
      </p:cViewPr>
      <p:guideLst>
        <p:guide orient="horz" pos="3368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10" Target="theme/theme1.xml" Type="http://schemas.openxmlformats.org/officeDocument/2006/relationships/theme"/><Relationship Id="rId11" Target="tableStyles.xml" Type="http://schemas.openxmlformats.org/officeDocument/2006/relationships/tableStyles"/><Relationship Id="rId12" Target="revisionInfo.xml" Type="http://schemas.microsoft.com/office/2015/10/relationships/revisionInfo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slides/slide2.xml" Type="http://schemas.openxmlformats.org/officeDocument/2006/relationships/slide"/><Relationship Id="rId7" Target="notesMasters/notesMaster1.xml" Type="http://schemas.openxmlformats.org/officeDocument/2006/relationships/notesMaster"/><Relationship Id="rId8" Target="presProps.xml" Type="http://schemas.openxmlformats.org/officeDocument/2006/relationships/presProps"/><Relationship Id="rId9" Target="viewProps.xml" Type="http://schemas.openxmlformats.org/officeDocument/2006/relationships/viewProps"/></Relationships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0" y="18"/>
            <a:ext cx="2949575" cy="498475"/>
          </a:xfrm>
          <a:prstGeom prst="rect">
            <a:avLst/>
          </a:prstGeom>
        </p:spPr>
        <p:txBody>
          <a:bodyPr vert="horz" lIns="91414" tIns="45707" rIns="91414" bIns="4570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4460" y="18"/>
            <a:ext cx="2949575" cy="498475"/>
          </a:xfrm>
          <a:prstGeom prst="rect">
            <a:avLst/>
          </a:prstGeom>
        </p:spPr>
        <p:txBody>
          <a:bodyPr vert="horz" lIns="91414" tIns="45707" rIns="91414" bIns="45707" rtlCol="0"/>
          <a:lstStyle>
            <a:lvl1pPr algn="r">
              <a:defRPr sz="1200"/>
            </a:lvl1pPr>
          </a:lstStyle>
          <a:p>
            <a:fld id="{B2B6EE19-730B-4973-8AD7-FB6EE728291A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1243013"/>
            <a:ext cx="2370137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4" tIns="45707" rIns="91414" bIns="4570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48" y="4783147"/>
            <a:ext cx="5443537" cy="3913187"/>
          </a:xfrm>
          <a:prstGeom prst="rect">
            <a:avLst/>
          </a:prstGeom>
        </p:spPr>
        <p:txBody>
          <a:bodyPr vert="horz" lIns="91414" tIns="45707" rIns="91414" bIns="4570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0" y="9440883"/>
            <a:ext cx="2949575" cy="498475"/>
          </a:xfrm>
          <a:prstGeom prst="rect">
            <a:avLst/>
          </a:prstGeom>
        </p:spPr>
        <p:txBody>
          <a:bodyPr vert="horz" lIns="91414" tIns="45707" rIns="91414" bIns="4570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4460" y="9440883"/>
            <a:ext cx="2949575" cy="498475"/>
          </a:xfrm>
          <a:prstGeom prst="rect">
            <a:avLst/>
          </a:prstGeom>
        </p:spPr>
        <p:txBody>
          <a:bodyPr vert="horz" lIns="91414" tIns="45707" rIns="91414" bIns="45707" rtlCol="0" anchor="b"/>
          <a:lstStyle>
            <a:lvl1pPr algn="r">
              <a:defRPr sz="1200"/>
            </a:lvl1pPr>
          </a:lstStyle>
          <a:p>
            <a:fld id="{9868BAB8-4ABF-45B4-8FB6-60006ECD21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42345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1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108" algn="l" defTabSz="91421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215" algn="l" defTabSz="91421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322" algn="l" defTabSz="91421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429" algn="l" defTabSz="91421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5538" algn="l" defTabSz="91421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2646" algn="l" defTabSz="91421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199752" algn="l" defTabSz="91421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6860" algn="l" defTabSz="91421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.xml" Type="http://schemas.openxmlformats.org/officeDocument/2006/relationships/slide"/></Relationships>
</file>

<file path=ppt/notesSlides/_rels/notesSlide2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2.xml" Type="http://schemas.openxmlformats.org/officeDocument/2006/relationships/slide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217738" y="1243013"/>
            <a:ext cx="2370137" cy="33543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68BAB8-4ABF-45B4-8FB6-60006ECD2173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19774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217738" y="1243013"/>
            <a:ext cx="2370137" cy="33543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68BAB8-4ABF-45B4-8FB6-60006ECD2173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9148781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6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9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75" indent="0" algn="ctr">
              <a:buNone/>
              <a:defRPr sz="1653"/>
            </a:lvl2pPr>
            <a:lvl3pPr marL="755949" indent="0" algn="ctr">
              <a:buNone/>
              <a:defRPr sz="1488"/>
            </a:lvl3pPr>
            <a:lvl4pPr marL="1133926" indent="0" algn="ctr">
              <a:buNone/>
              <a:defRPr sz="1323"/>
            </a:lvl4pPr>
            <a:lvl5pPr marL="1511900" indent="0" algn="ctr">
              <a:buNone/>
              <a:defRPr sz="1323"/>
            </a:lvl5pPr>
            <a:lvl6pPr marL="1889875" indent="0" algn="ctr">
              <a:buNone/>
              <a:defRPr sz="1323"/>
            </a:lvl6pPr>
            <a:lvl7pPr marL="2267849" indent="0" algn="ctr">
              <a:buNone/>
              <a:defRPr sz="1323"/>
            </a:lvl7pPr>
            <a:lvl8pPr marL="2645825" indent="0" algn="ctr">
              <a:buNone/>
              <a:defRPr sz="1323"/>
            </a:lvl8pPr>
            <a:lvl9pPr marL="3023799" indent="0" algn="ctr">
              <a:buNone/>
              <a:defRPr sz="132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22251-422B-4464-831C-DC7A48DECCFB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EC5AE-DF1E-458C-974A-6714988786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8771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22251-422B-4464-831C-DC7A48DECCFB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EC5AE-DF1E-458C-974A-6714988786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3961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4" y="569241"/>
            <a:ext cx="1630055" cy="90608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9" y="569241"/>
            <a:ext cx="4795669" cy="9060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22251-422B-4464-831C-DC7A48DECCFB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EC5AE-DF1E-458C-974A-6714988786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5298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22251-422B-4464-831C-DC7A48DECCFB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EC5AE-DF1E-458C-974A-6714988786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9368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2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2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75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49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2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900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75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4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825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9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22251-422B-4464-831C-DC7A48DECCFB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EC5AE-DF1E-458C-974A-6714988786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1161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9" y="2846201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1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22251-422B-4464-831C-DC7A48DECCFB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EC5AE-DF1E-458C-974A-6714988786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43690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3" y="569242"/>
            <a:ext cx="6520220" cy="20665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1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75" indent="0">
              <a:buNone/>
              <a:defRPr sz="1653" b="1"/>
            </a:lvl2pPr>
            <a:lvl3pPr marL="755949" indent="0">
              <a:buNone/>
              <a:defRPr sz="1488" b="1"/>
            </a:lvl3pPr>
            <a:lvl4pPr marL="1133926" indent="0">
              <a:buNone/>
              <a:defRPr sz="1323" b="1"/>
            </a:lvl4pPr>
            <a:lvl5pPr marL="1511900" indent="0">
              <a:buNone/>
              <a:defRPr sz="1323" b="1"/>
            </a:lvl5pPr>
            <a:lvl6pPr marL="1889875" indent="0">
              <a:buNone/>
              <a:defRPr sz="1323" b="1"/>
            </a:lvl6pPr>
            <a:lvl7pPr marL="2267849" indent="0">
              <a:buNone/>
              <a:defRPr sz="1323" b="1"/>
            </a:lvl7pPr>
            <a:lvl8pPr marL="2645825" indent="0">
              <a:buNone/>
              <a:defRPr sz="1323" b="1"/>
            </a:lvl8pPr>
            <a:lvl9pPr marL="3023799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7" y="2620981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75" indent="0">
              <a:buNone/>
              <a:defRPr sz="1653" b="1"/>
            </a:lvl2pPr>
            <a:lvl3pPr marL="755949" indent="0">
              <a:buNone/>
              <a:defRPr sz="1488" b="1"/>
            </a:lvl3pPr>
            <a:lvl4pPr marL="1133926" indent="0">
              <a:buNone/>
              <a:defRPr sz="1323" b="1"/>
            </a:lvl4pPr>
            <a:lvl5pPr marL="1511900" indent="0">
              <a:buNone/>
              <a:defRPr sz="1323" b="1"/>
            </a:lvl5pPr>
            <a:lvl6pPr marL="1889875" indent="0">
              <a:buNone/>
              <a:defRPr sz="1323" b="1"/>
            </a:lvl6pPr>
            <a:lvl7pPr marL="2267849" indent="0">
              <a:buNone/>
              <a:defRPr sz="1323" b="1"/>
            </a:lvl7pPr>
            <a:lvl8pPr marL="2645825" indent="0">
              <a:buNone/>
              <a:defRPr sz="1323" b="1"/>
            </a:lvl8pPr>
            <a:lvl9pPr marL="3023799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7" y="3905482"/>
            <a:ext cx="3213847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22251-422B-4464-831C-DC7A48DECCFB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EC5AE-DF1E-458C-974A-6714988786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4044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22251-422B-4464-831C-DC7A48DECCFB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EC5AE-DF1E-458C-974A-6714988786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384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22251-422B-4464-831C-DC7A48DECCFB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EC5AE-DF1E-458C-974A-6714988786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1660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3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8" y="1539426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3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75" indent="0">
              <a:buNone/>
              <a:defRPr sz="1157"/>
            </a:lvl2pPr>
            <a:lvl3pPr marL="755949" indent="0">
              <a:buNone/>
              <a:defRPr sz="992"/>
            </a:lvl3pPr>
            <a:lvl4pPr marL="1133926" indent="0">
              <a:buNone/>
              <a:defRPr sz="827"/>
            </a:lvl4pPr>
            <a:lvl5pPr marL="1511900" indent="0">
              <a:buNone/>
              <a:defRPr sz="827"/>
            </a:lvl5pPr>
            <a:lvl6pPr marL="1889875" indent="0">
              <a:buNone/>
              <a:defRPr sz="827"/>
            </a:lvl6pPr>
            <a:lvl7pPr marL="2267849" indent="0">
              <a:buNone/>
              <a:defRPr sz="827"/>
            </a:lvl7pPr>
            <a:lvl8pPr marL="2645825" indent="0">
              <a:buNone/>
              <a:defRPr sz="827"/>
            </a:lvl8pPr>
            <a:lvl9pPr marL="3023799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22251-422B-4464-831C-DC7A48DECCFB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EC5AE-DF1E-458C-974A-6714988786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0485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3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8" y="1539426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75" indent="0">
              <a:buNone/>
              <a:defRPr sz="2315"/>
            </a:lvl2pPr>
            <a:lvl3pPr marL="755949" indent="0">
              <a:buNone/>
              <a:defRPr sz="1984"/>
            </a:lvl3pPr>
            <a:lvl4pPr marL="1133926" indent="0">
              <a:buNone/>
              <a:defRPr sz="1653"/>
            </a:lvl4pPr>
            <a:lvl5pPr marL="1511900" indent="0">
              <a:buNone/>
              <a:defRPr sz="1653"/>
            </a:lvl5pPr>
            <a:lvl6pPr marL="1889875" indent="0">
              <a:buNone/>
              <a:defRPr sz="1653"/>
            </a:lvl6pPr>
            <a:lvl7pPr marL="2267849" indent="0">
              <a:buNone/>
              <a:defRPr sz="1653"/>
            </a:lvl7pPr>
            <a:lvl8pPr marL="2645825" indent="0">
              <a:buNone/>
              <a:defRPr sz="1653"/>
            </a:lvl8pPr>
            <a:lvl9pPr marL="3023799" indent="0">
              <a:buNone/>
              <a:defRPr sz="1653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3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75" indent="0">
              <a:buNone/>
              <a:defRPr sz="1157"/>
            </a:lvl2pPr>
            <a:lvl3pPr marL="755949" indent="0">
              <a:buNone/>
              <a:defRPr sz="992"/>
            </a:lvl3pPr>
            <a:lvl4pPr marL="1133926" indent="0">
              <a:buNone/>
              <a:defRPr sz="827"/>
            </a:lvl4pPr>
            <a:lvl5pPr marL="1511900" indent="0">
              <a:buNone/>
              <a:defRPr sz="827"/>
            </a:lvl5pPr>
            <a:lvl6pPr marL="1889875" indent="0">
              <a:buNone/>
              <a:defRPr sz="827"/>
            </a:lvl6pPr>
            <a:lvl7pPr marL="2267849" indent="0">
              <a:buNone/>
              <a:defRPr sz="827"/>
            </a:lvl7pPr>
            <a:lvl8pPr marL="2645825" indent="0">
              <a:buNone/>
              <a:defRPr sz="827"/>
            </a:lvl8pPr>
            <a:lvl9pPr marL="3023799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22251-422B-4464-831C-DC7A48DECCFB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EC5AE-DF1E-458C-974A-6714988786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9942245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1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9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D22251-422B-4464-831C-DC7A48DECCFB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1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8EC5AE-DF1E-458C-974A-6714988786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2424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755949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8" indent="-188988" algn="l" defTabSz="755949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63" indent="-188988" algn="l" defTabSz="755949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37" indent="-188988" algn="l" defTabSz="755949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912" indent="-188988" algn="l" defTabSz="755949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88" indent="-188988" algn="l" defTabSz="755949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62" indent="-188988" algn="l" defTabSz="755949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838" indent="-188988" algn="l" defTabSz="755949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812" indent="-188988" algn="l" defTabSz="755949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88" indent="-188988" algn="l" defTabSz="755949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49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75" algn="l" defTabSz="755949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49" algn="l" defTabSz="755949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26" algn="l" defTabSz="755949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900" algn="l" defTabSz="755949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75" algn="l" defTabSz="755949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49" algn="l" defTabSz="755949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825" algn="l" defTabSz="755949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99" algn="l" defTabSz="755949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Relationship Id="rId2" Target="../notesSlides/notesSlide1.xml" Type="http://schemas.openxmlformats.org/officeDocument/2006/relationships/notesSlide"/><Relationship Id="rId3" Target="../media/image1.tmp" Type="http://schemas.openxmlformats.org/officeDocument/2006/relationships/image"/><Relationship Id="rId4" Target="../media/image2.tmp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Relationship Id="rId2" Target="../notesSlides/notesSlide2.xml" Type="http://schemas.openxmlformats.org/officeDocument/2006/relationships/notesSlid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正方形/長方形 42"/>
          <p:cNvSpPr/>
          <p:nvPr/>
        </p:nvSpPr>
        <p:spPr>
          <a:xfrm>
            <a:off x="0" y="0"/>
            <a:ext cx="7559675" cy="2967484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bg1"/>
              </a:solidFill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164893" y="3032099"/>
            <a:ext cx="7214632" cy="7462522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82567"/>
            <a:endParaRPr kumimoji="1" lang="en-US" altLang="ja-JP" sz="1828" b="1" dirty="0">
              <a:solidFill>
                <a:schemeClr val="tx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34911" y="475682"/>
            <a:ext cx="6805536" cy="172354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kumimoji="1" lang="ja-JP" altLang="en-US" sz="6600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施設警備員 　　</a:t>
            </a:r>
            <a:endParaRPr kumimoji="1" lang="en-US" altLang="ja-JP" sz="6600" dirty="0">
              <a:solidFill>
                <a:schemeClr val="accent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r"/>
            <a:r>
              <a:rPr kumimoji="1" lang="ja-JP" altLang="en-US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セミナー＆面接・相談会</a:t>
            </a:r>
            <a:endParaRPr kumimoji="1" lang="en-US" altLang="ja-JP" sz="4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28" name="角丸四角形 27"/>
          <p:cNvSpPr/>
          <p:nvPr/>
        </p:nvSpPr>
        <p:spPr>
          <a:xfrm>
            <a:off x="248596" y="3098232"/>
            <a:ext cx="2225405" cy="36977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ja-JP" altLang="en-US" sz="1600" dirty="0">
                <a:solidFill>
                  <a:srgbClr val="FF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セミナーのみ参加歓迎</a:t>
            </a:r>
            <a:endParaRPr kumimoji="1" lang="en-US" altLang="ja-JP" sz="1600" dirty="0">
              <a:solidFill>
                <a:srgbClr val="FF0000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29" name="角丸四角形 28"/>
          <p:cNvSpPr/>
          <p:nvPr/>
        </p:nvSpPr>
        <p:spPr>
          <a:xfrm>
            <a:off x="2566093" y="3095367"/>
            <a:ext cx="2239336" cy="36977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ja-JP" altLang="en-US" sz="1600" dirty="0">
                <a:solidFill>
                  <a:srgbClr val="FF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面接（相談のみ）歓迎</a:t>
            </a:r>
            <a:endParaRPr kumimoji="1" lang="en-US" altLang="ja-JP" sz="1600" dirty="0">
              <a:solidFill>
                <a:srgbClr val="FF0000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30" name="角丸四角形 29"/>
          <p:cNvSpPr/>
          <p:nvPr/>
        </p:nvSpPr>
        <p:spPr>
          <a:xfrm>
            <a:off x="4882251" y="3097845"/>
            <a:ext cx="2422324" cy="36977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ja-JP" altLang="en-US" sz="1600" dirty="0">
                <a:solidFill>
                  <a:srgbClr val="FF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求職活動実績になります</a:t>
            </a:r>
            <a:endParaRPr kumimoji="1" lang="en-US" altLang="ja-JP" sz="1600" dirty="0">
              <a:solidFill>
                <a:srgbClr val="FF0000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ctr"/>
            <a:endParaRPr kumimoji="1" lang="en-US" altLang="ja-JP" sz="1600" dirty="0">
              <a:solidFill>
                <a:srgbClr val="FF0000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-585788" y="2116990"/>
            <a:ext cx="56435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令和７年１０月２１日</a:t>
            </a:r>
            <a:r>
              <a:rPr kumimoji="1" lang="ja-JP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（火）</a:t>
            </a:r>
            <a:endParaRPr kumimoji="1" lang="en-US" altLang="ja-JP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326967" y="5720761"/>
            <a:ext cx="6897043" cy="112540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gradFill>
              <a:gsLst>
                <a:gs pos="0">
                  <a:schemeClr val="accent1">
                    <a:lumMod val="5000"/>
                    <a:lumOff val="95000"/>
                    <a:alpha val="60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bIns="36000" rtlCol="0" anchor="t" anchorCtr="0"/>
          <a:lstStyle/>
          <a:p>
            <a:pPr marL="0" marR="0" lvl="0" indent="0" algn="l" defTabSz="4571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6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367875" y="5879747"/>
            <a:ext cx="6942398" cy="9764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20000"/>
              </a:lnSpc>
              <a:defRPr/>
            </a:pPr>
            <a:r>
              <a:rPr kumimoji="1" lang="en-US" altLang="ja-JP" sz="1600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				</a:t>
            </a:r>
            <a:r>
              <a:rPr kumimoji="1" lang="ja-JP" altLang="en-US" sz="1600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　</a:t>
            </a:r>
            <a:r>
              <a:rPr kumimoji="1" lang="ja-JP" altLang="en-US" sz="1800" b="1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（</a:t>
            </a:r>
            <a:r>
              <a:rPr kumimoji="1" lang="en-US" altLang="ja-JP" sz="1800" b="1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9</a:t>
            </a:r>
            <a:r>
              <a:rPr lang="ja-JP" altLang="en-US" sz="1800" b="1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：</a:t>
            </a:r>
            <a:r>
              <a:rPr lang="en-US" altLang="ja-JP" sz="1800" b="1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30 </a:t>
            </a:r>
            <a:r>
              <a:rPr kumimoji="1" lang="ja-JP" altLang="en-US" sz="1800" b="1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～ </a:t>
            </a:r>
            <a:r>
              <a:rPr kumimoji="1" lang="en-US" altLang="ja-JP" sz="1800" b="1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10</a:t>
            </a:r>
            <a:r>
              <a:rPr kumimoji="1" lang="ja-JP" altLang="en-US" sz="1800" b="1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：</a:t>
            </a:r>
            <a:r>
              <a:rPr kumimoji="1" lang="en-US" altLang="ja-JP" sz="1800" b="1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00</a:t>
            </a:r>
            <a:r>
              <a:rPr kumimoji="1" lang="ja-JP" altLang="en-US" sz="1800" b="1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）　　</a:t>
            </a:r>
            <a:r>
              <a:rPr kumimoji="1" lang="en-US" altLang="ja-JP" sz="1800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【</a:t>
            </a:r>
            <a:r>
              <a:rPr kumimoji="1" lang="en-US" altLang="ja-JP" sz="1800" b="1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9</a:t>
            </a:r>
            <a:r>
              <a:rPr kumimoji="1" lang="ja-JP" altLang="en-US" sz="1800" b="1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：</a:t>
            </a:r>
            <a:r>
              <a:rPr kumimoji="1" lang="en-US" altLang="ja-JP" sz="1800" b="1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15</a:t>
            </a:r>
            <a:r>
              <a:rPr kumimoji="1" lang="ja-JP" altLang="en-US" sz="1800" b="1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　</a:t>
            </a:r>
            <a:r>
              <a:rPr kumimoji="1" lang="ja-JP" altLang="en-US" sz="1800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開場</a:t>
            </a:r>
            <a:r>
              <a:rPr kumimoji="1" lang="en-US" altLang="ja-JP" sz="1800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】</a:t>
            </a:r>
          </a:p>
          <a:p>
            <a:pPr marL="266700" lvl="0">
              <a:lnSpc>
                <a:spcPct val="120000"/>
              </a:lnSpc>
              <a:defRPr/>
            </a:pPr>
            <a:r>
              <a:rPr kumimoji="1" lang="ja-JP" altLang="en-US" sz="1600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定員：３０名　事前予約制　テーマ：「警備業の基礎知識」他</a:t>
            </a:r>
            <a:endParaRPr kumimoji="1" lang="en-US" altLang="ja-JP" sz="1600" dirty="0">
              <a:latin typeface="HGSｺﾞｼｯｸE" panose="020B0900000000000000" pitchFamily="50" charset="-128"/>
              <a:ea typeface="HGSｺﾞｼｯｸE" panose="020B0900000000000000" pitchFamily="50" charset="-128"/>
            </a:endParaRPr>
          </a:p>
          <a:p>
            <a:pPr marL="266700" lvl="0">
              <a:lnSpc>
                <a:spcPct val="120000"/>
              </a:lnSpc>
              <a:defRPr/>
            </a:pPr>
            <a:r>
              <a:rPr lang="ja-JP" altLang="en-US" sz="1600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講師：セコムジャスティック　株式会社　神奈川支店</a:t>
            </a:r>
            <a:endParaRPr lang="en-US" altLang="ja-JP" sz="1600" dirty="0">
              <a:latin typeface="HGSｺﾞｼｯｸE" panose="020B0900000000000000" pitchFamily="50" charset="-128"/>
              <a:ea typeface="HGSｺﾞｼｯｸE" panose="020B0900000000000000" pitchFamily="50" charset="-128"/>
            </a:endParaRPr>
          </a:p>
        </p:txBody>
      </p:sp>
      <p:sp>
        <p:nvSpPr>
          <p:cNvPr id="34" name="角丸四角形 33"/>
          <p:cNvSpPr/>
          <p:nvPr/>
        </p:nvSpPr>
        <p:spPr>
          <a:xfrm>
            <a:off x="405975" y="5814083"/>
            <a:ext cx="1865036" cy="408623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0"/>
                  <a:lumOff val="100000"/>
                </a:schemeClr>
              </a:gs>
              <a:gs pos="35000">
                <a:schemeClr val="accent2">
                  <a:lumMod val="0"/>
                  <a:lumOff val="100000"/>
                </a:schemeClr>
              </a:gs>
              <a:gs pos="100000">
                <a:schemeClr val="accent2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ln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r>
              <a:rPr kumimoji="1" lang="ja-JP" altLang="en-US" sz="1800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第１部　セミナー</a:t>
            </a:r>
            <a:endParaRPr kumimoji="1" lang="en-US" altLang="ja-JP" sz="18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4882251" y="2194787"/>
            <a:ext cx="27226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9</a:t>
            </a:r>
            <a:r>
              <a:rPr kumimoji="1" lang="ja-JP" alt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：</a:t>
            </a:r>
            <a:r>
              <a:rPr kumimoji="1" lang="en-US" altLang="ja-JP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30</a:t>
            </a:r>
            <a:r>
              <a:rPr kumimoji="1" lang="ja-JP" alt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～</a:t>
            </a:r>
            <a:r>
              <a:rPr kumimoji="1" lang="en-US" altLang="ja-JP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10</a:t>
            </a:r>
            <a:r>
              <a:rPr kumimoji="1" lang="ja-JP" alt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：</a:t>
            </a:r>
            <a:r>
              <a:rPr kumimoji="1" lang="en-US" altLang="ja-JP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00(</a:t>
            </a:r>
            <a:r>
              <a:rPr kumimoji="1" lang="ja-JP" alt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セミナー</a:t>
            </a:r>
            <a:r>
              <a:rPr kumimoji="1" lang="en-US" altLang="ja-JP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30</a:t>
            </a:r>
            <a:r>
              <a:rPr kumimoji="1" lang="ja-JP" alt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分）</a:t>
            </a:r>
            <a:endParaRPr kumimoji="1" lang="en-US" altLang="ja-JP" sz="1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SｺﾞｼｯｸE" panose="020B0900000000000000" pitchFamily="50" charset="-128"/>
              <a:ea typeface="HGSｺﾞｼｯｸE" panose="020B0900000000000000" pitchFamily="50" charset="-128"/>
            </a:endParaRPr>
          </a:p>
          <a:p>
            <a:r>
              <a:rPr kumimoji="1" lang="en-US" altLang="ja-JP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10</a:t>
            </a:r>
            <a:r>
              <a:rPr kumimoji="1" lang="ja-JP" alt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：</a:t>
            </a:r>
            <a:r>
              <a:rPr kumimoji="1" lang="en-US" altLang="ja-JP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00</a:t>
            </a:r>
            <a:r>
              <a:rPr kumimoji="1" lang="ja-JP" alt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～</a:t>
            </a:r>
            <a:r>
              <a:rPr kumimoji="1" lang="en-US" altLang="ja-JP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12</a:t>
            </a:r>
            <a:r>
              <a:rPr kumimoji="1" lang="ja-JP" alt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：</a:t>
            </a:r>
            <a:r>
              <a:rPr kumimoji="1" lang="en-US" altLang="ja-JP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30 (</a:t>
            </a:r>
            <a:r>
              <a:rPr kumimoji="1" lang="ja-JP" alt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面接会）</a:t>
            </a:r>
            <a:endParaRPr kumimoji="1" lang="en-US" altLang="ja-JP" sz="1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SｺﾞｼｯｸE" panose="020B0900000000000000" pitchFamily="50" charset="-128"/>
              <a:ea typeface="HGSｺﾞｼｯｸE" panose="020B0900000000000000" pitchFamily="50" charset="-128"/>
            </a:endParaRPr>
          </a:p>
        </p:txBody>
      </p:sp>
      <p:grpSp>
        <p:nvGrpSpPr>
          <p:cNvPr id="7" name="グループ化 6"/>
          <p:cNvGrpSpPr/>
          <p:nvPr/>
        </p:nvGrpSpPr>
        <p:grpSpPr>
          <a:xfrm>
            <a:off x="326967" y="6957396"/>
            <a:ext cx="6897043" cy="2699288"/>
            <a:chOff x="326967" y="7338408"/>
            <a:chExt cx="6897043" cy="2699288"/>
          </a:xfrm>
        </p:grpSpPr>
        <p:sp>
          <p:nvSpPr>
            <p:cNvPr id="39" name="正方形/長方形 38"/>
            <p:cNvSpPr/>
            <p:nvPr/>
          </p:nvSpPr>
          <p:spPr>
            <a:xfrm>
              <a:off x="326967" y="7338408"/>
              <a:ext cx="6897043" cy="269928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gradFill>
                <a:gsLst>
                  <a:gs pos="0">
                    <a:schemeClr val="accent1">
                      <a:lumMod val="5000"/>
                      <a:lumOff val="95000"/>
                      <a:alpha val="60000"/>
                    </a:schemeClr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108000" bIns="36000" rtlCol="0" anchor="t" anchorCtr="0"/>
            <a:lstStyle/>
            <a:p>
              <a:pPr lvl="0">
                <a:defRPr/>
              </a:pPr>
              <a:endParaRPr kumimoji="1" lang="en-US" altLang="ja-JP" sz="16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36" name="テキスト ボックス 35"/>
            <p:cNvSpPr txBox="1"/>
            <p:nvPr/>
          </p:nvSpPr>
          <p:spPr>
            <a:xfrm>
              <a:off x="405975" y="7893399"/>
              <a:ext cx="6485198" cy="2062103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pPr lvl="0">
                <a:defRPr/>
              </a:pPr>
              <a:r>
                <a:rPr kumimoji="1" lang="ja-JP" altLang="en-US" sz="1600" dirty="0">
                  <a:latin typeface="HGSｺﾞｼｯｸE" panose="020B0900000000000000" pitchFamily="50" charset="-128"/>
                  <a:ea typeface="HGSｺﾞｼｯｸE" panose="020B0900000000000000" pitchFamily="50" charset="-128"/>
                </a:rPr>
                <a:t>◆参加企業	</a:t>
              </a:r>
            </a:p>
            <a:p>
              <a:pPr marL="542925">
                <a:defRPr/>
              </a:pPr>
              <a:r>
                <a:rPr lang="ja-JP" altLang="en-US" sz="1600" dirty="0">
                  <a:latin typeface="HGSｺﾞｼｯｸE" panose="020B0900000000000000" pitchFamily="50" charset="-128"/>
                  <a:ea typeface="HGSｺﾞｼｯｸE" panose="020B0900000000000000" pitchFamily="50" charset="-128"/>
                </a:rPr>
                <a:t>・セコムジャスティック　株式会社　神奈川支店</a:t>
              </a:r>
              <a:endParaRPr lang="en-US" altLang="ja-JP" sz="1600" dirty="0">
                <a:latin typeface="HGSｺﾞｼｯｸE" panose="020B0900000000000000" pitchFamily="50" charset="-128"/>
                <a:ea typeface="HGSｺﾞｼｯｸE" panose="020B0900000000000000" pitchFamily="50" charset="-128"/>
              </a:endParaRPr>
            </a:p>
            <a:p>
              <a:pPr marL="542925">
                <a:defRPr/>
              </a:pPr>
              <a:r>
                <a:rPr lang="ja-JP" altLang="en-US" sz="1600" dirty="0">
                  <a:latin typeface="HGSｺﾞｼｯｸE" panose="020B0900000000000000" pitchFamily="50" charset="-128"/>
                  <a:ea typeface="HGSｺﾞｼｯｸE" panose="020B0900000000000000" pitchFamily="50" charset="-128"/>
                </a:rPr>
                <a:t>・株式会社　Ｍ・Ｓ・Ｄ　ＰＬＵＳ　神奈川支社</a:t>
              </a:r>
              <a:endParaRPr lang="en-US" altLang="ja-JP" sz="1600" dirty="0">
                <a:latin typeface="HGSｺﾞｼｯｸE" panose="020B0900000000000000" pitchFamily="50" charset="-128"/>
                <a:ea typeface="HGSｺﾞｼｯｸE" panose="020B0900000000000000" pitchFamily="50" charset="-128"/>
              </a:endParaRPr>
            </a:p>
            <a:p>
              <a:pPr marL="542925">
                <a:defRPr/>
              </a:pPr>
              <a:r>
                <a:rPr lang="ja-JP" altLang="en-US" sz="1600" dirty="0">
                  <a:latin typeface="HGSｺﾞｼｯｸE" panose="020B0900000000000000" pitchFamily="50" charset="-128"/>
                  <a:ea typeface="HGSｺﾞｼｯｸE" panose="020B0900000000000000" pitchFamily="50" charset="-128"/>
                </a:rPr>
                <a:t>・セキュリナ・セキュリティ・サービス　株式会社</a:t>
              </a:r>
              <a:endParaRPr lang="en-US" altLang="ja-JP" sz="1600" dirty="0">
                <a:latin typeface="HGSｺﾞｼｯｸE" panose="020B0900000000000000" pitchFamily="50" charset="-128"/>
                <a:ea typeface="HGSｺﾞｼｯｸE" panose="020B0900000000000000" pitchFamily="50" charset="-128"/>
              </a:endParaRPr>
            </a:p>
            <a:p>
              <a:pPr marL="542925">
                <a:defRPr/>
              </a:pPr>
              <a:r>
                <a:rPr lang="en-US" altLang="ja-JP" sz="1600" dirty="0">
                  <a:latin typeface="HGSｺﾞｼｯｸE" panose="020B0900000000000000" pitchFamily="50" charset="-128"/>
                  <a:ea typeface="HGSｺﾞｼｯｸE" panose="020B0900000000000000" pitchFamily="50" charset="-128"/>
                </a:rPr>
                <a:t>		</a:t>
              </a:r>
              <a:r>
                <a:rPr lang="ja-JP" altLang="en-US" sz="1600" dirty="0">
                  <a:latin typeface="HGSｺﾞｼｯｸE" panose="020B0900000000000000" pitchFamily="50" charset="-128"/>
                  <a:ea typeface="HGSｺﾞｼｯｸE" panose="020B0900000000000000" pitchFamily="50" charset="-128"/>
                </a:rPr>
                <a:t>  </a:t>
              </a:r>
              <a:r>
                <a:rPr kumimoji="1" lang="en-US" altLang="ja-JP" sz="1600" dirty="0">
                  <a:latin typeface="HGSｺﾞｼｯｸE" panose="020B0900000000000000" pitchFamily="50" charset="-128"/>
                  <a:ea typeface="HGSｺﾞｼｯｸE" panose="020B0900000000000000" pitchFamily="50" charset="-128"/>
                </a:rPr>
                <a:t>※ </a:t>
              </a:r>
              <a:r>
                <a:rPr kumimoji="1" lang="ja-JP" altLang="en-US" sz="1600" dirty="0">
                  <a:latin typeface="HGSｺﾞｼｯｸE" panose="020B0900000000000000" pitchFamily="50" charset="-128"/>
                  <a:ea typeface="HGSｺﾞｼｯｸE" panose="020B0900000000000000" pitchFamily="50" charset="-128"/>
                </a:rPr>
                <a:t>求人の概要は裏面を参照ください</a:t>
              </a:r>
              <a:endParaRPr kumimoji="1" lang="en-US" altLang="ja-JP" sz="1600" dirty="0">
                <a:latin typeface="HGSｺﾞｼｯｸE" panose="020B0900000000000000" pitchFamily="50" charset="-128"/>
                <a:ea typeface="HGSｺﾞｼｯｸE" panose="020B0900000000000000" pitchFamily="50" charset="-128"/>
              </a:endParaRPr>
            </a:p>
            <a:p>
              <a:pPr lvl="0">
                <a:defRPr/>
              </a:pPr>
              <a:r>
                <a:rPr kumimoji="1" lang="ja-JP" altLang="en-US" sz="1600" dirty="0">
                  <a:latin typeface="HGSｺﾞｼｯｸE" panose="020B0900000000000000" pitchFamily="50" charset="-128"/>
                  <a:ea typeface="HGSｺﾞｼｯｸE" panose="020B0900000000000000" pitchFamily="50" charset="-128"/>
                </a:rPr>
                <a:t>◆申込方法	</a:t>
              </a:r>
              <a:endParaRPr kumimoji="1" lang="en-US" altLang="ja-JP" sz="1600" dirty="0">
                <a:latin typeface="HGSｺﾞｼｯｸE" panose="020B0900000000000000" pitchFamily="50" charset="-128"/>
                <a:ea typeface="HGSｺﾞｼｯｸE" panose="020B0900000000000000" pitchFamily="50" charset="-128"/>
              </a:endParaRPr>
            </a:p>
            <a:p>
              <a:pPr lvl="0">
                <a:defRPr/>
              </a:pPr>
              <a:r>
                <a:rPr kumimoji="1" lang="en-US" altLang="ja-JP" sz="1600" dirty="0">
                  <a:latin typeface="HGSｺﾞｼｯｸE" panose="020B0900000000000000" pitchFamily="50" charset="-128"/>
                  <a:ea typeface="HGSｺﾞｼｯｸE" panose="020B0900000000000000" pitchFamily="50" charset="-128"/>
                </a:rPr>
                <a:t>	</a:t>
              </a:r>
              <a:r>
                <a:rPr kumimoji="1" lang="ja-JP" altLang="en-US" sz="1600" dirty="0">
                  <a:latin typeface="HGSｺﾞｼｯｸE" panose="020B0900000000000000" pitchFamily="50" charset="-128"/>
                  <a:ea typeface="HGSｺﾞｼｯｸE" panose="020B0900000000000000" pitchFamily="50" charset="-128"/>
                </a:rPr>
                <a:t>　事前予約制（複数応募可）</a:t>
              </a:r>
              <a:endParaRPr kumimoji="1" lang="en-US" altLang="ja-JP" sz="1600" dirty="0">
                <a:latin typeface="HGSｺﾞｼｯｸE" panose="020B0900000000000000" pitchFamily="50" charset="-128"/>
                <a:ea typeface="HGSｺﾞｼｯｸE" panose="020B0900000000000000" pitchFamily="50" charset="-128"/>
              </a:endParaRPr>
            </a:p>
            <a:p>
              <a:pPr lvl="0">
                <a:defRPr/>
              </a:pPr>
              <a:r>
                <a:rPr kumimoji="1" lang="en-US" altLang="ja-JP" sz="1600" dirty="0">
                  <a:latin typeface="HGSｺﾞｼｯｸE" panose="020B0900000000000000" pitchFamily="50" charset="-128"/>
                  <a:ea typeface="HGSｺﾞｼｯｸE" panose="020B0900000000000000" pitchFamily="50" charset="-128"/>
                </a:rPr>
                <a:t>	</a:t>
              </a:r>
              <a:r>
                <a:rPr kumimoji="1" lang="ja-JP" altLang="en-US" sz="1600" dirty="0">
                  <a:latin typeface="HGSｺﾞｼｯｸE" panose="020B0900000000000000" pitchFamily="50" charset="-128"/>
                  <a:ea typeface="HGSｺﾞｼｯｸE" panose="020B0900000000000000" pitchFamily="50" charset="-128"/>
                </a:rPr>
                <a:t>　面接希望の方は履歴書を持参ください　</a:t>
              </a:r>
            </a:p>
          </p:txBody>
        </p:sp>
        <p:sp>
          <p:nvSpPr>
            <p:cNvPr id="17" name="正方形/長方形 16"/>
            <p:cNvSpPr/>
            <p:nvPr/>
          </p:nvSpPr>
          <p:spPr>
            <a:xfrm>
              <a:off x="2386262" y="7509728"/>
              <a:ext cx="243688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>
                <a:defRPr/>
              </a:pPr>
              <a:r>
                <a:rPr kumimoji="1" lang="ja-JP" altLang="en-US" sz="1800" b="1" dirty="0">
                  <a:latin typeface="HGSｺﾞｼｯｸE" panose="020B0900000000000000" pitchFamily="50" charset="-128"/>
                  <a:ea typeface="HGSｺﾞｼｯｸE" panose="020B0900000000000000" pitchFamily="50" charset="-128"/>
                </a:rPr>
                <a:t>（</a:t>
              </a:r>
              <a:r>
                <a:rPr kumimoji="1" lang="en-US" altLang="ja-JP" sz="1800" b="1" dirty="0">
                  <a:latin typeface="HGSｺﾞｼｯｸE" panose="020B0900000000000000" pitchFamily="50" charset="-128"/>
                  <a:ea typeface="HGSｺﾞｼｯｸE" panose="020B0900000000000000" pitchFamily="50" charset="-128"/>
                </a:rPr>
                <a:t>10</a:t>
              </a:r>
              <a:r>
                <a:rPr lang="ja-JP" altLang="en-US" sz="1800" b="1" dirty="0">
                  <a:latin typeface="HGSｺﾞｼｯｸE" panose="020B0900000000000000" pitchFamily="50" charset="-128"/>
                  <a:ea typeface="HGSｺﾞｼｯｸE" panose="020B0900000000000000" pitchFamily="50" charset="-128"/>
                </a:rPr>
                <a:t>：</a:t>
              </a:r>
              <a:r>
                <a:rPr lang="en-US" altLang="ja-JP" sz="1800" b="1" dirty="0">
                  <a:latin typeface="HGSｺﾞｼｯｸE" panose="020B0900000000000000" pitchFamily="50" charset="-128"/>
                  <a:ea typeface="HGSｺﾞｼｯｸE" panose="020B0900000000000000" pitchFamily="50" charset="-128"/>
                </a:rPr>
                <a:t>00</a:t>
              </a:r>
              <a:r>
                <a:rPr kumimoji="1" lang="ja-JP" altLang="en-US" sz="1800" b="1" dirty="0">
                  <a:latin typeface="HGSｺﾞｼｯｸE" panose="020B0900000000000000" pitchFamily="50" charset="-128"/>
                  <a:ea typeface="HGSｺﾞｼｯｸE" panose="020B0900000000000000" pitchFamily="50" charset="-128"/>
                </a:rPr>
                <a:t>～ </a:t>
              </a:r>
              <a:r>
                <a:rPr lang="en-US" altLang="ja-JP" sz="1800" b="1" dirty="0">
                  <a:latin typeface="HGSｺﾞｼｯｸE" panose="020B0900000000000000" pitchFamily="50" charset="-128"/>
                  <a:ea typeface="HGSｺﾞｼｯｸE" panose="020B0900000000000000" pitchFamily="50" charset="-128"/>
                </a:rPr>
                <a:t>12</a:t>
              </a:r>
              <a:r>
                <a:rPr kumimoji="1" lang="ja-JP" altLang="en-US" sz="1800" b="1" dirty="0">
                  <a:latin typeface="HGSｺﾞｼｯｸE" panose="020B0900000000000000" pitchFamily="50" charset="-128"/>
                  <a:ea typeface="HGSｺﾞｼｯｸE" panose="020B0900000000000000" pitchFamily="50" charset="-128"/>
                </a:rPr>
                <a:t>：</a:t>
              </a:r>
              <a:r>
                <a:rPr kumimoji="1" lang="en-US" altLang="ja-JP" sz="1800" b="1" dirty="0">
                  <a:latin typeface="HGSｺﾞｼｯｸE" panose="020B0900000000000000" pitchFamily="50" charset="-128"/>
                  <a:ea typeface="HGSｺﾞｼｯｸE" panose="020B0900000000000000" pitchFamily="50" charset="-128"/>
                </a:rPr>
                <a:t>30</a:t>
              </a:r>
              <a:r>
                <a:rPr kumimoji="1" lang="ja-JP" altLang="en-US" sz="1800" b="1" dirty="0">
                  <a:latin typeface="HGSｺﾞｼｯｸE" panose="020B0900000000000000" pitchFamily="50" charset="-128"/>
                  <a:ea typeface="HGSｺﾞｼｯｸE" panose="020B0900000000000000" pitchFamily="50" charset="-128"/>
                </a:rPr>
                <a:t>）</a:t>
              </a:r>
              <a:endParaRPr kumimoji="1" lang="en-US" altLang="ja-JP" sz="1800" b="1" dirty="0">
                <a:latin typeface="HGSｺﾞｼｯｸE" panose="020B0900000000000000" pitchFamily="50" charset="-128"/>
                <a:ea typeface="HGSｺﾞｼｯｸE" panose="020B0900000000000000" pitchFamily="50" charset="-128"/>
              </a:endParaRPr>
            </a:p>
          </p:txBody>
        </p:sp>
        <p:sp>
          <p:nvSpPr>
            <p:cNvPr id="40" name="角丸四角形 39"/>
            <p:cNvSpPr/>
            <p:nvPr/>
          </p:nvSpPr>
          <p:spPr>
            <a:xfrm>
              <a:off x="397855" y="7441865"/>
              <a:ext cx="1877736" cy="408623"/>
            </a:xfrm>
            <a:prstGeom prst="roundRect">
              <a:avLst/>
            </a:prstGeom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3500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circle">
                <a:fillToRect l="50000" t="-80000" r="50000" b="180000"/>
              </a:path>
              <a:tileRect/>
            </a:gradFill>
            <a:ln>
              <a:solidFill>
                <a:schemeClr val="bg1">
                  <a:lumMod val="7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 rtlCol="0" anchor="t">
              <a:spAutoFit/>
            </a:bodyPr>
            <a:lstStyle/>
            <a:p>
              <a:r>
                <a:rPr kumimoji="1" lang="ja-JP" altLang="en-US" sz="1800" u="sng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第２部　面 接 会</a:t>
              </a:r>
              <a:endParaRPr kumimoji="1" lang="en-US" altLang="ja-JP" sz="1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ｺﾞｼｯｸE" panose="020B0900000000000000" pitchFamily="50" charset="-128"/>
                <a:ea typeface="HGPｺﾞｼｯｸE" panose="020B0900000000000000" pitchFamily="50" charset="-128"/>
              </a:endParaRPr>
            </a:p>
          </p:txBody>
        </p:sp>
      </p:grpSp>
      <p:pic>
        <p:nvPicPr>
          <p:cNvPr id="20" name="図 19" descr="画面の領域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0949" y="3604311"/>
            <a:ext cx="800200" cy="202599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</p:pic>
      <p:pic>
        <p:nvPicPr>
          <p:cNvPr id="21" name="図 20" descr="画面の領域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031" y="3575907"/>
            <a:ext cx="851285" cy="204805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5" name="正方形/長方形 4"/>
          <p:cNvSpPr/>
          <p:nvPr/>
        </p:nvSpPr>
        <p:spPr>
          <a:xfrm>
            <a:off x="2288855" y="3646443"/>
            <a:ext cx="5071620" cy="20544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17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第１部セミナー、第２部相談・面接会の２部構成です。</a:t>
            </a:r>
            <a:endParaRPr kumimoji="1" lang="en-US" altLang="ja-JP" sz="17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7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書類選考なしで面接でき、相談のみも大歓迎です。</a:t>
            </a:r>
            <a:endParaRPr kumimoji="1" lang="en-US" altLang="ja-JP" sz="17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7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ハローワークの会議室なので、気軽に仕事内容や</a:t>
            </a:r>
            <a:endParaRPr kumimoji="1" lang="en-US" altLang="ja-JP" sz="17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7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労働条件などを、直接担当者から聞くことができます。</a:t>
            </a:r>
            <a:endParaRPr kumimoji="1" lang="en-US" altLang="ja-JP" sz="17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7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セミナーのみの参加も可能です。</a:t>
            </a:r>
            <a:endParaRPr kumimoji="1" lang="en-US" altLang="ja-JP" sz="17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-131263" y="133618"/>
            <a:ext cx="75596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「経験不問！」 「資格不問」 「シニア世代大歓迎！」</a:t>
            </a:r>
          </a:p>
        </p:txBody>
      </p:sp>
      <p:sp>
        <p:nvSpPr>
          <p:cNvPr id="23" name="正方形/長方形 22"/>
          <p:cNvSpPr/>
          <p:nvPr/>
        </p:nvSpPr>
        <p:spPr>
          <a:xfrm>
            <a:off x="326967" y="9670232"/>
            <a:ext cx="6897043" cy="83099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ja-JP" altLang="en-US" sz="1600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　主催：</a:t>
            </a:r>
            <a:r>
              <a:rPr lang="ja-JP" altLang="ja-JP" sz="1600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ハローワーク戸塚</a:t>
            </a:r>
            <a:endParaRPr lang="en-US" altLang="ja-JP" sz="1600" dirty="0">
              <a:latin typeface="HGSｺﾞｼｯｸE" panose="020B0900000000000000" pitchFamily="50" charset="-128"/>
              <a:ea typeface="HGSｺﾞｼｯｸE" panose="020B0900000000000000" pitchFamily="50" charset="-128"/>
            </a:endParaRPr>
          </a:p>
          <a:p>
            <a:pPr algn="ctr"/>
            <a:r>
              <a:rPr lang="en-US" altLang="ja-JP" sz="1600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【</a:t>
            </a:r>
            <a:r>
              <a:rPr lang="ja-JP" altLang="en-US" sz="1600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お問い合わせ・予約受付</a:t>
            </a:r>
            <a:r>
              <a:rPr lang="en-US" altLang="ja-JP" sz="1600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】</a:t>
            </a:r>
            <a:r>
              <a:rPr lang="ja-JP" altLang="en-US" sz="1600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ハローワーク</a:t>
            </a:r>
            <a:r>
              <a:rPr lang="ja-JP" altLang="ja-JP" sz="1600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戸塚</a:t>
            </a:r>
            <a:r>
              <a:rPr lang="ja-JP" altLang="en-US" sz="1600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　職業相談第一部門</a:t>
            </a:r>
            <a:r>
              <a:rPr lang="ja-JP" altLang="ja-JP" sz="1600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　</a:t>
            </a:r>
          </a:p>
          <a:p>
            <a:pPr algn="ctr"/>
            <a:r>
              <a:rPr lang="ja-JP" altLang="en-US" sz="16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☎ </a:t>
            </a:r>
            <a:r>
              <a:rPr lang="ja-JP" altLang="ja-JP" sz="16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０４５（８６４）</a:t>
            </a:r>
            <a:r>
              <a:rPr lang="ja-JP" altLang="ja-JP" sz="160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８６０９　</a:t>
            </a:r>
            <a:r>
              <a:rPr lang="ja-JP" altLang="en-US" sz="160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　</a:t>
            </a:r>
            <a:r>
              <a:rPr lang="ja-JP" altLang="ja-JP" sz="160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部門</a:t>
            </a:r>
            <a:r>
              <a:rPr lang="ja-JP" altLang="ja-JP" sz="1600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コード</a:t>
            </a:r>
            <a:r>
              <a:rPr lang="ja-JP" altLang="en-US" sz="16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４</a:t>
            </a:r>
            <a:r>
              <a:rPr lang="ja-JP" altLang="ja-JP" sz="16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１＃</a:t>
            </a:r>
            <a:r>
              <a:rPr lang="ja-JP" altLang="en-US" sz="16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</a:t>
            </a:r>
          </a:p>
        </p:txBody>
      </p:sp>
    </p:spTree>
    <p:extLst>
      <p:ext uri="{BB962C8B-B14F-4D97-AF65-F5344CB8AC3E}">
        <p14:creationId xmlns:p14="http://schemas.microsoft.com/office/powerpoint/2010/main" val="19870564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635632" y="871395"/>
            <a:ext cx="4196465" cy="353196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lang="ja-JP" altLang="en-US" sz="1561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＊求人票の詳細は求人番号から、ご確認ください＊</a:t>
            </a:r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8093500"/>
              </p:ext>
            </p:extLst>
          </p:nvPr>
        </p:nvGraphicFramePr>
        <p:xfrm>
          <a:off x="488333" y="1845119"/>
          <a:ext cx="6626399" cy="8904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1160">
                  <a:extLst>
                    <a:ext uri="{9D8B030D-6E8A-4147-A177-3AD203B41FA5}">
                      <a16:colId xmlns:a16="http://schemas.microsoft.com/office/drawing/2014/main" val="2532786186"/>
                    </a:ext>
                  </a:extLst>
                </a:gridCol>
                <a:gridCol w="1011670">
                  <a:extLst>
                    <a:ext uri="{9D8B030D-6E8A-4147-A177-3AD203B41FA5}">
                      <a16:colId xmlns:a16="http://schemas.microsoft.com/office/drawing/2014/main" val="341359965"/>
                    </a:ext>
                  </a:extLst>
                </a:gridCol>
                <a:gridCol w="851932">
                  <a:extLst>
                    <a:ext uri="{9D8B030D-6E8A-4147-A177-3AD203B41FA5}">
                      <a16:colId xmlns:a16="http://schemas.microsoft.com/office/drawing/2014/main" val="2378292644"/>
                    </a:ext>
                  </a:extLst>
                </a:gridCol>
                <a:gridCol w="1637308">
                  <a:extLst>
                    <a:ext uri="{9D8B030D-6E8A-4147-A177-3AD203B41FA5}">
                      <a16:colId xmlns:a16="http://schemas.microsoft.com/office/drawing/2014/main" val="3948116025"/>
                    </a:ext>
                  </a:extLst>
                </a:gridCol>
                <a:gridCol w="825309">
                  <a:extLst>
                    <a:ext uri="{9D8B030D-6E8A-4147-A177-3AD203B41FA5}">
                      <a16:colId xmlns:a16="http://schemas.microsoft.com/office/drawing/2014/main" val="528340362"/>
                    </a:ext>
                  </a:extLst>
                </a:gridCol>
                <a:gridCol w="1409020">
                  <a:extLst>
                    <a:ext uri="{9D8B030D-6E8A-4147-A177-3AD203B41FA5}">
                      <a16:colId xmlns:a16="http://schemas.microsoft.com/office/drawing/2014/main" val="3782867971"/>
                    </a:ext>
                  </a:extLst>
                </a:gridCol>
              </a:tblGrid>
              <a:tr h="340494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</a:rPr>
                        <a:t>職　種</a:t>
                      </a:r>
                    </a:p>
                  </a:txBody>
                  <a:tcPr marL="89187" marR="89187" marT="44594" marB="4459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</a:rPr>
                        <a:t>区分</a:t>
                      </a:r>
                    </a:p>
                  </a:txBody>
                  <a:tcPr marL="89187" marR="89187" marT="44594" marB="4459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</a:rPr>
                        <a:t>年齢</a:t>
                      </a:r>
                    </a:p>
                  </a:txBody>
                  <a:tcPr marL="89187" marR="89187" marT="44594" marB="44594" anchor="ctr"/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</a:rPr>
                        <a:t>勤務地</a:t>
                      </a:r>
                    </a:p>
                  </a:txBody>
                  <a:tcPr marL="89187" marR="89187" marT="44594" marB="44594" anchor="ctr"/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</a:rPr>
                        <a:t>採用人数</a:t>
                      </a:r>
                    </a:p>
                  </a:txBody>
                  <a:tcPr marL="89187" marR="89187" marT="44594" marB="44594" anchor="ctr"/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</a:rPr>
                        <a:t>求人番号</a:t>
                      </a:r>
                    </a:p>
                  </a:txBody>
                  <a:tcPr marL="89187" marR="89187" marT="44594" marB="44594" anchor="ctr"/>
                </a:tc>
                <a:extLst>
                  <a:ext uri="{0D108BD9-81ED-4DB2-BD59-A6C34878D82A}">
                    <a16:rowId xmlns:a16="http://schemas.microsoft.com/office/drawing/2014/main" val="3735144875"/>
                  </a:ext>
                </a:extLst>
              </a:tr>
              <a:tr h="283320">
                <a:tc rowSpan="2"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dirty="0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</a:rPr>
                        <a:t>施設警備員</a:t>
                      </a:r>
                    </a:p>
                  </a:txBody>
                  <a:tcPr marL="89187" marR="89187" marT="44594" marB="4459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0" dirty="0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</a:rPr>
                        <a:t>フルタイム</a:t>
                      </a:r>
                    </a:p>
                  </a:txBody>
                  <a:tcPr marL="89187" marR="89187" marT="44594" marB="44594" anchor="ctr"/>
                </a:tc>
                <a:tc>
                  <a:txBody>
                    <a:bodyPr/>
                    <a:lstStyle/>
                    <a:p>
                      <a:pPr marL="0" marR="0" lvl="0" indent="0" algn="ctr" defTabSz="75594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PｺﾞｼｯｸE"/>
                          <a:ea typeface="HGPｺﾞｼｯｸE"/>
                          <a:cs typeface="+mn-cs"/>
                        </a:rPr>
                        <a:t>60</a:t>
                      </a:r>
                      <a:r>
                        <a:rPr kumimoji="1" lang="ja-JP" alt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PｺﾞｼｯｸE"/>
                          <a:ea typeface="HGPｺﾞｼｯｸE"/>
                          <a:cs typeface="+mn-cs"/>
                        </a:rPr>
                        <a:t>歳以上</a:t>
                      </a:r>
                    </a:p>
                  </a:txBody>
                  <a:tcPr marL="89187" marR="89187" marT="44594" marB="44594" anchor="ctr"/>
                </a:tc>
                <a:tc>
                  <a:txBody>
                    <a:bodyPr/>
                    <a:lstStyle/>
                    <a:p>
                      <a:pPr marL="92075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dirty="0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</a:rPr>
                        <a:t>栄区 田谷町</a:t>
                      </a:r>
                    </a:p>
                  </a:txBody>
                  <a:tcPr marL="89187" marR="89187" marT="44594" marB="44594" anchor="ctr"/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dirty="0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</a:rPr>
                        <a:t>２人</a:t>
                      </a:r>
                    </a:p>
                  </a:txBody>
                  <a:tcPr marL="89187" marR="89187" marT="44594" marB="44594" anchor="ctr"/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100" b="0" dirty="0">
                          <a:latin typeface="HGPｺﾞｼｯｸE"/>
                          <a:ea typeface="HGPｺﾞｼｯｸE"/>
                        </a:rPr>
                        <a:t>14010-46774151</a:t>
                      </a:r>
                      <a:endParaRPr kumimoji="1" lang="ja-JP" altLang="en-US" sz="1100" b="0" dirty="0">
                        <a:latin typeface="HGPｺﾞｼｯｸE" panose="020B0900000000000000" pitchFamily="50" charset="-128"/>
                        <a:ea typeface="HGPｺﾞｼｯｸE" panose="020B0900000000000000" pitchFamily="50" charset="-128"/>
                      </a:endParaRPr>
                    </a:p>
                  </a:txBody>
                  <a:tcPr marL="89187" marR="89187" marT="44594" marB="44594" anchor="ctr"/>
                </a:tc>
                <a:extLst>
                  <a:ext uri="{0D108BD9-81ED-4DB2-BD59-A6C34878D82A}">
                    <a16:rowId xmlns:a16="http://schemas.microsoft.com/office/drawing/2014/main" val="255783379"/>
                  </a:ext>
                </a:extLst>
              </a:tr>
              <a:tr h="266664">
                <a:tc vMerge="1"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b="0">
                        <a:latin typeface="HGPｺﾞｼｯｸE" panose="020B0900000000000000" pitchFamily="50" charset="-128"/>
                        <a:ea typeface="HGPｺﾞｼｯｸE" panose="020B09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0" dirty="0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</a:rPr>
                        <a:t>フルタイム</a:t>
                      </a:r>
                    </a:p>
                  </a:txBody>
                  <a:tcPr marL="89187" marR="89187" marT="44594" marB="44594" anchor="ctr"/>
                </a:tc>
                <a:tc>
                  <a:txBody>
                    <a:bodyPr/>
                    <a:lstStyle/>
                    <a:p>
                      <a:pPr marL="0" marR="0" lvl="0" indent="0" algn="ctr" defTabSz="75594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  <a:cs typeface="+mn-cs"/>
                        </a:rPr>
                        <a:t>18</a:t>
                      </a:r>
                      <a:r>
                        <a:rPr kumimoji="1" lang="ja-JP" alt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  <a:cs typeface="+mn-cs"/>
                        </a:rPr>
                        <a:t>歳～</a:t>
                      </a:r>
                      <a:r>
                        <a:rPr kumimoji="1" lang="en-US" altLang="ja-JP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  <a:cs typeface="+mn-cs"/>
                        </a:rPr>
                        <a:t>59</a:t>
                      </a:r>
                      <a:r>
                        <a:rPr kumimoji="1" lang="ja-JP" alt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  <a:cs typeface="+mn-cs"/>
                        </a:rPr>
                        <a:t>歳</a:t>
                      </a:r>
                    </a:p>
                  </a:txBody>
                  <a:tcPr marL="89187" marR="89187" marT="44594" marB="44594" anchor="ctr"/>
                </a:tc>
                <a:tc>
                  <a:txBody>
                    <a:bodyPr/>
                    <a:lstStyle/>
                    <a:p>
                      <a:pPr marL="92075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dirty="0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</a:rPr>
                        <a:t>栄区 田谷町</a:t>
                      </a:r>
                    </a:p>
                  </a:txBody>
                  <a:tcPr marL="89187" marR="89187" marT="44594" marB="44594" anchor="ctr"/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dirty="0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</a:rPr>
                        <a:t>５人</a:t>
                      </a:r>
                    </a:p>
                  </a:txBody>
                  <a:tcPr marL="89187" marR="89187" marT="44594" marB="44594" anchor="ctr"/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100" b="0" dirty="0">
                          <a:latin typeface="HGPｺﾞｼｯｸE"/>
                          <a:ea typeface="HGPｺﾞｼｯｸE"/>
                        </a:rPr>
                        <a:t>14010-46301651</a:t>
                      </a:r>
                      <a:endParaRPr kumimoji="1" lang="ja-JP" altLang="en-US" sz="1100" b="0" dirty="0">
                        <a:latin typeface="HGPｺﾞｼｯｸE" panose="020B0900000000000000" pitchFamily="50" charset="-128"/>
                        <a:ea typeface="HGPｺﾞｼｯｸE" panose="020B0900000000000000" pitchFamily="50" charset="-128"/>
                      </a:endParaRPr>
                    </a:p>
                  </a:txBody>
                  <a:tcPr marL="89187" marR="89187" marT="44594" marB="44594" anchor="ctr"/>
                </a:tc>
                <a:extLst>
                  <a:ext uri="{0D108BD9-81ED-4DB2-BD59-A6C34878D82A}">
                    <a16:rowId xmlns:a16="http://schemas.microsoft.com/office/drawing/2014/main" val="2709293942"/>
                  </a:ext>
                </a:extLst>
              </a:tr>
            </a:tbl>
          </a:graphicData>
        </a:graphic>
      </p:graphicFrame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0978372"/>
              </p:ext>
            </p:extLst>
          </p:nvPr>
        </p:nvGraphicFramePr>
        <p:xfrm>
          <a:off x="488334" y="1332581"/>
          <a:ext cx="6636092" cy="4699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36092">
                  <a:extLst>
                    <a:ext uri="{9D8B030D-6E8A-4147-A177-3AD203B41FA5}">
                      <a16:colId xmlns:a16="http://schemas.microsoft.com/office/drawing/2014/main" val="637039855"/>
                    </a:ext>
                  </a:extLst>
                </a:gridCol>
              </a:tblGrid>
              <a:tr h="469901">
                <a:tc>
                  <a:txBody>
                    <a:bodyPr/>
                    <a:lstStyle/>
                    <a:p>
                      <a:pPr marL="0" marR="0" lvl="0" indent="0" algn="l" defTabSz="75594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700" b="0" dirty="0">
                          <a:solidFill>
                            <a:schemeClr val="bg1"/>
                          </a:solidFill>
                          <a:latin typeface="HGPｺﾞｼｯｸE"/>
                          <a:ea typeface="HGPｺﾞｼｯｸE"/>
                        </a:rPr>
                        <a:t>セコムジャスティック株式会社　神奈川支店　</a:t>
                      </a:r>
                    </a:p>
                  </a:txBody>
                  <a:tcPr marL="89187" marR="89187" marT="44594" marB="44594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5105093"/>
                  </a:ext>
                </a:extLst>
              </a:tr>
            </a:tbl>
          </a:graphicData>
        </a:graphic>
      </p:graphicFrame>
      <p:graphicFrame>
        <p:nvGraphicFramePr>
          <p:cNvPr id="12" name="表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1384276"/>
              </p:ext>
            </p:extLst>
          </p:nvPr>
        </p:nvGraphicFramePr>
        <p:xfrm>
          <a:off x="460246" y="7286622"/>
          <a:ext cx="6636092" cy="4699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36092">
                  <a:extLst>
                    <a:ext uri="{9D8B030D-6E8A-4147-A177-3AD203B41FA5}">
                      <a16:colId xmlns:a16="http://schemas.microsoft.com/office/drawing/2014/main" val="637039855"/>
                    </a:ext>
                  </a:extLst>
                </a:gridCol>
              </a:tblGrid>
              <a:tr h="469901">
                <a:tc>
                  <a:txBody>
                    <a:bodyPr/>
                    <a:lstStyle/>
                    <a:p>
                      <a:pPr marL="0" marR="0" lvl="0" indent="0" algn="l" defTabSz="75594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700" b="0" dirty="0">
                          <a:solidFill>
                            <a:schemeClr val="bg1"/>
                          </a:solidFill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</a:rPr>
                        <a:t>セキュリナ・セキュリティ・サービス　株式会社</a:t>
                      </a:r>
                    </a:p>
                  </a:txBody>
                  <a:tcPr marL="89187" marR="89187" marT="44594" marB="44594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5105093"/>
                  </a:ext>
                </a:extLst>
              </a:tr>
            </a:tbl>
          </a:graphicData>
        </a:graphic>
      </p:graphicFrame>
      <p:graphicFrame>
        <p:nvGraphicFramePr>
          <p:cNvPr id="16" name="表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8791897"/>
              </p:ext>
            </p:extLst>
          </p:nvPr>
        </p:nvGraphicFramePr>
        <p:xfrm>
          <a:off x="467055" y="3890137"/>
          <a:ext cx="6636092" cy="4699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36092">
                  <a:extLst>
                    <a:ext uri="{9D8B030D-6E8A-4147-A177-3AD203B41FA5}">
                      <a16:colId xmlns:a16="http://schemas.microsoft.com/office/drawing/2014/main" val="637039855"/>
                    </a:ext>
                  </a:extLst>
                </a:gridCol>
              </a:tblGrid>
              <a:tr h="469901">
                <a:tc>
                  <a:txBody>
                    <a:bodyPr/>
                    <a:lstStyle/>
                    <a:p>
                      <a:pPr marL="0" marR="0" lvl="0" indent="0" algn="l" defTabSz="75594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700" b="0" dirty="0">
                          <a:solidFill>
                            <a:schemeClr val="bg1"/>
                          </a:solidFill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</a:rPr>
                        <a:t>株式会社　Ｍ・Ｓ・Ｄ　ＰＬＵＳ　神奈川支社</a:t>
                      </a:r>
                      <a:endParaRPr kumimoji="1" lang="ja-JP" altLang="en-US" sz="1200" b="0" dirty="0">
                        <a:solidFill>
                          <a:schemeClr val="bg1"/>
                        </a:solidFill>
                        <a:latin typeface="HGPｺﾞｼｯｸE" panose="020B0900000000000000" pitchFamily="50" charset="-128"/>
                        <a:ea typeface="HGPｺﾞｼｯｸE" panose="020B0900000000000000" pitchFamily="50" charset="-128"/>
                      </a:endParaRPr>
                    </a:p>
                  </a:txBody>
                  <a:tcPr marL="89187" marR="89187" marT="44594" marB="44594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5105093"/>
                  </a:ext>
                </a:extLst>
              </a:tr>
            </a:tbl>
          </a:graphicData>
        </a:graphic>
      </p:graphicFrame>
      <p:graphicFrame>
        <p:nvGraphicFramePr>
          <p:cNvPr id="22" name="表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5208742"/>
              </p:ext>
            </p:extLst>
          </p:nvPr>
        </p:nvGraphicFramePr>
        <p:xfrm>
          <a:off x="467055" y="4387177"/>
          <a:ext cx="6626399" cy="14654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1160">
                  <a:extLst>
                    <a:ext uri="{9D8B030D-6E8A-4147-A177-3AD203B41FA5}">
                      <a16:colId xmlns:a16="http://schemas.microsoft.com/office/drawing/2014/main" val="2532786186"/>
                    </a:ext>
                  </a:extLst>
                </a:gridCol>
                <a:gridCol w="1011670">
                  <a:extLst>
                    <a:ext uri="{9D8B030D-6E8A-4147-A177-3AD203B41FA5}">
                      <a16:colId xmlns:a16="http://schemas.microsoft.com/office/drawing/2014/main" val="341359965"/>
                    </a:ext>
                  </a:extLst>
                </a:gridCol>
                <a:gridCol w="851932">
                  <a:extLst>
                    <a:ext uri="{9D8B030D-6E8A-4147-A177-3AD203B41FA5}">
                      <a16:colId xmlns:a16="http://schemas.microsoft.com/office/drawing/2014/main" val="2378292644"/>
                    </a:ext>
                  </a:extLst>
                </a:gridCol>
                <a:gridCol w="1637308">
                  <a:extLst>
                    <a:ext uri="{9D8B030D-6E8A-4147-A177-3AD203B41FA5}">
                      <a16:colId xmlns:a16="http://schemas.microsoft.com/office/drawing/2014/main" val="3948116025"/>
                    </a:ext>
                  </a:extLst>
                </a:gridCol>
                <a:gridCol w="825309">
                  <a:extLst>
                    <a:ext uri="{9D8B030D-6E8A-4147-A177-3AD203B41FA5}">
                      <a16:colId xmlns:a16="http://schemas.microsoft.com/office/drawing/2014/main" val="528340362"/>
                    </a:ext>
                  </a:extLst>
                </a:gridCol>
                <a:gridCol w="1409020">
                  <a:extLst>
                    <a:ext uri="{9D8B030D-6E8A-4147-A177-3AD203B41FA5}">
                      <a16:colId xmlns:a16="http://schemas.microsoft.com/office/drawing/2014/main" val="3782867971"/>
                    </a:ext>
                  </a:extLst>
                </a:gridCol>
              </a:tblGrid>
              <a:tr h="340494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</a:rPr>
                        <a:t>職　種</a:t>
                      </a:r>
                    </a:p>
                  </a:txBody>
                  <a:tcPr marL="89187" marR="89187" marT="44594" marB="4459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</a:rPr>
                        <a:t>区分</a:t>
                      </a:r>
                    </a:p>
                  </a:txBody>
                  <a:tcPr marL="89187" marR="89187" marT="44594" marB="4459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</a:rPr>
                        <a:t>年齢</a:t>
                      </a:r>
                    </a:p>
                  </a:txBody>
                  <a:tcPr marL="89187" marR="89187" marT="44594" marB="44594" anchor="ctr"/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</a:rPr>
                        <a:t>勤務地</a:t>
                      </a:r>
                    </a:p>
                  </a:txBody>
                  <a:tcPr marL="89187" marR="89187" marT="44594" marB="44594" anchor="ctr"/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</a:rPr>
                        <a:t>採用人数</a:t>
                      </a:r>
                    </a:p>
                  </a:txBody>
                  <a:tcPr marL="89187" marR="89187" marT="44594" marB="44594" anchor="ctr"/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</a:rPr>
                        <a:t>求人番号</a:t>
                      </a:r>
                    </a:p>
                  </a:txBody>
                  <a:tcPr marL="89187" marR="89187" marT="44594" marB="44594" anchor="ctr"/>
                </a:tc>
                <a:extLst>
                  <a:ext uri="{0D108BD9-81ED-4DB2-BD59-A6C34878D82A}">
                    <a16:rowId xmlns:a16="http://schemas.microsoft.com/office/drawing/2014/main" val="3735144875"/>
                  </a:ext>
                </a:extLst>
              </a:tr>
              <a:tr h="299976">
                <a:tc rowSpan="4"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dirty="0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</a:rPr>
                        <a:t>施設警備員</a:t>
                      </a:r>
                    </a:p>
                  </a:txBody>
                  <a:tcPr marL="89187" marR="89187" marT="44594" marB="4459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0" dirty="0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</a:rPr>
                        <a:t>パート</a:t>
                      </a:r>
                    </a:p>
                  </a:txBody>
                  <a:tcPr marL="89187" marR="89187" marT="44594" marB="4459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</a:rPr>
                        <a:t>18</a:t>
                      </a:r>
                      <a:r>
                        <a:rPr kumimoji="1" lang="ja-JP" altLang="en-US" sz="1100" b="0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</a:rPr>
                        <a:t>歳以上</a:t>
                      </a:r>
                    </a:p>
                  </a:txBody>
                  <a:tcPr marL="89187" marR="89187" marT="44594" marB="44594" anchor="ctr"/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dirty="0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</a:rPr>
                        <a:t>上大岡駅　徒歩３分</a:t>
                      </a:r>
                    </a:p>
                  </a:txBody>
                  <a:tcPr marL="89187" marR="89187" marT="44594" marB="44594" anchor="ctr"/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dirty="0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</a:rPr>
                        <a:t>２人</a:t>
                      </a:r>
                    </a:p>
                  </a:txBody>
                  <a:tcPr marL="89187" marR="89187" marT="44594" marB="44594" anchor="ctr"/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100" b="0" dirty="0">
                          <a:latin typeface="HGPｺﾞｼｯｸE"/>
                          <a:ea typeface="HGPｺﾞｼｯｸE"/>
                        </a:rPr>
                        <a:t>14090-11640951</a:t>
                      </a:r>
                      <a:endParaRPr kumimoji="1" lang="ja-JP" altLang="en-US" sz="1100" b="0" dirty="0">
                        <a:latin typeface="HGPｺﾞｼｯｸE" panose="020B0900000000000000" pitchFamily="50" charset="-128"/>
                        <a:ea typeface="HGPｺﾞｼｯｸE" panose="020B0900000000000000" pitchFamily="50" charset="-128"/>
                      </a:endParaRPr>
                    </a:p>
                  </a:txBody>
                  <a:tcPr marL="89187" marR="89187" marT="44594" marB="44594" anchor="ctr"/>
                </a:tc>
                <a:extLst>
                  <a:ext uri="{0D108BD9-81ED-4DB2-BD59-A6C34878D82A}">
                    <a16:rowId xmlns:a16="http://schemas.microsoft.com/office/drawing/2014/main" val="255783379"/>
                  </a:ext>
                </a:extLst>
              </a:tr>
              <a:tr h="274992">
                <a:tc vMerge="1"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b="0">
                        <a:latin typeface="HGPｺﾞｼｯｸE" panose="020B0900000000000000" pitchFamily="50" charset="-128"/>
                        <a:ea typeface="HGPｺﾞｼｯｸE" panose="020B09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0" dirty="0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</a:rPr>
                        <a:t>パート</a:t>
                      </a:r>
                    </a:p>
                  </a:txBody>
                  <a:tcPr marL="89187" marR="89187" marT="44594" marB="4459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</a:rPr>
                        <a:t>18</a:t>
                      </a:r>
                      <a:r>
                        <a:rPr kumimoji="1" lang="ja-JP" altLang="en-US" sz="1100" b="0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</a:rPr>
                        <a:t>歳以上</a:t>
                      </a:r>
                    </a:p>
                  </a:txBody>
                  <a:tcPr marL="89187" marR="89187" marT="44594" marB="44594" anchor="ctr"/>
                </a:tc>
                <a:tc>
                  <a:txBody>
                    <a:bodyPr/>
                    <a:lstStyle/>
                    <a:p>
                      <a:pPr marL="92075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dirty="0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</a:rPr>
                        <a:t>藤沢駅　徒歩１分</a:t>
                      </a:r>
                    </a:p>
                  </a:txBody>
                  <a:tcPr marL="0" marR="0" marT="44594" marB="44594" anchor="ctr"/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dirty="0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</a:rPr>
                        <a:t>３人</a:t>
                      </a:r>
                    </a:p>
                  </a:txBody>
                  <a:tcPr marL="89187" marR="89187" marT="44594" marB="44594" anchor="ctr"/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100" b="0" dirty="0">
                          <a:latin typeface="HGPｺﾞｼｯｸE"/>
                          <a:ea typeface="HGPｺﾞｼｯｸE"/>
                        </a:rPr>
                        <a:t>14090-11637551</a:t>
                      </a:r>
                      <a:endParaRPr kumimoji="1" lang="ja-JP" altLang="en-US" sz="1100" b="0" dirty="0">
                        <a:latin typeface="HGPｺﾞｼｯｸE" panose="020B0900000000000000" pitchFamily="50" charset="-128"/>
                        <a:ea typeface="HGPｺﾞｼｯｸE" panose="020B0900000000000000" pitchFamily="50" charset="-128"/>
                      </a:endParaRPr>
                    </a:p>
                  </a:txBody>
                  <a:tcPr marL="89187" marR="89187" marT="44594" marB="44594" anchor="ctr"/>
                </a:tc>
                <a:extLst>
                  <a:ext uri="{0D108BD9-81ED-4DB2-BD59-A6C34878D82A}">
                    <a16:rowId xmlns:a16="http://schemas.microsoft.com/office/drawing/2014/main" val="2709293942"/>
                  </a:ext>
                </a:extLst>
              </a:tr>
              <a:tr h="274992">
                <a:tc vMerge="1"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b="0">
                        <a:latin typeface="HGPｺﾞｼｯｸE" panose="020B0900000000000000" pitchFamily="50" charset="-128"/>
                        <a:ea typeface="HGPｺﾞｼｯｸE" panose="020B09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75594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dirty="0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</a:rPr>
                        <a:t>フルタイム</a:t>
                      </a:r>
                    </a:p>
                  </a:txBody>
                  <a:tcPr marL="89187" marR="89187" marT="44594" marB="4459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</a:rPr>
                        <a:t>18</a:t>
                      </a:r>
                      <a:r>
                        <a:rPr kumimoji="1" lang="ja-JP" altLang="en-US" sz="1100" b="0" dirty="0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</a:rPr>
                        <a:t>歳以上</a:t>
                      </a:r>
                    </a:p>
                  </a:txBody>
                  <a:tcPr marL="89187" marR="89187" marT="44594" marB="44594" anchor="ctr"/>
                </a:tc>
                <a:tc>
                  <a:txBody>
                    <a:bodyPr/>
                    <a:lstStyle/>
                    <a:p>
                      <a:pPr marL="92075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100" b="0" dirty="0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</a:rPr>
                        <a:t>上大岡駅　徒歩</a:t>
                      </a:r>
                      <a:r>
                        <a:rPr kumimoji="1" lang="ja-JP" altLang="en-US" sz="1100" b="0" dirty="0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</a:rPr>
                        <a:t>１</a:t>
                      </a:r>
                      <a:r>
                        <a:rPr kumimoji="1" lang="zh-TW" altLang="en-US" sz="1100" b="0" dirty="0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</a:rPr>
                        <a:t>分</a:t>
                      </a:r>
                    </a:p>
                  </a:txBody>
                  <a:tcPr marL="0" marR="0" marT="44594" marB="44594" anchor="ctr"/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dirty="0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</a:rPr>
                        <a:t>２人</a:t>
                      </a:r>
                    </a:p>
                  </a:txBody>
                  <a:tcPr marL="89187" marR="89187" marT="44594" marB="44594" anchor="ctr"/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100" b="0" dirty="0">
                          <a:latin typeface="HGPｺﾞｼｯｸE"/>
                          <a:ea typeface="HGPｺﾞｼｯｸE"/>
                        </a:rPr>
                        <a:t>14090-11641151</a:t>
                      </a:r>
                      <a:endParaRPr kumimoji="1" lang="ja-JP" altLang="en-US" sz="1100" b="0" dirty="0">
                        <a:latin typeface="HGPｺﾞｼｯｸE" panose="020B0900000000000000" pitchFamily="50" charset="-128"/>
                        <a:ea typeface="HGPｺﾞｼｯｸE" panose="020B0900000000000000" pitchFamily="50" charset="-128"/>
                      </a:endParaRPr>
                    </a:p>
                  </a:txBody>
                  <a:tcPr marL="89187" marR="89187" marT="44594" marB="44594" anchor="ctr"/>
                </a:tc>
                <a:extLst>
                  <a:ext uri="{0D108BD9-81ED-4DB2-BD59-A6C34878D82A}">
                    <a16:rowId xmlns:a16="http://schemas.microsoft.com/office/drawing/2014/main" val="1574419953"/>
                  </a:ext>
                </a:extLst>
              </a:tr>
              <a:tr h="274992">
                <a:tc vMerge="1"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100" b="0" dirty="0">
                        <a:latin typeface="HGPｺﾞｼｯｸE" panose="020B0900000000000000" pitchFamily="50" charset="-128"/>
                        <a:ea typeface="HGPｺﾞｼｯｸE" panose="020B0900000000000000" pitchFamily="50" charset="-128"/>
                      </a:endParaRPr>
                    </a:p>
                  </a:txBody>
                  <a:tcPr marL="89187" marR="89187" marT="44594" marB="44594" anchor="ctr"/>
                </a:tc>
                <a:tc>
                  <a:txBody>
                    <a:bodyPr/>
                    <a:lstStyle/>
                    <a:p>
                      <a:pPr marL="0" marR="0" lvl="0" indent="0" algn="ctr" defTabSz="75594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dirty="0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</a:rPr>
                        <a:t>フルタイム</a:t>
                      </a:r>
                    </a:p>
                  </a:txBody>
                  <a:tcPr marL="89187" marR="89187" marT="44594" marB="44594" anchor="ctr"/>
                </a:tc>
                <a:tc>
                  <a:txBody>
                    <a:bodyPr/>
                    <a:lstStyle/>
                    <a:p>
                      <a:pPr marL="0" marR="0" lvl="0" indent="0" algn="ctr" defTabSz="75594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dirty="0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</a:rPr>
                        <a:t>18</a:t>
                      </a:r>
                      <a:r>
                        <a:rPr kumimoji="1" lang="ja-JP" altLang="en-US" sz="1100" b="0" dirty="0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</a:rPr>
                        <a:t>歳以上</a:t>
                      </a:r>
                    </a:p>
                  </a:txBody>
                  <a:tcPr marL="89187" marR="89187" marT="44594" marB="44594" anchor="ctr"/>
                </a:tc>
                <a:tc>
                  <a:txBody>
                    <a:bodyPr/>
                    <a:lstStyle/>
                    <a:p>
                      <a:pPr marL="92075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dirty="0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</a:rPr>
                        <a:t>踊場駅　徒歩</a:t>
                      </a:r>
                      <a:r>
                        <a:rPr kumimoji="1" lang="en-US" altLang="ja-JP" sz="1100" b="0" dirty="0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</a:rPr>
                        <a:t>1</a:t>
                      </a:r>
                      <a:r>
                        <a:rPr kumimoji="1" lang="ja-JP" altLang="en-US" sz="1100" b="0" dirty="0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</a:rPr>
                        <a:t>分</a:t>
                      </a:r>
                    </a:p>
                  </a:txBody>
                  <a:tcPr marL="0" marR="0" marT="44594" marB="44594" anchor="ctr"/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dirty="0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</a:rPr>
                        <a:t>３人</a:t>
                      </a:r>
                    </a:p>
                  </a:txBody>
                  <a:tcPr marL="89187" marR="89187" marT="44594" marB="44594" anchor="ctr"/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dirty="0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</a:rPr>
                        <a:t>14090-11643351</a:t>
                      </a:r>
                      <a:endParaRPr kumimoji="1" lang="ja-JP" altLang="en-US" sz="1100" b="0" dirty="0">
                        <a:latin typeface="HGPｺﾞｼｯｸE" panose="020B0900000000000000" pitchFamily="50" charset="-128"/>
                        <a:ea typeface="HGPｺﾞｼｯｸE" panose="020B0900000000000000" pitchFamily="50" charset="-128"/>
                      </a:endParaRPr>
                    </a:p>
                  </a:txBody>
                  <a:tcPr marL="89187" marR="89187" marT="44594" marB="44594" anchor="ctr"/>
                </a:tc>
                <a:extLst>
                  <a:ext uri="{0D108BD9-81ED-4DB2-BD59-A6C34878D82A}">
                    <a16:rowId xmlns:a16="http://schemas.microsoft.com/office/drawing/2014/main" val="2576213835"/>
                  </a:ext>
                </a:extLst>
              </a:tr>
            </a:tbl>
          </a:graphicData>
        </a:graphic>
      </p:graphicFrame>
      <p:graphicFrame>
        <p:nvGraphicFramePr>
          <p:cNvPr id="14" name="表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564877"/>
              </p:ext>
            </p:extLst>
          </p:nvPr>
        </p:nvGraphicFramePr>
        <p:xfrm>
          <a:off x="488334" y="7784092"/>
          <a:ext cx="6599635" cy="10009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7561">
                  <a:extLst>
                    <a:ext uri="{9D8B030D-6E8A-4147-A177-3AD203B41FA5}">
                      <a16:colId xmlns:a16="http://schemas.microsoft.com/office/drawing/2014/main" val="2532786186"/>
                    </a:ext>
                  </a:extLst>
                </a:gridCol>
                <a:gridCol w="1007583">
                  <a:extLst>
                    <a:ext uri="{9D8B030D-6E8A-4147-A177-3AD203B41FA5}">
                      <a16:colId xmlns:a16="http://schemas.microsoft.com/office/drawing/2014/main" val="341359965"/>
                    </a:ext>
                  </a:extLst>
                </a:gridCol>
                <a:gridCol w="848491">
                  <a:extLst>
                    <a:ext uri="{9D8B030D-6E8A-4147-A177-3AD203B41FA5}">
                      <a16:colId xmlns:a16="http://schemas.microsoft.com/office/drawing/2014/main" val="2378292644"/>
                    </a:ext>
                  </a:extLst>
                </a:gridCol>
                <a:gridCol w="1630695">
                  <a:extLst>
                    <a:ext uri="{9D8B030D-6E8A-4147-A177-3AD203B41FA5}">
                      <a16:colId xmlns:a16="http://schemas.microsoft.com/office/drawing/2014/main" val="3948116025"/>
                    </a:ext>
                  </a:extLst>
                </a:gridCol>
                <a:gridCol w="821976">
                  <a:extLst>
                    <a:ext uri="{9D8B030D-6E8A-4147-A177-3AD203B41FA5}">
                      <a16:colId xmlns:a16="http://schemas.microsoft.com/office/drawing/2014/main" val="528340362"/>
                    </a:ext>
                  </a:extLst>
                </a:gridCol>
                <a:gridCol w="1403329">
                  <a:extLst>
                    <a:ext uri="{9D8B030D-6E8A-4147-A177-3AD203B41FA5}">
                      <a16:colId xmlns:a16="http://schemas.microsoft.com/office/drawing/2014/main" val="3782867971"/>
                    </a:ext>
                  </a:extLst>
                </a:gridCol>
              </a:tblGrid>
              <a:tr h="319256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</a:rPr>
                        <a:t>職　種</a:t>
                      </a:r>
                    </a:p>
                  </a:txBody>
                  <a:tcPr marL="89187" marR="89187" marT="44594" marB="4459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</a:rPr>
                        <a:t>区分</a:t>
                      </a:r>
                    </a:p>
                  </a:txBody>
                  <a:tcPr marL="89187" marR="89187" marT="44594" marB="4459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</a:rPr>
                        <a:t>年齢</a:t>
                      </a:r>
                    </a:p>
                  </a:txBody>
                  <a:tcPr marL="89187" marR="89187" marT="44594" marB="44594" anchor="ctr"/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</a:rPr>
                        <a:t>勤務地</a:t>
                      </a:r>
                    </a:p>
                  </a:txBody>
                  <a:tcPr marL="89187" marR="89187" marT="44594" marB="44594" anchor="ctr"/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</a:rPr>
                        <a:t>採用人数</a:t>
                      </a:r>
                    </a:p>
                  </a:txBody>
                  <a:tcPr marL="89187" marR="89187" marT="44594" marB="44594" anchor="ctr"/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</a:rPr>
                        <a:t>求人番号</a:t>
                      </a:r>
                    </a:p>
                  </a:txBody>
                  <a:tcPr marL="89187" marR="89187" marT="44594" marB="44594" anchor="ctr"/>
                </a:tc>
                <a:extLst>
                  <a:ext uri="{0D108BD9-81ED-4DB2-BD59-A6C34878D82A}">
                    <a16:rowId xmlns:a16="http://schemas.microsoft.com/office/drawing/2014/main" val="3735144875"/>
                  </a:ext>
                </a:extLst>
              </a:tr>
              <a:tr h="301233">
                <a:tc rowSpan="2"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dirty="0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</a:rPr>
                        <a:t>施設警備員</a:t>
                      </a:r>
                    </a:p>
                  </a:txBody>
                  <a:tcPr marL="89187" marR="89187" marT="44594" marB="4459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0" dirty="0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</a:rPr>
                        <a:t>パート</a:t>
                      </a:r>
                    </a:p>
                  </a:txBody>
                  <a:tcPr marL="89187" marR="89187" marT="44594" marB="4459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</a:rPr>
                        <a:t>18</a:t>
                      </a:r>
                      <a:r>
                        <a:rPr kumimoji="1" lang="ja-JP" altLang="en-US" sz="1100" b="0" dirty="0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</a:rPr>
                        <a:t>歳以上</a:t>
                      </a:r>
                    </a:p>
                  </a:txBody>
                  <a:tcPr marL="89187" marR="89187" marT="44594" marB="44594" anchor="ctr"/>
                </a:tc>
                <a:tc>
                  <a:txBody>
                    <a:bodyPr/>
                    <a:lstStyle/>
                    <a:p>
                      <a:pPr marL="85725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dirty="0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</a:rPr>
                        <a:t>戸塚駅　徒歩５分</a:t>
                      </a:r>
                    </a:p>
                  </a:txBody>
                  <a:tcPr marL="89187" marR="89187" marT="44594" marB="44594" anchor="ctr"/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dirty="0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</a:rPr>
                        <a:t>５人</a:t>
                      </a:r>
                    </a:p>
                  </a:txBody>
                  <a:tcPr marL="89187" marR="89187" marT="44594" marB="44594" anchor="ctr"/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PｺﾞｼｯｸE"/>
                          <a:ea typeface="HGPｺﾞｼｯｸE"/>
                          <a:cs typeface="+mn-cs"/>
                        </a:rPr>
                        <a:t>27030-30455351</a:t>
                      </a:r>
                      <a:endParaRPr kumimoji="1" lang="ja-JP" alt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PｺﾞｼｯｸE"/>
                        <a:ea typeface="HGPｺﾞｼｯｸE"/>
                        <a:cs typeface="+mn-cs"/>
                      </a:endParaRPr>
                    </a:p>
                  </a:txBody>
                  <a:tcPr marL="89187" marR="89187" marT="44594" marB="44594" anchor="ctr"/>
                </a:tc>
                <a:extLst>
                  <a:ext uri="{0D108BD9-81ED-4DB2-BD59-A6C34878D82A}">
                    <a16:rowId xmlns:a16="http://schemas.microsoft.com/office/drawing/2014/main" val="255783379"/>
                  </a:ext>
                </a:extLst>
              </a:tr>
              <a:tr h="380498">
                <a:tc vMerge="1"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b="0">
                        <a:latin typeface="HGPｺﾞｼｯｸE" panose="020B0900000000000000" pitchFamily="50" charset="-128"/>
                        <a:ea typeface="HGPｺﾞｼｯｸE" panose="020B09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0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</a:rPr>
                        <a:t>パート</a:t>
                      </a:r>
                    </a:p>
                  </a:txBody>
                  <a:tcPr marL="89187" marR="89187" marT="44594" marB="4459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</a:rPr>
                        <a:t>18</a:t>
                      </a:r>
                      <a:r>
                        <a:rPr kumimoji="1" lang="ja-JP" altLang="en-US" sz="1100" b="0" dirty="0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</a:rPr>
                        <a:t>歳以上</a:t>
                      </a:r>
                    </a:p>
                  </a:txBody>
                  <a:tcPr marL="89187" marR="89187" marT="44594" marB="44594" anchor="ctr"/>
                </a:tc>
                <a:tc>
                  <a:txBody>
                    <a:bodyPr/>
                    <a:lstStyle/>
                    <a:p>
                      <a:pPr marL="85725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dirty="0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</a:rPr>
                        <a:t>新子安駅　徒歩５分</a:t>
                      </a:r>
                    </a:p>
                  </a:txBody>
                  <a:tcPr marL="89187" marR="89187" marT="44594" marB="44594" anchor="ctr"/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</a:rPr>
                        <a:t>３人</a:t>
                      </a:r>
                    </a:p>
                  </a:txBody>
                  <a:tcPr marL="89187" marR="89187" marT="44594" marB="44594" anchor="ctr"/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PｺﾞｼｯｸE"/>
                          <a:ea typeface="HGPｺﾞｼｯｸE"/>
                          <a:cs typeface="+mn-cs"/>
                        </a:rPr>
                        <a:t>27030-30456251</a:t>
                      </a:r>
                      <a:endParaRPr kumimoji="1" lang="ja-JP" alt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PｺﾞｼｯｸE"/>
                        <a:ea typeface="HGPｺﾞｼｯｸE"/>
                        <a:cs typeface="+mn-cs"/>
                      </a:endParaRPr>
                    </a:p>
                  </a:txBody>
                  <a:tcPr marL="89187" marR="89187" marT="44594" marB="44594" anchor="ctr"/>
                </a:tc>
                <a:extLst>
                  <a:ext uri="{0D108BD9-81ED-4DB2-BD59-A6C34878D82A}">
                    <a16:rowId xmlns:a16="http://schemas.microsoft.com/office/drawing/2014/main" val="2709293942"/>
                  </a:ext>
                </a:extLst>
              </a:tr>
            </a:tbl>
          </a:graphicData>
        </a:graphic>
      </p:graphicFrame>
      <p:sp>
        <p:nvSpPr>
          <p:cNvPr id="15" name="角丸四角形 14"/>
          <p:cNvSpPr/>
          <p:nvPr/>
        </p:nvSpPr>
        <p:spPr>
          <a:xfrm>
            <a:off x="4846319" y="3950994"/>
            <a:ext cx="2182629" cy="305412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365" dirty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就業場所：横浜市、藤沢市</a:t>
            </a: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495898" y="2826144"/>
            <a:ext cx="6597707" cy="6071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176513">
              <a:lnSpc>
                <a:spcPct val="150000"/>
              </a:lnSpc>
            </a:pPr>
            <a:r>
              <a:rPr kumimoji="1" lang="ja-JP" altLang="en-US" sz="1171" b="1" dirty="0">
                <a:latin typeface="+mn-ea"/>
              </a:rPr>
              <a:t>・神奈川県内の大手企業、大型施設内で「出入管理業務」「立哨・巡回業務」「防犯・防災</a:t>
            </a:r>
            <a:endParaRPr kumimoji="1" lang="en-US" altLang="ja-JP" sz="1171" b="1" dirty="0">
              <a:latin typeface="+mn-ea"/>
            </a:endParaRPr>
          </a:p>
          <a:p>
            <a:pPr marL="176513">
              <a:lnSpc>
                <a:spcPct val="150000"/>
              </a:lnSpc>
            </a:pPr>
            <a:r>
              <a:rPr kumimoji="1" lang="ja-JP" altLang="en-US" sz="1171" b="1" dirty="0">
                <a:latin typeface="+mn-ea"/>
              </a:rPr>
              <a:t>　監視業務」などを行い、施設を利用する方々の安全・安心を守るお仕事です。</a:t>
            </a:r>
            <a:endParaRPr kumimoji="1" lang="en-US" altLang="ja-JP" sz="1171" b="1" dirty="0">
              <a:latin typeface="+mn-ea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474793" y="5909545"/>
            <a:ext cx="6596626" cy="8774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94303">
              <a:lnSpc>
                <a:spcPct val="150000"/>
              </a:lnSpc>
            </a:pPr>
            <a:r>
              <a:rPr kumimoji="1" lang="ja-JP" altLang="en-US" sz="1171" b="1" dirty="0"/>
              <a:t>・「大型商業施設」に於ける、関係者等の出入り関係者・物品など、確認・検査</a:t>
            </a:r>
            <a:endParaRPr kumimoji="1" lang="en-US" altLang="ja-JP" sz="1171" b="1" dirty="0"/>
          </a:p>
          <a:p>
            <a:pPr marL="94303">
              <a:lnSpc>
                <a:spcPct val="150000"/>
              </a:lnSpc>
            </a:pPr>
            <a:r>
              <a:rPr kumimoji="1" lang="ja-JP" altLang="en-US" sz="1171" b="1" dirty="0">
                <a:latin typeface="+mn-ea"/>
              </a:rPr>
              <a:t>・「大型商業施設駐車場」などにおける車両、及び歩行者などの施設駐車場管理・案内誘導</a:t>
            </a:r>
            <a:endParaRPr kumimoji="1" lang="en-US" altLang="ja-JP" sz="1171" b="1" dirty="0">
              <a:latin typeface="+mn-ea"/>
            </a:endParaRPr>
          </a:p>
          <a:p>
            <a:pPr marL="94303">
              <a:lnSpc>
                <a:spcPct val="150000"/>
              </a:lnSpc>
            </a:pPr>
            <a:r>
              <a:rPr kumimoji="1" lang="ja-JP" altLang="en-US" sz="1171" b="1">
                <a:latin typeface="+mn-ea"/>
              </a:rPr>
              <a:t>　　警備業務</a:t>
            </a:r>
            <a:endParaRPr kumimoji="1" lang="en-US" altLang="ja-JP" sz="1171" b="1" dirty="0">
              <a:latin typeface="+mn-ea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474272" y="8785924"/>
            <a:ext cx="6592703" cy="11471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182563" indent="-84138">
              <a:lnSpc>
                <a:spcPct val="150000"/>
              </a:lnSpc>
            </a:pPr>
            <a:r>
              <a:rPr kumimoji="1" lang="ja-JP" altLang="en-US" sz="1171" b="1" dirty="0"/>
              <a:t>・大型商業施設での施設内警備です。お客様が快適にお買い物を楽しめるように、持ち案内やお困りごとへの対応をお願いします。</a:t>
            </a:r>
            <a:endParaRPr kumimoji="1" lang="en-US" altLang="ja-JP" sz="1171" b="1" dirty="0"/>
          </a:p>
          <a:p>
            <a:pPr marL="182563" indent="-90488">
              <a:lnSpc>
                <a:spcPct val="150000"/>
              </a:lnSpc>
            </a:pPr>
            <a:r>
              <a:rPr kumimoji="1" lang="ja-JP" altLang="en-US" sz="1171" b="1" dirty="0"/>
              <a:t>・モニター監視（施設内の安全をチェック）　・巡回（施設を見回り異常が無いかチェック）</a:t>
            </a:r>
            <a:endParaRPr kumimoji="1" lang="en-US" altLang="ja-JP" sz="1171" b="1" dirty="0"/>
          </a:p>
          <a:p>
            <a:pPr marL="182563" indent="-90488">
              <a:lnSpc>
                <a:spcPct val="150000"/>
              </a:lnSpc>
            </a:pPr>
            <a:r>
              <a:rPr kumimoji="1" lang="ja-JP" altLang="en-US" sz="1171" b="1"/>
              <a:t>・車両対応（</a:t>
            </a:r>
            <a:r>
              <a:rPr kumimoji="1" lang="ja-JP" altLang="en-US" sz="1171" b="1" dirty="0"/>
              <a:t>来訪者の案内）など</a:t>
            </a:r>
            <a:endParaRPr kumimoji="1" lang="en-US" altLang="ja-JP" sz="1171" b="1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488333" y="255526"/>
            <a:ext cx="6636093" cy="586438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 anchor="b">
            <a:spAutoFit/>
          </a:bodyPr>
          <a:lstStyle/>
          <a:p>
            <a:pPr algn="ctr"/>
            <a:r>
              <a:rPr kumimoji="1" lang="ja-JP" altLang="en-US" sz="3121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施設警備員　求人一覧</a:t>
            </a:r>
            <a:endParaRPr kumimoji="1" lang="ja-JP" altLang="en-US" sz="3121" b="1" dirty="0">
              <a:solidFill>
                <a:schemeClr val="bg1"/>
              </a:solidFill>
            </a:endParaRPr>
          </a:p>
        </p:txBody>
      </p:sp>
      <p:sp>
        <p:nvSpPr>
          <p:cNvPr id="17" name="角丸四角形 16"/>
          <p:cNvSpPr/>
          <p:nvPr/>
        </p:nvSpPr>
        <p:spPr>
          <a:xfrm>
            <a:off x="5473631" y="1424965"/>
            <a:ext cx="1555536" cy="298368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r>
              <a:rPr kumimoji="1" lang="ja-JP" altLang="en-US" sz="1331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就業場所：横浜市</a:t>
            </a:r>
          </a:p>
        </p:txBody>
      </p:sp>
      <p:sp>
        <p:nvSpPr>
          <p:cNvPr id="18" name="角丸四角形 17"/>
          <p:cNvSpPr/>
          <p:nvPr/>
        </p:nvSpPr>
        <p:spPr>
          <a:xfrm>
            <a:off x="5481435" y="7351569"/>
            <a:ext cx="1555317" cy="305412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365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就業場所：横浜市</a:t>
            </a:r>
          </a:p>
        </p:txBody>
      </p:sp>
    </p:spTree>
    <p:extLst>
      <p:ext uri="{BB962C8B-B14F-4D97-AF65-F5344CB8AC3E}">
        <p14:creationId xmlns:p14="http://schemas.microsoft.com/office/powerpoint/2010/main" val="16289250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wner xmlns="b3144d02-269d-4995-a597-bed2b219bf6d">
      <UserInfo>
        <DisplayName/>
        <AccountId xsi:nil="true"/>
        <AccountType/>
      </UserInfo>
    </Owner>
    <lcf76f155ced4ddcb4097134ff3c332f xmlns="b3144d02-269d-4995-a597-bed2b219bf6d">
      <Terms xmlns="http://schemas.microsoft.com/office/infopath/2007/PartnerControls"/>
    </lcf76f155ced4ddcb4097134ff3c332f>
    <TaxCatchAll xmlns="44856c1c-163a-4db4-9f2d-e69ab44d016d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1B6A50774F48964E8EBD70FA34072C22" ma:contentTypeVersion="14" ma:contentTypeDescription="新しいドキュメントを作成します。" ma:contentTypeScope="" ma:versionID="68c294677b01d3b8a1ac952f99035660">
  <xsd:schema xmlns:xsd="http://www.w3.org/2001/XMLSchema" xmlns:xs="http://www.w3.org/2001/XMLSchema" xmlns:p="http://schemas.microsoft.com/office/2006/metadata/properties" xmlns:ns2="b3144d02-269d-4995-a597-bed2b219bf6d" xmlns:ns3="44856c1c-163a-4db4-9f2d-e69ab44d016d" targetNamespace="http://schemas.microsoft.com/office/2006/metadata/properties" ma:root="true" ma:fieldsID="36c0df7bed031e304e50fe88c2a97415" ns2:_="" ns3:_="">
    <xsd:import namespace="b3144d02-269d-4995-a597-bed2b219bf6d"/>
    <xsd:import namespace="44856c1c-163a-4db4-9f2d-e69ab44d016d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3144d02-269d-4995-a597-bed2b219bf6d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856c1c-163a-4db4-9f2d-e69ab44d016d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3e7bbcd9-3e3b-4717-8a77-7d15746cba6d}" ma:internalName="TaxCatchAll" ma:showField="CatchAllData" ma:web="44856c1c-163a-4db4-9f2d-e69ab44d016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18EF886-F367-4A22-9891-C4DBE07638E0}">
  <ds:schemaRefs>
    <ds:schemaRef ds:uri="http://schemas.openxmlformats.org/package/2006/metadata/core-properties"/>
    <ds:schemaRef ds:uri="http://purl.org/dc/terms/"/>
    <ds:schemaRef ds:uri="b3144d02-269d-4995-a597-bed2b219bf6d"/>
    <ds:schemaRef ds:uri="http://schemas.microsoft.com/office/2006/documentManagement/types"/>
    <ds:schemaRef ds:uri="http://www.w3.org/XML/1998/namespace"/>
    <ds:schemaRef ds:uri="http://purl.org/dc/dcmitype/"/>
    <ds:schemaRef ds:uri="http://purl.org/dc/elements/1.1/"/>
    <ds:schemaRef ds:uri="http://schemas.microsoft.com/office/infopath/2007/PartnerControls"/>
    <ds:schemaRef ds:uri="44856c1c-163a-4db4-9f2d-e69ab44d016d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95558AAB-4E70-4735-B090-74AFA0A717B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3144d02-269d-4995-a597-bed2b219bf6d"/>
    <ds:schemaRef ds:uri="44856c1c-163a-4db4-9f2d-e69ab44d016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CEA5316-44CB-4AFC-866A-BF3C83CB56D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592</Words>
  <PresentationFormat>ユーザー設定</PresentationFormat>
  <Paragraphs>110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1" baseType="lpstr">
      <vt:lpstr>HGPｺﾞｼｯｸE</vt:lpstr>
      <vt:lpstr>HGPｺﾞｼｯｸM</vt:lpstr>
      <vt:lpstr>HGSｺﾞｼｯｸE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＊求人票の詳細は求人番号から、ご確認ください＊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0x0101001B6A50774F48964E8EBD70FA34072C22</vt:lpwstr>
  </property>
  <property fmtid="{D5CDD505-2E9C-101B-9397-08002B2CF9AE}" pid="3" name="MediaServiceImageTags">
    <vt:lpwstr/>
  </property>
</Properties>
</file>