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changesinfo+xml" PartName="/ppt/changesInfos/changesInfo1.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handoutMasterIdLst>
    <p:handoutMasterId r:id="rId10"/>
  </p:handoutMasterIdLst>
  <p:sldIdLst>
    <p:sldId id="256" r:id="rId5"/>
    <p:sldId id="257" r:id="rId6"/>
    <p:sldId id="264" r:id="rId7"/>
    <p:sldId id="262" r:id="rId8"/>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B8EA"/>
    <a:srgbClr val="009944"/>
    <a:srgbClr val="E6E6E6"/>
    <a:srgbClr val="51237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978861-B767-4E45-84E2-F9D79CE65349}" v="43" dt="2025-06-19T02:38:39.901"/>
    <p1510:client id="{BBC4899D-2D15-4199-957B-673E5F5147E4}" v="2" dt="2025-06-19T13:12:35.83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3096" y="-42"/>
      </p:cViewPr>
      <p:guideLst/>
    </p:cSldViewPr>
  </p:slideViewPr>
  <p:notesTextViewPr>
    <p:cViewPr>
      <p:scale>
        <a:sx n="1" d="1"/>
        <a:sy n="1" d="1"/>
      </p:scale>
      <p:origin x="0" y="0"/>
    </p:cViewPr>
  </p:notesText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handoutMasters/handoutMaster1.xml" Type="http://schemas.openxmlformats.org/officeDocument/2006/relationships/handoutMaster"/><Relationship Id="rId11" Target="presProps.xml" Type="http://schemas.openxmlformats.org/officeDocument/2006/relationships/presProps"/><Relationship Id="rId12" Target="viewProps.xml" Type="http://schemas.openxmlformats.org/officeDocument/2006/relationships/viewProps"/><Relationship Id="rId13" Target="theme/theme1.xml" Type="http://schemas.openxmlformats.org/officeDocument/2006/relationships/theme"/><Relationship Id="rId14" Target="tableStyles.xml" Type="http://schemas.openxmlformats.org/officeDocument/2006/relationships/tableStyles"/><Relationship Id="rId15" Target="changesInfos/changesInfo1.xml" Type="http://schemas.microsoft.com/office/2016/11/relationships/changesInfo"/><Relationship Id="rId16" Target="revisionInfo.xml" Type="http://schemas.microsoft.com/office/2015/10/relationships/revision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notesMasters/notesMaster1.xml" Type="http://schemas.openxmlformats.org/officeDocument/2006/relationships/notesMaster"/></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原 竜太(oohara-ryuuta)" userId="11649783-7d6f-49ba-aa56-679a1707c8b4" providerId="ADAL" clId="{04DCBE61-F63B-4712-967F-6B924B342522}"/>
    <pc:docChg chg="undo custSel modSld">
      <pc:chgData name="大原 竜太(oohara-ryuuta)" userId="11649783-7d6f-49ba-aa56-679a1707c8b4" providerId="ADAL" clId="{04DCBE61-F63B-4712-967F-6B924B342522}" dt="2024-08-29T13:33:59.501" v="3831" actId="207"/>
      <pc:docMkLst>
        <pc:docMk/>
      </pc:docMkLst>
      <pc:sldChg chg="addSp modSp mod">
        <pc:chgData name="大原 竜太(oohara-ryuuta)" userId="11649783-7d6f-49ba-aa56-679a1707c8b4" providerId="ADAL" clId="{04DCBE61-F63B-4712-967F-6B924B342522}" dt="2024-08-29T11:53:29.722" v="418"/>
        <pc:sldMkLst>
          <pc:docMk/>
          <pc:sldMk cId="2887674837" sldId="256"/>
        </pc:sldMkLst>
        <pc:spChg chg="mod">
          <ac:chgData name="大原 竜太(oohara-ryuuta)" userId="11649783-7d6f-49ba-aa56-679a1707c8b4" providerId="ADAL" clId="{04DCBE61-F63B-4712-967F-6B924B342522}" dt="2024-08-29T11:32:34.373" v="201" actId="1076"/>
          <ac:spMkLst>
            <pc:docMk/>
            <pc:sldMk cId="2887674837" sldId="256"/>
            <ac:spMk id="2" creationId="{BB5781DA-AEBD-C74F-FF27-EE8DBEDAF59F}"/>
          </ac:spMkLst>
        </pc:spChg>
        <pc:spChg chg="mod">
          <ac:chgData name="大原 竜太(oohara-ryuuta)" userId="11649783-7d6f-49ba-aa56-679a1707c8b4" providerId="ADAL" clId="{04DCBE61-F63B-4712-967F-6B924B342522}" dt="2024-08-29T11:32:00.306" v="197" actId="1076"/>
          <ac:spMkLst>
            <pc:docMk/>
            <pc:sldMk cId="2887674837" sldId="256"/>
            <ac:spMk id="3" creationId="{516923A7-3190-196C-5C15-C0DD556EFCFD}"/>
          </ac:spMkLst>
        </pc:spChg>
        <pc:spChg chg="mod">
          <ac:chgData name="大原 竜太(oohara-ryuuta)" userId="11649783-7d6f-49ba-aa56-679a1707c8b4" providerId="ADAL" clId="{04DCBE61-F63B-4712-967F-6B924B342522}" dt="2024-08-29T11:32:11.937" v="199" actId="1076"/>
          <ac:spMkLst>
            <pc:docMk/>
            <pc:sldMk cId="2887674837" sldId="256"/>
            <ac:spMk id="16" creationId="{B068DECA-2364-DA51-BF73-2C2BE9373C51}"/>
          </ac:spMkLst>
        </pc:spChg>
        <pc:spChg chg="mod">
          <ac:chgData name="大原 竜太(oohara-ryuuta)" userId="11649783-7d6f-49ba-aa56-679a1707c8b4" providerId="ADAL" clId="{04DCBE61-F63B-4712-967F-6B924B342522}" dt="2024-08-29T11:50:17.884" v="277" actId="207"/>
          <ac:spMkLst>
            <pc:docMk/>
            <pc:sldMk cId="2887674837" sldId="256"/>
            <ac:spMk id="17" creationId="{F6D8A41A-16BE-C16F-5EEB-2F970DBCE5CF}"/>
          </ac:spMkLst>
        </pc:spChg>
        <pc:spChg chg="mod">
          <ac:chgData name="大原 竜太(oohara-ryuuta)" userId="11649783-7d6f-49ba-aa56-679a1707c8b4" providerId="ADAL" clId="{04DCBE61-F63B-4712-967F-6B924B342522}" dt="2024-08-29T11:29:39.166" v="192" actId="1076"/>
          <ac:spMkLst>
            <pc:docMk/>
            <pc:sldMk cId="2887674837" sldId="256"/>
            <ac:spMk id="18" creationId="{0BD2023F-1D01-EA20-76C5-2ADEE0073FAF}"/>
          </ac:spMkLst>
        </pc:spChg>
        <pc:spChg chg="add mod">
          <ac:chgData name="大原 竜太(oohara-ryuuta)" userId="11649783-7d6f-49ba-aa56-679a1707c8b4" providerId="ADAL" clId="{04DCBE61-F63B-4712-967F-6B924B342522}" dt="2024-08-29T11:53:29.722" v="418"/>
          <ac:spMkLst>
            <pc:docMk/>
            <pc:sldMk cId="2887674837" sldId="256"/>
            <ac:spMk id="19" creationId="{969DE44C-7045-B3CE-DB27-24B0EB404F27}"/>
          </ac:spMkLst>
        </pc:spChg>
        <pc:spChg chg="mod">
          <ac:chgData name="大原 竜太(oohara-ryuuta)" userId="11649783-7d6f-49ba-aa56-679a1707c8b4" providerId="ADAL" clId="{04DCBE61-F63B-4712-967F-6B924B342522}" dt="2024-08-29T11:32:20.479" v="200" actId="1076"/>
          <ac:spMkLst>
            <pc:docMk/>
            <pc:sldMk cId="2887674837" sldId="256"/>
            <ac:spMk id="21" creationId="{BA55B9C1-4ABB-FA84-9BC7-BD002C8805D2}"/>
          </ac:spMkLst>
        </pc:spChg>
      </pc:sldChg>
      <pc:sldChg chg="modSp mod">
        <pc:chgData name="大原 竜太(oohara-ryuuta)" userId="11649783-7d6f-49ba-aa56-679a1707c8b4" providerId="ADAL" clId="{04DCBE61-F63B-4712-967F-6B924B342522}" dt="2024-08-29T12:26:55.526" v="1497"/>
        <pc:sldMkLst>
          <pc:docMk/>
          <pc:sldMk cId="901460649" sldId="257"/>
        </pc:sldMkLst>
        <pc:spChg chg="mod">
          <ac:chgData name="大原 竜太(oohara-ryuuta)" userId="11649783-7d6f-49ba-aa56-679a1707c8b4" providerId="ADAL" clId="{04DCBE61-F63B-4712-967F-6B924B342522}" dt="2024-08-29T11:36:46.717" v="216" actId="207"/>
          <ac:spMkLst>
            <pc:docMk/>
            <pc:sldMk cId="901460649" sldId="257"/>
            <ac:spMk id="3" creationId="{23104159-B63B-08B6-B0A3-631272DA3E00}"/>
          </ac:spMkLst>
        </pc:spChg>
        <pc:spChg chg="mod">
          <ac:chgData name="大原 竜太(oohara-ryuuta)" userId="11649783-7d6f-49ba-aa56-679a1707c8b4" providerId="ADAL" clId="{04DCBE61-F63B-4712-967F-6B924B342522}" dt="2024-08-29T12:21:59.044" v="1313"/>
          <ac:spMkLst>
            <pc:docMk/>
            <pc:sldMk cId="901460649" sldId="257"/>
            <ac:spMk id="14" creationId="{5FAB6BE8-5043-D9D4-4E3D-537854C64E14}"/>
          </ac:spMkLst>
        </pc:spChg>
        <pc:spChg chg="mod">
          <ac:chgData name="大原 竜太(oohara-ryuuta)" userId="11649783-7d6f-49ba-aa56-679a1707c8b4" providerId="ADAL" clId="{04DCBE61-F63B-4712-967F-6B924B342522}" dt="2024-08-29T11:37:53.475" v="220" actId="20578"/>
          <ac:spMkLst>
            <pc:docMk/>
            <pc:sldMk cId="901460649" sldId="257"/>
            <ac:spMk id="15" creationId="{72FA59BD-627A-0148-266A-2B0B59E9F2A0}"/>
          </ac:spMkLst>
        </pc:spChg>
        <pc:spChg chg="mod">
          <ac:chgData name="大原 竜太(oohara-ryuuta)" userId="11649783-7d6f-49ba-aa56-679a1707c8b4" providerId="ADAL" clId="{04DCBE61-F63B-4712-967F-6B924B342522}" dt="2024-08-29T12:26:55.526" v="1497"/>
          <ac:spMkLst>
            <pc:docMk/>
            <pc:sldMk cId="901460649" sldId="257"/>
            <ac:spMk id="18" creationId="{67D43CEF-608A-0B29-6CE8-F1A11393859D}"/>
          </ac:spMkLst>
        </pc:spChg>
      </pc:sldChg>
      <pc:sldChg chg="modSp mod">
        <pc:chgData name="大原 竜太(oohara-ryuuta)" userId="11649783-7d6f-49ba-aa56-679a1707c8b4" providerId="ADAL" clId="{04DCBE61-F63B-4712-967F-6B924B342522}" dt="2024-08-29T13:33:59.501" v="3831" actId="207"/>
        <pc:sldMkLst>
          <pc:docMk/>
          <pc:sldMk cId="4024324952" sldId="262"/>
        </pc:sldMkLst>
        <pc:spChg chg="mod">
          <ac:chgData name="大原 竜太(oohara-ryuuta)" userId="11649783-7d6f-49ba-aa56-679a1707c8b4" providerId="ADAL" clId="{04DCBE61-F63B-4712-967F-6B924B342522}" dt="2024-08-29T13:33:18.201" v="3830" actId="6549"/>
          <ac:spMkLst>
            <pc:docMk/>
            <pc:sldMk cId="4024324952" sldId="262"/>
            <ac:spMk id="2" creationId="{7840A5A6-4939-6595-4458-3FC3F89516C2}"/>
          </ac:spMkLst>
        </pc:spChg>
        <pc:spChg chg="mod">
          <ac:chgData name="大原 竜太(oohara-ryuuta)" userId="11649783-7d6f-49ba-aa56-679a1707c8b4" providerId="ADAL" clId="{04DCBE61-F63B-4712-967F-6B924B342522}" dt="2024-08-29T13:33:59.501" v="3831" actId="207"/>
          <ac:spMkLst>
            <pc:docMk/>
            <pc:sldMk cId="4024324952" sldId="262"/>
            <ac:spMk id="21" creationId="{50ED2DD2-FB9E-9FA9-95FF-64D9C858EAC8}"/>
          </ac:spMkLst>
        </pc:spChg>
        <pc:spChg chg="mod">
          <ac:chgData name="大原 竜太(oohara-ryuuta)" userId="11649783-7d6f-49ba-aa56-679a1707c8b4" providerId="ADAL" clId="{04DCBE61-F63B-4712-967F-6B924B342522}" dt="2024-08-29T13:24:04.168" v="3463" actId="207"/>
          <ac:spMkLst>
            <pc:docMk/>
            <pc:sldMk cId="4024324952" sldId="262"/>
            <ac:spMk id="23" creationId="{C542840D-74D6-8FA5-DD7C-F7D43FE7FE03}"/>
          </ac:spMkLst>
        </pc:spChg>
        <pc:spChg chg="mod">
          <ac:chgData name="大原 竜太(oohara-ryuuta)" userId="11649783-7d6f-49ba-aa56-679a1707c8b4" providerId="ADAL" clId="{04DCBE61-F63B-4712-967F-6B924B342522}" dt="2024-08-29T13:24:22.124" v="3469" actId="207"/>
          <ac:spMkLst>
            <pc:docMk/>
            <pc:sldMk cId="4024324952" sldId="262"/>
            <ac:spMk id="24" creationId="{22A50651-1C74-BCCE-4F33-AC1D6EFF4D4E}"/>
          </ac:spMkLst>
        </pc:spChg>
      </pc:sldChg>
      <pc:sldChg chg="modSp mod">
        <pc:chgData name="大原 竜太(oohara-ryuuta)" userId="11649783-7d6f-49ba-aa56-679a1707c8b4" providerId="ADAL" clId="{04DCBE61-F63B-4712-967F-6B924B342522}" dt="2024-08-29T13:26:09.390" v="3470" actId="6549"/>
        <pc:sldMkLst>
          <pc:docMk/>
          <pc:sldMk cId="1398700390" sldId="264"/>
        </pc:sldMkLst>
        <pc:spChg chg="mod">
          <ac:chgData name="大原 竜太(oohara-ryuuta)" userId="11649783-7d6f-49ba-aa56-679a1707c8b4" providerId="ADAL" clId="{04DCBE61-F63B-4712-967F-6B924B342522}" dt="2024-08-29T12:57:47.655" v="2740" actId="1076"/>
          <ac:spMkLst>
            <pc:docMk/>
            <pc:sldMk cId="1398700390" sldId="264"/>
            <ac:spMk id="2" creationId="{EA2A81D4-4596-2E6F-59C6-8BA6493A1200}"/>
          </ac:spMkLst>
        </pc:spChg>
        <pc:spChg chg="mod">
          <ac:chgData name="大原 竜太(oohara-ryuuta)" userId="11649783-7d6f-49ba-aa56-679a1707c8b4" providerId="ADAL" clId="{04DCBE61-F63B-4712-967F-6B924B342522}" dt="2024-08-29T13:26:09.390" v="3470" actId="6549"/>
          <ac:spMkLst>
            <pc:docMk/>
            <pc:sldMk cId="1398700390" sldId="264"/>
            <ac:spMk id="5" creationId="{9C0FA3E3-C76C-1016-61F8-2D636694257A}"/>
          </ac:spMkLst>
        </pc:spChg>
        <pc:spChg chg="mod">
          <ac:chgData name="大原 竜太(oohara-ryuuta)" userId="11649783-7d6f-49ba-aa56-679a1707c8b4" providerId="ADAL" clId="{04DCBE61-F63B-4712-967F-6B924B342522}" dt="2024-08-29T13:00:08.094" v="2773" actId="1076"/>
          <ac:spMkLst>
            <pc:docMk/>
            <pc:sldMk cId="1398700390" sldId="264"/>
            <ac:spMk id="6" creationId="{13830020-5A6C-71E2-B8D8-51D66051733D}"/>
          </ac:spMkLst>
        </pc:spChg>
        <pc:spChg chg="mod">
          <ac:chgData name="大原 竜太(oohara-ryuuta)" userId="11649783-7d6f-49ba-aa56-679a1707c8b4" providerId="ADAL" clId="{04DCBE61-F63B-4712-967F-6B924B342522}" dt="2024-08-29T13:11:11.022" v="2963"/>
          <ac:spMkLst>
            <pc:docMk/>
            <pc:sldMk cId="1398700390" sldId="264"/>
            <ac:spMk id="8" creationId="{23F63FDF-8936-80C0-FA2D-6E94558EBF98}"/>
          </ac:spMkLst>
        </pc:spChg>
        <pc:spChg chg="mod">
          <ac:chgData name="大原 竜太(oohara-ryuuta)" userId="11649783-7d6f-49ba-aa56-679a1707c8b4" providerId="ADAL" clId="{04DCBE61-F63B-4712-967F-6B924B342522}" dt="2024-08-29T12:10:29.463" v="973" actId="20577"/>
          <ac:spMkLst>
            <pc:docMk/>
            <pc:sldMk cId="1398700390" sldId="264"/>
            <ac:spMk id="11" creationId="{2D919695-93E0-1C3A-DFEA-AECE988E6C8E}"/>
          </ac:spMkLst>
        </pc:spChg>
        <pc:spChg chg="mod">
          <ac:chgData name="大原 竜太(oohara-ryuuta)" userId="11649783-7d6f-49ba-aa56-679a1707c8b4" providerId="ADAL" clId="{04DCBE61-F63B-4712-967F-6B924B342522}" dt="2024-08-29T12:09:07.836" v="952" actId="948"/>
          <ac:spMkLst>
            <pc:docMk/>
            <pc:sldMk cId="1398700390" sldId="264"/>
            <ac:spMk id="12" creationId="{3F660F4D-3A92-7FFC-6669-A591B4BD7CF7}"/>
          </ac:spMkLst>
        </pc:spChg>
      </pc:sldChg>
    </pc:docChg>
  </pc:docChgLst>
  <pc:docChgLst>
    <pc:chgData name="細川 拓郎(hosokawa-takurou)" userId="bd1f76f2-47a3-45df-b886-ea17b5bcbca6" providerId="ADAL" clId="{2F0EFF11-BCEF-4CB3-A3E4-0AE1D26BCAEE}"/>
    <pc:docChg chg="modSld">
      <pc:chgData name="細川 拓郎(hosokawa-takurou)" userId="bd1f76f2-47a3-45df-b886-ea17b5bcbca6" providerId="ADAL" clId="{2F0EFF11-BCEF-4CB3-A3E4-0AE1D26BCAEE}" dt="2025-06-19T01:51:27.486" v="2" actId="13926"/>
      <pc:docMkLst>
        <pc:docMk/>
      </pc:docMkLst>
      <pc:sldChg chg="modSp mod">
        <pc:chgData name="細川 拓郎(hosokawa-takurou)" userId="bd1f76f2-47a3-45df-b886-ea17b5bcbca6" providerId="ADAL" clId="{2F0EFF11-BCEF-4CB3-A3E4-0AE1D26BCAEE}" dt="2025-06-19T01:51:27.486" v="2" actId="13926"/>
        <pc:sldMkLst>
          <pc:docMk/>
          <pc:sldMk cId="1398700390" sldId="264"/>
        </pc:sldMkLst>
        <pc:spChg chg="mod">
          <ac:chgData name="細川 拓郎(hosokawa-takurou)" userId="bd1f76f2-47a3-45df-b886-ea17b5bcbca6" providerId="ADAL" clId="{2F0EFF11-BCEF-4CB3-A3E4-0AE1D26BCAEE}" dt="2025-06-19T01:51:27.486" v="2" actId="13926"/>
          <ac:spMkLst>
            <pc:docMk/>
            <pc:sldMk cId="1398700390" sldId="264"/>
            <ac:spMk id="8" creationId="{23F63FDF-8936-80C0-FA2D-6E94558EBF98}"/>
          </ac:spMkLst>
        </pc:spChg>
      </pc:sldChg>
    </pc:docChg>
  </pc:docChgLst>
  <pc:docChgLst>
    <pc:chgData name="後藤 拓弥(gotou-takumi.mn1)" userId="1614e04c-38d9-4762-bff5-3ec28501928c" providerId="ADAL" clId="{5D978861-B767-4E45-84E2-F9D79CE65349}"/>
    <pc:docChg chg="modSld">
      <pc:chgData name="後藤 拓弥(gotou-takumi.mn1)" userId="1614e04c-38d9-4762-bff5-3ec28501928c" providerId="ADAL" clId="{5D978861-B767-4E45-84E2-F9D79CE65349}" dt="2025-06-19T02:38:39.901" v="42" actId="13926"/>
      <pc:docMkLst>
        <pc:docMk/>
      </pc:docMkLst>
      <pc:sldChg chg="modSp mod">
        <pc:chgData name="後藤 拓弥(gotou-takumi.mn1)" userId="1614e04c-38d9-4762-bff5-3ec28501928c" providerId="ADAL" clId="{5D978861-B767-4E45-84E2-F9D79CE65349}" dt="2025-06-19T02:38:39.901" v="42" actId="13926"/>
        <pc:sldMkLst>
          <pc:docMk/>
          <pc:sldMk cId="2887674837" sldId="256"/>
        </pc:sldMkLst>
        <pc:spChg chg="mod">
          <ac:chgData name="後藤 拓弥(gotou-takumi.mn1)" userId="1614e04c-38d9-4762-bff5-3ec28501928c" providerId="ADAL" clId="{5D978861-B767-4E45-84E2-F9D79CE65349}" dt="2025-06-19T02:38:39.901" v="42" actId="13926"/>
          <ac:spMkLst>
            <pc:docMk/>
            <pc:sldMk cId="2887674837" sldId="256"/>
            <ac:spMk id="24" creationId="{7801DFF7-B752-508B-8DF6-93482DB396A7}"/>
          </ac:spMkLst>
        </pc:spChg>
      </pc:sldChg>
    </pc:docChg>
  </pc:docChgLst>
  <pc:docChgLst>
    <pc:chgData name="後藤 拓弥(gotou-takumi.mn1)" userId="1614e04c-38d9-4762-bff5-3ec28501928c" providerId="ADAL" clId="{BBC4899D-2D15-4199-957B-673E5F5147E4}"/>
    <pc:docChg chg="modSld">
      <pc:chgData name="後藤 拓弥(gotou-takumi.mn1)" userId="1614e04c-38d9-4762-bff5-3ec28501928c" providerId="ADAL" clId="{BBC4899D-2D15-4199-957B-673E5F5147E4}" dt="2025-06-19T13:12:58.119" v="19" actId="6549"/>
      <pc:docMkLst>
        <pc:docMk/>
      </pc:docMkLst>
      <pc:sldChg chg="modSp mod">
        <pc:chgData name="後藤 拓弥(gotou-takumi.mn1)" userId="1614e04c-38d9-4762-bff5-3ec28501928c" providerId="ADAL" clId="{BBC4899D-2D15-4199-957B-673E5F5147E4}" dt="2025-06-19T13:12:46.366" v="14" actId="13926"/>
        <pc:sldMkLst>
          <pc:docMk/>
          <pc:sldMk cId="2887674837" sldId="256"/>
        </pc:sldMkLst>
        <pc:spChg chg="mod">
          <ac:chgData name="後藤 拓弥(gotou-takumi.mn1)" userId="1614e04c-38d9-4762-bff5-3ec28501928c" providerId="ADAL" clId="{BBC4899D-2D15-4199-957B-673E5F5147E4}" dt="2025-06-19T13:12:46.366" v="14" actId="13926"/>
          <ac:spMkLst>
            <pc:docMk/>
            <pc:sldMk cId="2887674837" sldId="256"/>
            <ac:spMk id="24" creationId="{7801DFF7-B752-508B-8DF6-93482DB396A7}"/>
          </ac:spMkLst>
        </pc:spChg>
      </pc:sldChg>
      <pc:sldChg chg="modSp mod">
        <pc:chgData name="後藤 拓弥(gotou-takumi.mn1)" userId="1614e04c-38d9-4762-bff5-3ec28501928c" providerId="ADAL" clId="{BBC4899D-2D15-4199-957B-673E5F5147E4}" dt="2025-06-19T13:12:58.119" v="19" actId="6549"/>
        <pc:sldMkLst>
          <pc:docMk/>
          <pc:sldMk cId="1398700390" sldId="264"/>
        </pc:sldMkLst>
        <pc:spChg chg="mod">
          <ac:chgData name="後藤 拓弥(gotou-takumi.mn1)" userId="1614e04c-38d9-4762-bff5-3ec28501928c" providerId="ADAL" clId="{BBC4899D-2D15-4199-957B-673E5F5147E4}" dt="2025-06-19T13:12:58.119" v="19" actId="6549"/>
          <ac:spMkLst>
            <pc:docMk/>
            <pc:sldMk cId="1398700390" sldId="264"/>
            <ac:spMk id="8" creationId="{23F63FDF-8936-80C0-FA2D-6E94558EBF98}"/>
          </ac:spMkLst>
        </pc:spChg>
      </pc:sldChg>
    </pc:docChg>
  </pc:docChgLst>
</pc:chgInfo>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96FCC4CF-9BBB-5FB4-7DB6-82D5DA9340EF}"/>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577DE01-BBD5-CEB2-53FC-063EAAFA11D4}"/>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210A93A4-8E6C-445C-B865-CF7521A40864}" type="datetimeFigureOut">
              <a:rPr kumimoji="1" lang="ja-JP" altLang="en-US" smtClean="0"/>
              <a:t>2025/6/19</a:t>
            </a:fld>
            <a:endParaRPr kumimoji="1" lang="ja-JP" altLang="en-US"/>
          </a:p>
        </p:txBody>
      </p:sp>
      <p:sp>
        <p:nvSpPr>
          <p:cNvPr id="4" name="フッター プレースホルダー 3">
            <a:extLst>
              <a:ext uri="{FF2B5EF4-FFF2-40B4-BE49-F238E27FC236}">
                <a16:creationId xmlns:a16="http://schemas.microsoft.com/office/drawing/2014/main" id="{FE5F92A1-0389-4692-4A3A-CF33864CB33B}"/>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2DF7614A-42E8-70EC-F71F-7E109B71222B}"/>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9E03A2C6-07D1-4ACA-B896-48F9D35B1DBF}" type="slidenum">
              <a:rPr kumimoji="1" lang="ja-JP" altLang="en-US" smtClean="0"/>
              <a:t>‹#›</a:t>
            </a:fld>
            <a:endParaRPr kumimoji="1" lang="ja-JP" altLang="en-US"/>
          </a:p>
        </p:txBody>
      </p:sp>
    </p:spTree>
    <p:extLst>
      <p:ext uri="{BB962C8B-B14F-4D97-AF65-F5344CB8AC3E}">
        <p14:creationId xmlns:p14="http://schemas.microsoft.com/office/powerpoint/2010/main" val="21274790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C12127EB-CFC2-4199-BB70-A5A382CD13E5}" type="datetimeFigureOut">
              <a:rPr kumimoji="1" lang="ja-JP" altLang="en-US" smtClean="0"/>
              <a:t>2025/6/19</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F392811-F817-4332-9BC0-89B235D57166}" type="slidenum">
              <a:rPr kumimoji="1" lang="ja-JP" altLang="en-US" smtClean="0"/>
              <a:t>‹#›</a:t>
            </a:fld>
            <a:endParaRPr kumimoji="1" lang="ja-JP" altLang="en-US"/>
          </a:p>
        </p:txBody>
      </p:sp>
    </p:spTree>
    <p:extLst>
      <p:ext uri="{BB962C8B-B14F-4D97-AF65-F5344CB8AC3E}">
        <p14:creationId xmlns:p14="http://schemas.microsoft.com/office/powerpoint/2010/main" val="380371264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5530D76-12B0-4CE5-BEA7-311E9C3BF38F}" type="datetime1">
              <a:rPr kumimoji="1" lang="ja-JP" altLang="en-US" smtClean="0"/>
              <a:t>2025/6/19</a:t>
            </a:fld>
            <a:endParaRPr kumimoji="1" lang="ja-JP" altLang="en-US"/>
          </a:p>
        </p:txBody>
      </p:sp>
      <p:sp>
        <p:nvSpPr>
          <p:cNvPr id="6" name="Slide Number Placeholder 5"/>
          <p:cNvSpPr>
            <a:spLocks noGrp="1"/>
          </p:cNvSpPr>
          <p:nvPr>
            <p:ph type="sldNum" sz="quarter" idx="12"/>
          </p:nvPr>
        </p:nvSpPr>
        <p:spPr>
          <a:xfrm>
            <a:off x="2657475" y="9181397"/>
            <a:ext cx="1543050" cy="527403"/>
          </a:xfrm>
        </p:spPr>
        <p:txBody>
          <a:bodyPr/>
          <a:lstStyle>
            <a:lvl1pPr algn="ctr">
              <a:defRPr sz="1600"/>
            </a:lvl1pPr>
          </a:lstStyle>
          <a:p>
            <a:fld id="{D1436F38-A907-474F-816F-88A1AFBF5546}" type="slidenum">
              <a:rPr kumimoji="1" lang="ja-JP" altLang="en-US" smtClean="0"/>
              <a:pPr/>
              <a:t>‹#›</a:t>
            </a:fld>
            <a:endParaRPr kumimoji="1" lang="ja-JP" altLang="en-US"/>
          </a:p>
        </p:txBody>
      </p:sp>
    </p:spTree>
    <p:extLst>
      <p:ext uri="{BB962C8B-B14F-4D97-AF65-F5344CB8AC3E}">
        <p14:creationId xmlns:p14="http://schemas.microsoft.com/office/powerpoint/2010/main" val="163184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256EAEFA-1F94-4B4A-A5FE-A12182ADB644}" type="datetime1">
              <a:rPr kumimoji="1" lang="ja-JP" altLang="en-US" smtClean="0"/>
              <a:t>2025/6/19</a:t>
            </a:fld>
            <a:endParaRPr kumimoji="1" lang="ja-JP" altLang="en-US"/>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3277987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E89BC63D-F7F6-45FD-909A-E67E159D1F2D}" type="datetime1">
              <a:rPr kumimoji="1" lang="ja-JP" altLang="en-US" smtClean="0"/>
              <a:t>2025/6/19</a:t>
            </a:fld>
            <a:endParaRPr kumimoji="1" lang="ja-JP" altLang="en-US"/>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3449753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4A1FB57-1849-4DA1-A4C3-B021C334A30C}" type="datetime1">
              <a:rPr kumimoji="1" lang="ja-JP" altLang="en-US" smtClean="0"/>
              <a:t>2025/6/19</a:t>
            </a:fld>
            <a:endParaRPr kumimoji="1" lang="ja-JP" altLang="en-US"/>
          </a:p>
        </p:txBody>
      </p:sp>
      <p:sp>
        <p:nvSpPr>
          <p:cNvPr id="7" name="Slide Number Placeholder 5">
            <a:extLst>
              <a:ext uri="{FF2B5EF4-FFF2-40B4-BE49-F238E27FC236}">
                <a16:creationId xmlns:a16="http://schemas.microsoft.com/office/drawing/2014/main" id="{C574C0E5-1EDA-F884-B275-3D80552A9577}"/>
              </a:ext>
            </a:extLst>
          </p:cNvPr>
          <p:cNvSpPr txBox="1">
            <a:spLocks/>
          </p:cNvSpPr>
          <p:nvPr userDrawn="1"/>
        </p:nvSpPr>
        <p:spPr>
          <a:xfrm>
            <a:off x="2657475" y="9494547"/>
            <a:ext cx="1543050" cy="527403"/>
          </a:xfrm>
          <a:prstGeom prst="rect">
            <a:avLst/>
          </a:prstGeom>
        </p:spPr>
        <p:txBody>
          <a:bodyPr vert="horz" lIns="91440" tIns="45720" rIns="91440" bIns="45720" rtlCol="0" anchor="ctr"/>
          <a:lstStyle>
            <a:defPPr>
              <a:defRPr lang="en-US"/>
            </a:defPPr>
            <a:lvl1pPr marL="0" algn="ct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1436F38-A907-474F-816F-88A1AFBF5546}" type="slidenum">
              <a:rPr kumimoji="1" lang="ja-JP" altLang="en-US" smtClean="0"/>
              <a:pPr/>
              <a:t>‹#›</a:t>
            </a:fld>
            <a:endParaRPr kumimoji="1" lang="ja-JP" altLang="en-US"/>
          </a:p>
        </p:txBody>
      </p:sp>
    </p:spTree>
    <p:extLst>
      <p:ext uri="{BB962C8B-B14F-4D97-AF65-F5344CB8AC3E}">
        <p14:creationId xmlns:p14="http://schemas.microsoft.com/office/powerpoint/2010/main" val="1679438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527E46E-BB6C-4265-8AB6-4F026A1D0902}" type="datetime1">
              <a:rPr kumimoji="1" lang="ja-JP" altLang="en-US" smtClean="0"/>
              <a:t>2025/6/19</a:t>
            </a:fld>
            <a:endParaRPr kumimoji="1" lang="ja-JP" altLang="en-US"/>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1326729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EC20B434-EDE0-4E51-B9F4-5AF8EB039F46}" type="datetime1">
              <a:rPr kumimoji="1" lang="ja-JP" altLang="en-US" smtClean="0"/>
              <a:t>2025/6/19</a:t>
            </a:fld>
            <a:endParaRPr kumimoji="1" lang="ja-JP" altLang="en-US"/>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3772272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C306EEE8-72CC-4A92-A730-FCD44ECC3126}" type="datetime1">
              <a:rPr kumimoji="1" lang="ja-JP" altLang="en-US" smtClean="0"/>
              <a:t>2025/6/19</a:t>
            </a:fld>
            <a:endParaRPr kumimoji="1" lang="ja-JP" altLang="en-US"/>
          </a:p>
        </p:txBody>
      </p:sp>
      <p:sp>
        <p:nvSpPr>
          <p:cNvPr id="8" name="Footer Placeholder 7"/>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9" name="Slide Number Placeholder 8"/>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4170294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E8C6B970-073F-4A88-BE95-45B05221BB04}" type="datetime1">
              <a:rPr kumimoji="1" lang="ja-JP" altLang="en-US" smtClean="0"/>
              <a:t>2025/6/19</a:t>
            </a:fld>
            <a:endParaRPr kumimoji="1" lang="ja-JP" altLang="en-US"/>
          </a:p>
        </p:txBody>
      </p:sp>
      <p:sp>
        <p:nvSpPr>
          <p:cNvPr id="4" name="Footer Placeholder 3"/>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78983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94FEC9-99D8-4265-A570-9FAEB606C8BB}" type="datetime1">
              <a:rPr kumimoji="1" lang="ja-JP" altLang="en-US" smtClean="0"/>
              <a:t>2025/6/19</a:t>
            </a:fld>
            <a:endParaRPr kumimoji="1" lang="ja-JP" altLang="en-US"/>
          </a:p>
        </p:txBody>
      </p:sp>
      <p:sp>
        <p:nvSpPr>
          <p:cNvPr id="5" name="Slide Number Placeholder 5">
            <a:extLst>
              <a:ext uri="{FF2B5EF4-FFF2-40B4-BE49-F238E27FC236}">
                <a16:creationId xmlns:a16="http://schemas.microsoft.com/office/drawing/2014/main" id="{3BB8E173-C95E-070C-A7A4-CBC59FA6BB40}"/>
              </a:ext>
            </a:extLst>
          </p:cNvPr>
          <p:cNvSpPr txBox="1">
            <a:spLocks/>
          </p:cNvSpPr>
          <p:nvPr userDrawn="1"/>
        </p:nvSpPr>
        <p:spPr>
          <a:xfrm>
            <a:off x="2657475" y="9519599"/>
            <a:ext cx="1543050" cy="527403"/>
          </a:xfrm>
          <a:prstGeom prst="rect">
            <a:avLst/>
          </a:prstGeom>
        </p:spPr>
        <p:txBody>
          <a:bodyPr vert="horz" lIns="91440" tIns="45720" rIns="91440" bIns="45720" rtlCol="0" anchor="ctr"/>
          <a:lstStyle>
            <a:defPPr>
              <a:defRPr lang="en-US"/>
            </a:defPPr>
            <a:lvl1pPr marL="0" algn="ct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1436F38-A907-474F-816F-88A1AFBF5546}" type="slidenum">
              <a:rPr kumimoji="1" lang="ja-JP" altLang="en-US" smtClean="0"/>
              <a:pPr/>
              <a:t>‹#›</a:t>
            </a:fld>
            <a:endParaRPr kumimoji="1" lang="ja-JP" altLang="en-US"/>
          </a:p>
        </p:txBody>
      </p:sp>
    </p:spTree>
    <p:extLst>
      <p:ext uri="{BB962C8B-B14F-4D97-AF65-F5344CB8AC3E}">
        <p14:creationId xmlns:p14="http://schemas.microsoft.com/office/powerpoint/2010/main" val="299964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C39E53E-2561-45BB-BA18-DC90FC14A596}" type="datetime1">
              <a:rPr kumimoji="1" lang="ja-JP" altLang="en-US" smtClean="0"/>
              <a:t>2025/6/19</a:t>
            </a:fld>
            <a:endParaRPr kumimoji="1" lang="ja-JP" altLang="en-US"/>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609164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7E0D184-430E-45A2-B12B-28E9A4B7FC6B}" type="datetime1">
              <a:rPr kumimoji="1" lang="ja-JP" altLang="en-US" smtClean="0"/>
              <a:t>2025/6/19</a:t>
            </a:fld>
            <a:endParaRPr kumimoji="1" lang="ja-JP" altLang="en-US"/>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D1436F38-A907-474F-816F-88A1AFBF5546}" type="slidenum">
              <a:rPr kumimoji="1" lang="ja-JP" altLang="en-US" smtClean="0"/>
              <a:t>‹#›</a:t>
            </a:fld>
            <a:endParaRPr kumimoji="1" lang="ja-JP" altLang="en-US"/>
          </a:p>
        </p:txBody>
      </p:sp>
    </p:spTree>
    <p:extLst>
      <p:ext uri="{BB962C8B-B14F-4D97-AF65-F5344CB8AC3E}">
        <p14:creationId xmlns:p14="http://schemas.microsoft.com/office/powerpoint/2010/main" val="133213106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7FA1DC2-EBBB-41E9-8702-263A529E803E}" type="datetime1">
              <a:rPr kumimoji="1" lang="ja-JP" altLang="en-US" smtClean="0"/>
              <a:t>2025/6/19</a:t>
            </a:fld>
            <a:endParaRPr kumimoji="1" lang="ja-JP" altLang="en-US"/>
          </a:p>
        </p:txBody>
      </p:sp>
      <p:sp>
        <p:nvSpPr>
          <p:cNvPr id="6" name="Slide Number Placeholder 5"/>
          <p:cNvSpPr>
            <a:spLocks noGrp="1"/>
          </p:cNvSpPr>
          <p:nvPr>
            <p:ph type="sldNum" sz="quarter" idx="4"/>
          </p:nvPr>
        </p:nvSpPr>
        <p:spPr>
          <a:xfrm>
            <a:off x="2657475" y="9181397"/>
            <a:ext cx="1543050" cy="527403"/>
          </a:xfrm>
          <a:prstGeom prst="rect">
            <a:avLst/>
          </a:prstGeom>
        </p:spPr>
        <p:txBody>
          <a:bodyPr vert="horz" lIns="91440" tIns="45720" rIns="91440" bIns="45720" rtlCol="0" anchor="ctr"/>
          <a:lstStyle>
            <a:lvl1pPr algn="ctr">
              <a:defRPr sz="900">
                <a:solidFill>
                  <a:schemeClr val="tx1">
                    <a:tint val="75000"/>
                  </a:schemeClr>
                </a:solidFill>
              </a:defRPr>
            </a:lvl1pPr>
          </a:lstStyle>
          <a:p>
            <a:fld id="{D1436F38-A907-474F-816F-88A1AFBF5546}" type="slidenum">
              <a:rPr kumimoji="1" lang="ja-JP" altLang="en-US" smtClean="0"/>
              <a:pPr/>
              <a:t>‹#›</a:t>
            </a:fld>
            <a:endParaRPr kumimoji="1" lang="ja-JP" altLang="en-US"/>
          </a:p>
        </p:txBody>
      </p:sp>
    </p:spTree>
    <p:extLst>
      <p:ext uri="{BB962C8B-B14F-4D97-AF65-F5344CB8AC3E}">
        <p14:creationId xmlns:p14="http://schemas.microsoft.com/office/powerpoint/2010/main" val="27046608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https://www.kyufu.mhlw.go.jp/kensaku/" TargetMode="External" Type="http://schemas.openxmlformats.org/officeDocument/2006/relationships/hyperlink"/><Relationship Id="rId3" Target="../media/image1.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171C7800-B569-BDEC-A934-C76A67F72664}"/>
              </a:ext>
            </a:extLst>
          </p:cNvPr>
          <p:cNvGrpSpPr>
            <a:grpSpLocks/>
          </p:cNvGrpSpPr>
          <p:nvPr/>
        </p:nvGrpSpPr>
        <p:grpSpPr bwMode="auto">
          <a:xfrm>
            <a:off x="-228936" y="-205402"/>
            <a:ext cx="7314432" cy="475816"/>
            <a:chOff x="-397" y="-397"/>
            <a:chExt cx="12700" cy="794"/>
          </a:xfrm>
        </p:grpSpPr>
        <p:sp>
          <p:nvSpPr>
            <p:cNvPr id="5" name="AutoShape 3">
              <a:extLst>
                <a:ext uri="{FF2B5EF4-FFF2-40B4-BE49-F238E27FC236}">
                  <a16:creationId xmlns:a16="http://schemas.microsoft.com/office/drawing/2014/main" id="{3B09EA3F-5320-BC02-F2C4-9DAD518328CC}"/>
                </a:ext>
              </a:extLst>
            </p:cNvPr>
            <p:cNvSpPr>
              <a:spLocks noChangeArrowheads="1"/>
            </p:cNvSpPr>
            <p:nvPr/>
          </p:nvSpPr>
          <p:spPr bwMode="auto">
            <a:xfrm>
              <a:off x="-397" y="-397"/>
              <a:ext cx="1020" cy="794"/>
            </a:xfrm>
            <a:prstGeom prst="roundRect">
              <a:avLst>
                <a:gd name="adj" fmla="val 50000"/>
              </a:avLst>
            </a:prstGeom>
            <a:solidFill>
              <a:srgbClr val="009944"/>
            </a:solidFill>
            <a:ln w="9525">
              <a:noFill/>
              <a:round/>
              <a:headEnd/>
              <a:tailEnd/>
            </a:ln>
          </p:spPr>
          <p:txBody>
            <a:bodyPr vert="horz" wrap="square" lIns="70757" tIns="8467" rIns="70757" bIns="8467" numCol="1" anchor="t" anchorCtr="0" compatLnSpc="1">
              <a:prstTxWarp prst="textNoShape">
                <a:avLst/>
              </a:prstTxWarp>
            </a:bodyPr>
            <a:lstStyle/>
            <a:p>
              <a:endParaRPr lang="ja-JP" altLang="en-US" sz="1730"/>
            </a:p>
          </p:txBody>
        </p:sp>
        <p:sp>
          <p:nvSpPr>
            <p:cNvPr id="6" name="Oval 4">
              <a:extLst>
                <a:ext uri="{FF2B5EF4-FFF2-40B4-BE49-F238E27FC236}">
                  <a16:creationId xmlns:a16="http://schemas.microsoft.com/office/drawing/2014/main" id="{0E5924BF-1457-6D4E-16C3-7078B497FD5F}"/>
                </a:ext>
              </a:extLst>
            </p:cNvPr>
            <p:cNvSpPr>
              <a:spLocks noChangeArrowheads="1"/>
            </p:cNvSpPr>
            <p:nvPr/>
          </p:nvSpPr>
          <p:spPr bwMode="auto">
            <a:xfrm>
              <a:off x="624" y="-397"/>
              <a:ext cx="794" cy="794"/>
            </a:xfrm>
            <a:prstGeom prst="ellipse">
              <a:avLst/>
            </a:prstGeom>
            <a:solidFill>
              <a:srgbClr val="7030A0"/>
            </a:solidFill>
            <a:ln w="9525">
              <a:solidFill>
                <a:srgbClr val="7030A0"/>
              </a:solidFill>
              <a:round/>
              <a:headEnd/>
              <a:tailEnd/>
            </a:ln>
          </p:spPr>
          <p:txBody>
            <a:bodyPr vert="horz" wrap="square" lIns="70757" tIns="8467" rIns="70757" bIns="8467" numCol="1" anchor="t" anchorCtr="0" compatLnSpc="1">
              <a:prstTxWarp prst="textNoShape">
                <a:avLst/>
              </a:prstTxWarp>
            </a:bodyPr>
            <a:lstStyle/>
            <a:p>
              <a:endParaRPr lang="ja-JP" altLang="en-US" sz="1730"/>
            </a:p>
          </p:txBody>
        </p:sp>
        <p:sp>
          <p:nvSpPr>
            <p:cNvPr id="7" name="AutoShape 5">
              <a:extLst>
                <a:ext uri="{FF2B5EF4-FFF2-40B4-BE49-F238E27FC236}">
                  <a16:creationId xmlns:a16="http://schemas.microsoft.com/office/drawing/2014/main" id="{35F6FCB2-7AB0-EC8E-D1DC-4A35BCAD0957}"/>
                </a:ext>
              </a:extLst>
            </p:cNvPr>
            <p:cNvSpPr>
              <a:spLocks noChangeArrowheads="1"/>
            </p:cNvSpPr>
            <p:nvPr/>
          </p:nvSpPr>
          <p:spPr bwMode="auto">
            <a:xfrm>
              <a:off x="1418" y="-397"/>
              <a:ext cx="10885" cy="794"/>
            </a:xfrm>
            <a:prstGeom prst="roundRect">
              <a:avLst>
                <a:gd name="adj" fmla="val 50000"/>
              </a:avLst>
            </a:prstGeom>
            <a:solidFill>
              <a:srgbClr val="009944"/>
            </a:solidFill>
            <a:ln w="9525">
              <a:noFill/>
              <a:round/>
              <a:headEnd/>
              <a:tailEnd/>
            </a:ln>
          </p:spPr>
          <p:txBody>
            <a:bodyPr vert="horz" wrap="square" lIns="70757" tIns="8467" rIns="70757" bIns="8467" numCol="1" anchor="t" anchorCtr="0" compatLnSpc="1">
              <a:prstTxWarp prst="textNoShape">
                <a:avLst/>
              </a:prstTxWarp>
            </a:bodyPr>
            <a:lstStyle/>
            <a:p>
              <a:endParaRPr lang="ja-JP" altLang="en-US" sz="1730"/>
            </a:p>
          </p:txBody>
        </p:sp>
      </p:grpSp>
      <p:grpSp>
        <p:nvGrpSpPr>
          <p:cNvPr id="8" name="グループ化 7">
            <a:extLst>
              <a:ext uri="{FF2B5EF4-FFF2-40B4-BE49-F238E27FC236}">
                <a16:creationId xmlns:a16="http://schemas.microsoft.com/office/drawing/2014/main" id="{0009FB96-921F-F3CE-1A9B-8F94DABCCC9B}"/>
              </a:ext>
            </a:extLst>
          </p:cNvPr>
          <p:cNvGrpSpPr/>
          <p:nvPr/>
        </p:nvGrpSpPr>
        <p:grpSpPr>
          <a:xfrm>
            <a:off x="-395572" y="9576461"/>
            <a:ext cx="7314431" cy="474319"/>
            <a:chOff x="-436137" y="10125845"/>
            <a:chExt cx="8064500" cy="503238"/>
          </a:xfrm>
        </p:grpSpPr>
        <p:sp>
          <p:nvSpPr>
            <p:cNvPr id="9" name="AutoShape 7">
              <a:extLst>
                <a:ext uri="{FF2B5EF4-FFF2-40B4-BE49-F238E27FC236}">
                  <a16:creationId xmlns:a16="http://schemas.microsoft.com/office/drawing/2014/main" id="{DA0ADAE7-AD8F-5892-3819-0CB5644619E9}"/>
                </a:ext>
              </a:extLst>
            </p:cNvPr>
            <p:cNvSpPr>
              <a:spLocks noChangeArrowheads="1"/>
            </p:cNvSpPr>
            <p:nvPr/>
          </p:nvSpPr>
          <p:spPr bwMode="auto">
            <a:xfrm>
              <a:off x="-436137" y="10125845"/>
              <a:ext cx="6911975" cy="503238"/>
            </a:xfrm>
            <a:prstGeom prst="roundRect">
              <a:avLst>
                <a:gd name="adj" fmla="val 50000"/>
              </a:avLst>
            </a:prstGeom>
            <a:solidFill>
              <a:srgbClr val="009944"/>
            </a:solidFill>
            <a:ln w="9525">
              <a:noFill/>
              <a:round/>
              <a:headEnd/>
              <a:tailEnd/>
            </a:ln>
          </p:spPr>
          <p:txBody>
            <a:bodyPr vert="horz" wrap="square" lIns="70757" tIns="8467" rIns="70757" bIns="8467" numCol="1" anchor="t" anchorCtr="0" compatLnSpc="1">
              <a:prstTxWarp prst="textNoShape">
                <a:avLst/>
              </a:prstTxWarp>
            </a:bodyPr>
            <a:lstStyle/>
            <a:p>
              <a:endParaRPr lang="ja-JP" altLang="en-US" sz="1730">
                <a:latin typeface="BIZ UDPゴシック" panose="020B0400000000000000" pitchFamily="50" charset="-128"/>
                <a:ea typeface="BIZ UDPゴシック" panose="020B0400000000000000" pitchFamily="50" charset="-128"/>
              </a:endParaRPr>
            </a:p>
          </p:txBody>
        </p:sp>
        <p:sp>
          <p:nvSpPr>
            <p:cNvPr id="10" name="Oval 8">
              <a:extLst>
                <a:ext uri="{FF2B5EF4-FFF2-40B4-BE49-F238E27FC236}">
                  <a16:creationId xmlns:a16="http://schemas.microsoft.com/office/drawing/2014/main" id="{274DB504-2C55-242D-BAC7-5DE57089B144}"/>
                </a:ext>
              </a:extLst>
            </p:cNvPr>
            <p:cNvSpPr>
              <a:spLocks noChangeArrowheads="1"/>
            </p:cNvSpPr>
            <p:nvPr/>
          </p:nvSpPr>
          <p:spPr bwMode="auto">
            <a:xfrm>
              <a:off x="6477108" y="10125845"/>
              <a:ext cx="504190" cy="503238"/>
            </a:xfrm>
            <a:prstGeom prst="ellipse">
              <a:avLst/>
            </a:prstGeom>
            <a:solidFill>
              <a:srgbClr val="7030A0"/>
            </a:solidFill>
            <a:ln w="9525">
              <a:solidFill>
                <a:srgbClr val="7030A0"/>
              </a:solidFill>
              <a:round/>
              <a:headEnd/>
              <a:tailEnd/>
            </a:ln>
          </p:spPr>
          <p:txBody>
            <a:bodyPr vert="horz" wrap="square" lIns="70757" tIns="8467" rIns="70757" bIns="8467" numCol="1" anchor="t" anchorCtr="0" compatLnSpc="1">
              <a:prstTxWarp prst="textNoShape">
                <a:avLst/>
              </a:prstTxWarp>
            </a:bodyPr>
            <a:lstStyle/>
            <a:p>
              <a:endParaRPr lang="ja-JP" altLang="en-US" sz="1730">
                <a:latin typeface="BIZ UDPゴシック" panose="020B0400000000000000" pitchFamily="50" charset="-128"/>
                <a:ea typeface="BIZ UDPゴシック" panose="020B0400000000000000" pitchFamily="50" charset="-128"/>
              </a:endParaRPr>
            </a:p>
          </p:txBody>
        </p:sp>
        <p:sp>
          <p:nvSpPr>
            <p:cNvPr id="11" name="AutoShape 9">
              <a:extLst>
                <a:ext uri="{FF2B5EF4-FFF2-40B4-BE49-F238E27FC236}">
                  <a16:creationId xmlns:a16="http://schemas.microsoft.com/office/drawing/2014/main" id="{5FE6DC2B-D6BA-4F35-19D2-4305E89FBC50}"/>
                </a:ext>
              </a:extLst>
            </p:cNvPr>
            <p:cNvSpPr>
              <a:spLocks noChangeArrowheads="1"/>
            </p:cNvSpPr>
            <p:nvPr/>
          </p:nvSpPr>
          <p:spPr bwMode="auto">
            <a:xfrm>
              <a:off x="6980663" y="10125845"/>
              <a:ext cx="647700" cy="503238"/>
            </a:xfrm>
            <a:prstGeom prst="roundRect">
              <a:avLst>
                <a:gd name="adj" fmla="val 50000"/>
              </a:avLst>
            </a:prstGeom>
            <a:solidFill>
              <a:srgbClr val="009944"/>
            </a:solidFill>
            <a:ln w="9525">
              <a:noFill/>
              <a:round/>
              <a:headEnd/>
              <a:tailEnd/>
            </a:ln>
          </p:spPr>
          <p:txBody>
            <a:bodyPr vert="horz" wrap="square" lIns="70757" tIns="8467" rIns="70757" bIns="8467" numCol="1" anchor="t" anchorCtr="0" compatLnSpc="1">
              <a:prstTxWarp prst="textNoShape">
                <a:avLst/>
              </a:prstTxWarp>
            </a:bodyPr>
            <a:lstStyle/>
            <a:p>
              <a:endParaRPr lang="ja-JP" altLang="en-US" sz="1730">
                <a:latin typeface="BIZ UDPゴシック" panose="020B0400000000000000" pitchFamily="50" charset="-128"/>
                <a:ea typeface="BIZ UDPゴシック" panose="020B0400000000000000" pitchFamily="50" charset="-128"/>
              </a:endParaRPr>
            </a:p>
          </p:txBody>
        </p:sp>
      </p:grpSp>
      <p:sp>
        <p:nvSpPr>
          <p:cNvPr id="13" name="正方形/長方形 12">
            <a:extLst>
              <a:ext uri="{FF2B5EF4-FFF2-40B4-BE49-F238E27FC236}">
                <a16:creationId xmlns:a16="http://schemas.microsoft.com/office/drawing/2014/main" id="{F3A437F1-FF71-F3E0-1C00-DD2955554CC3}"/>
              </a:ext>
            </a:extLst>
          </p:cNvPr>
          <p:cNvSpPr/>
          <p:nvPr/>
        </p:nvSpPr>
        <p:spPr>
          <a:xfrm>
            <a:off x="64793" y="594176"/>
            <a:ext cx="6742140" cy="720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a:ln w="0"/>
                <a:solidFill>
                  <a:schemeClr val="bg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一般教育訓練の「教育訓練給付金」のご案内</a:t>
            </a:r>
            <a:endParaRPr kumimoji="1" lang="en-US" altLang="ja-JP" sz="2000" b="1">
              <a:ln w="0"/>
              <a:solidFill>
                <a:schemeClr val="bg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79C310FB-B1FF-1E14-47AC-DDBD1DF01548}"/>
              </a:ext>
            </a:extLst>
          </p:cNvPr>
          <p:cNvSpPr txBox="1"/>
          <p:nvPr/>
        </p:nvSpPr>
        <p:spPr>
          <a:xfrm>
            <a:off x="-130902" y="1327017"/>
            <a:ext cx="7147794" cy="523220"/>
          </a:xfrm>
          <a:prstGeom prst="rect">
            <a:avLst/>
          </a:prstGeom>
          <a:noFill/>
        </p:spPr>
        <p:txBody>
          <a:bodyPr wrap="square" rtlCol="0">
            <a:spAutoFit/>
          </a:bodyPr>
          <a:lstStyle/>
          <a:p>
            <a:pPr algn="ctr"/>
            <a:r>
              <a:rPr kumimoji="1" lang="ja-JP" altLang="en-US" sz="1400">
                <a:latin typeface="BIZ UDPゴシック" panose="020B0400000000000000" pitchFamily="50" charset="-128"/>
                <a:ea typeface="BIZ UDPゴシック" panose="020B0400000000000000" pitchFamily="50" charset="-128"/>
              </a:rPr>
              <a:t>一般教育訓練について、教育訓練給付金の支給申請を行う場合は、</a:t>
            </a:r>
            <a:endParaRPr kumimoji="1" lang="en-US" altLang="ja-JP" sz="1400">
              <a:latin typeface="BIZ UDPゴシック" panose="020B0400000000000000" pitchFamily="50" charset="-128"/>
              <a:ea typeface="BIZ UDPゴシック" panose="020B0400000000000000" pitchFamily="50" charset="-128"/>
            </a:endParaRPr>
          </a:p>
          <a:p>
            <a:pPr algn="ctr"/>
            <a:r>
              <a:rPr kumimoji="1" lang="ja-JP" altLang="en-US" sz="1400">
                <a:latin typeface="BIZ UDPゴシック" panose="020B0400000000000000" pitchFamily="50" charset="-128"/>
                <a:ea typeface="BIZ UDPゴシック" panose="020B0400000000000000" pitchFamily="50" charset="-128"/>
              </a:rPr>
              <a:t>このリーフレットをお読みいただき、適正な申請手続きを行ってください。</a:t>
            </a:r>
          </a:p>
        </p:txBody>
      </p:sp>
      <p:sp>
        <p:nvSpPr>
          <p:cNvPr id="15" name="四角形: 角を丸くする 14">
            <a:extLst>
              <a:ext uri="{FF2B5EF4-FFF2-40B4-BE49-F238E27FC236}">
                <a16:creationId xmlns:a16="http://schemas.microsoft.com/office/drawing/2014/main" id="{FFC733E6-A55C-5FF1-97DE-D954E798B925}"/>
              </a:ext>
            </a:extLst>
          </p:cNvPr>
          <p:cNvSpPr/>
          <p:nvPr/>
        </p:nvSpPr>
        <p:spPr>
          <a:xfrm>
            <a:off x="64793" y="1888066"/>
            <a:ext cx="6742140" cy="353943"/>
          </a:xfrm>
          <a:prstGeom prst="roundRect">
            <a:avLst/>
          </a:prstGeom>
          <a:solidFill>
            <a:srgbClr val="D5B8EA"/>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b="1">
                <a:solidFill>
                  <a:schemeClr val="tx1"/>
                </a:solidFill>
                <a:latin typeface="BIZ UDPゴシック" panose="020B0400000000000000" pitchFamily="50" charset="-128"/>
                <a:ea typeface="BIZ UDPゴシック" panose="020B0400000000000000" pitchFamily="50" charset="-128"/>
              </a:rPr>
              <a:t>一般教育訓練の「教育訓練給付金」とは</a:t>
            </a:r>
          </a:p>
        </p:txBody>
      </p:sp>
      <p:sp>
        <p:nvSpPr>
          <p:cNvPr id="17" name="テキスト ボックス 16">
            <a:extLst>
              <a:ext uri="{FF2B5EF4-FFF2-40B4-BE49-F238E27FC236}">
                <a16:creationId xmlns:a16="http://schemas.microsoft.com/office/drawing/2014/main" id="{F6D8A41A-16BE-C16F-5EEB-2F970DBCE5CF}"/>
              </a:ext>
            </a:extLst>
          </p:cNvPr>
          <p:cNvSpPr txBox="1"/>
          <p:nvPr/>
        </p:nvSpPr>
        <p:spPr>
          <a:xfrm>
            <a:off x="118518" y="2296699"/>
            <a:ext cx="6720245" cy="1670778"/>
          </a:xfrm>
          <a:prstGeom prst="rect">
            <a:avLst/>
          </a:prstGeom>
          <a:noFill/>
        </p:spPr>
        <p:txBody>
          <a:bodyPr wrap="square" rtlCol="0">
            <a:spAutoFit/>
          </a:bodyPr>
          <a:lstStyle/>
          <a:p>
            <a:pPr>
              <a:lnSpc>
                <a:spcPts val="1800"/>
              </a:lnSpc>
            </a:pPr>
            <a:r>
              <a:rPr kumimoji="1" lang="ja-JP" altLang="en-US" sz="1100">
                <a:latin typeface="BIZ UDPゴシック" panose="020B0400000000000000" pitchFamily="50" charset="-128"/>
                <a:ea typeface="BIZ UDPゴシック" panose="020B0400000000000000" pitchFamily="50" charset="-128"/>
              </a:rPr>
              <a:t>　働く人の主体的な能力開発を支援し、雇用の安定と再就職の促進を図る雇用保険の給付制度です。</a:t>
            </a:r>
            <a:endParaRPr kumimoji="1" lang="en-US" altLang="ja-JP" sz="1100">
              <a:latin typeface="BIZ UDPゴシック" panose="020B0400000000000000" pitchFamily="50" charset="-128"/>
              <a:ea typeface="BIZ UDPゴシック" panose="020B0400000000000000" pitchFamily="50" charset="-128"/>
            </a:endParaRPr>
          </a:p>
          <a:p>
            <a:pPr>
              <a:lnSpc>
                <a:spcPts val="1800"/>
              </a:lnSpc>
            </a:pPr>
            <a:r>
              <a:rPr kumimoji="1" lang="ja-JP" altLang="en-US" sz="1100">
                <a:latin typeface="BIZ UDPゴシック" panose="020B0400000000000000" pitchFamily="50" charset="-128"/>
                <a:ea typeface="BIZ UDPゴシック" panose="020B0400000000000000" pitchFamily="50" charset="-128"/>
              </a:rPr>
              <a:t>　一定の条件を満たす雇用保険の被保険者（</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）（在職者）または被保険者であった方（離職者）が厚生労働大臣の指定する</a:t>
            </a:r>
            <a:r>
              <a:rPr kumimoji="1" lang="ja-JP" altLang="en-US" sz="1100" b="1" u="sng">
                <a:latin typeface="BIZ UDPゴシック" panose="020B0400000000000000" pitchFamily="50" charset="-128"/>
                <a:ea typeface="BIZ UDPゴシック" panose="020B0400000000000000" pitchFamily="50" charset="-128"/>
              </a:rPr>
              <a:t>一般教育訓練</a:t>
            </a:r>
            <a:r>
              <a:rPr kumimoji="1" lang="ja-JP" altLang="en-US" sz="1100">
                <a:latin typeface="BIZ UDPゴシック" panose="020B0400000000000000" pitchFamily="50" charset="-128"/>
                <a:ea typeface="BIZ UDPゴシック" panose="020B0400000000000000" pitchFamily="50" charset="-128"/>
              </a:rPr>
              <a:t>を修了した場合、ご自身で教育訓練実施者に支払った教育訓練経費の一定割合に相当する額（上限あり）をハローワークから支給します。</a:t>
            </a:r>
            <a:endParaRPr kumimoji="1" lang="en-US" altLang="ja-JP" sz="1100">
              <a:latin typeface="BIZ UDPゴシック" panose="020B0400000000000000" pitchFamily="50" charset="-128"/>
              <a:ea typeface="BIZ UDPゴシック" panose="020B0400000000000000" pitchFamily="50" charset="-128"/>
            </a:endParaRPr>
          </a:p>
          <a:p>
            <a:pPr>
              <a:lnSpc>
                <a:spcPts val="1800"/>
              </a:lnSpc>
            </a:pPr>
            <a:r>
              <a:rPr kumimoji="1" lang="ja-JP" altLang="en-US" sz="1100">
                <a:latin typeface="BIZ UDPゴシック" panose="020B0400000000000000" pitchFamily="50" charset="-128"/>
                <a:ea typeface="BIZ UDPゴシック" panose="020B0400000000000000" pitchFamily="50" charset="-128"/>
              </a:rPr>
              <a:t>　なお、指定講座はインターネットの「教育訓練給付制度厚生労働大臣指定教育訓練講座検索システム」（</a:t>
            </a:r>
            <a:r>
              <a:rPr kumimoji="1" lang="en-US" altLang="ja-JP" sz="1100">
                <a:latin typeface="BIZ UDPゴシック" panose="020B0400000000000000" pitchFamily="50" charset="-128"/>
                <a:ea typeface="BIZ UDPゴシック" panose="020B0400000000000000" pitchFamily="50" charset="-128"/>
                <a:hlinkClick r:id="rId2"/>
              </a:rPr>
              <a:t>https://www.kyufu.mhlw.go.jp/kensaku/</a:t>
            </a:r>
            <a:r>
              <a:rPr kumimoji="1" lang="ja-JP" altLang="en-US" sz="1100">
                <a:latin typeface="BIZ UDPゴシック" panose="020B0400000000000000" pitchFamily="50" charset="-128"/>
                <a:ea typeface="BIZ UDPゴシック" panose="020B0400000000000000" pitchFamily="50" charset="-128"/>
              </a:rPr>
              <a:t>）でご覧になれます。</a:t>
            </a:r>
            <a:endParaRPr kumimoji="1" lang="en-US" altLang="ja-JP" sz="1100">
              <a:latin typeface="BIZ UDPゴシック" panose="020B0400000000000000" pitchFamily="50" charset="-128"/>
              <a:ea typeface="BIZ UDPゴシック" panose="020B0400000000000000" pitchFamily="50" charset="-128"/>
            </a:endParaRPr>
          </a:p>
          <a:p>
            <a:pPr marL="263525" indent="-263525">
              <a:lnSpc>
                <a:spcPts val="1800"/>
              </a:lnSpc>
            </a:pPr>
            <a:r>
              <a:rPr kumimoji="1" lang="ja-JP" altLang="en-US" sz="110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　このパンフレットにおいて「被保険者」とは、雇用保険の一般被保険者及び高年齢被保険者をいいます。</a:t>
            </a:r>
            <a:endParaRPr kumimoji="1" lang="ja-JP" altLang="en-US" sz="1050">
              <a:solidFill>
                <a:srgbClr val="FF0000"/>
              </a:solidFill>
              <a:latin typeface="BIZ UDPゴシック" panose="020B0400000000000000" pitchFamily="50" charset="-128"/>
              <a:ea typeface="BIZ UDPゴシック" panose="020B0400000000000000" pitchFamily="50" charset="-128"/>
            </a:endParaRPr>
          </a:p>
        </p:txBody>
      </p:sp>
      <p:sp>
        <p:nvSpPr>
          <p:cNvPr id="18" name="四角形: 角を丸くする 17">
            <a:extLst>
              <a:ext uri="{FF2B5EF4-FFF2-40B4-BE49-F238E27FC236}">
                <a16:creationId xmlns:a16="http://schemas.microsoft.com/office/drawing/2014/main" id="{0BD2023F-1D01-EA20-76C5-2ADEE0073FAF}"/>
              </a:ext>
            </a:extLst>
          </p:cNvPr>
          <p:cNvSpPr/>
          <p:nvPr/>
        </p:nvSpPr>
        <p:spPr>
          <a:xfrm>
            <a:off x="52790" y="4015934"/>
            <a:ext cx="6742140" cy="353943"/>
          </a:xfrm>
          <a:prstGeom prst="roundRect">
            <a:avLst/>
          </a:prstGeom>
          <a:solidFill>
            <a:srgbClr val="D5B8EA"/>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a:solidFill>
                  <a:schemeClr val="tx1"/>
                </a:solidFill>
                <a:latin typeface="BIZ UDPゴシック" panose="020B0400000000000000" pitchFamily="50" charset="-128"/>
                <a:ea typeface="BIZ UDPゴシック" panose="020B0400000000000000" pitchFamily="50" charset="-128"/>
              </a:rPr>
              <a:t>（参考１）特定一般教育訓練の「教育訓練給付金」とは</a:t>
            </a:r>
          </a:p>
        </p:txBody>
      </p:sp>
      <p:sp>
        <p:nvSpPr>
          <p:cNvPr id="21" name="正方形/長方形 20">
            <a:extLst>
              <a:ext uri="{FF2B5EF4-FFF2-40B4-BE49-F238E27FC236}">
                <a16:creationId xmlns:a16="http://schemas.microsoft.com/office/drawing/2014/main" id="{BA55B9C1-4ABB-FA84-9BC7-BD002C8805D2}"/>
              </a:ext>
            </a:extLst>
          </p:cNvPr>
          <p:cNvSpPr/>
          <p:nvPr/>
        </p:nvSpPr>
        <p:spPr>
          <a:xfrm>
            <a:off x="176718" y="7177714"/>
            <a:ext cx="6532554" cy="1818168"/>
          </a:xfrm>
          <a:prstGeom prst="rect">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200">
              <a:solidFill>
                <a:schemeClr val="tx1"/>
              </a:solidFill>
              <a:latin typeface="BIZ UDPゴシック" panose="020B0400000000000000" pitchFamily="50" charset="-128"/>
              <a:ea typeface="BIZ UDPゴシック" panose="020B0400000000000000" pitchFamily="50" charset="-128"/>
            </a:endParaRPr>
          </a:p>
          <a:p>
            <a:r>
              <a:rPr kumimoji="1" lang="ja-JP" altLang="en-US" sz="1200">
                <a:solidFill>
                  <a:schemeClr val="tx1"/>
                </a:solidFill>
                <a:latin typeface="BIZ UDPゴシック" panose="020B0400000000000000" pitchFamily="50" charset="-128"/>
                <a:ea typeface="BIZ UDPゴシック" panose="020B0400000000000000" pitchFamily="50" charset="-128"/>
              </a:rPr>
              <a:t>　</a:t>
            </a:r>
            <a:r>
              <a:rPr kumimoji="1" lang="ja-JP" altLang="en-US" sz="1100">
                <a:solidFill>
                  <a:schemeClr val="tx1"/>
                </a:solidFill>
                <a:latin typeface="BIZ UDPゴシック" panose="020B0400000000000000" pitchFamily="50" charset="-128"/>
                <a:ea typeface="BIZ UDPゴシック" panose="020B0400000000000000" pitchFamily="50" charset="-128"/>
              </a:rPr>
              <a:t>支給申請は正しく行ってください。偽りその他不正の行為によって教育訓練給付金の支給を受けた場合または受けようとした場合、教育訓練給付金を受けることができなくなります。また、</a:t>
            </a:r>
            <a:r>
              <a:rPr kumimoji="1" lang="ja-JP" altLang="en-US" sz="1100" u="sng">
                <a:solidFill>
                  <a:srgbClr val="FF0000"/>
                </a:solidFill>
                <a:latin typeface="BIZ UDPゴシック" panose="020B0400000000000000" pitchFamily="50" charset="-128"/>
                <a:ea typeface="BIZ UDPゴシック" panose="020B0400000000000000" pitchFamily="50" charset="-128"/>
              </a:rPr>
              <a:t>不正に受給した金額の返還</a:t>
            </a:r>
            <a:r>
              <a:rPr kumimoji="1" lang="ja-JP" altLang="en-US" sz="1100">
                <a:solidFill>
                  <a:schemeClr val="tx1"/>
                </a:solidFill>
                <a:latin typeface="BIZ UDPゴシック" panose="020B0400000000000000" pitchFamily="50" charset="-128"/>
                <a:ea typeface="BIZ UDPゴシック" panose="020B0400000000000000" pitchFamily="50" charset="-128"/>
              </a:rPr>
              <a:t>と</a:t>
            </a:r>
            <a:r>
              <a:rPr kumimoji="1" lang="ja-JP" altLang="en-US" sz="1100" u="sng">
                <a:solidFill>
                  <a:srgbClr val="FF0000"/>
                </a:solidFill>
                <a:latin typeface="BIZ UDPゴシック" panose="020B0400000000000000" pitchFamily="50" charset="-128"/>
                <a:ea typeface="BIZ UDPゴシック" panose="020B0400000000000000" pitchFamily="50" charset="-128"/>
              </a:rPr>
              <a:t>返還額の２倍の金額の納付</a:t>
            </a:r>
            <a:r>
              <a:rPr kumimoji="1" lang="ja-JP" altLang="en-US" sz="1100">
                <a:solidFill>
                  <a:schemeClr val="tx1"/>
                </a:solidFill>
                <a:latin typeface="BIZ UDPゴシック" panose="020B0400000000000000" pitchFamily="50" charset="-128"/>
                <a:ea typeface="BIZ UDPゴシック" panose="020B0400000000000000" pitchFamily="50" charset="-128"/>
              </a:rPr>
              <a:t>を命じられ、</a:t>
            </a:r>
            <a:r>
              <a:rPr kumimoji="1" lang="ja-JP" altLang="en-US" sz="1100" u="sng">
                <a:solidFill>
                  <a:srgbClr val="FF0000"/>
                </a:solidFill>
                <a:latin typeface="BIZ UDPゴシック" panose="020B0400000000000000" pitchFamily="50" charset="-128"/>
                <a:ea typeface="BIZ UDPゴシック" panose="020B0400000000000000" pitchFamily="50" charset="-128"/>
              </a:rPr>
              <a:t>詐欺罪</a:t>
            </a:r>
            <a:r>
              <a:rPr kumimoji="1" lang="ja-JP" altLang="en-US" sz="1100">
                <a:solidFill>
                  <a:schemeClr val="tx1"/>
                </a:solidFill>
                <a:latin typeface="BIZ UDPゴシック" panose="020B0400000000000000" pitchFamily="50" charset="-128"/>
                <a:ea typeface="BIZ UDPゴシック" panose="020B0400000000000000" pitchFamily="50" charset="-128"/>
              </a:rPr>
              <a:t>として</a:t>
            </a:r>
            <a:r>
              <a:rPr kumimoji="1" lang="ja-JP" altLang="en-US" sz="1100" u="sng">
                <a:solidFill>
                  <a:srgbClr val="FF0000"/>
                </a:solidFill>
                <a:latin typeface="BIZ UDPゴシック" panose="020B0400000000000000" pitchFamily="50" charset="-128"/>
                <a:ea typeface="BIZ UDPゴシック" panose="020B0400000000000000" pitchFamily="50" charset="-128"/>
              </a:rPr>
              <a:t>刑罰に処せられる</a:t>
            </a:r>
            <a:r>
              <a:rPr kumimoji="1" lang="ja-JP" altLang="en-US" sz="1100">
                <a:solidFill>
                  <a:schemeClr val="tx1"/>
                </a:solidFill>
                <a:latin typeface="BIZ UDPゴシック" panose="020B0400000000000000" pitchFamily="50" charset="-128"/>
                <a:ea typeface="BIZ UDPゴシック" panose="020B0400000000000000" pitchFamily="50" charset="-128"/>
              </a:rPr>
              <a:t>ことがあります。なお、不正の行為があるにもかかわらず、教育訓練給付金の支給申請に関するハローワークの</a:t>
            </a:r>
            <a:r>
              <a:rPr kumimoji="1" lang="ja-JP" altLang="en-US" sz="1100" u="sng">
                <a:solidFill>
                  <a:srgbClr val="FF0000"/>
                </a:solidFill>
                <a:latin typeface="BIZ UDPゴシック" panose="020B0400000000000000" pitchFamily="50" charset="-128"/>
                <a:ea typeface="BIZ UDPゴシック" panose="020B0400000000000000" pitchFamily="50" charset="-128"/>
              </a:rPr>
              <a:t>調査・質問に対し虚偽の陳述をした場合は、納付命令の対象</a:t>
            </a:r>
            <a:r>
              <a:rPr kumimoji="1" lang="ja-JP" altLang="en-US" sz="1100">
                <a:solidFill>
                  <a:schemeClr val="tx1"/>
                </a:solidFill>
                <a:latin typeface="BIZ UDPゴシック" panose="020B0400000000000000" pitchFamily="50" charset="-128"/>
                <a:ea typeface="BIZ UDPゴシック" panose="020B0400000000000000" pitchFamily="50" charset="-128"/>
              </a:rPr>
              <a:t>になることがあります。</a:t>
            </a:r>
            <a:endParaRPr kumimoji="1" lang="en-US" altLang="ja-JP" sz="1100">
              <a:solidFill>
                <a:schemeClr val="tx1"/>
              </a:solidFill>
              <a:latin typeface="BIZ UDPゴシック" panose="020B0400000000000000" pitchFamily="50" charset="-128"/>
              <a:ea typeface="BIZ UDPゴシック" panose="020B0400000000000000" pitchFamily="50" charset="-128"/>
            </a:endParaRPr>
          </a:p>
          <a:p>
            <a:r>
              <a:rPr kumimoji="1" lang="ja-JP" altLang="en-US" sz="1100">
                <a:solidFill>
                  <a:schemeClr val="tx1"/>
                </a:solidFill>
                <a:latin typeface="BIZ UDPゴシック" panose="020B0400000000000000" pitchFamily="50" charset="-128"/>
                <a:ea typeface="BIZ UDPゴシック" panose="020B0400000000000000" pitchFamily="50" charset="-128"/>
              </a:rPr>
              <a:t>　不正受給をした場合、受講開始日前の被保険者であった期間は、なかったものとみなされるので、以後一定期間は、他の教育訓練の受講についても教育訓練給付金を受けることができなくなります。</a:t>
            </a:r>
            <a:endParaRPr kumimoji="1" lang="en-US" altLang="ja-JP" sz="1100">
              <a:solidFill>
                <a:schemeClr val="tx1"/>
              </a:solidFill>
              <a:latin typeface="BIZ UDPゴシック" panose="020B0400000000000000" pitchFamily="50" charset="-128"/>
              <a:ea typeface="BIZ UDPゴシック" panose="020B0400000000000000" pitchFamily="50" charset="-128"/>
            </a:endParaRPr>
          </a:p>
          <a:p>
            <a:r>
              <a:rPr kumimoji="1" lang="ja-JP" altLang="en-US" sz="1100">
                <a:solidFill>
                  <a:schemeClr val="tx1"/>
                </a:solidFill>
                <a:latin typeface="BIZ UDPゴシック" panose="020B0400000000000000" pitchFamily="50" charset="-128"/>
                <a:ea typeface="BIZ UDPゴシック" panose="020B0400000000000000" pitchFamily="50" charset="-128"/>
              </a:rPr>
              <a:t>　教育訓練講座の運営等について不審な事案を発見した場合は、最寄りのハローワークに通報・ご相談ください。</a:t>
            </a:r>
          </a:p>
        </p:txBody>
      </p:sp>
      <p:pic>
        <p:nvPicPr>
          <p:cNvPr id="22" name="図 21">
            <a:extLst>
              <a:ext uri="{FF2B5EF4-FFF2-40B4-BE49-F238E27FC236}">
                <a16:creationId xmlns:a16="http://schemas.microsoft.com/office/drawing/2014/main" id="{00000000-0008-0000-0000-0000E112000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2226" y="9020496"/>
            <a:ext cx="457296" cy="448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テキスト ボックス 22">
            <a:extLst>
              <a:ext uri="{FF2B5EF4-FFF2-40B4-BE49-F238E27FC236}">
                <a16:creationId xmlns:a16="http://schemas.microsoft.com/office/drawing/2014/main" id="{14768B7A-21D3-D5E9-D05F-4811C9CD50A0}"/>
              </a:ext>
            </a:extLst>
          </p:cNvPr>
          <p:cNvSpPr txBox="1"/>
          <p:nvPr/>
        </p:nvSpPr>
        <p:spPr>
          <a:xfrm>
            <a:off x="1302015" y="9091598"/>
            <a:ext cx="4501553" cy="369332"/>
          </a:xfrm>
          <a:prstGeom prst="rect">
            <a:avLst/>
          </a:prstGeom>
          <a:noFill/>
        </p:spPr>
        <p:txBody>
          <a:bodyPr wrap="none" rtlCol="0">
            <a:spAutoFit/>
          </a:bodyPr>
          <a:lstStyle/>
          <a:p>
            <a:r>
              <a:rPr kumimoji="1" lang="ja-JP" altLang="en-US" b="1">
                <a:latin typeface="BIZ UDPゴシック" panose="020B0400000000000000" pitchFamily="50" charset="-128"/>
                <a:ea typeface="BIZ UDPゴシック" panose="020B0400000000000000" pitchFamily="50" charset="-128"/>
              </a:rPr>
              <a:t>厚生労働省・都道府県労働局・ハローワーク</a:t>
            </a:r>
          </a:p>
        </p:txBody>
      </p:sp>
      <p:sp>
        <p:nvSpPr>
          <p:cNvPr id="24" name="テキスト ボックス 23">
            <a:extLst>
              <a:ext uri="{FF2B5EF4-FFF2-40B4-BE49-F238E27FC236}">
                <a16:creationId xmlns:a16="http://schemas.microsoft.com/office/drawing/2014/main" id="{7801DFF7-B752-508B-8DF6-93482DB396A7}"/>
              </a:ext>
            </a:extLst>
          </p:cNvPr>
          <p:cNvSpPr txBox="1"/>
          <p:nvPr/>
        </p:nvSpPr>
        <p:spPr>
          <a:xfrm>
            <a:off x="5522378" y="9328252"/>
            <a:ext cx="1316386" cy="261610"/>
          </a:xfrm>
          <a:prstGeom prst="rect">
            <a:avLst/>
          </a:prstGeom>
          <a:noFill/>
        </p:spPr>
        <p:txBody>
          <a:bodyPr wrap="none" rtlCol="0">
            <a:spAutoFit/>
          </a:bodyPr>
          <a:lstStyle/>
          <a:p>
            <a:r>
              <a:rPr kumimoji="1" lang="en-US" altLang="ja-JP" sz="1100" dirty="0">
                <a:latin typeface="BIZ UDPゴシック" panose="020B0400000000000000" pitchFamily="50" charset="-128"/>
                <a:ea typeface="BIZ UDPゴシック" panose="020B0400000000000000" pitchFamily="50" charset="-128"/>
              </a:rPr>
              <a:t>LL070801</a:t>
            </a:r>
            <a:r>
              <a:rPr kumimoji="1" lang="ja-JP" altLang="en-US" sz="1100" dirty="0">
                <a:latin typeface="BIZ UDPゴシック" panose="020B0400000000000000" pitchFamily="50" charset="-128"/>
                <a:ea typeface="BIZ UDPゴシック" panose="020B0400000000000000" pitchFamily="50" charset="-128"/>
              </a:rPr>
              <a:t>保</a:t>
            </a:r>
            <a:r>
              <a:rPr kumimoji="1" lang="en-US" altLang="ja-JP" sz="1100" dirty="0">
                <a:latin typeface="BIZ UDPゴシック" panose="020B0400000000000000" pitchFamily="50" charset="-128"/>
                <a:ea typeface="BIZ UDPゴシック" panose="020B0400000000000000" pitchFamily="50" charset="-128"/>
              </a:rPr>
              <a:t>01</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BB5781DA-AEBD-C74F-FF27-EE8DBEDAF59F}"/>
              </a:ext>
            </a:extLst>
          </p:cNvPr>
          <p:cNvSpPr txBox="1"/>
          <p:nvPr/>
        </p:nvSpPr>
        <p:spPr>
          <a:xfrm>
            <a:off x="17689" y="4382614"/>
            <a:ext cx="6901170" cy="978281"/>
          </a:xfrm>
          <a:prstGeom prst="rect">
            <a:avLst/>
          </a:prstGeom>
          <a:noFill/>
        </p:spPr>
        <p:txBody>
          <a:bodyPr wrap="square" rtlCol="0">
            <a:spAutoFit/>
          </a:bodyPr>
          <a:lstStyle/>
          <a:p>
            <a:pPr indent="87313">
              <a:lnSpc>
                <a:spcPts val="1800"/>
              </a:lnSpc>
            </a:pPr>
            <a:r>
              <a:rPr kumimoji="1" lang="ja-JP" altLang="en-US" sz="1100">
                <a:latin typeface="BIZ UDPゴシック" panose="020B0400000000000000" pitchFamily="50" charset="-128"/>
                <a:ea typeface="BIZ UDPゴシック" panose="020B0400000000000000" pitchFamily="50" charset="-128"/>
              </a:rPr>
              <a:t>　働く人の主体的な能力開発を支援し、早期の再就職とキャリア形成の促進を図る雇用保険の給付制度です。</a:t>
            </a:r>
          </a:p>
          <a:p>
            <a:pPr>
              <a:lnSpc>
                <a:spcPts val="1800"/>
              </a:lnSpc>
            </a:pPr>
            <a:r>
              <a:rPr kumimoji="1" lang="ja-JP" altLang="en-US" sz="1100">
                <a:latin typeface="BIZ UDPゴシック" panose="020B0400000000000000" pitchFamily="50" charset="-128"/>
                <a:ea typeface="BIZ UDPゴシック" panose="020B0400000000000000" pitchFamily="50" charset="-128"/>
              </a:rPr>
              <a:t>　一定の条件を満たす被保険者（在職者）または被保険者であった方（離職者）が厚生労働大臣の指定する</a:t>
            </a:r>
            <a:endParaRPr kumimoji="1" lang="en-US" altLang="ja-JP" sz="1100">
              <a:latin typeface="BIZ UDPゴシック" panose="020B0400000000000000" pitchFamily="50" charset="-128"/>
              <a:ea typeface="BIZ UDPゴシック" panose="020B0400000000000000" pitchFamily="50" charset="-128"/>
            </a:endParaRPr>
          </a:p>
          <a:p>
            <a:pPr marL="87313" indent="-87313">
              <a:lnSpc>
                <a:spcPts val="1800"/>
              </a:lnSpc>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特定一般教育訓練</a:t>
            </a:r>
            <a:r>
              <a:rPr kumimoji="1" lang="ja-JP" altLang="en-US" sz="1100">
                <a:latin typeface="BIZ UDPゴシック" panose="020B0400000000000000" pitchFamily="50" charset="-128"/>
                <a:ea typeface="BIZ UDPゴシック" panose="020B0400000000000000" pitchFamily="50" charset="-128"/>
              </a:rPr>
              <a:t>を修了した場合、ご自身で教育訓練実施者に支払った教育訓練経費の一定割合に相当する額（上限あり）をハローワークから支給します。　</a:t>
            </a:r>
            <a:endParaRPr kumimoji="1" lang="en-US" altLang="ja-JP" sz="1100">
              <a:latin typeface="BIZ UDPゴシック" panose="020B0400000000000000" pitchFamily="50" charset="-128"/>
              <a:ea typeface="BIZ UDPゴシック" panose="020B0400000000000000" pitchFamily="50" charset="-128"/>
            </a:endParaRPr>
          </a:p>
        </p:txBody>
      </p:sp>
      <p:sp>
        <p:nvSpPr>
          <p:cNvPr id="3" name="四角形: 角を丸くする 2">
            <a:extLst>
              <a:ext uri="{FF2B5EF4-FFF2-40B4-BE49-F238E27FC236}">
                <a16:creationId xmlns:a16="http://schemas.microsoft.com/office/drawing/2014/main" id="{516923A7-3190-196C-5C15-C0DD556EFCFD}"/>
              </a:ext>
            </a:extLst>
          </p:cNvPr>
          <p:cNvSpPr/>
          <p:nvPr/>
        </p:nvSpPr>
        <p:spPr>
          <a:xfrm>
            <a:off x="56356" y="5434659"/>
            <a:ext cx="6735008" cy="353943"/>
          </a:xfrm>
          <a:prstGeom prst="roundRect">
            <a:avLst/>
          </a:prstGeom>
          <a:solidFill>
            <a:srgbClr val="D5B8EA"/>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a:solidFill>
                  <a:schemeClr val="tx1"/>
                </a:solidFill>
                <a:latin typeface="BIZ UDPゴシック" panose="020B0400000000000000" pitchFamily="50" charset="-128"/>
                <a:ea typeface="BIZ UDPゴシック" panose="020B0400000000000000" pitchFamily="50" charset="-128"/>
              </a:rPr>
              <a:t>（参考２）専門実践教育訓練の「教育訓練給付金」とは</a:t>
            </a:r>
          </a:p>
        </p:txBody>
      </p:sp>
      <p:sp>
        <p:nvSpPr>
          <p:cNvPr id="16" name="テキスト ボックス 15">
            <a:extLst>
              <a:ext uri="{FF2B5EF4-FFF2-40B4-BE49-F238E27FC236}">
                <a16:creationId xmlns:a16="http://schemas.microsoft.com/office/drawing/2014/main" id="{B068DECA-2364-DA51-BF73-2C2BE9373C51}"/>
              </a:ext>
            </a:extLst>
          </p:cNvPr>
          <p:cNvSpPr txBox="1"/>
          <p:nvPr/>
        </p:nvSpPr>
        <p:spPr>
          <a:xfrm>
            <a:off x="118519" y="5762094"/>
            <a:ext cx="6672845" cy="1209114"/>
          </a:xfrm>
          <a:prstGeom prst="rect">
            <a:avLst/>
          </a:prstGeom>
          <a:noFill/>
        </p:spPr>
        <p:txBody>
          <a:bodyPr wrap="square" rtlCol="0">
            <a:spAutoFit/>
          </a:bodyPr>
          <a:lstStyle/>
          <a:p>
            <a:pPr>
              <a:lnSpc>
                <a:spcPts val="1800"/>
              </a:lnSpc>
            </a:pPr>
            <a:r>
              <a:rPr kumimoji="1" lang="ja-JP" altLang="en-US" sz="1100">
                <a:latin typeface="BIZ UDPゴシック" panose="020B0400000000000000" pitchFamily="50" charset="-128"/>
                <a:ea typeface="BIZ UDPゴシック" panose="020B0400000000000000" pitchFamily="50" charset="-128"/>
              </a:rPr>
              <a:t>　働く人の主体的で中長期的なキャリア形成を支援し、雇用の安定と再就職の促進を図る雇用保険の給付制度です。　</a:t>
            </a:r>
            <a:endParaRPr kumimoji="1" lang="en-US" altLang="ja-JP" sz="1100">
              <a:latin typeface="BIZ UDPゴシック" panose="020B0400000000000000" pitchFamily="50" charset="-128"/>
              <a:ea typeface="BIZ UDPゴシック" panose="020B0400000000000000" pitchFamily="50" charset="-128"/>
            </a:endParaRPr>
          </a:p>
          <a:p>
            <a:pPr>
              <a:lnSpc>
                <a:spcPts val="1800"/>
              </a:lnSpc>
            </a:pPr>
            <a:r>
              <a:rPr kumimoji="1" lang="ja-JP" altLang="en-US" sz="1100">
                <a:latin typeface="BIZ UDPゴシック" panose="020B0400000000000000" pitchFamily="50" charset="-128"/>
                <a:ea typeface="BIZ UDPゴシック" panose="020B0400000000000000" pitchFamily="50" charset="-128"/>
              </a:rPr>
              <a:t>　一定の条件を満たす被保険者（在職者）または被保険者であった方（離職者）が厚生労働大臣の指定する</a:t>
            </a:r>
            <a:endParaRPr kumimoji="1" lang="en-US" altLang="ja-JP" sz="1100">
              <a:latin typeface="BIZ UDPゴシック" panose="020B0400000000000000" pitchFamily="50" charset="-128"/>
              <a:ea typeface="BIZ UDPゴシック" panose="020B0400000000000000" pitchFamily="50" charset="-128"/>
            </a:endParaRPr>
          </a:p>
          <a:p>
            <a:pPr>
              <a:lnSpc>
                <a:spcPts val="1800"/>
              </a:lnSpc>
            </a:pPr>
            <a:r>
              <a:rPr kumimoji="1" lang="ja-JP" altLang="en-US" sz="1100" b="1" u="sng">
                <a:latin typeface="BIZ UDPゴシック" panose="020B0400000000000000" pitchFamily="50" charset="-128"/>
                <a:ea typeface="BIZ UDPゴシック" panose="020B0400000000000000" pitchFamily="50" charset="-128"/>
              </a:rPr>
              <a:t>専門実践教育訓練</a:t>
            </a:r>
            <a:r>
              <a:rPr kumimoji="1" lang="ja-JP" altLang="en-US" sz="1100">
                <a:latin typeface="BIZ UDPゴシック" panose="020B0400000000000000" pitchFamily="50" charset="-128"/>
                <a:ea typeface="BIZ UDPゴシック" panose="020B0400000000000000" pitchFamily="50" charset="-128"/>
              </a:rPr>
              <a:t>を受講・修了した場合、ご自身で教育訓練実施者に支払った教育訓練経費の一定割合に相当する額（上限あり）をハローワークから支給します。</a:t>
            </a:r>
            <a:endParaRPr kumimoji="1" lang="en-US" altLang="ja-JP" sz="1100">
              <a:latin typeface="BIZ UDPゴシック" panose="020B0400000000000000" pitchFamily="50" charset="-128"/>
              <a:ea typeface="BIZ UDPゴシック" panose="020B0400000000000000" pitchFamily="50" charset="-128"/>
            </a:endParaRPr>
          </a:p>
        </p:txBody>
      </p:sp>
      <p:sp>
        <p:nvSpPr>
          <p:cNvPr id="29" name="四角形: 角を丸くする 28">
            <a:extLst>
              <a:ext uri="{FF2B5EF4-FFF2-40B4-BE49-F238E27FC236}">
                <a16:creationId xmlns:a16="http://schemas.microsoft.com/office/drawing/2014/main" id="{260DEE84-97F4-7A91-D919-0268DBA5168B}"/>
              </a:ext>
            </a:extLst>
          </p:cNvPr>
          <p:cNvSpPr/>
          <p:nvPr/>
        </p:nvSpPr>
        <p:spPr>
          <a:xfrm>
            <a:off x="1174314" y="6981732"/>
            <a:ext cx="4509371" cy="353943"/>
          </a:xfrm>
          <a:prstGeom prst="roundRect">
            <a:avLst/>
          </a:prstGeom>
          <a:solidFill>
            <a:schemeClr val="bg1"/>
          </a:solidFill>
          <a:ln>
            <a:solidFill>
              <a:schemeClr val="accent4">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400">
                <a:solidFill>
                  <a:schemeClr val="tx1"/>
                </a:solidFill>
                <a:latin typeface="BIZ UDPゴシック" panose="020B0400000000000000" pitchFamily="50" charset="-128"/>
                <a:ea typeface="BIZ UDPゴシック" panose="020B0400000000000000" pitchFamily="50" charset="-128"/>
              </a:rPr>
              <a:t>不正受給は、詐欺罪に問われるので、ご注意ください</a:t>
            </a:r>
            <a:endParaRPr kumimoji="1" lang="en-US" altLang="ja-JP" sz="1400">
              <a:solidFill>
                <a:schemeClr val="tx1"/>
              </a:solidFill>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D4F5540A-68CD-C1B6-3D91-F58902E498B4}"/>
              </a:ext>
            </a:extLst>
          </p:cNvPr>
          <p:cNvSpPr txBox="1"/>
          <p:nvPr/>
        </p:nvSpPr>
        <p:spPr>
          <a:xfrm>
            <a:off x="71925" y="270414"/>
            <a:ext cx="4274096" cy="307777"/>
          </a:xfrm>
          <a:prstGeom prst="rect">
            <a:avLst/>
          </a:prstGeom>
          <a:noFill/>
        </p:spPr>
        <p:txBody>
          <a:bodyPr wrap="square" rtlCol="0">
            <a:spAutoFit/>
          </a:bodyPr>
          <a:lstStyle/>
          <a:p>
            <a:pPr defTabSz="870875">
              <a:defRPr/>
            </a:pPr>
            <a:r>
              <a:rPr lang="ja-JP" altLang="en-US" sz="1400">
                <a:solidFill>
                  <a:prstClr val="black"/>
                </a:solidFill>
                <a:latin typeface="BIZ UDPゴシック" panose="020B0400000000000000" pitchFamily="50" charset="-128"/>
                <a:ea typeface="BIZ UDPゴシック" panose="020B0400000000000000" pitchFamily="50" charset="-128"/>
              </a:rPr>
              <a:t>仕事のスキルアップ・資格取得をめざす皆さまへ</a:t>
            </a:r>
          </a:p>
        </p:txBody>
      </p:sp>
    </p:spTree>
    <p:extLst>
      <p:ext uri="{BB962C8B-B14F-4D97-AF65-F5344CB8AC3E}">
        <p14:creationId xmlns:p14="http://schemas.microsoft.com/office/powerpoint/2010/main" val="2887674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AA832E6A-AC6D-1C26-CE09-9202941E5A9F}"/>
              </a:ext>
            </a:extLst>
          </p:cNvPr>
          <p:cNvSpPr/>
          <p:nvPr/>
        </p:nvSpPr>
        <p:spPr>
          <a:xfrm>
            <a:off x="132202" y="190424"/>
            <a:ext cx="6588087" cy="36000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a:ln w="0"/>
                <a:solidFill>
                  <a:schemeClr val="bg1"/>
                </a:solidFill>
                <a:latin typeface="BIZ UDPゴシック" panose="020B0400000000000000" pitchFamily="50" charset="-128"/>
                <a:ea typeface="BIZ UDPゴシック" panose="020B0400000000000000" pitchFamily="50" charset="-128"/>
              </a:rPr>
              <a:t>１</a:t>
            </a:r>
            <a:r>
              <a:rPr kumimoji="1" lang="en-US" altLang="ja-JP" sz="1600" b="1">
                <a:ln w="0"/>
                <a:solidFill>
                  <a:schemeClr val="bg1"/>
                </a:solidFill>
                <a:latin typeface="BIZ UDPゴシック" panose="020B0400000000000000" pitchFamily="50" charset="-128"/>
                <a:ea typeface="BIZ UDPゴシック" panose="020B0400000000000000" pitchFamily="50" charset="-128"/>
              </a:rPr>
              <a:t>.</a:t>
            </a:r>
            <a:r>
              <a:rPr kumimoji="1" lang="ja-JP" altLang="en-US" sz="1600" b="1">
                <a:ln w="0"/>
                <a:solidFill>
                  <a:schemeClr val="bg1"/>
                </a:solidFill>
                <a:latin typeface="BIZ UDPゴシック" panose="020B0400000000000000" pitchFamily="50" charset="-128"/>
                <a:ea typeface="BIZ UDPゴシック" panose="020B0400000000000000" pitchFamily="50" charset="-128"/>
              </a:rPr>
              <a:t>一般教育訓練給付金の概要</a:t>
            </a:r>
          </a:p>
        </p:txBody>
      </p:sp>
      <p:sp>
        <p:nvSpPr>
          <p:cNvPr id="2" name="四角形: 角を丸くする 1">
            <a:extLst>
              <a:ext uri="{FF2B5EF4-FFF2-40B4-BE49-F238E27FC236}">
                <a16:creationId xmlns:a16="http://schemas.microsoft.com/office/drawing/2014/main" id="{EBAFA987-2D40-76C4-835F-961229F8132C}"/>
              </a:ext>
            </a:extLst>
          </p:cNvPr>
          <p:cNvSpPr/>
          <p:nvPr/>
        </p:nvSpPr>
        <p:spPr>
          <a:xfrm>
            <a:off x="115860" y="707188"/>
            <a:ext cx="6604429" cy="324000"/>
          </a:xfrm>
          <a:prstGeom prst="roundRect">
            <a:avLst/>
          </a:prstGeom>
          <a:solidFill>
            <a:srgbClr val="D5B8EA"/>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a:solidFill>
                  <a:schemeClr val="tx1"/>
                </a:solidFill>
                <a:latin typeface="BIZ UDPゴシック" panose="020B0400000000000000" pitchFamily="50" charset="-128"/>
                <a:ea typeface="BIZ UDPゴシック" panose="020B0400000000000000" pitchFamily="50" charset="-128"/>
              </a:rPr>
              <a:t>一般教育訓練給付金の支給対象者</a:t>
            </a:r>
          </a:p>
        </p:txBody>
      </p:sp>
      <p:sp>
        <p:nvSpPr>
          <p:cNvPr id="3" name="テキスト ボックス 2">
            <a:extLst>
              <a:ext uri="{FF2B5EF4-FFF2-40B4-BE49-F238E27FC236}">
                <a16:creationId xmlns:a16="http://schemas.microsoft.com/office/drawing/2014/main" id="{23104159-B63B-08B6-B0A3-631272DA3E00}"/>
              </a:ext>
            </a:extLst>
          </p:cNvPr>
          <p:cNvSpPr txBox="1"/>
          <p:nvPr/>
        </p:nvSpPr>
        <p:spPr>
          <a:xfrm>
            <a:off x="115861" y="979378"/>
            <a:ext cx="6604428" cy="2359620"/>
          </a:xfrm>
          <a:prstGeom prst="rect">
            <a:avLst/>
          </a:prstGeom>
          <a:noFill/>
        </p:spPr>
        <p:txBody>
          <a:bodyPr wrap="square" rtlCol="0">
            <a:spAutoFit/>
          </a:bodyPr>
          <a:lstStyle/>
          <a:p>
            <a:r>
              <a:rPr kumimoji="1" lang="ja-JP" altLang="en-US" sz="1600">
                <a:latin typeface="BIZ UDPゴシック" panose="020B0400000000000000" pitchFamily="50" charset="-128"/>
                <a:ea typeface="BIZ UDPゴシック" panose="020B0400000000000000" pitchFamily="50" charset="-128"/>
              </a:rPr>
              <a:t>　</a:t>
            </a:r>
            <a:r>
              <a:rPr kumimoji="1" lang="ja-JP" altLang="en-US" sz="1100">
                <a:latin typeface="BIZ UDPゴシック" panose="020B0400000000000000" pitchFamily="50" charset="-128"/>
                <a:ea typeface="BIZ UDPゴシック" panose="020B0400000000000000" pitchFamily="50" charset="-128"/>
              </a:rPr>
              <a:t>一般教育訓練給付金の支給対象者（受給資格者）は、①または②のいずれかに該当し、厚生労働大臣が指定する一般教育訓練を修了した方です。</a:t>
            </a:r>
            <a:endParaRPr kumimoji="1" lang="en-US" altLang="ja-JP" sz="1100">
              <a:latin typeface="BIZ UDPゴシック" panose="020B0400000000000000" pitchFamily="50" charset="-128"/>
              <a:ea typeface="BIZ UDPゴシック" panose="020B0400000000000000" pitchFamily="50" charset="-128"/>
            </a:endParaRPr>
          </a:p>
          <a:p>
            <a:pPr>
              <a:lnSpc>
                <a:spcPts val="1100"/>
              </a:lnSpc>
            </a:pPr>
            <a:endParaRPr kumimoji="1" lang="en-US" altLang="ja-JP" sz="1200">
              <a:latin typeface="BIZ UDPゴシック" panose="020B0400000000000000" pitchFamily="50" charset="-128"/>
              <a:ea typeface="BIZ UDPゴシック" panose="020B0400000000000000" pitchFamily="50" charset="-128"/>
            </a:endParaRPr>
          </a:p>
          <a:p>
            <a:r>
              <a:rPr kumimoji="1" lang="ja-JP" altLang="en-US" sz="1100">
                <a:latin typeface="BIZ UDPゴシック" panose="020B0400000000000000" pitchFamily="50" charset="-128"/>
                <a:ea typeface="BIZ UDPゴシック" panose="020B0400000000000000" pitchFamily="50" charset="-128"/>
              </a:rPr>
              <a:t>①　被保険者</a:t>
            </a:r>
            <a:endParaRPr kumimoji="1" lang="en-US" altLang="ja-JP" sz="1100">
              <a:latin typeface="BIZ UDPゴシック" panose="020B0400000000000000" pitchFamily="50" charset="-128"/>
              <a:ea typeface="BIZ UDPゴシック" panose="020B0400000000000000" pitchFamily="50" charset="-128"/>
            </a:endParaRPr>
          </a:p>
          <a:p>
            <a:pPr marL="174625" indent="-174625"/>
            <a:r>
              <a:rPr kumimoji="1" lang="ja-JP" altLang="en-US" sz="1200">
                <a:latin typeface="BIZ UDPゴシック" panose="020B0400000000000000" pitchFamily="50" charset="-128"/>
                <a:ea typeface="BIZ UDPゴシック" panose="020B0400000000000000" pitchFamily="50" charset="-128"/>
              </a:rPr>
              <a:t>　　 </a:t>
            </a:r>
            <a:r>
              <a:rPr kumimoji="1" lang="ja-JP" altLang="en-US" sz="1100">
                <a:latin typeface="BIZ UDPゴシック" panose="020B0400000000000000" pitchFamily="50" charset="-128"/>
                <a:ea typeface="BIZ UDPゴシック" panose="020B0400000000000000" pitchFamily="50" charset="-128"/>
              </a:rPr>
              <a:t>一般教育訓練の受講を開始した日（以下「受講開始日」★）において、被保険者のうち、支給要件期間★★が</a:t>
            </a:r>
            <a:r>
              <a:rPr kumimoji="1" lang="ja-JP" altLang="en-US" sz="1100" u="sng">
                <a:solidFill>
                  <a:srgbClr val="FF0000"/>
                </a:solidFill>
                <a:latin typeface="BIZ UDPゴシック" panose="020B0400000000000000" pitchFamily="50" charset="-128"/>
                <a:ea typeface="BIZ UDPゴシック" panose="020B0400000000000000" pitchFamily="50" charset="-128"/>
              </a:rPr>
              <a:t>３年以上</a:t>
            </a:r>
            <a:r>
              <a:rPr kumimoji="1" lang="ja-JP" altLang="en-US" sz="1100">
                <a:latin typeface="BIZ UDPゴシック" panose="020B0400000000000000" pitchFamily="50" charset="-128"/>
                <a:ea typeface="BIZ UDPゴシック" panose="020B0400000000000000" pitchFamily="50" charset="-128"/>
              </a:rPr>
              <a:t>（</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）ある方。</a:t>
            </a:r>
            <a:endParaRPr kumimoji="1" lang="en-US" altLang="ja-JP" sz="1100">
              <a:latin typeface="BIZ UDPゴシック" panose="020B0400000000000000" pitchFamily="50" charset="-128"/>
              <a:ea typeface="BIZ UDPゴシック" panose="020B0400000000000000" pitchFamily="50" charset="-128"/>
            </a:endParaRPr>
          </a:p>
          <a:p>
            <a:pPr>
              <a:lnSpc>
                <a:spcPts val="800"/>
              </a:lnSpc>
            </a:pPr>
            <a:endParaRPr kumimoji="1" lang="en-US" altLang="ja-JP" sz="1100">
              <a:latin typeface="BIZ UDPゴシック" panose="020B0400000000000000" pitchFamily="50" charset="-128"/>
              <a:ea typeface="BIZ UDPゴシック" panose="020B0400000000000000" pitchFamily="50" charset="-128"/>
            </a:endParaRPr>
          </a:p>
          <a:p>
            <a:r>
              <a:rPr kumimoji="1" lang="ja-JP" altLang="en-US" sz="1100">
                <a:latin typeface="BIZ UDPゴシック" panose="020B0400000000000000" pitchFamily="50" charset="-128"/>
                <a:ea typeface="BIZ UDPゴシック" panose="020B0400000000000000" pitchFamily="50" charset="-128"/>
              </a:rPr>
              <a:t>②　被保険者であった方</a:t>
            </a:r>
            <a:endParaRPr kumimoji="1" lang="en-US" altLang="ja-JP" sz="1100">
              <a:latin typeface="BIZ UDPゴシック" panose="020B0400000000000000" pitchFamily="50" charset="-128"/>
              <a:ea typeface="BIZ UDPゴシック" panose="020B0400000000000000" pitchFamily="50" charset="-128"/>
            </a:endParaRPr>
          </a:p>
          <a:p>
            <a:pPr marL="174625" indent="-174625"/>
            <a:r>
              <a:rPr kumimoji="1" lang="ja-JP" altLang="en-US" sz="1200">
                <a:latin typeface="BIZ UDPゴシック" panose="020B0400000000000000" pitchFamily="50" charset="-128"/>
                <a:ea typeface="BIZ UDPゴシック" panose="020B0400000000000000" pitchFamily="50" charset="-128"/>
              </a:rPr>
              <a:t>　　 </a:t>
            </a:r>
            <a:r>
              <a:rPr kumimoji="1" lang="ja-JP" altLang="en-US" sz="1100">
                <a:latin typeface="BIZ UDPゴシック" panose="020B0400000000000000" pitchFamily="50" charset="-128"/>
                <a:ea typeface="BIZ UDPゴシック" panose="020B0400000000000000" pitchFamily="50" charset="-128"/>
              </a:rPr>
              <a:t>受講開始日において被保険者でない方のうち、被保険者資格を喪失した日（離職日の翌日）以降、受講開始日までが１年以内（適用対象期間の延長★★★が行われた場合には、最大</a:t>
            </a:r>
            <a:r>
              <a:rPr kumimoji="1" lang="en-US" altLang="ja-JP" sz="1100">
                <a:latin typeface="BIZ UDPゴシック" panose="020B0400000000000000" pitchFamily="50" charset="-128"/>
                <a:ea typeface="BIZ UDPゴシック" panose="020B0400000000000000" pitchFamily="50" charset="-128"/>
              </a:rPr>
              <a:t>20</a:t>
            </a:r>
            <a:r>
              <a:rPr kumimoji="1" lang="ja-JP" altLang="en-US" sz="1100">
                <a:latin typeface="BIZ UDPゴシック" panose="020B0400000000000000" pitchFamily="50" charset="-128"/>
                <a:ea typeface="BIZ UDPゴシック" panose="020B0400000000000000" pitchFamily="50" charset="-128"/>
              </a:rPr>
              <a:t>年以内）で、支給要件期間が</a:t>
            </a:r>
            <a:r>
              <a:rPr kumimoji="1" lang="ja-JP" altLang="en-US" sz="1100" u="sng">
                <a:solidFill>
                  <a:srgbClr val="FF0000"/>
                </a:solidFill>
                <a:latin typeface="BIZ UDPゴシック" panose="020B0400000000000000" pitchFamily="50" charset="-128"/>
                <a:ea typeface="BIZ UDPゴシック" panose="020B0400000000000000" pitchFamily="50" charset="-128"/>
              </a:rPr>
              <a:t>３年以上</a:t>
            </a:r>
            <a:r>
              <a:rPr kumimoji="1" lang="ja-JP" altLang="en-US" sz="1100">
                <a:latin typeface="BIZ UDPゴシック" panose="020B0400000000000000" pitchFamily="50" charset="-128"/>
                <a:ea typeface="BIZ UDPゴシック" panose="020B0400000000000000" pitchFamily="50" charset="-128"/>
              </a:rPr>
              <a:t>（</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）ある方。</a:t>
            </a:r>
            <a:endParaRPr kumimoji="1" lang="en-US" altLang="ja-JP" sz="1100">
              <a:latin typeface="BIZ UDPゴシック" panose="020B0400000000000000" pitchFamily="50" charset="-128"/>
              <a:ea typeface="BIZ UDPゴシック" panose="020B0400000000000000" pitchFamily="50" charset="-128"/>
            </a:endParaRPr>
          </a:p>
          <a:p>
            <a:pPr marL="174625" indent="-174625"/>
            <a:endParaRPr kumimoji="1" lang="en-US" altLang="ja-JP" sz="300">
              <a:latin typeface="BIZ UDPゴシック" panose="020B0400000000000000" pitchFamily="50" charset="-128"/>
              <a:ea typeface="BIZ UDPゴシック" panose="020B0400000000000000" pitchFamily="50" charset="-128"/>
            </a:endParaRPr>
          </a:p>
          <a:p>
            <a:pPr marL="361950" indent="-361950"/>
            <a:r>
              <a:rPr kumimoji="1" lang="ja-JP" altLang="en-US" sz="120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  上記①、②とも、初めて教育訓練給付の支給を受けようとする方については、当面の間、支給要件期間が１年以上あれば支給対象者となります。</a:t>
            </a:r>
            <a:endParaRPr kumimoji="1" lang="en-US" altLang="ja-JP" sz="120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902447CC-8546-7E17-E065-D9029D6469C8}"/>
              </a:ext>
            </a:extLst>
          </p:cNvPr>
          <p:cNvSpPr txBox="1"/>
          <p:nvPr/>
        </p:nvSpPr>
        <p:spPr>
          <a:xfrm>
            <a:off x="572612" y="3350351"/>
            <a:ext cx="959668" cy="261610"/>
          </a:xfrm>
          <a:prstGeom prst="rect">
            <a:avLst/>
          </a:prstGeom>
          <a:noFill/>
        </p:spPr>
        <p:txBody>
          <a:bodyPr wrap="square" rtlCol="0">
            <a:spAutoFit/>
          </a:bodyPr>
          <a:lstStyle/>
          <a:p>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例</a:t>
            </a:r>
            <a:r>
              <a:rPr kumimoji="1" lang="en-US" altLang="ja-JP" sz="1100">
                <a:latin typeface="BIZ UDPゴシック" panose="020B0400000000000000" pitchFamily="50" charset="-128"/>
                <a:ea typeface="BIZ UDPゴシック" panose="020B0400000000000000" pitchFamily="50" charset="-128"/>
              </a:rPr>
              <a:t>】</a:t>
            </a:r>
            <a:endParaRPr kumimoji="1" lang="ja-JP" altLang="en-US" sz="1100">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72FA59BD-627A-0148-266A-2B0B59E9F2A0}"/>
              </a:ext>
            </a:extLst>
          </p:cNvPr>
          <p:cNvSpPr txBox="1"/>
          <p:nvPr/>
        </p:nvSpPr>
        <p:spPr>
          <a:xfrm>
            <a:off x="196484" y="4881167"/>
            <a:ext cx="6523805" cy="1154162"/>
          </a:xfrm>
          <a:prstGeom prst="rect">
            <a:avLst/>
          </a:prstGeom>
          <a:solidFill>
            <a:schemeClr val="accent4">
              <a:lumMod val="20000"/>
              <a:lumOff val="80000"/>
            </a:schemeClr>
          </a:solidFill>
          <a:ln>
            <a:solidFill>
              <a:schemeClr val="tx1"/>
            </a:solidFill>
            <a:prstDash val="sysDot"/>
          </a:ln>
        </p:spPr>
        <p:txBody>
          <a:bodyPr wrap="square" rtlCol="0">
            <a:spAutoFit/>
          </a:bodyPr>
          <a:lstStyle/>
          <a:p>
            <a:r>
              <a:rPr kumimoji="1" lang="ja-JP" altLang="en-US" sz="1200" b="1">
                <a:latin typeface="BIZ UDPゴシック" panose="020B0400000000000000" pitchFamily="50" charset="-128"/>
                <a:ea typeface="BIZ UDPゴシック" panose="020B0400000000000000" pitchFamily="50" charset="-128"/>
              </a:rPr>
              <a:t>★</a:t>
            </a:r>
            <a:r>
              <a:rPr kumimoji="1" lang="en-US" altLang="ja-JP" sz="1200" b="1">
                <a:latin typeface="BIZ UDPゴシック" panose="020B0400000000000000" pitchFamily="50" charset="-128"/>
                <a:ea typeface="BIZ UDPゴシック" panose="020B0400000000000000" pitchFamily="50" charset="-128"/>
              </a:rPr>
              <a:t>〈</a:t>
            </a:r>
            <a:r>
              <a:rPr kumimoji="1" lang="ja-JP" altLang="en-US" sz="1200" b="1">
                <a:latin typeface="BIZ UDPゴシック" panose="020B0400000000000000" pitchFamily="50" charset="-128"/>
                <a:ea typeface="BIZ UDPゴシック" panose="020B0400000000000000" pitchFamily="50" charset="-128"/>
              </a:rPr>
              <a:t>受講開始日とは</a:t>
            </a:r>
            <a:r>
              <a:rPr kumimoji="1" lang="en-US" altLang="ja-JP" sz="1200" b="1">
                <a:latin typeface="BIZ UDPゴシック" panose="020B0400000000000000" pitchFamily="50" charset="-128"/>
                <a:ea typeface="BIZ UDPゴシック" panose="020B0400000000000000" pitchFamily="50" charset="-128"/>
              </a:rPr>
              <a:t>〉</a:t>
            </a:r>
            <a:endParaRPr kumimoji="1" lang="en-US" altLang="ja-JP" sz="1200">
              <a:latin typeface="BIZ UDPゴシック" panose="020B0400000000000000" pitchFamily="50" charset="-128"/>
              <a:ea typeface="BIZ UDPゴシック" panose="020B0400000000000000" pitchFamily="50" charset="-128"/>
            </a:endParaRPr>
          </a:p>
          <a:p>
            <a:pPr marL="180975" indent="-180975"/>
            <a:r>
              <a:rPr kumimoji="1" lang="ja-JP" altLang="en-US" sz="1100">
                <a:latin typeface="BIZ UDPゴシック" panose="020B0400000000000000" pitchFamily="50" charset="-128"/>
                <a:ea typeface="BIZ UDPゴシック" panose="020B0400000000000000" pitchFamily="50" charset="-128"/>
              </a:rPr>
              <a:t>■　受講開始日とは、通学制の場合は教育訓練の所定の開講日（必ずしも本人の出席第１日目とならないことがあります。）、通信制の場合は教材などの発送日であって、いずれも指定教育訓練実施者が証明する日であり、一般教育訓練として厚生労働大臣の指定を受けた期間内であることが必要です。</a:t>
            </a:r>
            <a:endParaRPr kumimoji="1" lang="en-US" altLang="ja-JP" sz="1200">
              <a:latin typeface="BIZ UDPゴシック" panose="020B0400000000000000" pitchFamily="50" charset="-128"/>
              <a:ea typeface="BIZ UDPゴシック" panose="020B0400000000000000" pitchFamily="50" charset="-128"/>
            </a:endParaRPr>
          </a:p>
          <a:p>
            <a:pPr marL="180975" indent="-180975"/>
            <a:r>
              <a:rPr kumimoji="1" lang="ja-JP" altLang="en-US" sz="1100">
                <a:latin typeface="BIZ UDPゴシック" panose="020B0400000000000000" pitchFamily="50" charset="-128"/>
                <a:ea typeface="BIZ UDPゴシック" panose="020B0400000000000000" pitchFamily="50" charset="-128"/>
              </a:rPr>
              <a:t>■　受給資格の可否を決める重要な日付です。十分注意を払い、受講の申込みは余裕をもって行ってください。</a:t>
            </a:r>
          </a:p>
        </p:txBody>
      </p:sp>
      <p:sp>
        <p:nvSpPr>
          <p:cNvPr id="8" name="フローチャート: 結合子 7">
            <a:extLst>
              <a:ext uri="{FF2B5EF4-FFF2-40B4-BE49-F238E27FC236}">
                <a16:creationId xmlns:a16="http://schemas.microsoft.com/office/drawing/2014/main" id="{45CC3097-C5D2-928F-7131-E5D598197674}"/>
              </a:ext>
            </a:extLst>
          </p:cNvPr>
          <p:cNvSpPr/>
          <p:nvPr/>
        </p:nvSpPr>
        <p:spPr>
          <a:xfrm>
            <a:off x="1649910" y="4027429"/>
            <a:ext cx="200417" cy="212943"/>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0" name="フローチャート: 結合子 9">
            <a:extLst>
              <a:ext uri="{FF2B5EF4-FFF2-40B4-BE49-F238E27FC236}">
                <a16:creationId xmlns:a16="http://schemas.microsoft.com/office/drawing/2014/main" id="{402ECD39-4119-70AF-7C66-07C075F1C280}"/>
              </a:ext>
            </a:extLst>
          </p:cNvPr>
          <p:cNvSpPr/>
          <p:nvPr/>
        </p:nvSpPr>
        <p:spPr>
          <a:xfrm>
            <a:off x="1879135" y="4027429"/>
            <a:ext cx="200417" cy="212943"/>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cxnSp>
        <p:nvCxnSpPr>
          <p:cNvPr id="13" name="直線コネクタ 12">
            <a:extLst>
              <a:ext uri="{FF2B5EF4-FFF2-40B4-BE49-F238E27FC236}">
                <a16:creationId xmlns:a16="http://schemas.microsoft.com/office/drawing/2014/main" id="{5372B3D5-6FDC-9DAF-E926-534A08C94A51}"/>
              </a:ext>
            </a:extLst>
          </p:cNvPr>
          <p:cNvCxnSpPr>
            <a:cxnSpLocks/>
            <a:endCxn id="8" idx="2"/>
          </p:cNvCxnSpPr>
          <p:nvPr/>
        </p:nvCxnSpPr>
        <p:spPr>
          <a:xfrm>
            <a:off x="1250276" y="4133901"/>
            <a:ext cx="399634"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3A32B88F-2502-831A-9F84-AD9420DAE4CE}"/>
              </a:ext>
            </a:extLst>
          </p:cNvPr>
          <p:cNvCxnSpPr>
            <a:cxnSpLocks/>
            <a:stCxn id="10" idx="6"/>
            <a:endCxn id="26" idx="6"/>
          </p:cNvCxnSpPr>
          <p:nvPr/>
        </p:nvCxnSpPr>
        <p:spPr>
          <a:xfrm flipV="1">
            <a:off x="2079552" y="4130419"/>
            <a:ext cx="1914499" cy="34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フローチャート: 結合子 20">
            <a:extLst>
              <a:ext uri="{FF2B5EF4-FFF2-40B4-BE49-F238E27FC236}">
                <a16:creationId xmlns:a16="http://schemas.microsoft.com/office/drawing/2014/main" id="{EE3F1138-4C05-7948-1009-D20F42D08065}"/>
              </a:ext>
            </a:extLst>
          </p:cNvPr>
          <p:cNvSpPr/>
          <p:nvPr/>
        </p:nvSpPr>
        <p:spPr>
          <a:xfrm>
            <a:off x="3568840" y="4021543"/>
            <a:ext cx="200417" cy="212943"/>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cxnSp>
        <p:nvCxnSpPr>
          <p:cNvPr id="23" name="直線コネクタ 22">
            <a:extLst>
              <a:ext uri="{FF2B5EF4-FFF2-40B4-BE49-F238E27FC236}">
                <a16:creationId xmlns:a16="http://schemas.microsoft.com/office/drawing/2014/main" id="{A6E46905-CB0E-4758-13E1-146580F5EFDA}"/>
              </a:ext>
            </a:extLst>
          </p:cNvPr>
          <p:cNvCxnSpPr>
            <a:cxnSpLocks/>
          </p:cNvCxnSpPr>
          <p:nvPr/>
        </p:nvCxnSpPr>
        <p:spPr>
          <a:xfrm flipV="1">
            <a:off x="3800631" y="4121373"/>
            <a:ext cx="888479" cy="1"/>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6" name="フローチャート: 結合子 25">
            <a:extLst>
              <a:ext uri="{FF2B5EF4-FFF2-40B4-BE49-F238E27FC236}">
                <a16:creationId xmlns:a16="http://schemas.microsoft.com/office/drawing/2014/main" id="{3B7CFA86-56FC-21F3-A26E-A47C114CF191}"/>
              </a:ext>
            </a:extLst>
          </p:cNvPr>
          <p:cNvSpPr/>
          <p:nvPr/>
        </p:nvSpPr>
        <p:spPr>
          <a:xfrm>
            <a:off x="3793634" y="4023947"/>
            <a:ext cx="200417" cy="212943"/>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9" name="テキスト ボックス 28">
            <a:extLst>
              <a:ext uri="{FF2B5EF4-FFF2-40B4-BE49-F238E27FC236}">
                <a16:creationId xmlns:a16="http://schemas.microsoft.com/office/drawing/2014/main" id="{0CE711A0-F026-1A64-B201-7CCA114F9403}"/>
              </a:ext>
            </a:extLst>
          </p:cNvPr>
          <p:cNvSpPr txBox="1"/>
          <p:nvPr/>
        </p:nvSpPr>
        <p:spPr>
          <a:xfrm>
            <a:off x="1274042" y="3410100"/>
            <a:ext cx="1445505" cy="430887"/>
          </a:xfrm>
          <a:prstGeom prst="rect">
            <a:avLst/>
          </a:prstGeom>
          <a:noFill/>
        </p:spPr>
        <p:txBody>
          <a:bodyPr wrap="square" rtlCol="0">
            <a:spAutoFit/>
          </a:bodyPr>
          <a:lstStyle/>
          <a:p>
            <a:pPr algn="ctr"/>
            <a:r>
              <a:rPr kumimoji="1" lang="ja-JP" altLang="en-US" sz="1050">
                <a:latin typeface="BIZ UDPゴシック" panose="020B0400000000000000" pitchFamily="50" charset="-128"/>
                <a:ea typeface="BIZ UDPゴシック" panose="020B0400000000000000" pitchFamily="50" charset="-128"/>
              </a:rPr>
              <a:t>令和３年４月２日</a:t>
            </a:r>
            <a:endParaRPr kumimoji="1" lang="en-US" altLang="ja-JP" sz="1050">
              <a:latin typeface="BIZ UDPゴシック" panose="020B0400000000000000" pitchFamily="50" charset="-128"/>
              <a:ea typeface="BIZ UDPゴシック" panose="020B0400000000000000" pitchFamily="50" charset="-128"/>
            </a:endParaRPr>
          </a:p>
          <a:p>
            <a:pPr algn="ctr"/>
            <a:r>
              <a:rPr kumimoji="1" lang="ja-JP" altLang="en-US" sz="1050">
                <a:latin typeface="BIZ UDPゴシック" panose="020B0400000000000000" pitchFamily="50" charset="-128"/>
                <a:ea typeface="BIZ UDPゴシック" panose="020B0400000000000000" pitchFamily="50" charset="-128"/>
              </a:rPr>
              <a:t>就職日</a:t>
            </a:r>
            <a:endParaRPr kumimoji="1" lang="en-US" altLang="ja-JP" sz="1050">
              <a:latin typeface="BIZ UDPゴシック" panose="020B0400000000000000" pitchFamily="50" charset="-128"/>
              <a:ea typeface="BIZ UDPゴシック" panose="020B0400000000000000" pitchFamily="50" charset="-128"/>
            </a:endParaRPr>
          </a:p>
        </p:txBody>
      </p:sp>
      <p:sp>
        <p:nvSpPr>
          <p:cNvPr id="31" name="テキスト ボックス 30">
            <a:extLst>
              <a:ext uri="{FF2B5EF4-FFF2-40B4-BE49-F238E27FC236}">
                <a16:creationId xmlns:a16="http://schemas.microsoft.com/office/drawing/2014/main" id="{8EE58116-4717-29A0-EC99-1CEBC840EEEE}"/>
              </a:ext>
            </a:extLst>
          </p:cNvPr>
          <p:cNvSpPr txBox="1"/>
          <p:nvPr/>
        </p:nvSpPr>
        <p:spPr>
          <a:xfrm>
            <a:off x="2948511" y="3410100"/>
            <a:ext cx="1445505" cy="430887"/>
          </a:xfrm>
          <a:prstGeom prst="rect">
            <a:avLst/>
          </a:prstGeom>
          <a:noFill/>
        </p:spPr>
        <p:txBody>
          <a:bodyPr wrap="square" rtlCol="0">
            <a:spAutoFit/>
          </a:bodyPr>
          <a:lstStyle/>
          <a:p>
            <a:pPr algn="ctr"/>
            <a:r>
              <a:rPr kumimoji="1" lang="ja-JP" altLang="en-US" sz="1050">
                <a:latin typeface="BIZ UDPゴシック" panose="020B0400000000000000" pitchFamily="50" charset="-128"/>
                <a:ea typeface="BIZ UDPゴシック" panose="020B0400000000000000" pitchFamily="50" charset="-128"/>
              </a:rPr>
              <a:t>令和６年４月１日</a:t>
            </a:r>
            <a:endParaRPr kumimoji="1" lang="en-US" altLang="ja-JP" sz="1050">
              <a:latin typeface="BIZ UDPゴシック" panose="020B0400000000000000" pitchFamily="50" charset="-128"/>
              <a:ea typeface="BIZ UDPゴシック" panose="020B0400000000000000" pitchFamily="50" charset="-128"/>
            </a:endParaRPr>
          </a:p>
          <a:p>
            <a:pPr algn="ctr"/>
            <a:r>
              <a:rPr kumimoji="1" lang="ja-JP" altLang="en-US" sz="1050">
                <a:latin typeface="BIZ UDPゴシック" panose="020B0400000000000000" pitchFamily="50" charset="-128"/>
                <a:ea typeface="BIZ UDPゴシック" panose="020B0400000000000000" pitchFamily="50" charset="-128"/>
              </a:rPr>
              <a:t>離職日</a:t>
            </a:r>
            <a:endParaRPr kumimoji="1" lang="en-US" altLang="ja-JP" sz="1050">
              <a:latin typeface="BIZ UDPゴシック" panose="020B0400000000000000" pitchFamily="50" charset="-128"/>
              <a:ea typeface="BIZ UDPゴシック" panose="020B0400000000000000" pitchFamily="50" charset="-128"/>
            </a:endParaRPr>
          </a:p>
        </p:txBody>
      </p:sp>
      <p:cxnSp>
        <p:nvCxnSpPr>
          <p:cNvPr id="33" name="直線矢印コネクタ 32">
            <a:extLst>
              <a:ext uri="{FF2B5EF4-FFF2-40B4-BE49-F238E27FC236}">
                <a16:creationId xmlns:a16="http://schemas.microsoft.com/office/drawing/2014/main" id="{2F2E98E0-3BCD-8C8B-7A05-3B5EA2B4F38F}"/>
              </a:ext>
            </a:extLst>
          </p:cNvPr>
          <p:cNvCxnSpPr>
            <a:cxnSpLocks/>
          </p:cNvCxnSpPr>
          <p:nvPr/>
        </p:nvCxnSpPr>
        <p:spPr>
          <a:xfrm>
            <a:off x="1988026" y="3801960"/>
            <a:ext cx="0" cy="2129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B9A2CA2F-F7F9-711E-6AA4-8B2B464CC7AC}"/>
              </a:ext>
            </a:extLst>
          </p:cNvPr>
          <p:cNvCxnSpPr>
            <a:cxnSpLocks/>
          </p:cNvCxnSpPr>
          <p:nvPr/>
        </p:nvCxnSpPr>
        <p:spPr>
          <a:xfrm>
            <a:off x="3672643" y="3801960"/>
            <a:ext cx="0" cy="2129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星: 5 pt 36">
            <a:extLst>
              <a:ext uri="{FF2B5EF4-FFF2-40B4-BE49-F238E27FC236}">
                <a16:creationId xmlns:a16="http://schemas.microsoft.com/office/drawing/2014/main" id="{B1281EE3-78AA-4798-3978-8DE3D4D2759F}"/>
              </a:ext>
            </a:extLst>
          </p:cNvPr>
          <p:cNvSpPr/>
          <p:nvPr/>
        </p:nvSpPr>
        <p:spPr>
          <a:xfrm>
            <a:off x="4765135" y="3971059"/>
            <a:ext cx="305642" cy="269312"/>
          </a:xfrm>
          <a:prstGeom prst="star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cxnSp>
        <p:nvCxnSpPr>
          <p:cNvPr id="38" name="直線コネクタ 37">
            <a:extLst>
              <a:ext uri="{FF2B5EF4-FFF2-40B4-BE49-F238E27FC236}">
                <a16:creationId xmlns:a16="http://schemas.microsoft.com/office/drawing/2014/main" id="{1F4863B3-039E-C6BE-3AED-58233B016138}"/>
              </a:ext>
            </a:extLst>
          </p:cNvPr>
          <p:cNvCxnSpPr>
            <a:cxnSpLocks/>
          </p:cNvCxnSpPr>
          <p:nvPr/>
        </p:nvCxnSpPr>
        <p:spPr>
          <a:xfrm flipV="1">
            <a:off x="5146802" y="4121373"/>
            <a:ext cx="253868" cy="1"/>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F8D94535-82D9-32DF-79BA-3C2DCBB4FA7F}"/>
              </a:ext>
            </a:extLst>
          </p:cNvPr>
          <p:cNvSpPr txBox="1"/>
          <p:nvPr/>
        </p:nvSpPr>
        <p:spPr>
          <a:xfrm>
            <a:off x="4195203" y="3410100"/>
            <a:ext cx="1445505" cy="430887"/>
          </a:xfrm>
          <a:prstGeom prst="rect">
            <a:avLst/>
          </a:prstGeom>
          <a:noFill/>
        </p:spPr>
        <p:txBody>
          <a:bodyPr wrap="square" rtlCol="0">
            <a:spAutoFit/>
          </a:bodyPr>
          <a:lstStyle/>
          <a:p>
            <a:pPr algn="ctr"/>
            <a:r>
              <a:rPr kumimoji="1" lang="ja-JP" altLang="en-US" sz="1050">
                <a:latin typeface="BIZ UDPゴシック" panose="020B0400000000000000" pitchFamily="50" charset="-128"/>
                <a:ea typeface="BIZ UDPゴシック" panose="020B0400000000000000" pitchFamily="50" charset="-128"/>
              </a:rPr>
              <a:t>令和７年４月１日</a:t>
            </a:r>
            <a:endParaRPr kumimoji="1" lang="en-US" altLang="ja-JP" sz="1050">
              <a:latin typeface="BIZ UDPゴシック" panose="020B0400000000000000" pitchFamily="50" charset="-128"/>
              <a:ea typeface="BIZ UDPゴシック" panose="020B0400000000000000" pitchFamily="50" charset="-128"/>
            </a:endParaRPr>
          </a:p>
          <a:p>
            <a:pPr algn="ctr"/>
            <a:r>
              <a:rPr kumimoji="1" lang="ja-JP" altLang="en-US" sz="1050">
                <a:latin typeface="BIZ UDPゴシック" panose="020B0400000000000000" pitchFamily="50" charset="-128"/>
                <a:ea typeface="BIZ UDPゴシック" panose="020B0400000000000000" pitchFamily="50" charset="-128"/>
              </a:rPr>
              <a:t>受講開始日</a:t>
            </a:r>
            <a:endParaRPr kumimoji="1" lang="en-US" altLang="ja-JP" sz="1050">
              <a:latin typeface="BIZ UDPゴシック" panose="020B0400000000000000" pitchFamily="50" charset="-128"/>
              <a:ea typeface="BIZ UDPゴシック" panose="020B0400000000000000" pitchFamily="50" charset="-128"/>
            </a:endParaRPr>
          </a:p>
        </p:txBody>
      </p:sp>
      <p:cxnSp>
        <p:nvCxnSpPr>
          <p:cNvPr id="42" name="直線矢印コネクタ 41">
            <a:extLst>
              <a:ext uri="{FF2B5EF4-FFF2-40B4-BE49-F238E27FC236}">
                <a16:creationId xmlns:a16="http://schemas.microsoft.com/office/drawing/2014/main" id="{25515E7E-3F0D-DAC8-B9C1-A1A4E2F44B5A}"/>
              </a:ext>
            </a:extLst>
          </p:cNvPr>
          <p:cNvCxnSpPr>
            <a:cxnSpLocks/>
          </p:cNvCxnSpPr>
          <p:nvPr/>
        </p:nvCxnSpPr>
        <p:spPr>
          <a:xfrm>
            <a:off x="4917955" y="3797783"/>
            <a:ext cx="0" cy="2129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0F3BA8FD-50F2-9954-E41A-6BC0BE796419}"/>
              </a:ext>
            </a:extLst>
          </p:cNvPr>
          <p:cNvCxnSpPr>
            <a:cxnSpLocks/>
          </p:cNvCxnSpPr>
          <p:nvPr/>
        </p:nvCxnSpPr>
        <p:spPr>
          <a:xfrm flipV="1">
            <a:off x="1250276" y="4595720"/>
            <a:ext cx="781632" cy="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フローチャート: 結合子 46">
            <a:extLst>
              <a:ext uri="{FF2B5EF4-FFF2-40B4-BE49-F238E27FC236}">
                <a16:creationId xmlns:a16="http://schemas.microsoft.com/office/drawing/2014/main" id="{D94A4AAE-265D-C0B0-1F7C-BE8EBC2EE009}"/>
              </a:ext>
            </a:extLst>
          </p:cNvPr>
          <p:cNvSpPr/>
          <p:nvPr/>
        </p:nvSpPr>
        <p:spPr>
          <a:xfrm>
            <a:off x="1049859" y="4489249"/>
            <a:ext cx="200417" cy="212943"/>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49" name="フローチャート: 結合子 48">
            <a:extLst>
              <a:ext uri="{FF2B5EF4-FFF2-40B4-BE49-F238E27FC236}">
                <a16:creationId xmlns:a16="http://schemas.microsoft.com/office/drawing/2014/main" id="{C9CF5124-814C-0C71-8F64-BF1A21A54041}"/>
              </a:ext>
            </a:extLst>
          </p:cNvPr>
          <p:cNvSpPr/>
          <p:nvPr/>
        </p:nvSpPr>
        <p:spPr>
          <a:xfrm>
            <a:off x="2007724" y="4489249"/>
            <a:ext cx="200417" cy="212943"/>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51" name="フローチャート: 結合子 50">
            <a:extLst>
              <a:ext uri="{FF2B5EF4-FFF2-40B4-BE49-F238E27FC236}">
                <a16:creationId xmlns:a16="http://schemas.microsoft.com/office/drawing/2014/main" id="{E7FE2F79-69E1-06A0-AE11-8F4ECC4E4AD1}"/>
              </a:ext>
            </a:extLst>
          </p:cNvPr>
          <p:cNvSpPr/>
          <p:nvPr/>
        </p:nvSpPr>
        <p:spPr>
          <a:xfrm>
            <a:off x="3870297" y="4491337"/>
            <a:ext cx="200417" cy="212943"/>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52" name="フローチャート: 結合子 51">
            <a:extLst>
              <a:ext uri="{FF2B5EF4-FFF2-40B4-BE49-F238E27FC236}">
                <a16:creationId xmlns:a16="http://schemas.microsoft.com/office/drawing/2014/main" id="{EA3E7874-8C78-DF92-9162-EE657EEF2D5E}"/>
              </a:ext>
            </a:extLst>
          </p:cNvPr>
          <p:cNvSpPr/>
          <p:nvPr/>
        </p:nvSpPr>
        <p:spPr>
          <a:xfrm>
            <a:off x="4828162" y="4491337"/>
            <a:ext cx="200417" cy="212943"/>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cxnSp>
        <p:nvCxnSpPr>
          <p:cNvPr id="53" name="直線コネクタ 52">
            <a:extLst>
              <a:ext uri="{FF2B5EF4-FFF2-40B4-BE49-F238E27FC236}">
                <a16:creationId xmlns:a16="http://schemas.microsoft.com/office/drawing/2014/main" id="{AE4B4F09-8B31-300F-2204-DE723574A1B9}"/>
              </a:ext>
            </a:extLst>
          </p:cNvPr>
          <p:cNvCxnSpPr>
            <a:cxnSpLocks/>
            <a:endCxn id="52" idx="2"/>
          </p:cNvCxnSpPr>
          <p:nvPr/>
        </p:nvCxnSpPr>
        <p:spPr>
          <a:xfrm>
            <a:off x="4068626" y="4597806"/>
            <a:ext cx="759536" cy="3"/>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5" name="テキスト ボックス 54">
            <a:extLst>
              <a:ext uri="{FF2B5EF4-FFF2-40B4-BE49-F238E27FC236}">
                <a16:creationId xmlns:a16="http://schemas.microsoft.com/office/drawing/2014/main" id="{855CFC97-D8FD-A0F2-5485-826620042626}"/>
              </a:ext>
            </a:extLst>
          </p:cNvPr>
          <p:cNvSpPr txBox="1"/>
          <p:nvPr/>
        </p:nvSpPr>
        <p:spPr>
          <a:xfrm>
            <a:off x="2185161" y="4486293"/>
            <a:ext cx="1932759" cy="253916"/>
          </a:xfrm>
          <a:prstGeom prst="rect">
            <a:avLst/>
          </a:prstGeom>
          <a:noFill/>
        </p:spPr>
        <p:txBody>
          <a:bodyPr wrap="square" rtlCol="0">
            <a:spAutoFit/>
          </a:bodyPr>
          <a:lstStyle/>
          <a:p>
            <a:r>
              <a:rPr kumimoji="1" lang="ja-JP" altLang="en-US" sz="1000">
                <a:latin typeface="BIZ UDPゴシック" panose="020B0400000000000000" pitchFamily="50" charset="-128"/>
                <a:ea typeface="BIZ UDPゴシック" panose="020B0400000000000000" pitchFamily="50" charset="-128"/>
              </a:rPr>
              <a:t>被保険者であった期間</a:t>
            </a:r>
          </a:p>
        </p:txBody>
      </p:sp>
      <p:sp>
        <p:nvSpPr>
          <p:cNvPr id="56" name="テキスト ボックス 55">
            <a:extLst>
              <a:ext uri="{FF2B5EF4-FFF2-40B4-BE49-F238E27FC236}">
                <a16:creationId xmlns:a16="http://schemas.microsoft.com/office/drawing/2014/main" id="{B618057D-D908-38B1-3036-EC836BDEEE5E}"/>
              </a:ext>
            </a:extLst>
          </p:cNvPr>
          <p:cNvSpPr txBox="1"/>
          <p:nvPr/>
        </p:nvSpPr>
        <p:spPr>
          <a:xfrm>
            <a:off x="4988044" y="4470555"/>
            <a:ext cx="1832930" cy="253916"/>
          </a:xfrm>
          <a:prstGeom prst="rect">
            <a:avLst/>
          </a:prstGeom>
          <a:noFill/>
        </p:spPr>
        <p:txBody>
          <a:bodyPr wrap="square" rtlCol="0">
            <a:spAutoFit/>
          </a:bodyPr>
          <a:lstStyle/>
          <a:p>
            <a:r>
              <a:rPr kumimoji="1" lang="ja-JP" altLang="en-US" sz="1000">
                <a:latin typeface="BIZ UDPゴシック" panose="020B0400000000000000" pitchFamily="50" charset="-128"/>
                <a:ea typeface="BIZ UDPゴシック" panose="020B0400000000000000" pitchFamily="50" charset="-128"/>
              </a:rPr>
              <a:t>被保険者でない期間</a:t>
            </a:r>
          </a:p>
        </p:txBody>
      </p:sp>
      <p:sp>
        <p:nvSpPr>
          <p:cNvPr id="68" name="テキスト ボックス 67">
            <a:extLst>
              <a:ext uri="{FF2B5EF4-FFF2-40B4-BE49-F238E27FC236}">
                <a16:creationId xmlns:a16="http://schemas.microsoft.com/office/drawing/2014/main" id="{17071DEF-FC2D-A622-703E-51B0A1910930}"/>
              </a:ext>
            </a:extLst>
          </p:cNvPr>
          <p:cNvSpPr txBox="1"/>
          <p:nvPr/>
        </p:nvSpPr>
        <p:spPr>
          <a:xfrm>
            <a:off x="4039617" y="4151455"/>
            <a:ext cx="759536" cy="261610"/>
          </a:xfrm>
          <a:prstGeom prst="rect">
            <a:avLst/>
          </a:prstGeom>
          <a:noFill/>
        </p:spPr>
        <p:txBody>
          <a:bodyPr wrap="square" rtlCol="0">
            <a:spAutoFit/>
          </a:bodyPr>
          <a:lstStyle/>
          <a:p>
            <a:r>
              <a:rPr kumimoji="1" lang="ja-JP" altLang="en-US" sz="1050">
                <a:latin typeface="BIZ UDPゴシック" panose="020B0400000000000000" pitchFamily="50" charset="-128"/>
                <a:ea typeface="BIZ UDPゴシック" panose="020B0400000000000000" pitchFamily="50" charset="-128"/>
              </a:rPr>
              <a:t>１年以内</a:t>
            </a:r>
          </a:p>
        </p:txBody>
      </p:sp>
      <p:sp>
        <p:nvSpPr>
          <p:cNvPr id="57" name="テキスト ボックス 56">
            <a:extLst>
              <a:ext uri="{FF2B5EF4-FFF2-40B4-BE49-F238E27FC236}">
                <a16:creationId xmlns:a16="http://schemas.microsoft.com/office/drawing/2014/main" id="{F122E189-4326-B141-8E62-12BD38DCEEE0}"/>
              </a:ext>
            </a:extLst>
          </p:cNvPr>
          <p:cNvSpPr txBox="1"/>
          <p:nvPr/>
        </p:nvSpPr>
        <p:spPr>
          <a:xfrm>
            <a:off x="2090801" y="4156593"/>
            <a:ext cx="1602083" cy="261610"/>
          </a:xfrm>
          <a:prstGeom prst="rect">
            <a:avLst/>
          </a:prstGeom>
          <a:noFill/>
        </p:spPr>
        <p:txBody>
          <a:bodyPr wrap="square" rtlCol="0">
            <a:spAutoFit/>
          </a:bodyPr>
          <a:lstStyle/>
          <a:p>
            <a:r>
              <a:rPr kumimoji="1" lang="ja-JP" altLang="en-US" sz="1050" b="1">
                <a:latin typeface="BIZ UDPゴシック" panose="020B0400000000000000" pitchFamily="50" charset="-128"/>
                <a:ea typeface="BIZ UDPゴシック" panose="020B0400000000000000" pitchFamily="50" charset="-128"/>
              </a:rPr>
              <a:t>支給要件期間</a:t>
            </a:r>
            <a:r>
              <a:rPr kumimoji="1" lang="ja-JP" altLang="en-US" sz="1050" b="1" u="sng">
                <a:latin typeface="BIZ UDPゴシック" panose="020B0400000000000000" pitchFamily="50" charset="-128"/>
                <a:ea typeface="BIZ UDPゴシック" panose="020B0400000000000000" pitchFamily="50" charset="-128"/>
              </a:rPr>
              <a:t>３年以上</a:t>
            </a:r>
          </a:p>
        </p:txBody>
      </p:sp>
      <p:sp>
        <p:nvSpPr>
          <p:cNvPr id="11" name="正方形/長方形 10">
            <a:extLst>
              <a:ext uri="{FF2B5EF4-FFF2-40B4-BE49-F238E27FC236}">
                <a16:creationId xmlns:a16="http://schemas.microsoft.com/office/drawing/2014/main" id="{D5ECEBD6-B7E1-B31A-8094-F18A75E8FEF1}"/>
              </a:ext>
            </a:extLst>
          </p:cNvPr>
          <p:cNvSpPr/>
          <p:nvPr/>
        </p:nvSpPr>
        <p:spPr>
          <a:xfrm>
            <a:off x="196484" y="6166973"/>
            <a:ext cx="6511601" cy="3419589"/>
          </a:xfrm>
          <a:prstGeom prst="rect">
            <a:avLst/>
          </a:prstGeom>
          <a:solidFill>
            <a:schemeClr val="accent4">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5FAB6BE8-5043-D9D4-4E3D-537854C64E14}"/>
              </a:ext>
            </a:extLst>
          </p:cNvPr>
          <p:cNvSpPr txBox="1"/>
          <p:nvPr/>
        </p:nvSpPr>
        <p:spPr>
          <a:xfrm>
            <a:off x="196485" y="6193907"/>
            <a:ext cx="6523804" cy="1138773"/>
          </a:xfrm>
          <a:prstGeom prst="rect">
            <a:avLst/>
          </a:prstGeom>
          <a:noFill/>
        </p:spPr>
        <p:txBody>
          <a:bodyPr wrap="square" rtlCol="0">
            <a:spAutoFit/>
          </a:bodyPr>
          <a:lstStyle/>
          <a:p>
            <a:r>
              <a:rPr kumimoji="1" lang="ja-JP" altLang="en-US" sz="1200" b="1">
                <a:latin typeface="BIZ UDPゴシック" panose="020B0400000000000000" pitchFamily="50" charset="-128"/>
                <a:ea typeface="BIZ UDPゴシック" panose="020B0400000000000000" pitchFamily="50" charset="-128"/>
              </a:rPr>
              <a:t>★★</a:t>
            </a:r>
            <a:r>
              <a:rPr kumimoji="1" lang="en-US" altLang="ja-JP" sz="1200" b="1">
                <a:latin typeface="BIZ UDPゴシック" panose="020B0400000000000000" pitchFamily="50" charset="-128"/>
                <a:ea typeface="BIZ UDPゴシック" panose="020B0400000000000000" pitchFamily="50" charset="-128"/>
              </a:rPr>
              <a:t>〈</a:t>
            </a:r>
            <a:r>
              <a:rPr kumimoji="1" lang="ja-JP" altLang="en-US" sz="1200" b="1">
                <a:latin typeface="BIZ UDPゴシック" panose="020B0400000000000000" pitchFamily="50" charset="-128"/>
                <a:ea typeface="BIZ UDPゴシック" panose="020B0400000000000000" pitchFamily="50" charset="-128"/>
              </a:rPr>
              <a:t>支給要件期間とは</a:t>
            </a:r>
            <a:r>
              <a:rPr kumimoji="1" lang="en-US" altLang="ja-JP" sz="1200" b="1">
                <a:latin typeface="BIZ UDPゴシック" panose="020B0400000000000000" pitchFamily="50" charset="-128"/>
                <a:ea typeface="BIZ UDPゴシック" panose="020B0400000000000000" pitchFamily="50" charset="-128"/>
              </a:rPr>
              <a:t>〉</a:t>
            </a:r>
            <a:endParaRPr kumimoji="1" lang="en-US" altLang="ja-JP" sz="1200">
              <a:latin typeface="BIZ UDPゴシック" panose="020B0400000000000000" pitchFamily="50" charset="-128"/>
              <a:ea typeface="BIZ UDPゴシック" panose="020B0400000000000000" pitchFamily="50" charset="-128"/>
            </a:endParaRPr>
          </a:p>
          <a:p>
            <a:pPr marL="180975" indent="-180975"/>
            <a:r>
              <a:rPr kumimoji="1" lang="ja-JP" altLang="en-US" sz="1100">
                <a:latin typeface="BIZ UDPゴシック" panose="020B0400000000000000" pitchFamily="50" charset="-128"/>
                <a:ea typeface="BIZ UDPゴシック" panose="020B0400000000000000" pitchFamily="50" charset="-128"/>
              </a:rPr>
              <a:t>■　支給要件期間とは、受講開始日までの間に同一事業主に引き続いて被保険者等（一般被保険者、高年齢被保険者または短期雇用特例被保険者）として雇用された期間をいいます。</a:t>
            </a:r>
            <a:endParaRPr kumimoji="1" lang="en-US" altLang="ja-JP" sz="1200">
              <a:latin typeface="BIZ UDPゴシック" panose="020B0400000000000000" pitchFamily="50" charset="-128"/>
              <a:ea typeface="BIZ UDPゴシック" panose="020B0400000000000000" pitchFamily="50" charset="-128"/>
            </a:endParaRPr>
          </a:p>
          <a:p>
            <a:pPr marL="180975" indent="-180975"/>
            <a:r>
              <a:rPr kumimoji="1" lang="ja-JP" altLang="en-US" sz="1100">
                <a:latin typeface="BIZ UDPゴシック" panose="020B0400000000000000" pitchFamily="50" charset="-128"/>
                <a:ea typeface="BIZ UDPゴシック" panose="020B0400000000000000" pitchFamily="50" charset="-128"/>
              </a:rPr>
              <a:t>■　また、その被保険者等として雇用された期間の前に、他の事業主に被保険者等として雇用された期間があり、その空白期間が１年以内の場合、両方の雇用期間を通算します。</a:t>
            </a:r>
            <a:endParaRPr kumimoji="1" lang="en-US" altLang="ja-JP" sz="1200">
              <a:latin typeface="BIZ UDPゴシック" panose="020B0400000000000000" pitchFamily="50" charset="-128"/>
              <a:ea typeface="BIZ UDPゴシック" panose="020B0400000000000000" pitchFamily="50" charset="-128"/>
            </a:endParaRPr>
          </a:p>
          <a:p>
            <a:pPr marL="180975" indent="-180975"/>
            <a:r>
              <a:rPr kumimoji="1" lang="en-US" altLang="ja-JP" sz="1200">
                <a:latin typeface="BIZ UDPゴシック" panose="020B0400000000000000" pitchFamily="50" charset="-128"/>
                <a:ea typeface="BIZ UDPゴシック" panose="020B0400000000000000" pitchFamily="50" charset="-128"/>
              </a:rPr>
              <a:t> </a:t>
            </a:r>
            <a:r>
              <a:rPr kumimoji="1" lang="ja-JP" altLang="en-US" sz="1200">
                <a:latin typeface="BIZ UDPゴシック" panose="020B0400000000000000" pitchFamily="50" charset="-128"/>
                <a:ea typeface="BIZ UDPゴシック" panose="020B0400000000000000" pitchFamily="50" charset="-128"/>
              </a:rPr>
              <a:t>　</a:t>
            </a:r>
            <a:r>
              <a:rPr kumimoji="1" lang="en-US" altLang="ja-JP" sz="1100">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例</a:t>
            </a:r>
            <a:r>
              <a:rPr kumimoji="1" lang="en-US" altLang="ja-JP" sz="1100">
                <a:latin typeface="BIZ UDPゴシック" panose="020B0400000000000000" pitchFamily="50" charset="-128"/>
                <a:ea typeface="BIZ UDPゴシック" panose="020B0400000000000000" pitchFamily="50" charset="-128"/>
              </a:rPr>
              <a:t>】 </a:t>
            </a:r>
            <a:r>
              <a:rPr kumimoji="1" lang="ja-JP" altLang="en-US" sz="1100">
                <a:latin typeface="BIZ UDPゴシック" panose="020B0400000000000000" pitchFamily="50" charset="-128"/>
                <a:ea typeface="BIZ UDPゴシック" panose="020B0400000000000000" pitchFamily="50" charset="-128"/>
              </a:rPr>
              <a:t>次の場合の支給要件期間は、２年と１年を通算して３年となります。</a:t>
            </a:r>
            <a:endParaRPr kumimoji="1" lang="ja-JP" altLang="en-US" sz="1200">
              <a:latin typeface="BIZ UDPゴシック" panose="020B0400000000000000" pitchFamily="50" charset="-128"/>
              <a:ea typeface="BIZ UDPゴシック" panose="020B0400000000000000" pitchFamily="50" charset="-128"/>
            </a:endParaRPr>
          </a:p>
        </p:txBody>
      </p:sp>
      <p:pic>
        <p:nvPicPr>
          <p:cNvPr id="17" name="図 16">
            <a:extLst>
              <a:ext uri="{FF2B5EF4-FFF2-40B4-BE49-F238E27FC236}">
                <a16:creationId xmlns:a16="http://schemas.microsoft.com/office/drawing/2014/main" id="{58699FE0-C3AA-D09D-5EE6-2FF46CCAA967}"/>
              </a:ext>
            </a:extLst>
          </p:cNvPr>
          <p:cNvPicPr>
            <a:picLocks noChangeAspect="1"/>
          </p:cNvPicPr>
          <p:nvPr/>
        </p:nvPicPr>
        <p:blipFill>
          <a:blip r:embed="rId2"/>
          <a:stretch>
            <a:fillRect/>
          </a:stretch>
        </p:blipFill>
        <p:spPr>
          <a:xfrm>
            <a:off x="326848" y="7357351"/>
            <a:ext cx="6248612" cy="1058267"/>
          </a:xfrm>
          <a:prstGeom prst="rect">
            <a:avLst/>
          </a:prstGeom>
        </p:spPr>
      </p:pic>
      <p:sp>
        <p:nvSpPr>
          <p:cNvPr id="18" name="テキスト ボックス 17">
            <a:extLst>
              <a:ext uri="{FF2B5EF4-FFF2-40B4-BE49-F238E27FC236}">
                <a16:creationId xmlns:a16="http://schemas.microsoft.com/office/drawing/2014/main" id="{67D43CEF-608A-0B29-6CE8-F1A11393859D}"/>
              </a:ext>
            </a:extLst>
          </p:cNvPr>
          <p:cNvSpPr txBox="1"/>
          <p:nvPr/>
        </p:nvSpPr>
        <p:spPr>
          <a:xfrm>
            <a:off x="208689" y="8478566"/>
            <a:ext cx="6452828" cy="1107996"/>
          </a:xfrm>
          <a:prstGeom prst="rect">
            <a:avLst/>
          </a:prstGeom>
          <a:solidFill>
            <a:schemeClr val="accent4">
              <a:lumMod val="20000"/>
              <a:lumOff val="80000"/>
            </a:schemeClr>
          </a:solidFill>
          <a:ln>
            <a:noFill/>
            <a:prstDash val="sysDot"/>
          </a:ln>
        </p:spPr>
        <p:txBody>
          <a:bodyPr wrap="square" rtlCol="0">
            <a:spAutoFit/>
          </a:bodyPr>
          <a:lstStyle/>
          <a:p>
            <a:pPr marL="180975" indent="-180975"/>
            <a:r>
              <a:rPr kumimoji="1" lang="ja-JP" altLang="en-US" sz="1100">
                <a:latin typeface="BIZ UDPゴシック" panose="020B0400000000000000" pitchFamily="50" charset="-128"/>
                <a:ea typeface="BIZ UDPゴシック" panose="020B0400000000000000" pitchFamily="50" charset="-128"/>
              </a:rPr>
              <a:t>■　ただし、過去に教育訓練給付金を受けた場合、その時の受講開始日より前の被保険者等として雇用された期間は通算しません。このため、過去の受講開始日以降の支給要件期間が３年以上ないと、新たな受給資格は得られません。また、同時に複数の教育訓練講座について支給申請を行うことはできません。</a:t>
            </a:r>
            <a:endParaRPr kumimoji="1" lang="en-US" altLang="ja-JP" sz="1100">
              <a:latin typeface="BIZ UDPゴシック" panose="020B0400000000000000" pitchFamily="50" charset="-128"/>
              <a:ea typeface="BIZ UDPゴシック" panose="020B0400000000000000" pitchFamily="50" charset="-128"/>
            </a:endParaRPr>
          </a:p>
          <a:p>
            <a:pPr marL="180975" indent="-180975"/>
            <a:r>
              <a:rPr kumimoji="1" lang="ja-JP" altLang="en-US" sz="1100">
                <a:latin typeface="BIZ UDPゴシック" panose="020B0400000000000000" pitchFamily="50" charset="-128"/>
                <a:ea typeface="BIZ UDPゴシック" panose="020B0400000000000000" pitchFamily="50" charset="-128"/>
              </a:rPr>
              <a:t>■　上記に加え、今回の受講開始日の前日から３年以内に教育訓練給付金を受けたことがあるときは、一般教育訓練給付金は支給されません。</a:t>
            </a:r>
          </a:p>
        </p:txBody>
      </p:sp>
    </p:spTree>
    <p:extLst>
      <p:ext uri="{BB962C8B-B14F-4D97-AF65-F5344CB8AC3E}">
        <p14:creationId xmlns:p14="http://schemas.microsoft.com/office/powerpoint/2010/main" val="901460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0FA3E3-C76C-1016-61F8-2D636694257A}"/>
              </a:ext>
            </a:extLst>
          </p:cNvPr>
          <p:cNvSpPr txBox="1"/>
          <p:nvPr/>
        </p:nvSpPr>
        <p:spPr>
          <a:xfrm>
            <a:off x="196485" y="140859"/>
            <a:ext cx="6523805" cy="1908023"/>
          </a:xfrm>
          <a:prstGeom prst="rect">
            <a:avLst/>
          </a:prstGeom>
          <a:solidFill>
            <a:schemeClr val="accent4">
              <a:lumMod val="20000"/>
              <a:lumOff val="80000"/>
            </a:schemeClr>
          </a:solidFill>
          <a:ln>
            <a:solidFill>
              <a:schemeClr val="tx1"/>
            </a:solidFill>
            <a:prstDash val="sysDot"/>
          </a:ln>
        </p:spPr>
        <p:txBody>
          <a:bodyPr wrap="square" rtlCol="0">
            <a:spAutoFit/>
          </a:bodyPr>
          <a:lstStyle/>
          <a:p>
            <a:pPr marL="180975" marR="0" lvl="0" indent="-180975" algn="l" defTabSz="457200" rtl="0" eaLnBrk="1" fontAlgn="auto" latinLnBrk="0" hangingPunct="1">
              <a:lnSpc>
                <a:spcPts val="16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en-US" altLang="ja-JP" sz="1200" b="1"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ja-JP" altLang="en-US" sz="1200" b="1"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適用対象期間の延長とは</a:t>
            </a:r>
            <a:r>
              <a:rPr kumimoji="1" lang="en-US" altLang="ja-JP" sz="1200" b="1"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rPr>
              <a:t>〉</a:t>
            </a:r>
            <a:endParaRPr kumimoji="1" lang="en-US" altLang="ja-JP" sz="1200">
              <a:latin typeface="BIZ UDPゴシック" panose="020B0400000000000000" pitchFamily="50" charset="-128"/>
              <a:ea typeface="BIZ UDPゴシック" panose="020B0400000000000000" pitchFamily="50" charset="-128"/>
            </a:endParaRPr>
          </a:p>
          <a:p>
            <a:pPr marL="180975" indent="-180975">
              <a:lnSpc>
                <a:spcPts val="1600"/>
              </a:lnSpc>
            </a:pPr>
            <a:r>
              <a:rPr kumimoji="1" lang="ja-JP" altLang="en-US" sz="1100">
                <a:latin typeface="BIZ UDPゴシック" panose="020B0400000000000000" pitchFamily="50" charset="-128"/>
                <a:ea typeface="BIZ UDPゴシック" panose="020B0400000000000000" pitchFamily="50" charset="-128"/>
              </a:rPr>
              <a:t>■　教育訓練給付を受給するためには、被保険者資格の喪失日の翌日から１年以内に教育訓練の受講を開始する必要がありますが、その期間（適用対象期間）に妊娠、出産、育児、疾病、負傷などにより教育訓練の受講が困難である期間が</a:t>
            </a:r>
            <a:r>
              <a:rPr kumimoji="1" lang="en-US" altLang="ja-JP" sz="1100">
                <a:latin typeface="BIZ UDPゴシック" panose="020B0400000000000000" pitchFamily="50" charset="-128"/>
                <a:ea typeface="BIZ UDPゴシック" panose="020B0400000000000000" pitchFamily="50" charset="-128"/>
              </a:rPr>
              <a:t>30</a:t>
            </a:r>
            <a:r>
              <a:rPr kumimoji="1" lang="ja-JP" altLang="en-US" sz="1100">
                <a:latin typeface="BIZ UDPゴシック" panose="020B0400000000000000" pitchFamily="50" charset="-128"/>
                <a:ea typeface="BIZ UDPゴシック" panose="020B0400000000000000" pitchFamily="50" charset="-128"/>
              </a:rPr>
              <a:t>日以上継続した場合、ハローワークに申し出ることにより、その受講が困難である期間、適用対象期間を延長（最大</a:t>
            </a:r>
            <a:r>
              <a:rPr kumimoji="1" lang="en-US" altLang="ja-JP" sz="1100">
                <a:latin typeface="BIZ UDPゴシック" panose="020B0400000000000000" pitchFamily="50" charset="-128"/>
                <a:ea typeface="BIZ UDPゴシック" panose="020B0400000000000000" pitchFamily="50" charset="-128"/>
              </a:rPr>
              <a:t>19</a:t>
            </a:r>
            <a:r>
              <a:rPr kumimoji="1" lang="ja-JP" altLang="en-US" sz="1100">
                <a:latin typeface="BIZ UDPゴシック" panose="020B0400000000000000" pitchFamily="50" charset="-128"/>
                <a:ea typeface="BIZ UDPゴシック" panose="020B0400000000000000" pitchFamily="50" charset="-128"/>
              </a:rPr>
              <a:t>年）することができます。</a:t>
            </a:r>
            <a:endParaRPr kumimoji="1" lang="en-US" altLang="ja-JP" sz="1100">
              <a:latin typeface="BIZ UDPゴシック" panose="020B0400000000000000" pitchFamily="50" charset="-128"/>
              <a:ea typeface="BIZ UDPゴシック" panose="020B0400000000000000" pitchFamily="50" charset="-128"/>
            </a:endParaRPr>
          </a:p>
          <a:p>
            <a:pPr marL="180975" indent="-180975">
              <a:lnSpc>
                <a:spcPts val="1600"/>
              </a:lnSpc>
            </a:pPr>
            <a:r>
              <a:rPr kumimoji="1" lang="ja-JP" altLang="en-US" sz="1100">
                <a:latin typeface="BIZ UDPゴシック" panose="020B0400000000000000" pitchFamily="50" charset="-128"/>
                <a:ea typeface="BIZ UDPゴシック" panose="020B0400000000000000" pitchFamily="50" charset="-128"/>
              </a:rPr>
              <a:t>■　「教育訓練給付適用対象期間延長申請書」に必要事項を記入し、本人または代理人の来所、電子申請、郵送のいずれかの方法で、住所を管轄するハローワークに提出してください。この提出は、前述の理由により教育訓練の受講が困難となった期間が</a:t>
            </a:r>
            <a:r>
              <a:rPr kumimoji="1" lang="en-US" altLang="ja-JP" sz="1100">
                <a:latin typeface="BIZ UDPゴシック" panose="020B0400000000000000" pitchFamily="50" charset="-128"/>
                <a:ea typeface="BIZ UDPゴシック" panose="020B0400000000000000" pitchFamily="50" charset="-128"/>
              </a:rPr>
              <a:t>30</a:t>
            </a:r>
            <a:r>
              <a:rPr kumimoji="1" lang="ja-JP" altLang="en-US" sz="1100">
                <a:latin typeface="BIZ UDPゴシック" panose="020B0400000000000000" pitchFamily="50" charset="-128"/>
                <a:ea typeface="BIZ UDPゴシック" panose="020B0400000000000000" pitchFamily="50" charset="-128"/>
              </a:rPr>
              <a:t>日以上継続した日の翌日以降、早期に行うことが原則ですが、延長後の適用対象期間の最後の日までの間であれば、提出は可能です。</a:t>
            </a:r>
          </a:p>
        </p:txBody>
      </p:sp>
      <p:sp>
        <p:nvSpPr>
          <p:cNvPr id="2" name="四角形: 角を丸くする 1">
            <a:extLst>
              <a:ext uri="{FF2B5EF4-FFF2-40B4-BE49-F238E27FC236}">
                <a16:creationId xmlns:a16="http://schemas.microsoft.com/office/drawing/2014/main" id="{EA2A81D4-4596-2E6F-59C6-8BA6493A1200}"/>
              </a:ext>
            </a:extLst>
          </p:cNvPr>
          <p:cNvSpPr/>
          <p:nvPr/>
        </p:nvSpPr>
        <p:spPr>
          <a:xfrm>
            <a:off x="115860" y="2217413"/>
            <a:ext cx="6604429" cy="360000"/>
          </a:xfrm>
          <a:prstGeom prst="roundRect">
            <a:avLst/>
          </a:prstGeom>
          <a:solidFill>
            <a:srgbClr val="D5B8EA"/>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a:solidFill>
                  <a:schemeClr val="tx1"/>
                </a:solidFill>
                <a:latin typeface="BIZ UDPゴシック" panose="020B0400000000000000" pitchFamily="50" charset="-128"/>
                <a:ea typeface="BIZ UDPゴシック" panose="020B0400000000000000" pitchFamily="50" charset="-128"/>
              </a:rPr>
              <a:t>一般教育訓練給付金の支給額</a:t>
            </a:r>
          </a:p>
        </p:txBody>
      </p:sp>
      <p:sp>
        <p:nvSpPr>
          <p:cNvPr id="6" name="テキスト ボックス 5">
            <a:extLst>
              <a:ext uri="{FF2B5EF4-FFF2-40B4-BE49-F238E27FC236}">
                <a16:creationId xmlns:a16="http://schemas.microsoft.com/office/drawing/2014/main" id="{13830020-5A6C-71E2-B8D8-51D66051733D}"/>
              </a:ext>
            </a:extLst>
          </p:cNvPr>
          <p:cNvSpPr txBox="1"/>
          <p:nvPr/>
        </p:nvSpPr>
        <p:spPr>
          <a:xfrm>
            <a:off x="98364" y="2536804"/>
            <a:ext cx="6742140" cy="646331"/>
          </a:xfrm>
          <a:prstGeom prst="rect">
            <a:avLst/>
          </a:prstGeom>
          <a:noFill/>
        </p:spPr>
        <p:txBody>
          <a:bodyPr wrap="square" rtlCol="0">
            <a:spAutoFit/>
          </a:bodyPr>
          <a:lstStyle/>
          <a:p>
            <a:r>
              <a:rPr kumimoji="1" lang="ja-JP" altLang="en-US" sz="1400">
                <a:latin typeface="BIZ UDPゴシック" panose="020B0400000000000000" pitchFamily="50" charset="-128"/>
                <a:ea typeface="BIZ UDPゴシック" panose="020B0400000000000000" pitchFamily="50" charset="-128"/>
              </a:rPr>
              <a:t>　</a:t>
            </a:r>
            <a:r>
              <a:rPr kumimoji="1" lang="ja-JP" altLang="en-US" sz="1100">
                <a:latin typeface="BIZ UDPゴシック" panose="020B0400000000000000" pitchFamily="50" charset="-128"/>
                <a:ea typeface="BIZ UDPゴシック" panose="020B0400000000000000" pitchFamily="50" charset="-128"/>
              </a:rPr>
              <a:t>一般教育訓練を修了した場合、受講者が教育訓練実施者に対して支払った教育訓練経費★★★★の</a:t>
            </a:r>
            <a:r>
              <a:rPr kumimoji="1" lang="en-US" altLang="ja-JP" sz="1100" u="sng">
                <a:solidFill>
                  <a:srgbClr val="FF0000"/>
                </a:solidFill>
                <a:latin typeface="BIZ UDPゴシック" panose="020B0400000000000000" pitchFamily="50" charset="-128"/>
                <a:ea typeface="BIZ UDPゴシック" panose="020B0400000000000000" pitchFamily="50" charset="-128"/>
              </a:rPr>
              <a:t>20</a:t>
            </a:r>
            <a:r>
              <a:rPr kumimoji="1" lang="ja-JP" altLang="en-US" sz="1100" u="sng">
                <a:solidFill>
                  <a:srgbClr val="FF0000"/>
                </a:solidFill>
                <a:latin typeface="BIZ UDPゴシック" panose="020B0400000000000000" pitchFamily="50" charset="-128"/>
                <a:ea typeface="BIZ UDPゴシック" panose="020B0400000000000000" pitchFamily="50" charset="-128"/>
              </a:rPr>
              <a:t>％</a:t>
            </a:r>
            <a:r>
              <a:rPr kumimoji="1" lang="ja-JP" altLang="en-US" sz="1100">
                <a:latin typeface="BIZ UDPゴシック" panose="020B0400000000000000" pitchFamily="50" charset="-128"/>
                <a:ea typeface="BIZ UDPゴシック" panose="020B0400000000000000" pitchFamily="50" charset="-128"/>
              </a:rPr>
              <a:t>に相当する額をハローワークが支給します。</a:t>
            </a:r>
            <a:endParaRPr kumimoji="1" lang="en-US" altLang="ja-JP" sz="1100">
              <a:latin typeface="BIZ UDPゴシック" panose="020B0400000000000000" pitchFamily="50" charset="-128"/>
              <a:ea typeface="BIZ UDPゴシック" panose="020B0400000000000000" pitchFamily="50" charset="-128"/>
            </a:endParaRPr>
          </a:p>
          <a:p>
            <a:r>
              <a:rPr kumimoji="1" lang="ja-JP" altLang="en-US" sz="1100">
                <a:latin typeface="BIZ UDPゴシック" panose="020B0400000000000000" pitchFamily="50" charset="-128"/>
                <a:ea typeface="BIZ UDPゴシック" panose="020B0400000000000000" pitchFamily="50" charset="-128"/>
              </a:rPr>
              <a:t>　ただし、</a:t>
            </a:r>
            <a:r>
              <a:rPr kumimoji="1" lang="en-US" altLang="ja-JP" sz="1100">
                <a:latin typeface="BIZ UDPゴシック" panose="020B0400000000000000" pitchFamily="50" charset="-128"/>
                <a:ea typeface="BIZ UDPゴシック" panose="020B0400000000000000" pitchFamily="50" charset="-128"/>
              </a:rPr>
              <a:t>20</a:t>
            </a:r>
            <a:r>
              <a:rPr kumimoji="1" lang="ja-JP" altLang="en-US" sz="1100">
                <a:latin typeface="BIZ UDPゴシック" panose="020B0400000000000000" pitchFamily="50" charset="-128"/>
                <a:ea typeface="BIZ UDPゴシック" panose="020B0400000000000000" pitchFamily="50" charset="-128"/>
              </a:rPr>
              <a:t>％に相当する額が</a:t>
            </a:r>
            <a:r>
              <a:rPr kumimoji="1" lang="en-US" altLang="ja-JP" sz="1100">
                <a:latin typeface="BIZ UDPゴシック" panose="020B0400000000000000" pitchFamily="50" charset="-128"/>
                <a:ea typeface="BIZ UDPゴシック" panose="020B0400000000000000" pitchFamily="50" charset="-128"/>
              </a:rPr>
              <a:t>10</a:t>
            </a:r>
            <a:r>
              <a:rPr kumimoji="1" lang="ja-JP" altLang="en-US" sz="1100">
                <a:latin typeface="BIZ UDPゴシック" panose="020B0400000000000000" pitchFamily="50" charset="-128"/>
                <a:ea typeface="BIZ UDPゴシック" panose="020B0400000000000000" pitchFamily="50" charset="-128"/>
              </a:rPr>
              <a:t>万円を超える場合は</a:t>
            </a:r>
            <a:r>
              <a:rPr kumimoji="1" lang="en-US" altLang="ja-JP" sz="1100">
                <a:latin typeface="BIZ UDPゴシック" panose="020B0400000000000000" pitchFamily="50" charset="-128"/>
                <a:ea typeface="BIZ UDPゴシック" panose="020B0400000000000000" pitchFamily="50" charset="-128"/>
              </a:rPr>
              <a:t>10</a:t>
            </a:r>
            <a:r>
              <a:rPr kumimoji="1" lang="ja-JP" altLang="en-US" sz="1100">
                <a:latin typeface="BIZ UDPゴシック" panose="020B0400000000000000" pitchFamily="50" charset="-128"/>
                <a:ea typeface="BIZ UDPゴシック" panose="020B0400000000000000" pitchFamily="50" charset="-128"/>
              </a:rPr>
              <a:t>万円、４千円を超えない場合は支給されません。</a:t>
            </a:r>
            <a:endParaRPr kumimoji="1" lang="en-US" altLang="ja-JP" sz="110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23F63FDF-8936-80C0-FA2D-6E94558EBF98}"/>
              </a:ext>
            </a:extLst>
          </p:cNvPr>
          <p:cNvSpPr txBox="1"/>
          <p:nvPr/>
        </p:nvSpPr>
        <p:spPr>
          <a:xfrm>
            <a:off x="187735" y="3317919"/>
            <a:ext cx="6532554" cy="2949975"/>
          </a:xfrm>
          <a:prstGeom prst="rect">
            <a:avLst/>
          </a:prstGeom>
          <a:solidFill>
            <a:schemeClr val="accent4">
              <a:lumMod val="20000"/>
              <a:lumOff val="80000"/>
            </a:schemeClr>
          </a:solidFill>
          <a:ln>
            <a:solidFill>
              <a:schemeClr val="tx1"/>
            </a:solidFill>
            <a:prstDash val="sysDot"/>
          </a:ln>
        </p:spPr>
        <p:txBody>
          <a:bodyPr wrap="square" rtlCol="0">
            <a:spAutoFit/>
          </a:bodyPr>
          <a:lstStyle/>
          <a:p>
            <a:pPr marL="180975" marR="0" lvl="0" indent="-180975" algn="l" defTabSz="457200" rtl="0" eaLnBrk="1" fontAlgn="auto" latinLnBrk="0" hangingPunct="1">
              <a:lnSpc>
                <a:spcPts val="145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en-US" altLang="ja-JP"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ja-JP" altLang="en-US" sz="1200" b="1" dirty="0">
                <a:solidFill>
                  <a:prstClr val="black"/>
                </a:solidFill>
                <a:latin typeface="BIZ UDPゴシック" panose="020B0400000000000000" pitchFamily="50" charset="-128"/>
                <a:ea typeface="BIZ UDPゴシック" panose="020B0400000000000000" pitchFamily="50" charset="-128"/>
              </a:rPr>
              <a:t>教育訓練経費</a:t>
            </a:r>
            <a:r>
              <a:rPr kumimoji="1" lang="ja-JP" altLang="en-US"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とは</a:t>
            </a:r>
            <a:r>
              <a:rPr kumimoji="1" lang="en-US" altLang="ja-JP"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endParaRPr kumimoji="1" lang="en-US" altLang="ja-JP" sz="1200" dirty="0">
              <a:latin typeface="BIZ UDPゴシック" panose="020B0400000000000000" pitchFamily="50" charset="-128"/>
              <a:ea typeface="BIZ UDPゴシック" panose="020B0400000000000000" pitchFamily="50" charset="-128"/>
            </a:endParaRPr>
          </a:p>
          <a:p>
            <a:pPr marL="180975" indent="-180975">
              <a:lnSpc>
                <a:spcPts val="1450"/>
              </a:lnSpc>
            </a:pPr>
            <a:r>
              <a:rPr kumimoji="1" lang="ja-JP" altLang="en-US" sz="1100" dirty="0">
                <a:latin typeface="BIZ UDPゴシック" panose="020B0400000000000000" pitchFamily="50" charset="-128"/>
                <a:ea typeface="BIZ UDPゴシック" panose="020B0400000000000000" pitchFamily="50" charset="-128"/>
              </a:rPr>
              <a:t>■　一般教育訓練給付金の支給対象となる教育訓練経費とは、受講者が教育訓練実施者に対して支払った入学料および受講料（最大１年分）の合計をいい、検定試験の受講料、受講にあたって必ずしも必要とされない補助教材費、教育訓練の補講費、教育訓練実施者が行う各種行事参加費用、学債などの将来受講者に対して現金還付が予定されている費用、交通費、パソコンなどの器材の費用、クレジット会社に対する手数料、支給申請時点での未納の額等は含まれません。受講開始日前</a:t>
            </a:r>
            <a:r>
              <a:rPr kumimoji="1" lang="en-US" altLang="ja-JP" sz="1100" dirty="0">
                <a:latin typeface="BIZ UDPゴシック" panose="020B0400000000000000" pitchFamily="50" charset="-128"/>
                <a:ea typeface="BIZ UDPゴシック" panose="020B0400000000000000" pitchFamily="50" charset="-128"/>
              </a:rPr>
              <a:t>1</a:t>
            </a:r>
            <a:r>
              <a:rPr kumimoji="1" lang="ja-JP" altLang="en-US" sz="1100" dirty="0">
                <a:latin typeface="BIZ UDPゴシック" panose="020B0400000000000000" pitchFamily="50" charset="-128"/>
                <a:ea typeface="BIZ UDPゴシック" panose="020B0400000000000000" pitchFamily="50" charset="-128"/>
              </a:rPr>
              <a:t>年以内にキャリアコンサルタント（職業能力開発促進法第</a:t>
            </a:r>
            <a:r>
              <a:rPr kumimoji="1" lang="en-US" altLang="ja-JP" sz="1100" dirty="0">
                <a:latin typeface="BIZ UDPゴシック" panose="020B0400000000000000" pitchFamily="50" charset="-128"/>
                <a:ea typeface="BIZ UDPゴシック" panose="020B0400000000000000" pitchFamily="50" charset="-128"/>
              </a:rPr>
              <a:t>30</a:t>
            </a:r>
            <a:r>
              <a:rPr kumimoji="1" lang="ja-JP" altLang="en-US" sz="1100" dirty="0">
                <a:latin typeface="BIZ UDPゴシック" panose="020B0400000000000000" pitchFamily="50" charset="-128"/>
                <a:ea typeface="BIZ UDPゴシック" panose="020B0400000000000000" pitchFamily="50" charset="-128"/>
              </a:rPr>
              <a:t>条の３に規定するキャリアコンサルタント）が行うキャリアコンサルティングを受けた場合は、その費用を、２万円を上限として教育訓練経費に加えることができます。</a:t>
            </a:r>
            <a:endParaRPr kumimoji="1" lang="en-US" altLang="ja-JP" sz="1100" dirty="0">
              <a:latin typeface="BIZ UDPゴシック" panose="020B0400000000000000" pitchFamily="50" charset="-128"/>
              <a:ea typeface="BIZ UDPゴシック" panose="020B0400000000000000" pitchFamily="50" charset="-128"/>
            </a:endParaRPr>
          </a:p>
          <a:p>
            <a:pPr marL="180975" indent="-180975">
              <a:lnSpc>
                <a:spcPts val="1450"/>
              </a:lnSpc>
            </a:pPr>
            <a:r>
              <a:rPr kumimoji="1" lang="ja-JP" altLang="en-US" sz="1100" dirty="0">
                <a:latin typeface="BIZ UDPゴシック" panose="020B0400000000000000" pitchFamily="50" charset="-128"/>
                <a:ea typeface="BIZ UDPゴシック" panose="020B0400000000000000" pitchFamily="50" charset="-128"/>
              </a:rPr>
              <a:t>　　 また、事業主などが申請者に対して教育訓練の受講に伴い手当などを支給する場合、その手当のうち入学料または受講料に充てられる額については、教育訓練経費から差し引いて申請しなければなりません。</a:t>
            </a:r>
            <a:endParaRPr kumimoji="1" lang="en-US" altLang="ja-JP" sz="1100" dirty="0">
              <a:latin typeface="BIZ UDPゴシック" panose="020B0400000000000000" pitchFamily="50" charset="-128"/>
              <a:ea typeface="BIZ UDPゴシック" panose="020B0400000000000000" pitchFamily="50" charset="-128"/>
            </a:endParaRPr>
          </a:p>
          <a:p>
            <a:pPr marL="180975" indent="-180975">
              <a:lnSpc>
                <a:spcPts val="1450"/>
              </a:lnSpc>
            </a:pP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なお、受講者への還付金などについては、後日ハローワークで調査を行うことがあります。</a:t>
            </a:r>
            <a:endParaRPr kumimoji="1" lang="en-US" altLang="ja-JP" sz="1200" dirty="0">
              <a:latin typeface="BIZ UDPゴシック" panose="020B0400000000000000" pitchFamily="50" charset="-128"/>
              <a:ea typeface="BIZ UDPゴシック" panose="020B0400000000000000" pitchFamily="50" charset="-128"/>
            </a:endParaRPr>
          </a:p>
          <a:p>
            <a:pPr marL="180975" indent="-180975">
              <a:lnSpc>
                <a:spcPts val="1450"/>
              </a:lnSpc>
            </a:pPr>
            <a:r>
              <a:rPr kumimoji="1" lang="ja-JP" altLang="en-US" sz="1100" dirty="0">
                <a:latin typeface="BIZ UDPゴシック" panose="020B0400000000000000" pitchFamily="50" charset="-128"/>
                <a:ea typeface="BIZ UDPゴシック" panose="020B0400000000000000" pitchFamily="50" charset="-128"/>
              </a:rPr>
              <a:t>■　各種割引制度などが適用された場合は、割引後の額が教育訓練経費となります。</a:t>
            </a:r>
          </a:p>
          <a:p>
            <a:pPr marL="180975" indent="-180975">
              <a:lnSpc>
                <a:spcPts val="1450"/>
              </a:lnSpc>
            </a:pPr>
            <a:r>
              <a:rPr kumimoji="1" lang="ja-JP" altLang="en-US" sz="1100" dirty="0">
                <a:latin typeface="BIZ UDPゴシック" panose="020B0400000000000000" pitchFamily="50" charset="-128"/>
                <a:ea typeface="BIZ UDPゴシック" panose="020B0400000000000000" pitchFamily="50" charset="-128"/>
              </a:rPr>
              <a:t>■　教育訓練実施者、販売代理店、事業所などから教育訓練経費の一定額還付が予定される場合（現金だけでなくパソコンなどの無償提供等を含む）は、必ずその還付予定額を差し引いて申告してください。</a:t>
            </a:r>
          </a:p>
        </p:txBody>
      </p:sp>
      <p:sp>
        <p:nvSpPr>
          <p:cNvPr id="9" name="正方形/長方形 8">
            <a:extLst>
              <a:ext uri="{FF2B5EF4-FFF2-40B4-BE49-F238E27FC236}">
                <a16:creationId xmlns:a16="http://schemas.microsoft.com/office/drawing/2014/main" id="{2184A406-E939-449B-E8BD-86FAA3B92876}"/>
              </a:ext>
            </a:extLst>
          </p:cNvPr>
          <p:cNvSpPr/>
          <p:nvPr/>
        </p:nvSpPr>
        <p:spPr>
          <a:xfrm>
            <a:off x="132202" y="6362865"/>
            <a:ext cx="6588087" cy="360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a:ln w="0"/>
                <a:solidFill>
                  <a:schemeClr val="bg1"/>
                </a:solidFill>
                <a:latin typeface="BIZ UDPゴシック" panose="020B0400000000000000" pitchFamily="50" charset="-128"/>
                <a:ea typeface="BIZ UDPゴシック" panose="020B0400000000000000" pitchFamily="50" charset="-128"/>
              </a:rPr>
              <a:t>２</a:t>
            </a:r>
            <a:r>
              <a:rPr kumimoji="1" lang="en-US" altLang="ja-JP" sz="1600" b="1">
                <a:ln w="0"/>
                <a:solidFill>
                  <a:schemeClr val="bg1"/>
                </a:solidFill>
                <a:latin typeface="BIZ UDPゴシック" panose="020B0400000000000000" pitchFamily="50" charset="-128"/>
                <a:ea typeface="BIZ UDPゴシック" panose="020B0400000000000000" pitchFamily="50" charset="-128"/>
              </a:rPr>
              <a:t>.</a:t>
            </a:r>
            <a:r>
              <a:rPr kumimoji="1" lang="ja-JP" altLang="en-US" sz="1600" b="1">
                <a:ln w="0"/>
                <a:solidFill>
                  <a:schemeClr val="bg1"/>
                </a:solidFill>
                <a:latin typeface="BIZ UDPゴシック" panose="020B0400000000000000" pitchFamily="50" charset="-128"/>
                <a:ea typeface="BIZ UDPゴシック" panose="020B0400000000000000" pitchFamily="50" charset="-128"/>
              </a:rPr>
              <a:t>一般教育訓練給付金の支給申請手続き</a:t>
            </a:r>
          </a:p>
        </p:txBody>
      </p:sp>
      <p:sp>
        <p:nvSpPr>
          <p:cNvPr id="11" name="テキスト ボックス 10">
            <a:extLst>
              <a:ext uri="{FF2B5EF4-FFF2-40B4-BE49-F238E27FC236}">
                <a16:creationId xmlns:a16="http://schemas.microsoft.com/office/drawing/2014/main" id="{2D919695-93E0-1C3A-DFEA-AECE988E6C8E}"/>
              </a:ext>
            </a:extLst>
          </p:cNvPr>
          <p:cNvSpPr txBox="1"/>
          <p:nvPr/>
        </p:nvSpPr>
        <p:spPr>
          <a:xfrm>
            <a:off x="169296" y="6722865"/>
            <a:ext cx="6569432" cy="892552"/>
          </a:xfrm>
          <a:prstGeom prst="rect">
            <a:avLst/>
          </a:prstGeom>
          <a:noFill/>
        </p:spPr>
        <p:txBody>
          <a:bodyPr wrap="square" rtlCol="0">
            <a:spAutoFit/>
          </a:bodyPr>
          <a:lstStyle/>
          <a:p>
            <a:r>
              <a:rPr kumimoji="1" lang="ja-JP" altLang="en-US" sz="1400">
                <a:latin typeface="BIZ UDPゴシック" panose="020B0400000000000000" pitchFamily="50" charset="-128"/>
                <a:ea typeface="BIZ UDPゴシック" panose="020B0400000000000000" pitchFamily="50" charset="-128"/>
              </a:rPr>
              <a:t>　</a:t>
            </a:r>
            <a:r>
              <a:rPr kumimoji="1" lang="ja-JP" altLang="en-US" sz="1100">
                <a:latin typeface="BIZ UDPゴシック" panose="020B0400000000000000" pitchFamily="50" charset="-128"/>
                <a:ea typeface="BIZ UDPゴシック" panose="020B0400000000000000" pitchFamily="50" charset="-128"/>
              </a:rPr>
              <a:t>一般教育訓練を修了し、教育訓練給付金を受けようとする場合は、</a:t>
            </a:r>
            <a:r>
              <a:rPr kumimoji="1" lang="ja-JP" altLang="en-US" sz="1100" b="1" u="sng">
                <a:solidFill>
                  <a:srgbClr val="FF0000"/>
                </a:solidFill>
                <a:latin typeface="BIZ UDPゴシック" panose="020B0400000000000000" pitchFamily="50" charset="-128"/>
                <a:ea typeface="BIZ UDPゴシック" panose="020B0400000000000000" pitchFamily="50" charset="-128"/>
              </a:rPr>
              <a:t>訓練修了日の翌日から起算して１か月以内</a:t>
            </a:r>
            <a:r>
              <a:rPr kumimoji="1" lang="ja-JP" altLang="en-US" sz="1100" u="sng">
                <a:latin typeface="BIZ UDPゴシック" panose="020B0400000000000000" pitchFamily="50" charset="-128"/>
                <a:ea typeface="BIZ UDPゴシック" panose="020B0400000000000000" pitchFamily="50" charset="-128"/>
              </a:rPr>
              <a:t>に、原則本人の住所を管轄するハローワークに以下の書類を本人または代理人の来所、電子申請、郵送（</a:t>
            </a:r>
            <a:r>
              <a:rPr kumimoji="1" lang="en-US" altLang="ja-JP" sz="1100" u="sng">
                <a:latin typeface="BIZ UDPゴシック" panose="020B0400000000000000" pitchFamily="50" charset="-128"/>
                <a:ea typeface="BIZ UDPゴシック" panose="020B0400000000000000" pitchFamily="50" charset="-128"/>
              </a:rPr>
              <a:t>※</a:t>
            </a:r>
            <a:r>
              <a:rPr kumimoji="1" lang="ja-JP" altLang="en-US" sz="1100" u="sng">
                <a:latin typeface="BIZ UDPゴシック" panose="020B0400000000000000" pitchFamily="50" charset="-128"/>
                <a:ea typeface="BIZ UDPゴシック" panose="020B0400000000000000" pitchFamily="50" charset="-128"/>
              </a:rPr>
              <a:t>）のいずれかにより支給申請をする必要があります。</a:t>
            </a:r>
            <a:endParaRPr kumimoji="1" lang="en-US" altLang="ja-JP" sz="1100" u="sng">
              <a:latin typeface="BIZ UDPゴシック" panose="020B0400000000000000" pitchFamily="50" charset="-128"/>
              <a:ea typeface="BIZ UDPゴシック" panose="020B0400000000000000" pitchFamily="50" charset="-128"/>
            </a:endParaRPr>
          </a:p>
          <a:p>
            <a:pPr marL="363538" indent="-363538"/>
            <a:r>
              <a:rPr kumimoji="1" lang="ja-JP" altLang="en-US" sz="140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　郵送により支給申請を行う場合は、１か月以内に行ってください（消印有効）</a:t>
            </a:r>
            <a:endParaRPr kumimoji="1" lang="ja-JP" altLang="en-US" sz="140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3F660F4D-3A92-7FFC-6669-A591B4BD7CF7}"/>
              </a:ext>
            </a:extLst>
          </p:cNvPr>
          <p:cNvSpPr txBox="1"/>
          <p:nvPr/>
        </p:nvSpPr>
        <p:spPr>
          <a:xfrm>
            <a:off x="200141" y="7758764"/>
            <a:ext cx="6538587" cy="1818896"/>
          </a:xfrm>
          <a:prstGeom prst="rect">
            <a:avLst/>
          </a:prstGeom>
          <a:solidFill>
            <a:schemeClr val="accent4">
              <a:lumMod val="20000"/>
              <a:lumOff val="80000"/>
            </a:schemeClr>
          </a:solidFill>
          <a:ln w="12700">
            <a:solidFill>
              <a:schemeClr val="tx1"/>
            </a:solidFill>
            <a:prstDash val="sysDot"/>
          </a:ln>
        </p:spPr>
        <p:txBody>
          <a:bodyPr wrap="square" rtlCol="0">
            <a:spAutoFit/>
          </a:bodyPr>
          <a:lstStyle/>
          <a:p>
            <a:pPr marL="180975" lvl="0" indent="-180975" algn="dist">
              <a:defRPr/>
            </a:pPr>
            <a:endParaRPr kumimoji="1" lang="en-US" altLang="ja-JP" sz="1400">
              <a:latin typeface="BIZ UDPゴシック" panose="020B0400000000000000" pitchFamily="50" charset="-128"/>
              <a:ea typeface="BIZ UDPゴシック" panose="020B0400000000000000" pitchFamily="50" charset="-128"/>
            </a:endParaRPr>
          </a:p>
          <a:p>
            <a:pPr marL="180975" lvl="0" indent="-180975">
              <a:lnSpc>
                <a:spcPts val="1500"/>
              </a:lnSpc>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①　教育訓練給付金（第</a:t>
            </a:r>
            <a:r>
              <a:rPr kumimoji="1" lang="en-US" altLang="ja-JP" sz="1100" b="1" u="sng">
                <a:latin typeface="BIZ UDPゴシック" panose="020B0400000000000000" pitchFamily="50" charset="-128"/>
                <a:ea typeface="BIZ UDPゴシック" panose="020B0400000000000000" pitchFamily="50" charset="-128"/>
              </a:rPr>
              <a:t>101</a:t>
            </a:r>
            <a:r>
              <a:rPr kumimoji="1" lang="ja-JP" altLang="en-US" sz="1100" b="1" u="sng">
                <a:latin typeface="BIZ UDPゴシック" panose="020B0400000000000000" pitchFamily="50" charset="-128"/>
                <a:ea typeface="BIZ UDPゴシック" panose="020B0400000000000000" pitchFamily="50" charset="-128"/>
              </a:rPr>
              <a:t>条の２の７第１号関係）支給申請書（様式第</a:t>
            </a:r>
            <a:r>
              <a:rPr kumimoji="1" lang="en-US" altLang="ja-JP" sz="1100" b="1" u="sng">
                <a:latin typeface="BIZ UDPゴシック" panose="020B0400000000000000" pitchFamily="50" charset="-128"/>
                <a:ea typeface="BIZ UDPゴシック" panose="020B0400000000000000" pitchFamily="50" charset="-128"/>
              </a:rPr>
              <a:t>33</a:t>
            </a:r>
            <a:r>
              <a:rPr kumimoji="1" lang="ja-JP" altLang="en-US" sz="1100" b="1" u="sng">
                <a:latin typeface="BIZ UDPゴシック" panose="020B0400000000000000" pitchFamily="50" charset="-128"/>
                <a:ea typeface="BIZ UDPゴシック" panose="020B0400000000000000" pitchFamily="50" charset="-128"/>
              </a:rPr>
              <a:t>号の２）</a:t>
            </a:r>
            <a:endParaRPr kumimoji="1" lang="en-US" altLang="ja-JP" sz="1100">
              <a:latin typeface="BIZ UDPゴシック" panose="020B0400000000000000" pitchFamily="50" charset="-128"/>
              <a:ea typeface="BIZ UDPゴシック" panose="020B0400000000000000" pitchFamily="50" charset="-128"/>
            </a:endParaRPr>
          </a:p>
          <a:p>
            <a:pPr marL="88900" lvl="0">
              <a:lnSpc>
                <a:spcPts val="1500"/>
              </a:lnSpc>
              <a:defRPr/>
            </a:pPr>
            <a:r>
              <a:rPr kumimoji="1" lang="ja-JP" altLang="en-US" sz="1100" b="1" u="sng">
                <a:latin typeface="BIZ UDPゴシック" panose="020B0400000000000000" pitchFamily="50" charset="-128"/>
                <a:ea typeface="BIZ UDPゴシック" panose="020B0400000000000000" pitchFamily="50" charset="-128"/>
              </a:rPr>
              <a:t>②　教育訓練修了証明書</a:t>
            </a:r>
            <a:endParaRPr kumimoji="1" lang="en-US" altLang="ja-JP" sz="1100" b="1" u="sng">
              <a:latin typeface="BIZ UDPゴシック" panose="020B0400000000000000" pitchFamily="50" charset="-128"/>
              <a:ea typeface="BIZ UDPゴシック" panose="020B0400000000000000" pitchFamily="50" charset="-128"/>
            </a:endParaRPr>
          </a:p>
          <a:p>
            <a:pPr marL="180975" lvl="0" indent="-180975">
              <a:lnSpc>
                <a:spcPts val="1500"/>
              </a:lnSpc>
              <a:defRPr/>
            </a:pPr>
            <a:r>
              <a:rPr kumimoji="1" lang="ja-JP" altLang="en-US" sz="1100">
                <a:latin typeface="BIZ UDPゴシック" panose="020B0400000000000000" pitchFamily="50" charset="-128"/>
                <a:ea typeface="BIZ UDPゴシック" panose="020B0400000000000000" pitchFamily="50" charset="-128"/>
              </a:rPr>
              <a:t>　　　 指定教育訓練実施者が、その施設の修了認定基準に基づいて教育訓練を修了した場合に発行します。</a:t>
            </a:r>
            <a:endParaRPr kumimoji="1" lang="en-US" altLang="ja-JP" sz="1100">
              <a:latin typeface="BIZ UDPゴシック" panose="020B0400000000000000" pitchFamily="50" charset="-128"/>
              <a:ea typeface="BIZ UDPゴシック" panose="020B0400000000000000" pitchFamily="50" charset="-128"/>
            </a:endParaRPr>
          </a:p>
          <a:p>
            <a:pPr marL="180975" lvl="0" indent="-180975">
              <a:lnSpc>
                <a:spcPts val="1500"/>
              </a:lnSpc>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③　教育訓練実施者が発行する教育訓練経費に係る領収書</a:t>
            </a:r>
            <a:endParaRPr kumimoji="1" lang="en-US" altLang="ja-JP" sz="1100" b="1" u="sng">
              <a:latin typeface="BIZ UDPゴシック" panose="020B0400000000000000" pitchFamily="50" charset="-128"/>
              <a:ea typeface="BIZ UDPゴシック" panose="020B0400000000000000" pitchFamily="50" charset="-128"/>
            </a:endParaRPr>
          </a:p>
          <a:p>
            <a:pPr marL="269875" lvl="0" indent="-269875">
              <a:lnSpc>
                <a:spcPts val="1500"/>
              </a:lnSpc>
              <a:defRPr/>
            </a:pPr>
            <a:r>
              <a:rPr kumimoji="1" lang="ja-JP" altLang="en-US" sz="1100">
                <a:latin typeface="BIZ UDPゴシック" panose="020B0400000000000000" pitchFamily="50" charset="-128"/>
                <a:ea typeface="BIZ UDPゴシック" panose="020B0400000000000000" pitchFamily="50" charset="-128"/>
              </a:rPr>
              <a:t>　　　 クレジットカードなどによる支払いの場合は、クレジット契約証明書（または必要事項が付記されたクレジット伝票）が発行されます。受領した場合は、支給申請時に添付できるよう保管してください。</a:t>
            </a:r>
            <a:endParaRPr kumimoji="1" lang="en-US" altLang="ja-JP" sz="1100">
              <a:latin typeface="BIZ UDPゴシック" panose="020B0400000000000000" pitchFamily="50" charset="-128"/>
              <a:ea typeface="BIZ UDPゴシック" panose="020B0400000000000000" pitchFamily="50" charset="-128"/>
            </a:endParaRPr>
          </a:p>
          <a:p>
            <a:pPr marL="269875" lvl="0" indent="-269875">
              <a:lnSpc>
                <a:spcPts val="1500"/>
              </a:lnSpc>
              <a:defRPr/>
            </a:pPr>
            <a:r>
              <a:rPr kumimoji="1" lang="ja-JP" altLang="en-US" sz="1100">
                <a:latin typeface="BIZ UDPゴシック" panose="020B0400000000000000" pitchFamily="50" charset="-128"/>
                <a:ea typeface="BIZ UDPゴシック" panose="020B0400000000000000" pitchFamily="50" charset="-128"/>
              </a:rPr>
              <a:t>　　   対象経費にキャリアコンサルティング費用を含める場合、その費用に係る領収書に加え、「キャリアコンサルティングの記録」および「キャリアコンサルティング実施証明書」の提出が必要です。</a:t>
            </a:r>
          </a:p>
        </p:txBody>
      </p:sp>
      <p:sp>
        <p:nvSpPr>
          <p:cNvPr id="13" name="四角形: 角を丸くする 12">
            <a:extLst>
              <a:ext uri="{FF2B5EF4-FFF2-40B4-BE49-F238E27FC236}">
                <a16:creationId xmlns:a16="http://schemas.microsoft.com/office/drawing/2014/main" id="{EA633F6D-E1BE-6EB1-AD5B-71229BE75F96}"/>
              </a:ext>
            </a:extLst>
          </p:cNvPr>
          <p:cNvSpPr/>
          <p:nvPr/>
        </p:nvSpPr>
        <p:spPr>
          <a:xfrm>
            <a:off x="1174314" y="7591214"/>
            <a:ext cx="4509371" cy="323996"/>
          </a:xfrm>
          <a:prstGeom prst="roundRect">
            <a:avLst/>
          </a:prstGeom>
          <a:solidFill>
            <a:schemeClr val="bg1"/>
          </a:solidFill>
          <a:ln>
            <a:solidFill>
              <a:schemeClr val="accent4">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200">
                <a:solidFill>
                  <a:schemeClr val="tx1"/>
                </a:solidFill>
                <a:latin typeface="BIZ UDPゴシック" panose="020B0400000000000000" pitchFamily="50" charset="-128"/>
                <a:ea typeface="BIZ UDPゴシック" panose="020B0400000000000000" pitchFamily="50" charset="-128"/>
              </a:rPr>
              <a:t>ハローワークに提出する書類（４ページに続きます）</a:t>
            </a:r>
            <a:endParaRPr kumimoji="1" lang="en-US" altLang="ja-JP" sz="120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398700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F77BD84D-D701-22DA-8A8C-8AF0463E19D9}"/>
              </a:ext>
            </a:extLst>
          </p:cNvPr>
          <p:cNvSpPr/>
          <p:nvPr/>
        </p:nvSpPr>
        <p:spPr>
          <a:xfrm>
            <a:off x="204077" y="9048180"/>
            <a:ext cx="6532554" cy="612000"/>
          </a:xfrm>
          <a:prstGeom prst="rect">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a:solidFill>
                  <a:schemeClr val="tx1"/>
                </a:solidFill>
                <a:latin typeface="BIZ UDPゴシック" panose="020B0400000000000000" pitchFamily="50" charset="-128"/>
                <a:ea typeface="BIZ UDPゴシック" panose="020B0400000000000000" pitchFamily="50" charset="-128"/>
              </a:rPr>
              <a:t>　失業の認定日は、教育訓練講座（昼間の通学制の場合など）の受講日と重なった場合でも、受講日の変更が困難である場合以外は、他の日に変更されませんので、ご注意ください。</a:t>
            </a:r>
            <a:endParaRPr kumimoji="1" lang="en-US" altLang="ja-JP" sz="1100">
              <a:solidFill>
                <a:schemeClr val="tx1"/>
              </a:solidFill>
              <a:latin typeface="BIZ UDPゴシック" panose="020B0400000000000000" pitchFamily="50" charset="-128"/>
              <a:ea typeface="BIZ UDPゴシック" panose="020B0400000000000000" pitchFamily="50" charset="-128"/>
            </a:endParaRPr>
          </a:p>
        </p:txBody>
      </p:sp>
      <p:sp>
        <p:nvSpPr>
          <p:cNvPr id="23" name="正方形/長方形 22">
            <a:extLst>
              <a:ext uri="{FF2B5EF4-FFF2-40B4-BE49-F238E27FC236}">
                <a16:creationId xmlns:a16="http://schemas.microsoft.com/office/drawing/2014/main" id="{C542840D-74D6-8FA5-DD7C-F7D43FE7FE03}"/>
              </a:ext>
            </a:extLst>
          </p:cNvPr>
          <p:cNvSpPr/>
          <p:nvPr/>
        </p:nvSpPr>
        <p:spPr>
          <a:xfrm>
            <a:off x="137712" y="7724993"/>
            <a:ext cx="6582576" cy="1044000"/>
          </a:xfrm>
          <a:prstGeom prst="rect">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a:solidFill>
                  <a:schemeClr val="tx1"/>
                </a:solidFill>
                <a:latin typeface="BIZ UDPゴシック" panose="020B0400000000000000" pitchFamily="50" charset="-128"/>
                <a:ea typeface="BIZ UDPゴシック" panose="020B0400000000000000" pitchFamily="50" charset="-128"/>
              </a:rPr>
              <a:t>　</a:t>
            </a:r>
            <a:endParaRPr kumimoji="1" lang="en-US" altLang="ja-JP" sz="1100">
              <a:solidFill>
                <a:schemeClr val="tx1"/>
              </a:solidFill>
              <a:latin typeface="BIZ UDPゴシック" panose="020B0400000000000000" pitchFamily="50" charset="-128"/>
              <a:ea typeface="BIZ UDPゴシック" panose="020B0400000000000000" pitchFamily="50" charset="-128"/>
            </a:endParaRPr>
          </a:p>
          <a:p>
            <a:pPr>
              <a:lnSpc>
                <a:spcPts val="1600"/>
              </a:lnSpc>
            </a:pPr>
            <a:r>
              <a:rPr kumimoji="1" lang="ja-JP" altLang="en-US" sz="1100">
                <a:solidFill>
                  <a:schemeClr val="tx1"/>
                </a:solidFill>
                <a:latin typeface="BIZ UDPゴシック" panose="020B0400000000000000" pitchFamily="50" charset="-128"/>
                <a:ea typeface="BIZ UDPゴシック" panose="020B0400000000000000" pitchFamily="50" charset="-128"/>
              </a:rPr>
              <a:t>　支給要件照会の有無にかかわらず、教育訓練給付金を受給するためには、支給申請が必要です。</a:t>
            </a:r>
            <a:endParaRPr kumimoji="1" lang="en-US" altLang="ja-JP" sz="1100">
              <a:solidFill>
                <a:schemeClr val="tx1"/>
              </a:solidFill>
              <a:latin typeface="BIZ UDPゴシック" panose="020B0400000000000000" pitchFamily="50" charset="-128"/>
              <a:ea typeface="BIZ UDPゴシック" panose="020B0400000000000000" pitchFamily="50" charset="-128"/>
            </a:endParaRPr>
          </a:p>
          <a:p>
            <a:pPr>
              <a:lnSpc>
                <a:spcPts val="1600"/>
              </a:lnSpc>
            </a:pPr>
            <a:r>
              <a:rPr kumimoji="1" lang="ja-JP" altLang="en-US" sz="1100">
                <a:solidFill>
                  <a:schemeClr val="tx1"/>
                </a:solidFill>
                <a:latin typeface="BIZ UDPゴシック" panose="020B0400000000000000" pitchFamily="50" charset="-128"/>
                <a:ea typeface="BIZ UDPゴシック" panose="020B0400000000000000" pitchFamily="50" charset="-128"/>
              </a:rPr>
              <a:t>　支給要件照会を行った際の受講開始（予定）日と実際の受講開始日が異なる場合や受講開始（予定）日を将来の日付で照会した後に、離職等によって支給要件期間等に変動がある場合は、照会結果のとおりにならない場合がありますので、十分注意してください。</a:t>
            </a:r>
            <a:endParaRPr kumimoji="1" lang="en-US" altLang="ja-JP" sz="1100">
              <a:solidFill>
                <a:schemeClr val="tx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5729ADEE-3185-B187-F7E2-5CE2E538C590}"/>
              </a:ext>
            </a:extLst>
          </p:cNvPr>
          <p:cNvSpPr/>
          <p:nvPr/>
        </p:nvSpPr>
        <p:spPr>
          <a:xfrm>
            <a:off x="127045" y="4284965"/>
            <a:ext cx="6588087" cy="360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a:ln w="0"/>
                <a:solidFill>
                  <a:schemeClr val="bg1"/>
                </a:solidFill>
                <a:latin typeface="BIZ UDPゴシック" panose="020B0400000000000000" pitchFamily="50" charset="-128"/>
                <a:ea typeface="BIZ UDPゴシック" panose="020B0400000000000000" pitchFamily="50" charset="-128"/>
              </a:rPr>
              <a:t>３</a:t>
            </a:r>
            <a:r>
              <a:rPr kumimoji="1" lang="en-US" altLang="ja-JP" b="1">
                <a:ln w="0"/>
                <a:solidFill>
                  <a:schemeClr val="bg1"/>
                </a:solidFill>
                <a:latin typeface="BIZ UDPゴシック" panose="020B0400000000000000" pitchFamily="50" charset="-128"/>
                <a:ea typeface="BIZ UDPゴシック" panose="020B0400000000000000" pitchFamily="50" charset="-128"/>
              </a:rPr>
              <a:t>.</a:t>
            </a:r>
            <a:r>
              <a:rPr kumimoji="1" lang="ja-JP" altLang="en-US" b="1">
                <a:ln w="0"/>
                <a:solidFill>
                  <a:schemeClr val="bg1"/>
                </a:solidFill>
                <a:latin typeface="BIZ UDPゴシック" panose="020B0400000000000000" pitchFamily="50" charset="-128"/>
                <a:ea typeface="BIZ UDPゴシック" panose="020B0400000000000000" pitchFamily="50" charset="-128"/>
              </a:rPr>
              <a:t>支給要件照会</a:t>
            </a:r>
          </a:p>
        </p:txBody>
      </p:sp>
      <p:sp>
        <p:nvSpPr>
          <p:cNvPr id="5" name="四角形: 角を丸くする 4">
            <a:extLst>
              <a:ext uri="{FF2B5EF4-FFF2-40B4-BE49-F238E27FC236}">
                <a16:creationId xmlns:a16="http://schemas.microsoft.com/office/drawing/2014/main" id="{6C6D2466-63BA-0B14-528C-6657F7A5EA41}"/>
              </a:ext>
            </a:extLst>
          </p:cNvPr>
          <p:cNvSpPr/>
          <p:nvPr/>
        </p:nvSpPr>
        <p:spPr>
          <a:xfrm>
            <a:off x="132202" y="4737337"/>
            <a:ext cx="6604429" cy="360000"/>
          </a:xfrm>
          <a:prstGeom prst="roundRect">
            <a:avLst/>
          </a:prstGeom>
          <a:solidFill>
            <a:srgbClr val="D5B8EA"/>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a:solidFill>
                  <a:schemeClr val="tx1"/>
                </a:solidFill>
                <a:latin typeface="BIZ UDPゴシック" panose="020B0400000000000000" pitchFamily="50" charset="-128"/>
                <a:ea typeface="BIZ UDPゴシック" panose="020B0400000000000000" pitchFamily="50" charset="-128"/>
              </a:rPr>
              <a:t>支給要件照会とは</a:t>
            </a:r>
          </a:p>
        </p:txBody>
      </p:sp>
      <p:sp>
        <p:nvSpPr>
          <p:cNvPr id="14" name="テキスト ボックス 13">
            <a:extLst>
              <a:ext uri="{FF2B5EF4-FFF2-40B4-BE49-F238E27FC236}">
                <a16:creationId xmlns:a16="http://schemas.microsoft.com/office/drawing/2014/main" id="{8613A3D1-6747-C482-CA28-880777E1521A}"/>
              </a:ext>
            </a:extLst>
          </p:cNvPr>
          <p:cNvSpPr txBox="1"/>
          <p:nvPr/>
        </p:nvSpPr>
        <p:spPr>
          <a:xfrm>
            <a:off x="110209" y="5140903"/>
            <a:ext cx="6720289" cy="815608"/>
          </a:xfrm>
          <a:prstGeom prst="rect">
            <a:avLst/>
          </a:prstGeom>
          <a:noFill/>
          <a:ln>
            <a:noFill/>
          </a:ln>
        </p:spPr>
        <p:txBody>
          <a:bodyPr wrap="square" rtlCol="0">
            <a:spAutoFit/>
          </a:bodyPr>
          <a:lstStyle/>
          <a:p>
            <a:pPr marR="0" lvl="0"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100">
                <a:latin typeface="BIZ UDPゴシック" panose="020B0400000000000000" pitchFamily="50" charset="-128"/>
                <a:ea typeface="BIZ UDPゴシック" panose="020B0400000000000000" pitchFamily="50" charset="-128"/>
              </a:rPr>
              <a:t>一般教育訓練給付金の支給申請に先立ち、受講開始（予定）日現在における受給資格の有無と、受講を希望する教育訓練講座が厚生労働大臣の指定を受けているか、ハローワークに照会できます。</a:t>
            </a:r>
            <a:endParaRPr kumimoji="1" lang="en-US" altLang="ja-JP" sz="1100">
              <a:latin typeface="BIZ UDPゴシック" panose="020B0400000000000000" pitchFamily="50" charset="-128"/>
              <a:ea typeface="BIZ UDPゴシック" panose="020B0400000000000000" pitchFamily="50" charset="-128"/>
            </a:endParaRPr>
          </a:p>
          <a:p>
            <a:pPr marR="0" lvl="0" defTabSz="457200" rtl="0" eaLnBrk="1" fontAlgn="auto" latinLnBrk="0" hangingPunct="1">
              <a:lnSpc>
                <a:spcPct val="100000"/>
              </a:lnSpc>
              <a:spcBef>
                <a:spcPts val="0"/>
              </a:spcBef>
              <a:spcAft>
                <a:spcPts val="0"/>
              </a:spcAft>
              <a:buClrTx/>
              <a:buSzTx/>
              <a:buFontTx/>
              <a:buNone/>
              <a:tabLst/>
              <a:defRPr/>
            </a:pPr>
            <a:r>
              <a:rPr kumimoji="1" lang="ja-JP" altLang="en-US" sz="1100">
                <a:latin typeface="BIZ UDPゴシック" panose="020B0400000000000000" pitchFamily="50" charset="-128"/>
                <a:ea typeface="BIZ UDPゴシック" panose="020B0400000000000000" pitchFamily="50" charset="-128"/>
              </a:rPr>
              <a:t>　受講開始（予定）日現在で、被保険者資格の喪失日から１年以内か、支給要件期間が３年（初回の人については１年）あるか明らかでない方は、あらかじめのご確認をお勧めします。</a:t>
            </a:r>
            <a:endParaRPr kumimoji="1" lang="en-US" altLang="ja-JP" sz="1100">
              <a:latin typeface="BIZ UDPゴシック" panose="020B0400000000000000" pitchFamily="50" charset="-128"/>
              <a:ea typeface="BIZ UDPゴシック" panose="020B0400000000000000" pitchFamily="50" charset="-128"/>
            </a:endParaRPr>
          </a:p>
        </p:txBody>
      </p:sp>
      <p:sp>
        <p:nvSpPr>
          <p:cNvPr id="20" name="四角形: 角を丸くする 19">
            <a:extLst>
              <a:ext uri="{FF2B5EF4-FFF2-40B4-BE49-F238E27FC236}">
                <a16:creationId xmlns:a16="http://schemas.microsoft.com/office/drawing/2014/main" id="{EA27A8EF-3539-CA22-FCDC-AE7C3ACDD9FE}"/>
              </a:ext>
            </a:extLst>
          </p:cNvPr>
          <p:cNvSpPr/>
          <p:nvPr/>
        </p:nvSpPr>
        <p:spPr>
          <a:xfrm>
            <a:off x="151796" y="6076593"/>
            <a:ext cx="6604429" cy="360000"/>
          </a:xfrm>
          <a:prstGeom prst="roundRect">
            <a:avLst/>
          </a:prstGeom>
          <a:solidFill>
            <a:srgbClr val="D5B8EA"/>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a:solidFill>
                  <a:schemeClr val="tx1"/>
                </a:solidFill>
                <a:latin typeface="BIZ UDPゴシック" panose="020B0400000000000000" pitchFamily="50" charset="-128"/>
                <a:ea typeface="BIZ UDPゴシック" panose="020B0400000000000000" pitchFamily="50" charset="-128"/>
              </a:rPr>
              <a:t>支給要件照会の方法</a:t>
            </a:r>
          </a:p>
        </p:txBody>
      </p:sp>
      <p:sp>
        <p:nvSpPr>
          <p:cNvPr id="21" name="テキスト ボックス 20">
            <a:extLst>
              <a:ext uri="{FF2B5EF4-FFF2-40B4-BE49-F238E27FC236}">
                <a16:creationId xmlns:a16="http://schemas.microsoft.com/office/drawing/2014/main" id="{50ED2DD2-FB9E-9FA9-95FF-64D9C858EAC8}"/>
              </a:ext>
            </a:extLst>
          </p:cNvPr>
          <p:cNvSpPr txBox="1"/>
          <p:nvPr/>
        </p:nvSpPr>
        <p:spPr>
          <a:xfrm>
            <a:off x="168139" y="6424292"/>
            <a:ext cx="6604430" cy="984885"/>
          </a:xfrm>
          <a:prstGeom prst="rect">
            <a:avLst/>
          </a:prstGeom>
          <a:noFill/>
          <a:ln>
            <a:noFill/>
          </a:ln>
        </p:spPr>
        <p:txBody>
          <a:bodyPr wrap="square" rtlCol="0">
            <a:spAutoFit/>
          </a:bodyPr>
          <a:lstStyle/>
          <a:p>
            <a:pPr marR="0" lvl="0" defTabSz="457200" rtl="0" eaLnBrk="1" fontAlgn="auto" latinLnBrk="0" hangingPunct="1">
              <a:lnSpc>
                <a:spcPct val="100000"/>
              </a:lnSpc>
              <a:spcBef>
                <a:spcPts val="0"/>
              </a:spcBef>
              <a:spcAft>
                <a:spcPts val="0"/>
              </a:spcAft>
              <a:buClrTx/>
              <a:buSzTx/>
              <a:buFontTx/>
              <a:buNone/>
              <a:tabLst/>
              <a:defRPr/>
            </a:pPr>
            <a:r>
              <a:rPr kumimoji="1" lang="ja-JP" altLang="en-US" sz="1400">
                <a:latin typeface="BIZ UDPゴシック" panose="020B0400000000000000" pitchFamily="50" charset="-128"/>
                <a:ea typeface="BIZ UDPゴシック" panose="020B0400000000000000" pitchFamily="50" charset="-128"/>
              </a:rPr>
              <a:t>　</a:t>
            </a:r>
            <a:r>
              <a:rPr kumimoji="1" lang="ja-JP" altLang="en-US" sz="1100">
                <a:latin typeface="BIZ UDPゴシック" panose="020B0400000000000000" pitchFamily="50" charset="-128"/>
                <a:ea typeface="BIZ UDPゴシック" panose="020B0400000000000000" pitchFamily="50" charset="-128"/>
              </a:rPr>
              <a:t>「教育訓練給付金支給要件照会票」に必要事項を記入し、本人または代理人の来所、電子申請、郵送のいずれかによって、本人の住所を管轄するハローワークに提出してください。その際、本人確認書類（このページの⑤を参照）を提示・添付してください。代理人による手続きの場合は、委任状が必要です。また、トラブル防止や個人情報の適切な管理のため、お電話での照会は受け付けていません。</a:t>
            </a:r>
            <a:endParaRPr kumimoji="1" lang="en-US" altLang="ja-JP" sz="1100">
              <a:latin typeface="BIZ UDPゴシック" panose="020B0400000000000000" pitchFamily="50" charset="-128"/>
              <a:ea typeface="BIZ UDPゴシック" panose="020B0400000000000000" pitchFamily="50" charset="-128"/>
            </a:endParaRPr>
          </a:p>
          <a:p>
            <a:pPr marR="0" lvl="0" defTabSz="457200" rtl="0" eaLnBrk="1" fontAlgn="auto" latinLnBrk="0" hangingPunct="1">
              <a:lnSpc>
                <a:spcPct val="100000"/>
              </a:lnSpc>
              <a:spcBef>
                <a:spcPts val="0"/>
              </a:spcBef>
              <a:spcAft>
                <a:spcPts val="0"/>
              </a:spcAft>
              <a:buClrTx/>
              <a:buSzTx/>
              <a:buFontTx/>
              <a:buNone/>
              <a:tabLst/>
              <a:defRPr/>
            </a:pPr>
            <a:r>
              <a:rPr kumimoji="1" lang="ja-JP" altLang="en-US" sz="1100">
                <a:latin typeface="BIZ UDPゴシック" panose="020B0400000000000000" pitchFamily="50" charset="-128"/>
                <a:ea typeface="BIZ UDPゴシック" panose="020B0400000000000000" pitchFamily="50" charset="-128"/>
              </a:rPr>
              <a:t>　照会結果は、「教育訓練給付金支給要件回答書」によってお知らせします。</a:t>
            </a:r>
            <a:endParaRPr kumimoji="1" lang="en-US" altLang="ja-JP" sz="1100">
              <a:latin typeface="BIZ UDPゴシック" panose="020B0400000000000000" pitchFamily="50" charset="-128"/>
              <a:ea typeface="BIZ UDPゴシック" panose="020B0400000000000000" pitchFamily="50" charset="-128"/>
            </a:endParaRPr>
          </a:p>
        </p:txBody>
      </p:sp>
      <p:sp>
        <p:nvSpPr>
          <p:cNvPr id="22" name="四角形: 角を丸くする 21">
            <a:extLst>
              <a:ext uri="{FF2B5EF4-FFF2-40B4-BE49-F238E27FC236}">
                <a16:creationId xmlns:a16="http://schemas.microsoft.com/office/drawing/2014/main" id="{C801B809-E84B-A92A-1C16-D75A656C011F}"/>
              </a:ext>
            </a:extLst>
          </p:cNvPr>
          <p:cNvSpPr/>
          <p:nvPr/>
        </p:nvSpPr>
        <p:spPr>
          <a:xfrm>
            <a:off x="2314777" y="7570741"/>
            <a:ext cx="2178423" cy="288000"/>
          </a:xfrm>
          <a:prstGeom prst="roundRect">
            <a:avLst/>
          </a:prstGeom>
          <a:solidFill>
            <a:schemeClr val="bg1"/>
          </a:solidFill>
          <a:ln>
            <a:solidFill>
              <a:schemeClr val="accent4">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b="1">
                <a:solidFill>
                  <a:schemeClr val="tx1"/>
                </a:solidFill>
                <a:latin typeface="BIZ UDPゴシック" panose="020B0400000000000000" pitchFamily="50" charset="-128"/>
                <a:ea typeface="BIZ UDPゴシック" panose="020B0400000000000000" pitchFamily="50" charset="-128"/>
              </a:rPr>
              <a:t>ご注意ください</a:t>
            </a:r>
            <a:endParaRPr kumimoji="1" lang="en-US" altLang="ja-JP" sz="1600" b="1">
              <a:solidFill>
                <a:schemeClr val="tx1"/>
              </a:solidFill>
              <a:latin typeface="BIZ UDPゴシック" panose="020B0400000000000000" pitchFamily="50" charset="-128"/>
              <a:ea typeface="BIZ UDPゴシック" panose="020B0400000000000000" pitchFamily="50" charset="-128"/>
            </a:endParaRPr>
          </a:p>
        </p:txBody>
      </p:sp>
      <p:sp>
        <p:nvSpPr>
          <p:cNvPr id="24" name="四角形: 角を丸くする 23">
            <a:extLst>
              <a:ext uri="{FF2B5EF4-FFF2-40B4-BE49-F238E27FC236}">
                <a16:creationId xmlns:a16="http://schemas.microsoft.com/office/drawing/2014/main" id="{22A50651-1C74-BCCE-4F33-AC1D6EFF4D4E}"/>
              </a:ext>
            </a:extLst>
          </p:cNvPr>
          <p:cNvSpPr/>
          <p:nvPr/>
        </p:nvSpPr>
        <p:spPr>
          <a:xfrm>
            <a:off x="1144013" y="8877525"/>
            <a:ext cx="4652682" cy="288000"/>
          </a:xfrm>
          <a:prstGeom prst="roundRect">
            <a:avLst/>
          </a:prstGeom>
          <a:solidFill>
            <a:schemeClr val="bg1"/>
          </a:solidFill>
          <a:ln>
            <a:solidFill>
              <a:schemeClr val="accent4">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400" b="1">
                <a:solidFill>
                  <a:schemeClr val="tx1"/>
                </a:solidFill>
                <a:latin typeface="BIZ UDPゴシック" panose="020B0400000000000000" pitchFamily="50" charset="-128"/>
                <a:ea typeface="BIZ UDPゴシック" panose="020B0400000000000000" pitchFamily="50" charset="-128"/>
              </a:rPr>
              <a:t>雇用保険の基本手当受給者の方はご注意ください</a:t>
            </a:r>
            <a:endParaRPr kumimoji="1" lang="en-US" altLang="ja-JP" sz="1400" b="1">
              <a:solidFill>
                <a:schemeClr val="tx1"/>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7840A5A6-4939-6595-4458-3FC3F89516C2}"/>
              </a:ext>
            </a:extLst>
          </p:cNvPr>
          <p:cNvSpPr txBox="1"/>
          <p:nvPr/>
        </p:nvSpPr>
        <p:spPr>
          <a:xfrm>
            <a:off x="151796" y="103457"/>
            <a:ext cx="6538587" cy="4116512"/>
          </a:xfrm>
          <a:prstGeom prst="rect">
            <a:avLst/>
          </a:prstGeom>
          <a:solidFill>
            <a:schemeClr val="accent4">
              <a:lumMod val="20000"/>
              <a:lumOff val="80000"/>
            </a:schemeClr>
          </a:solidFill>
          <a:ln w="12700">
            <a:solidFill>
              <a:schemeClr val="tx1"/>
            </a:solidFill>
            <a:prstDash val="sysDot"/>
          </a:ln>
        </p:spPr>
        <p:txBody>
          <a:bodyPr wrap="square" rtlCol="0">
            <a:spAutoFit/>
          </a:bodyPr>
          <a:lstStyle/>
          <a:p>
            <a:pPr marL="180975" indent="-88900">
              <a:defRPr/>
            </a:pPr>
            <a:r>
              <a:rPr kumimoji="1" lang="ja-JP" altLang="en-US" sz="1100" b="1" u="sng">
                <a:latin typeface="BIZ UDPゴシック" panose="020B0400000000000000" pitchFamily="50" charset="-128"/>
                <a:ea typeface="BIZ UDPゴシック" panose="020B0400000000000000" pitchFamily="50" charset="-128"/>
              </a:rPr>
              <a:t>④</a:t>
            </a:r>
            <a:r>
              <a:rPr kumimoji="1" lang="ja-JP" altLang="en-US" sz="1100" b="1" u="sng">
                <a:solidFill>
                  <a:prstClr val="black"/>
                </a:solidFill>
                <a:latin typeface="BIZ UDPゴシック" panose="020B0400000000000000" pitchFamily="50" charset="-128"/>
                <a:ea typeface="BIZ UDPゴシック" panose="020B0400000000000000" pitchFamily="50" charset="-128"/>
              </a:rPr>
              <a:t>　教育訓練経費等確認書</a:t>
            </a:r>
            <a:endParaRPr kumimoji="1" lang="en-US" altLang="ja-JP" sz="1100" b="1" u="sng">
              <a:latin typeface="BIZ UDPゴシック" panose="020B0400000000000000" pitchFamily="50" charset="-128"/>
              <a:ea typeface="BIZ UDPゴシック" panose="020B0400000000000000" pitchFamily="50" charset="-128"/>
            </a:endParaRPr>
          </a:p>
          <a:p>
            <a:pPr marL="180975" lvl="0" indent="-88900">
              <a:defRPr/>
            </a:pPr>
            <a:r>
              <a:rPr kumimoji="1" lang="ja-JP" altLang="en-US" sz="1100" b="1" u="sng">
                <a:latin typeface="BIZ UDPゴシック" panose="020B0400000000000000" pitchFamily="50" charset="-128"/>
                <a:ea typeface="BIZ UDPゴシック" panose="020B0400000000000000" pitchFamily="50" charset="-128"/>
              </a:rPr>
              <a:t>⑤　本人・住居所確認書類</a:t>
            </a:r>
            <a:r>
              <a:rPr kumimoji="1" lang="ja-JP" altLang="en-US" sz="1100">
                <a:latin typeface="BIZ UDPゴシック" panose="020B0400000000000000" pitchFamily="50" charset="-128"/>
                <a:ea typeface="BIZ UDPゴシック" panose="020B0400000000000000" pitchFamily="50" charset="-128"/>
              </a:rPr>
              <a:t>　　　</a:t>
            </a:r>
            <a:endParaRPr kumimoji="1" lang="en-US" altLang="ja-JP" sz="1100">
              <a:latin typeface="BIZ UDPゴシック" panose="020B0400000000000000" pitchFamily="50" charset="-128"/>
              <a:ea typeface="BIZ UDPゴシック" panose="020B0400000000000000" pitchFamily="50" charset="-128"/>
            </a:endParaRPr>
          </a:p>
          <a:p>
            <a:pPr marL="263525" lvl="0" indent="-263525">
              <a:defRPr/>
            </a:pPr>
            <a:r>
              <a:rPr kumimoji="1" lang="ja-JP" altLang="en-US" sz="1100">
                <a:latin typeface="BIZ UDPゴシック" panose="020B0400000000000000" pitchFamily="50" charset="-128"/>
                <a:ea typeface="BIZ UDPゴシック" panose="020B0400000000000000" pitchFamily="50" charset="-128"/>
              </a:rPr>
              <a:t>　　　 マイナンバーカード、運転免許証、住民基本台帳カード等の官公署が発行する身分証明書・資格証明書（本人写真付き）のいずれか１種類</a:t>
            </a:r>
          </a:p>
          <a:p>
            <a:pPr marL="263525" lvl="0" indent="-26352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これらをお持ちでない場合、国民健康保険証や健康保険被保険者証、住民票記載事項証明書（住民票の写し、住民基本台帳カードのうち本人の写真のないもの、印鑑証明書）、児童扶養手当証書、官公署から発行・発給された身分証明書または資格証明書（本人写真なし）のいずれか２種類</a:t>
            </a:r>
          </a:p>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⑥－１　個人番号確認書類</a:t>
            </a:r>
            <a:endParaRPr kumimoji="1" lang="en-US" altLang="ja-JP" sz="1100" b="1" u="sng">
              <a:latin typeface="BIZ UDPゴシック" panose="020B0400000000000000" pitchFamily="50" charset="-128"/>
              <a:ea typeface="BIZ UDPゴシック" panose="020B0400000000000000" pitchFamily="50" charset="-128"/>
            </a:endParaRPr>
          </a:p>
          <a:p>
            <a:pPr marL="180975" marR="0" lvl="0" indent="-180975" defTabSz="457200" rtl="0" eaLnBrk="1" fontAlgn="auto" latinLnBrk="0" hangingPunct="1">
              <a:lnSpc>
                <a:spcPct val="100000"/>
              </a:lnSpc>
              <a:spcBef>
                <a:spcPts val="0"/>
              </a:spcBef>
              <a:spcAft>
                <a:spcPts val="0"/>
              </a:spcAft>
              <a:buClrTx/>
              <a:buSzTx/>
              <a:buFontTx/>
              <a:buNone/>
              <a:tabLst/>
              <a:defRPr/>
            </a:pPr>
            <a:r>
              <a:rPr kumimoji="1" lang="ja-JP" altLang="en-US" sz="1100">
                <a:latin typeface="BIZ UDPゴシック" panose="020B0400000000000000" pitchFamily="50" charset="-128"/>
                <a:ea typeface="BIZ UDPゴシック" panose="020B0400000000000000" pitchFamily="50" charset="-128"/>
              </a:rPr>
              <a:t>　　　 マイナンバーカード、通知カード、個人番号の記載のある住民票の写し</a:t>
            </a:r>
            <a:endParaRPr kumimoji="1" lang="en-US" altLang="ja-JP" sz="1100">
              <a:latin typeface="BIZ UDPゴシック" panose="020B0400000000000000" pitchFamily="50" charset="-128"/>
              <a:ea typeface="BIZ UDPゴシック" panose="020B0400000000000000" pitchFamily="50" charset="-128"/>
            </a:endParaRPr>
          </a:p>
          <a:p>
            <a:pPr marL="363538" lvl="0" indent="-363538">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⑥－２　身元（実在）確認書類</a:t>
            </a:r>
            <a:endParaRPr kumimoji="1" lang="en-US" altLang="ja-JP" sz="1100">
              <a:latin typeface="BIZ UDPゴシック" panose="020B0400000000000000" pitchFamily="50" charset="-128"/>
              <a:ea typeface="BIZ UDPゴシック" panose="020B0400000000000000" pitchFamily="50" charset="-128"/>
            </a:endParaRPr>
          </a:p>
          <a:p>
            <a:pPr marL="363538" lvl="0" indent="-363538">
              <a:defRPr/>
            </a:pPr>
            <a:r>
              <a:rPr kumimoji="1" lang="ja-JP" altLang="en-US" sz="1100">
                <a:latin typeface="BIZ UDPゴシック" panose="020B0400000000000000" pitchFamily="50" charset="-128"/>
                <a:ea typeface="BIZ UDPゴシック" panose="020B0400000000000000" pitchFamily="50" charset="-128"/>
              </a:rPr>
              <a:t>　　　 マイナンバーカード、運転免許証等の官公署が発行する身分証明書・資格証明書（本人写真付き）など</a:t>
            </a:r>
            <a:endParaRPr kumimoji="1" lang="en-US" altLang="ja-JP" sz="1100">
              <a:latin typeface="BIZ UDPゴシック" panose="020B0400000000000000" pitchFamily="50" charset="-128"/>
              <a:ea typeface="BIZ UDPゴシック" panose="020B0400000000000000" pitchFamily="50" charset="-128"/>
            </a:endParaRPr>
          </a:p>
          <a:p>
            <a:pPr marL="363538" lvl="0" indent="-363538">
              <a:defRPr/>
            </a:pPr>
            <a:r>
              <a:rPr kumimoji="1" lang="ja-JP" altLang="en-US" sz="1100" b="1">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⑦　返還金明細書</a:t>
            </a:r>
            <a:endParaRPr kumimoji="1" lang="en-US" altLang="ja-JP" sz="1100" b="1" u="sng">
              <a:latin typeface="BIZ UDPゴシック" panose="020B0400000000000000" pitchFamily="50" charset="-128"/>
              <a:ea typeface="BIZ UDPゴシック" panose="020B0400000000000000" pitchFamily="50" charset="-128"/>
            </a:endParaRPr>
          </a:p>
          <a:p>
            <a:pPr marL="268288" lvl="0" indent="-268288">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領収書が発行された後で教育訓練経費の一部が指定教育訓練実施者から本人に対して還付された（される）場合に限ります。指定教育訓練実施者が発行します。</a:t>
            </a:r>
            <a:endParaRPr kumimoji="1" lang="en-US" altLang="ja-JP" sz="1100">
              <a:latin typeface="BIZ UDPゴシック" panose="020B0400000000000000" pitchFamily="50" charset="-128"/>
              <a:ea typeface="BIZ UDPゴシック" panose="020B0400000000000000" pitchFamily="50" charset="-128"/>
            </a:endParaRPr>
          </a:p>
          <a:p>
            <a:pPr marL="363538" indent="-363538">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⑧　払渡希望金融機関の通帳またはキャッシュカード（受取人名のカナ表記・口座番号が分かるもの）</a:t>
            </a:r>
            <a:endParaRPr kumimoji="1" lang="en-US" altLang="ja-JP" sz="1100" b="1" u="sng">
              <a:latin typeface="BIZ UDPゴシック" panose="020B0400000000000000" pitchFamily="50" charset="-128"/>
              <a:ea typeface="BIZ UDPゴシック" panose="020B0400000000000000" pitchFamily="50" charset="-128"/>
            </a:endParaRPr>
          </a:p>
          <a:p>
            <a:pPr marL="265113" lvl="0" indent="-265113">
              <a:defRPr/>
            </a:pPr>
            <a:r>
              <a:rPr kumimoji="1" lang="ja-JP" altLang="en-US" sz="1100">
                <a:latin typeface="BIZ UDPゴシック" panose="020B0400000000000000" pitchFamily="50" charset="-128"/>
                <a:ea typeface="BIZ UDPゴシック" panose="020B0400000000000000" pitchFamily="50" charset="-128"/>
              </a:rPr>
              <a:t>　　　 他の雇用保険の手続きで既に「払渡希望金融機関指定届」を提出している場合、マイナポータルに登録している公金受取口座を指定する場合（ハローワークにマイナンバーの登録が必要）は不要です。</a:t>
            </a:r>
            <a:r>
              <a:rPr kumimoji="1" lang="ja-JP" altLang="en-US" sz="1200" b="0" i="0" u="none" strike="noStrike" kern="1200" cap="none" spc="0" normalizeH="0" baseline="0" noProof="0">
                <a:ln>
                  <a:noFill/>
                </a:ln>
                <a:effectLst/>
                <a:uLnTx/>
                <a:uFillTx/>
                <a:latin typeface="BIZ UDPゴシック" panose="020B0400000000000000" pitchFamily="50" charset="-128"/>
                <a:ea typeface="BIZ UDPゴシック" panose="020B0400000000000000" pitchFamily="50" charset="-128"/>
              </a:rPr>
              <a:t>　　</a:t>
            </a:r>
            <a:endParaRPr kumimoji="1" lang="en-US" altLang="ja-JP" sz="105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100" b="1" u="sng">
                <a:latin typeface="BIZ UDPゴシック" panose="020B0400000000000000" pitchFamily="50" charset="-128"/>
                <a:ea typeface="BIZ UDPゴシック" panose="020B0400000000000000" pitchFamily="50" charset="-128"/>
              </a:rPr>
              <a:t>⑨　委任状</a:t>
            </a:r>
            <a:endParaRPr kumimoji="1" lang="en-US" altLang="ja-JP" sz="1100" b="1" u="sng">
              <a:latin typeface="BIZ UDPゴシック" panose="020B0400000000000000" pitchFamily="50" charset="-128"/>
              <a:ea typeface="BIZ UDPゴシック" panose="020B0400000000000000" pitchFamily="50" charset="-128"/>
            </a:endParaRPr>
          </a:p>
          <a:p>
            <a:pPr marL="271463" lvl="0" indent="-271463">
              <a:defRPr/>
            </a:pPr>
            <a:r>
              <a:rPr kumimoji="1" lang="ja-JP" altLang="en-US" sz="1100">
                <a:latin typeface="BIZ UDPゴシック" panose="020B0400000000000000" pitchFamily="50" charset="-128"/>
                <a:ea typeface="BIZ UDPゴシック" panose="020B0400000000000000" pitchFamily="50" charset="-128"/>
              </a:rPr>
              <a:t>　　　 </a:t>
            </a:r>
            <a:r>
              <a:rPr kumimoji="1" lang="ja-JP" altLang="en-US" sz="1050">
                <a:latin typeface="BIZ UDPゴシック" panose="020B0400000000000000" pitchFamily="50" charset="-128"/>
                <a:ea typeface="BIZ UDPゴシック" panose="020B0400000000000000" pitchFamily="50" charset="-128"/>
              </a:rPr>
              <a:t>代理人による手続きの場合に提出が必要です。あわせて、代理人の身元（実在）確認書類（⑥－２）も提示・添付してください。　</a:t>
            </a:r>
            <a:endParaRPr kumimoji="1" lang="en-US" altLang="ja-JP" sz="1050">
              <a:latin typeface="BIZ UDPゴシック" panose="020B0400000000000000" pitchFamily="50" charset="-128"/>
              <a:ea typeface="BIZ UDPゴシック" panose="020B0400000000000000" pitchFamily="50" charset="-128"/>
            </a:endParaRPr>
          </a:p>
          <a:p>
            <a:pPr marL="180975" lvl="0" indent="-180975">
              <a:defRPr/>
            </a:pPr>
            <a:endParaRPr kumimoji="1" lang="en-US" altLang="ja-JP" sz="1050">
              <a:latin typeface="BIZ UDPゴシック" panose="020B0400000000000000" pitchFamily="50" charset="-128"/>
              <a:ea typeface="BIZ UDPゴシック" panose="020B0400000000000000" pitchFamily="50" charset="-128"/>
            </a:endParaRPr>
          </a:p>
          <a:p>
            <a:pPr marL="180975" lvl="0" indent="-180975">
              <a:defRPr/>
            </a:pPr>
            <a:r>
              <a:rPr kumimoji="1" lang="ja-JP" altLang="en-US" sz="1050">
                <a:latin typeface="BIZ UDPゴシック" panose="020B0400000000000000" pitchFamily="50" charset="-128"/>
                <a:ea typeface="BIZ UDPゴシック" panose="020B0400000000000000" pitchFamily="50" charset="-128"/>
              </a:rPr>
              <a:t>　</a:t>
            </a:r>
            <a:r>
              <a:rPr kumimoji="1" lang="en-US" altLang="ja-JP" sz="1050">
                <a:latin typeface="BIZ UDPゴシック" panose="020B0400000000000000" pitchFamily="50" charset="-128"/>
                <a:ea typeface="BIZ UDPゴシック" panose="020B0400000000000000" pitchFamily="50" charset="-128"/>
              </a:rPr>
              <a:t>※</a:t>
            </a:r>
            <a:r>
              <a:rPr kumimoji="1" lang="ja-JP" altLang="en-US" sz="1050">
                <a:latin typeface="BIZ UDPゴシック" panose="020B0400000000000000" pitchFamily="50" charset="-128"/>
                <a:ea typeface="BIZ UDPゴシック" panose="020B0400000000000000" pitchFamily="50" charset="-128"/>
              </a:rPr>
              <a:t>　適用対象期間の延長措置を受けようとする場合には、「教育訓練適用対象期間延長申請書」（既に延長措置の決定を受けている場合には「教育訓練給付適用対象期間延長通知書」）の提出が必要です。</a:t>
            </a:r>
            <a:endParaRPr kumimoji="1" lang="en-US" altLang="ja-JP" sz="105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243249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CCC9E60734423045B6796EB045070E96" ma:contentTypeVersion="15" ma:contentTypeDescription="新しいドキュメントを作成します。" ma:contentTypeScope="" ma:versionID="ab88b09de7b6f6c4319265c22cbf634f">
  <xsd:schema xmlns:xsd="http://www.w3.org/2001/XMLSchema" xmlns:xs="http://www.w3.org/2001/XMLSchema" xmlns:p="http://schemas.microsoft.com/office/2006/metadata/properties" xmlns:ns2="930e4aa2-6b85-4e20-96a4-6b352a98564c" xmlns:ns3="44856c1c-163a-4db4-9f2d-e69ab44d016d" targetNamespace="http://schemas.microsoft.com/office/2006/metadata/properties" ma:root="true" ma:fieldsID="9c2c9d4e178aaeaa6c270bf5dd4b8f98" ns2:_="" ns3:_="">
    <xsd:import namespace="930e4aa2-6b85-4e20-96a4-6b352a98564c"/>
    <xsd:import namespace="44856c1c-163a-4db4-9f2d-e69ab44d016d"/>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0e4aa2-6b85-4e20-96a4-6b352a98564c"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4856c1c-163a-4db4-9f2d-e69ab44d016d"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7d6a03a9-664f-41b3-b6d7-cf4fea56f9ef}" ma:internalName="TaxCatchAll" ma:showField="CatchAllData" ma:web="44856c1c-163a-4db4-9f2d-e69ab44d01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44856c1c-163a-4db4-9f2d-e69ab44d016d" xsi:nil="true"/>
    <lcf76f155ced4ddcb4097134ff3c332f xmlns="930e4aa2-6b85-4e20-96a4-6b352a98564c">
      <Terms xmlns="http://schemas.microsoft.com/office/infopath/2007/PartnerControls"/>
    </lcf76f155ced4ddcb4097134ff3c332f>
    <Owner xmlns="930e4aa2-6b85-4e20-96a4-6b352a98564c">
      <UserInfo>
        <DisplayName/>
        <AccountId xsi:nil="true"/>
        <AccountType/>
      </UserInfo>
    </Owner>
  </documentManagement>
</p:properties>
</file>

<file path=customXml/itemProps1.xml><?xml version="1.0" encoding="utf-8"?>
<ds:datastoreItem xmlns:ds="http://schemas.openxmlformats.org/officeDocument/2006/customXml" ds:itemID="{C5574BBC-B63D-41BB-A800-4F4A884DD2E0}">
  <ds:schemaRefs>
    <ds:schemaRef ds:uri="http://schemas.microsoft.com/sharepoint/v3/contenttype/forms"/>
  </ds:schemaRefs>
</ds:datastoreItem>
</file>

<file path=customXml/itemProps2.xml><?xml version="1.0" encoding="utf-8"?>
<ds:datastoreItem xmlns:ds="http://schemas.openxmlformats.org/officeDocument/2006/customXml" ds:itemID="{B79E6DB4-B653-405E-BAA1-581DB90A0D3D}"/>
</file>

<file path=customXml/itemProps3.xml><?xml version="1.0" encoding="utf-8"?>
<ds:datastoreItem xmlns:ds="http://schemas.openxmlformats.org/officeDocument/2006/customXml" ds:itemID="{BA862269-28B5-4BD9-96CF-549990DD9614}">
  <ds:schemaRefs>
    <ds:schemaRef ds:uri="263dbbe5-076b-4606-a03b-9598f5f2f35a"/>
    <ds:schemaRef ds:uri="684c1c50-4c80-4870-89b5-879dfb1bab37"/>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 2013 - 2022</Template>
  <Words>2912</Words>
  <PresentationFormat>A4 210 x 297 mm</PresentationFormat>
  <Paragraphs>107</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BIZ UDPゴシック</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0x010100CCC9E60734423045B6796EB045070E96</vt:lpwstr>
  </property>
  <property fmtid="{D5CDD505-2E9C-101B-9397-08002B2CF9AE}" pid="3" name="MediaServiceImageTags">
    <vt:lpwstr/>
  </property>
</Properties>
</file>