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office.activeX+xml" PartName="/ppt/activeX/activeX1.xml"/>
  <Override ContentType="application/vnd.ms-powerpoint.changesinfo+xml" PartName="/ppt/changesInfos/changesInfo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handoutMasterIdLst>
    <p:handoutMasterId r:id="rId17"/>
  </p:handoutMasterIdLst>
  <p:sldIdLst>
    <p:sldId id="256" r:id="rId5"/>
    <p:sldId id="257" r:id="rId6"/>
    <p:sldId id="264" r:id="rId7"/>
    <p:sldId id="259" r:id="rId8"/>
    <p:sldId id="263" r:id="rId9"/>
    <p:sldId id="260" r:id="rId10"/>
    <p:sldId id="261" r:id="rId11"/>
    <p:sldId id="265" r:id="rId12"/>
    <p:sldId id="258" r:id="rId13"/>
    <p:sldId id="266" r:id="rId14"/>
    <p:sldId id="262" r:id="rId15"/>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44"/>
    <a:srgbClr val="E6E6E6"/>
    <a:srgbClr val="512373"/>
    <a:srgbClr val="D5B8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AFF893-DC2C-4D08-95D5-0FC020E0BFD1}" v="1" dt="2025-06-19T02:39:20.242"/>
    <p1510:client id="{1FCF7B8F-112A-4E64-80DD-893B6E1994BF}" v="4" dt="2025-06-19T13:14:48.470"/>
    <p1510:client id="{ED6E8622-2004-4B54-8320-218AE8A336E7}" v="80" dt="2025-06-19T02:11:44.73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3228" y="54"/>
      </p:cViewPr>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presProps.xml" Type="http://schemas.openxmlformats.org/officeDocument/2006/relationships/presProps"/><Relationship Id="rId19" Target="viewProps.xml" Type="http://schemas.openxmlformats.org/officeDocument/2006/relationships/viewProps"/><Relationship Id="rId2" Target="../customXml/item2.xml" Type="http://schemas.openxmlformats.org/officeDocument/2006/relationships/customXml"/><Relationship Id="rId20" Target="theme/theme1.xml" Type="http://schemas.openxmlformats.org/officeDocument/2006/relationships/theme"/><Relationship Id="rId21" Target="tableStyles.xml" Type="http://schemas.openxmlformats.org/officeDocument/2006/relationships/tableStyles"/><Relationship Id="rId22" Target="changesInfos/changesInfo1.xml" Type="http://schemas.microsoft.com/office/2016/11/relationships/changesInfo"/><Relationship Id="rId23" Target="revisionInfo.xml" Type="http://schemas.microsoft.com/office/2015/10/relationships/revisionInfo"/><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activeX/activeX1.xml><?xml version="1.0" encoding="utf-8"?>
<ax:ocx xmlns:ax="http://schemas.microsoft.com/office/2006/activeX" xmlns:r="http://schemas.openxmlformats.org/officeDocument/2006/relationships" ax:classid="{D9347033-9612-11D1-9D75-00C04FCC8CDC}">
  <ax:ocxPr ax:name="_cx" ax:value="1967"/>
  <ax:ocxPr ax:name="_cy" ax:value="1790"/>
  <ax:ocxPr ax:name="Style" ax:value="11"/>
  <ax:ocxPr ax:name="SubStyle" ax:value="-1"/>
  <ax:ocxPr ax:name="Validation" ax:value="2"/>
  <ax:ocxPr ax:name="LineWeight" ax:value="3"/>
  <ax:ocxPr ax:name="Direction" ax:value="0"/>
  <ax:ocxPr ax:name="ShowData" ax:value="1"/>
  <ax:ocxPr ax:name="Value" ax:value="https://shinsei.e-gov.go.jp/"/>
  <ax:ocxPr ax:name="ForeColor" ax:value="0"/>
  <ax:ocxPr ax:name="BackColor" ax:value="16777215"/>
</ax:ocx>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後藤 拓弥(gotou-takumi.mn1)" userId="1614e04c-38d9-4762-bff5-3ec28501928c" providerId="ADAL" clId="{1FCF7B8F-112A-4E64-80DD-893B6E1994BF}"/>
    <pc:docChg chg="modSld">
      <pc:chgData name="後藤 拓弥(gotou-takumi.mn1)" userId="1614e04c-38d9-4762-bff5-3ec28501928c" providerId="ADAL" clId="{1FCF7B8F-112A-4E64-80DD-893B6E1994BF}" dt="2025-06-19T13:15:50.115" v="45" actId="207"/>
      <pc:docMkLst>
        <pc:docMk/>
      </pc:docMkLst>
      <pc:sldChg chg="modSp mod">
        <pc:chgData name="後藤 拓弥(gotou-takumi.mn1)" userId="1614e04c-38d9-4762-bff5-3ec28501928c" providerId="ADAL" clId="{1FCF7B8F-112A-4E64-80DD-893B6E1994BF}" dt="2025-06-19T13:14:52.498" v="35" actId="13926"/>
        <pc:sldMkLst>
          <pc:docMk/>
          <pc:sldMk cId="2887674837" sldId="256"/>
        </pc:sldMkLst>
        <pc:spChg chg="mod">
          <ac:chgData name="後藤 拓弥(gotou-takumi.mn1)" userId="1614e04c-38d9-4762-bff5-3ec28501928c" providerId="ADAL" clId="{1FCF7B8F-112A-4E64-80DD-893B6E1994BF}" dt="2025-06-19T13:14:52.498" v="35" actId="13926"/>
          <ac:spMkLst>
            <pc:docMk/>
            <pc:sldMk cId="2887674837" sldId="256"/>
            <ac:spMk id="24" creationId="{7801DFF7-B752-508B-8DF6-93482DB396A7}"/>
          </ac:spMkLst>
        </pc:spChg>
      </pc:sldChg>
      <pc:sldChg chg="modSp mod">
        <pc:chgData name="後藤 拓弥(gotou-takumi.mn1)" userId="1614e04c-38d9-4762-bff5-3ec28501928c" providerId="ADAL" clId="{1FCF7B8F-112A-4E64-80DD-893B6E1994BF}" dt="2025-06-19T13:15:17.812" v="43" actId="6549"/>
        <pc:sldMkLst>
          <pc:docMk/>
          <pc:sldMk cId="3809718534" sldId="259"/>
        </pc:sldMkLst>
        <pc:spChg chg="mod">
          <ac:chgData name="後藤 拓弥(gotou-takumi.mn1)" userId="1614e04c-38d9-4762-bff5-3ec28501928c" providerId="ADAL" clId="{1FCF7B8F-112A-4E64-80DD-893B6E1994BF}" dt="2025-06-19T13:15:17.812" v="43" actId="6549"/>
          <ac:spMkLst>
            <pc:docMk/>
            <pc:sldMk cId="3809718534" sldId="259"/>
            <ac:spMk id="20" creationId="{14580614-5797-1676-B263-28E5CACE3AC5}"/>
          </ac:spMkLst>
        </pc:spChg>
      </pc:sldChg>
      <pc:sldChg chg="modSp mod">
        <pc:chgData name="後藤 拓弥(gotou-takumi.mn1)" userId="1614e04c-38d9-4762-bff5-3ec28501928c" providerId="ADAL" clId="{1FCF7B8F-112A-4E64-80DD-893B6E1994BF}" dt="2025-06-19T13:15:50.115" v="45" actId="207"/>
        <pc:sldMkLst>
          <pc:docMk/>
          <pc:sldMk cId="1304557442" sldId="266"/>
        </pc:sldMkLst>
        <pc:spChg chg="mod">
          <ac:chgData name="後藤 拓弥(gotou-takumi.mn1)" userId="1614e04c-38d9-4762-bff5-3ec28501928c" providerId="ADAL" clId="{1FCF7B8F-112A-4E64-80DD-893B6E1994BF}" dt="2025-06-19T13:15:50.115" v="45" actId="207"/>
          <ac:spMkLst>
            <pc:docMk/>
            <pc:sldMk cId="1304557442" sldId="266"/>
            <ac:spMk id="10" creationId="{10813627-1DBB-0615-3279-E7FAA263C284}"/>
          </ac:spMkLst>
        </pc:spChg>
      </pc:sldChg>
    </pc:docChg>
  </pc:docChgLst>
  <pc:docChgLst>
    <pc:chgData name="細川 拓郎(hosokawa-takurou)" userId="bd1f76f2-47a3-45df-b886-ea17b5bcbca6" providerId="ADAL" clId="{ED6E8622-2004-4B54-8320-218AE8A336E7}"/>
    <pc:docChg chg="undo custSel modSld">
      <pc:chgData name="細川 拓郎(hosokawa-takurou)" userId="bd1f76f2-47a3-45df-b886-ea17b5bcbca6" providerId="ADAL" clId="{ED6E8622-2004-4B54-8320-218AE8A336E7}" dt="2025-06-19T02:11:44.732" v="580"/>
      <pc:docMkLst>
        <pc:docMk/>
      </pc:docMkLst>
      <pc:sldChg chg="modSp mod">
        <pc:chgData name="細川 拓郎(hosokawa-takurou)" userId="bd1f76f2-47a3-45df-b886-ea17b5bcbca6" providerId="ADAL" clId="{ED6E8622-2004-4B54-8320-218AE8A336E7}" dt="2025-06-19T01:53:30.134" v="5" actId="13926"/>
        <pc:sldMkLst>
          <pc:docMk/>
          <pc:sldMk cId="3809718534" sldId="259"/>
        </pc:sldMkLst>
        <pc:spChg chg="mod">
          <ac:chgData name="細川 拓郎(hosokawa-takurou)" userId="bd1f76f2-47a3-45df-b886-ea17b5bcbca6" providerId="ADAL" clId="{ED6E8622-2004-4B54-8320-218AE8A336E7}" dt="2025-06-19T01:53:30.134" v="5" actId="13926"/>
          <ac:spMkLst>
            <pc:docMk/>
            <pc:sldMk cId="3809718534" sldId="259"/>
            <ac:spMk id="20" creationId="{14580614-5797-1676-B263-28E5CACE3AC5}"/>
          </ac:spMkLst>
        </pc:spChg>
      </pc:sldChg>
      <pc:sldChg chg="modSp mod">
        <pc:chgData name="細川 拓郎(hosokawa-takurou)" userId="bd1f76f2-47a3-45df-b886-ea17b5bcbca6" providerId="ADAL" clId="{ED6E8622-2004-4B54-8320-218AE8A336E7}" dt="2025-06-19T02:11:44.732" v="580"/>
        <pc:sldMkLst>
          <pc:docMk/>
          <pc:sldMk cId="1304557442" sldId="266"/>
        </pc:sldMkLst>
        <pc:spChg chg="mod">
          <ac:chgData name="細川 拓郎(hosokawa-takurou)" userId="bd1f76f2-47a3-45df-b886-ea17b5bcbca6" providerId="ADAL" clId="{ED6E8622-2004-4B54-8320-218AE8A336E7}" dt="2025-06-19T01:56:11.721" v="61" actId="1036"/>
          <ac:spMkLst>
            <pc:docMk/>
            <pc:sldMk cId="1304557442" sldId="266"/>
            <ac:spMk id="3" creationId="{68E6FD87-C577-9B2C-00D0-2E0C5D396282}"/>
          </ac:spMkLst>
        </pc:spChg>
        <pc:spChg chg="mod">
          <ac:chgData name="細川 拓郎(hosokawa-takurou)" userId="bd1f76f2-47a3-45df-b886-ea17b5bcbca6" providerId="ADAL" clId="{ED6E8622-2004-4B54-8320-218AE8A336E7}" dt="2025-06-19T01:56:34.379" v="75" actId="1036"/>
          <ac:spMkLst>
            <pc:docMk/>
            <pc:sldMk cId="1304557442" sldId="266"/>
            <ac:spMk id="8" creationId="{B6C7B999-A4E0-40A2-6708-01CD392FF8D9}"/>
          </ac:spMkLst>
        </pc:spChg>
        <pc:spChg chg="mod">
          <ac:chgData name="細川 拓郎(hosokawa-takurou)" userId="bd1f76f2-47a3-45df-b886-ea17b5bcbca6" providerId="ADAL" clId="{ED6E8622-2004-4B54-8320-218AE8A336E7}" dt="2025-06-19T01:56:34.379" v="75" actId="1036"/>
          <ac:spMkLst>
            <pc:docMk/>
            <pc:sldMk cId="1304557442" sldId="266"/>
            <ac:spMk id="9" creationId="{C8F73C34-55A7-44E9-4B6D-F0CD9B20CA1C}"/>
          </ac:spMkLst>
        </pc:spChg>
        <pc:spChg chg="mod">
          <ac:chgData name="細川 拓郎(hosokawa-takurou)" userId="bd1f76f2-47a3-45df-b886-ea17b5bcbca6" providerId="ADAL" clId="{ED6E8622-2004-4B54-8320-218AE8A336E7}" dt="2025-06-19T02:11:44.732" v="580"/>
          <ac:spMkLst>
            <pc:docMk/>
            <pc:sldMk cId="1304557442" sldId="266"/>
            <ac:spMk id="10" creationId="{10813627-1DBB-0615-3279-E7FAA263C284}"/>
          </ac:spMkLst>
        </pc:spChg>
        <pc:spChg chg="mod">
          <ac:chgData name="細川 拓郎(hosokawa-takurou)" userId="bd1f76f2-47a3-45df-b886-ea17b5bcbca6" providerId="ADAL" clId="{ED6E8622-2004-4B54-8320-218AE8A336E7}" dt="2025-06-19T01:56:22.856" v="63" actId="1076"/>
          <ac:spMkLst>
            <pc:docMk/>
            <pc:sldMk cId="1304557442" sldId="266"/>
            <ac:spMk id="12" creationId="{DE2105B1-1A75-3F3B-A2E0-EB2E81AD42FC}"/>
          </ac:spMkLst>
        </pc:spChg>
        <pc:graphicFrameChg chg="mod">
          <ac:chgData name="細川 拓郎(hosokawa-takurou)" userId="bd1f76f2-47a3-45df-b886-ea17b5bcbca6" providerId="ADAL" clId="{ED6E8622-2004-4B54-8320-218AE8A336E7}" dt="2025-06-19T01:56:27.367" v="67" actId="1038"/>
          <ac:graphicFrameMkLst>
            <pc:docMk/>
            <pc:sldMk cId="1304557442" sldId="266"/>
            <ac:graphicFrameMk id="11" creationId="{CD4A402E-4B27-6F10-8CA4-CCED090F213F}"/>
          </ac:graphicFrameMkLst>
        </pc:graphicFrameChg>
      </pc:sldChg>
    </pc:docChg>
  </pc:docChgLst>
  <pc:docChgLst>
    <pc:chgData name="後藤 拓弥(gotou-takumi.mn1)" userId="1614e04c-38d9-4762-bff5-3ec28501928c" providerId="ADAL" clId="{14AFF893-DC2C-4D08-95D5-0FC020E0BFD1}"/>
    <pc:docChg chg="modSld">
      <pc:chgData name="後藤 拓弥(gotou-takumi.mn1)" userId="1614e04c-38d9-4762-bff5-3ec28501928c" providerId="ADAL" clId="{14AFF893-DC2C-4D08-95D5-0FC020E0BFD1}" dt="2025-06-19T02:39:20.257" v="0" actId="13926"/>
      <pc:docMkLst>
        <pc:docMk/>
      </pc:docMkLst>
      <pc:sldChg chg="modSp mod">
        <pc:chgData name="後藤 拓弥(gotou-takumi.mn1)" userId="1614e04c-38d9-4762-bff5-3ec28501928c" providerId="ADAL" clId="{14AFF893-DC2C-4D08-95D5-0FC020E0BFD1}" dt="2025-06-19T02:39:20.257" v="0" actId="13926"/>
        <pc:sldMkLst>
          <pc:docMk/>
          <pc:sldMk cId="2887674837" sldId="256"/>
        </pc:sldMkLst>
        <pc:spChg chg="mod">
          <ac:chgData name="後藤 拓弥(gotou-takumi.mn1)" userId="1614e04c-38d9-4762-bff5-3ec28501928c" providerId="ADAL" clId="{14AFF893-DC2C-4D08-95D5-0FC020E0BFD1}" dt="2025-06-19T02:39:20.257" v="0" actId="13926"/>
          <ac:spMkLst>
            <pc:docMk/>
            <pc:sldMk cId="2887674837" sldId="256"/>
            <ac:spMk id="24" creationId="{7801DFF7-B752-508B-8DF6-93482DB396A7}"/>
          </ac:spMkLst>
        </pc:spChg>
      </pc:sldChg>
    </pc:docChg>
  </pc:docChgLst>
  <pc:docChgLst>
    <pc:chgData name="大原 竜太(oohara-ryuuta)" userId="11649783-7d6f-49ba-aa56-679a1707c8b4" providerId="ADAL" clId="{724973FA-2692-4555-9BC9-3C9D084A9AC8}"/>
    <pc:docChg chg="undo custSel modSld">
      <pc:chgData name="大原 竜太(oohara-ryuuta)" userId="11649783-7d6f-49ba-aa56-679a1707c8b4" providerId="ADAL" clId="{724973FA-2692-4555-9BC9-3C9D084A9AC8}" dt="2024-08-30T03:15:30.390" v="1138"/>
      <pc:docMkLst>
        <pc:docMk/>
      </pc:docMkLst>
      <pc:sldChg chg="addSp delSp modSp mod">
        <pc:chgData name="大原 竜太(oohara-ryuuta)" userId="11649783-7d6f-49ba-aa56-679a1707c8b4" providerId="ADAL" clId="{724973FA-2692-4555-9BC9-3C9D084A9AC8}" dt="2024-08-30T03:07:44.249" v="1037" actId="6549"/>
        <pc:sldMkLst>
          <pc:docMk/>
          <pc:sldMk cId="2887674837" sldId="256"/>
        </pc:sldMkLst>
        <pc:spChg chg="mod">
          <ac:chgData name="大原 竜太(oohara-ryuuta)" userId="11649783-7d6f-49ba-aa56-679a1707c8b4" providerId="ADAL" clId="{724973FA-2692-4555-9BC9-3C9D084A9AC8}" dt="2024-08-30T02:50:24.162" v="647" actId="1076"/>
          <ac:spMkLst>
            <pc:docMk/>
            <pc:sldMk cId="2887674837" sldId="256"/>
            <ac:spMk id="2" creationId="{BB5781DA-AEBD-C74F-FF27-EE8DBEDAF59F}"/>
          </ac:spMkLst>
        </pc:spChg>
        <pc:spChg chg="mod">
          <ac:chgData name="大原 竜太(oohara-ryuuta)" userId="11649783-7d6f-49ba-aa56-679a1707c8b4" providerId="ADAL" clId="{724973FA-2692-4555-9BC9-3C9D084A9AC8}" dt="2024-08-30T03:06:06.395" v="861" actId="1076"/>
          <ac:spMkLst>
            <pc:docMk/>
            <pc:sldMk cId="2887674837" sldId="256"/>
            <ac:spMk id="3" creationId="{516923A7-3190-196C-5C15-C0DD556EFCFD}"/>
          </ac:spMkLst>
        </pc:spChg>
        <pc:spChg chg="mod">
          <ac:chgData name="大原 竜太(oohara-ryuuta)" userId="11649783-7d6f-49ba-aa56-679a1707c8b4" providerId="ADAL" clId="{724973FA-2692-4555-9BC9-3C9D084A9AC8}" dt="2024-08-30T02:46:38.121" v="335" actId="207"/>
          <ac:spMkLst>
            <pc:docMk/>
            <pc:sldMk cId="2887674837" sldId="256"/>
            <ac:spMk id="13" creationId="{F3A437F1-FF71-F3E0-1C00-DD2955554CC3}"/>
          </ac:spMkLst>
        </pc:spChg>
        <pc:spChg chg="mod">
          <ac:chgData name="大原 竜太(oohara-ryuuta)" userId="11649783-7d6f-49ba-aa56-679a1707c8b4" providerId="ADAL" clId="{724973FA-2692-4555-9BC9-3C9D084A9AC8}" dt="2024-08-30T03:07:44.249" v="1037" actId="6549"/>
          <ac:spMkLst>
            <pc:docMk/>
            <pc:sldMk cId="2887674837" sldId="256"/>
            <ac:spMk id="16" creationId="{B068DECA-2364-DA51-BF73-2C2BE9373C51}"/>
          </ac:spMkLst>
        </pc:spChg>
        <pc:spChg chg="mod">
          <ac:chgData name="大原 竜太(oohara-ryuuta)" userId="11649783-7d6f-49ba-aa56-679a1707c8b4" providerId="ADAL" clId="{724973FA-2692-4555-9BC9-3C9D084A9AC8}" dt="2024-08-30T03:04:42.681" v="860" actId="1076"/>
          <ac:spMkLst>
            <pc:docMk/>
            <pc:sldMk cId="2887674837" sldId="256"/>
            <ac:spMk id="17" creationId="{F6D8A41A-16BE-C16F-5EEB-2F970DBCE5CF}"/>
          </ac:spMkLst>
        </pc:spChg>
        <pc:spChg chg="mod">
          <ac:chgData name="大原 竜太(oohara-ryuuta)" userId="11649783-7d6f-49ba-aa56-679a1707c8b4" providerId="ADAL" clId="{724973FA-2692-4555-9BC9-3C9D084A9AC8}" dt="2024-08-30T02:54:51.187" v="740" actId="1076"/>
          <ac:spMkLst>
            <pc:docMk/>
            <pc:sldMk cId="2887674837" sldId="256"/>
            <ac:spMk id="18" creationId="{0BD2023F-1D01-EA20-76C5-2ADEE0073FAF}"/>
          </ac:spMkLst>
        </pc:spChg>
        <pc:spChg chg="add del mod">
          <ac:chgData name="大原 竜太(oohara-ryuuta)" userId="11649783-7d6f-49ba-aa56-679a1707c8b4" providerId="ADAL" clId="{724973FA-2692-4555-9BC9-3C9D084A9AC8}" dt="2024-08-30T02:41:41.314" v="89" actId="21"/>
          <ac:spMkLst>
            <pc:docMk/>
            <pc:sldMk cId="2887674837" sldId="256"/>
            <ac:spMk id="19" creationId="{61FC65D6-AB25-B3BB-BB1A-8CFDD02ACF11}"/>
          </ac:spMkLst>
        </pc:spChg>
        <pc:spChg chg="mod">
          <ac:chgData name="大原 竜太(oohara-ryuuta)" userId="11649783-7d6f-49ba-aa56-679a1707c8b4" providerId="ADAL" clId="{724973FA-2692-4555-9BC9-3C9D084A9AC8}" dt="2024-08-30T03:06:48.749" v="916" actId="1076"/>
          <ac:spMkLst>
            <pc:docMk/>
            <pc:sldMk cId="2887674837" sldId="256"/>
            <ac:spMk id="21" creationId="{BA55B9C1-4ABB-FA84-9BC7-BD002C8805D2}"/>
          </ac:spMkLst>
        </pc:spChg>
        <pc:spChg chg="mod">
          <ac:chgData name="大原 竜太(oohara-ryuuta)" userId="11649783-7d6f-49ba-aa56-679a1707c8b4" providerId="ADAL" clId="{724973FA-2692-4555-9BC9-3C9D084A9AC8}" dt="2024-08-30T03:06:55.249" v="917" actId="1076"/>
          <ac:spMkLst>
            <pc:docMk/>
            <pc:sldMk cId="2887674837" sldId="256"/>
            <ac:spMk id="29" creationId="{260DEE84-97F4-7A91-D919-0268DBA5168B}"/>
          </ac:spMkLst>
        </pc:spChg>
      </pc:sldChg>
      <pc:sldChg chg="modSp mod">
        <pc:chgData name="大原 竜太(oohara-ryuuta)" userId="11649783-7d6f-49ba-aa56-679a1707c8b4" providerId="ADAL" clId="{724973FA-2692-4555-9BC9-3C9D084A9AC8}" dt="2024-08-30T03:15:30.390" v="1138"/>
        <pc:sldMkLst>
          <pc:docMk/>
          <pc:sldMk cId="1304557442" sldId="266"/>
        </pc:sldMkLst>
        <pc:spChg chg="mod">
          <ac:chgData name="大原 竜太(oohara-ryuuta)" userId="11649783-7d6f-49ba-aa56-679a1707c8b4" providerId="ADAL" clId="{724973FA-2692-4555-9BC9-3C9D084A9AC8}" dt="2024-08-30T03:15:30.390" v="1138"/>
          <ac:spMkLst>
            <pc:docMk/>
            <pc:sldMk cId="1304557442" sldId="266"/>
            <ac:spMk id="8" creationId="{B6C7B999-A4E0-40A2-6708-01CD392FF8D9}"/>
          </ac:spMkLst>
        </pc:spChg>
      </pc:sldChg>
    </pc:docChg>
  </pc:docChgLst>
</pc:chgInfo>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6FCC4CF-9BBB-5FB4-7DB6-82D5DA9340EF}"/>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577DE01-BBD5-CEB2-53FC-063EAAFA11D4}"/>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10A93A4-8E6C-445C-B865-CF7521A40864}" type="datetimeFigureOut">
              <a:rPr kumimoji="1" lang="ja-JP" altLang="en-US" smtClean="0"/>
              <a:t>2025/6/19</a:t>
            </a:fld>
            <a:endParaRPr kumimoji="1" lang="ja-JP" altLang="en-US"/>
          </a:p>
        </p:txBody>
      </p:sp>
      <p:sp>
        <p:nvSpPr>
          <p:cNvPr id="4" name="フッター プレースホルダー 3">
            <a:extLst>
              <a:ext uri="{FF2B5EF4-FFF2-40B4-BE49-F238E27FC236}">
                <a16:creationId xmlns:a16="http://schemas.microsoft.com/office/drawing/2014/main" id="{FE5F92A1-0389-4692-4A3A-CF33864CB33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DF7614A-42E8-70EC-F71F-7E109B71222B}"/>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E03A2C6-07D1-4ACA-B896-48F9D35B1DBF}" type="slidenum">
              <a:rPr kumimoji="1" lang="ja-JP" altLang="en-US" smtClean="0"/>
              <a:t>‹#›</a:t>
            </a:fld>
            <a:endParaRPr kumimoji="1" lang="ja-JP" altLang="en-US"/>
          </a:p>
        </p:txBody>
      </p:sp>
    </p:spTree>
    <p:extLst>
      <p:ext uri="{BB962C8B-B14F-4D97-AF65-F5344CB8AC3E}">
        <p14:creationId xmlns:p14="http://schemas.microsoft.com/office/powerpoint/2010/main" val="21274790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12127EB-CFC2-4199-BB70-A5A382CD13E5}" type="datetimeFigureOut">
              <a:rPr kumimoji="1" lang="ja-JP" altLang="en-US" smtClean="0"/>
              <a:t>2025/6/19</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F392811-F817-4332-9BC0-89B235D57166}" type="slidenum">
              <a:rPr kumimoji="1" lang="ja-JP" altLang="en-US" smtClean="0"/>
              <a:t>‹#›</a:t>
            </a:fld>
            <a:endParaRPr kumimoji="1" lang="ja-JP" altLang="en-US"/>
          </a:p>
        </p:txBody>
      </p:sp>
    </p:spTree>
    <p:extLst>
      <p:ext uri="{BB962C8B-B14F-4D97-AF65-F5344CB8AC3E}">
        <p14:creationId xmlns:p14="http://schemas.microsoft.com/office/powerpoint/2010/main" val="38037126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091B936-0634-4897-93D3-2E6BAC8D124F}" type="datetime1">
              <a:rPr kumimoji="1" lang="ja-JP" altLang="en-US" smtClean="0"/>
              <a:t>2025/6/19</a:t>
            </a:fld>
            <a:endParaRPr kumimoji="1" lang="ja-JP" altLang="en-US"/>
          </a:p>
        </p:txBody>
      </p:sp>
      <p:sp>
        <p:nvSpPr>
          <p:cNvPr id="6" name="Slide Number Placeholder 5"/>
          <p:cNvSpPr>
            <a:spLocks noGrp="1"/>
          </p:cNvSpPr>
          <p:nvPr>
            <p:ph type="sldNum" sz="quarter" idx="12"/>
          </p:nvPr>
        </p:nvSpPr>
        <p:spPr>
          <a:xfrm>
            <a:off x="2657475" y="9181397"/>
            <a:ext cx="1543050" cy="527403"/>
          </a:xfrm>
        </p:spPr>
        <p:txBody>
          <a:bodyPr/>
          <a:lstStyle>
            <a:lvl1pPr algn="ctr">
              <a:defRPr sz="1600"/>
            </a:lvl1pPr>
          </a:lstStyle>
          <a:p>
            <a:fld id="{D1436F38-A907-474F-816F-88A1AFBF5546}" type="slidenum">
              <a:rPr kumimoji="1" lang="ja-JP" altLang="en-US" smtClean="0"/>
              <a:pPr/>
              <a:t>‹#›</a:t>
            </a:fld>
            <a:endParaRPr kumimoji="1" lang="ja-JP" altLang="en-US"/>
          </a:p>
        </p:txBody>
      </p:sp>
    </p:spTree>
    <p:extLst>
      <p:ext uri="{BB962C8B-B14F-4D97-AF65-F5344CB8AC3E}">
        <p14:creationId xmlns:p14="http://schemas.microsoft.com/office/powerpoint/2010/main" val="163184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554C822-DEE9-4126-A57E-E8886C4B3B5E}" type="datetime1">
              <a:rPr kumimoji="1" lang="ja-JP" altLang="en-US" smtClean="0"/>
              <a:t>2025/6/19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3277987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D8EEDBF-A52F-47A0-9882-45A12F80714F}" type="datetime1">
              <a:rPr kumimoji="1" lang="ja-JP" altLang="en-US" smtClean="0"/>
              <a:t>2025/6/19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3449753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B6E0774-FAF7-41F2-A669-77FE2B1C00B1}" type="datetime1">
              <a:rPr kumimoji="1" lang="ja-JP" altLang="en-US" smtClean="0"/>
              <a:t>2025/6/19</a:t>
            </a:fld>
            <a:endParaRPr kumimoji="1" lang="ja-JP" altLang="en-US"/>
          </a:p>
        </p:txBody>
      </p:sp>
      <p:sp>
        <p:nvSpPr>
          <p:cNvPr id="7" name="Slide Number Placeholder 5">
            <a:extLst>
              <a:ext uri="{FF2B5EF4-FFF2-40B4-BE49-F238E27FC236}">
                <a16:creationId xmlns:a16="http://schemas.microsoft.com/office/drawing/2014/main" id="{C574C0E5-1EDA-F884-B275-3D80552A9577}"/>
              </a:ext>
            </a:extLst>
          </p:cNvPr>
          <p:cNvSpPr txBox="1">
            <a:spLocks/>
          </p:cNvSpPr>
          <p:nvPr userDrawn="1"/>
        </p:nvSpPr>
        <p:spPr>
          <a:xfrm>
            <a:off x="2657475" y="9494547"/>
            <a:ext cx="1543050" cy="527403"/>
          </a:xfrm>
          <a:prstGeom prst="rect">
            <a:avLst/>
          </a:prstGeom>
        </p:spPr>
        <p:txBody>
          <a:bodyPr vert="horz" lIns="91440" tIns="45720" rIns="91440" bIns="45720" rtlCol="0" anchor="ctr"/>
          <a:lstStyle>
            <a:defPPr>
              <a:defRPr lang="en-US"/>
            </a:defPPr>
            <a:lvl1pPr marL="0" algn="ct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436F38-A907-474F-816F-88A1AFBF5546}" type="slidenum">
              <a:rPr kumimoji="1" lang="ja-JP" altLang="en-US" smtClean="0"/>
              <a:pPr/>
              <a:t>‹#›</a:t>
            </a:fld>
            <a:endParaRPr kumimoji="1" lang="ja-JP" altLang="en-US"/>
          </a:p>
        </p:txBody>
      </p:sp>
    </p:spTree>
    <p:extLst>
      <p:ext uri="{BB962C8B-B14F-4D97-AF65-F5344CB8AC3E}">
        <p14:creationId xmlns:p14="http://schemas.microsoft.com/office/powerpoint/2010/main" val="1679438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1CB5EAD-E288-4079-845A-44D2AA234AAF}" type="datetime1">
              <a:rPr kumimoji="1" lang="ja-JP" altLang="en-US" smtClean="0"/>
              <a:t>2025/6/19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1326729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A63C78E5-3EA2-4423-86AB-8EF18126C2D9}" type="datetime1">
              <a:rPr kumimoji="1" lang="ja-JP" altLang="en-US" smtClean="0"/>
              <a:t>2025/6/19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3772272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B951144-9485-4D54-8D84-B0A78659B67C}" type="datetime1">
              <a:rPr kumimoji="1" lang="ja-JP" altLang="en-US" smtClean="0"/>
              <a:t>2025/6/19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4170294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EB6557E1-C335-4524-8105-4508DC35A30D}" type="datetime1">
              <a:rPr kumimoji="1" lang="ja-JP" altLang="en-US" smtClean="0"/>
              <a:t>2025/6/19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78983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C4551-1B55-4455-B618-3B95DCDBBDA0}" type="datetime1">
              <a:rPr kumimoji="1" lang="ja-JP" altLang="en-US" smtClean="0"/>
              <a:t>2025/6/19</a:t>
            </a:fld>
            <a:endParaRPr kumimoji="1" lang="ja-JP" altLang="en-US"/>
          </a:p>
        </p:txBody>
      </p:sp>
      <p:sp>
        <p:nvSpPr>
          <p:cNvPr id="5" name="Slide Number Placeholder 5">
            <a:extLst>
              <a:ext uri="{FF2B5EF4-FFF2-40B4-BE49-F238E27FC236}">
                <a16:creationId xmlns:a16="http://schemas.microsoft.com/office/drawing/2014/main" id="{3BB8E173-C95E-070C-A7A4-CBC59FA6BB40}"/>
              </a:ext>
            </a:extLst>
          </p:cNvPr>
          <p:cNvSpPr txBox="1">
            <a:spLocks/>
          </p:cNvSpPr>
          <p:nvPr userDrawn="1"/>
        </p:nvSpPr>
        <p:spPr>
          <a:xfrm>
            <a:off x="2657475" y="9369287"/>
            <a:ext cx="1543050" cy="527403"/>
          </a:xfrm>
          <a:prstGeom prst="rect">
            <a:avLst/>
          </a:prstGeom>
        </p:spPr>
        <p:txBody>
          <a:bodyPr vert="horz" lIns="91440" tIns="45720" rIns="91440" bIns="45720" rtlCol="0" anchor="ctr"/>
          <a:lstStyle>
            <a:defPPr>
              <a:defRPr lang="en-US"/>
            </a:defPPr>
            <a:lvl1pPr marL="0" algn="ct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436F38-A907-474F-816F-88A1AFBF5546}" type="slidenum">
              <a:rPr kumimoji="1" lang="ja-JP" altLang="en-US" smtClean="0"/>
              <a:pPr/>
              <a:t>‹#›</a:t>
            </a:fld>
            <a:endParaRPr kumimoji="1" lang="ja-JP" altLang="en-US"/>
          </a:p>
        </p:txBody>
      </p:sp>
    </p:spTree>
    <p:extLst>
      <p:ext uri="{BB962C8B-B14F-4D97-AF65-F5344CB8AC3E}">
        <p14:creationId xmlns:p14="http://schemas.microsoft.com/office/powerpoint/2010/main" val="299964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A1572C-30C9-4E10-AA7E-3A1E010435FE}" type="datetime1">
              <a:rPr kumimoji="1" lang="ja-JP" altLang="en-US" smtClean="0"/>
              <a:t>2025/6/19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609164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7C6763B-1170-48C4-9369-F03104D3B635}" type="datetime1">
              <a:rPr kumimoji="1" lang="ja-JP" altLang="en-US" smtClean="0"/>
              <a:t>2025/6/19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133213106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4B55FCC-997A-4B01-B14B-DB90336F2AEA}" type="datetime1">
              <a:rPr kumimoji="1" lang="ja-JP" altLang="en-US" smtClean="0"/>
              <a:t>2025/6/19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27046608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https://www.kyufu.mhlw.go.jp/kensaku/" TargetMode="External" Type="http://schemas.openxmlformats.org/officeDocument/2006/relationships/hyperlink"/><Relationship Id="rId3"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activeX/activeX1.xml" Type="http://schemas.openxmlformats.org/officeDocument/2006/relationships/control"/><Relationship Id="rId2" Target="../slideLayouts/slideLayout2.xml" Type="http://schemas.openxmlformats.org/officeDocument/2006/relationships/slideLayout"/><Relationship Id="rId3" Target="https://shinsei.e-gov.go.jp/" TargetMode="External" Type="http://schemas.openxmlformats.org/officeDocument/2006/relationships/hyperlink"/><Relationship Id="rId4" Target="../media/image4.wmf"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https://www.hellowork.mhlw.go.jp/insurance/insurance_education.html" TargetMode="External" Type="http://schemas.openxmlformats.org/officeDocument/2006/relationships/hyperlink"/><Relationship Id="rId3" Target="../media/image5.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https://www.kyufu.mhlw.go.jp/kensaku/" TargetMode="External" Type="http://schemas.openxmlformats.org/officeDocument/2006/relationships/hyperlink"/><Relationship Id="rId3" Target="../media/image3.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171C7800-B569-BDEC-A934-C76A67F72664}"/>
              </a:ext>
            </a:extLst>
          </p:cNvPr>
          <p:cNvGrpSpPr>
            <a:grpSpLocks/>
          </p:cNvGrpSpPr>
          <p:nvPr/>
        </p:nvGrpSpPr>
        <p:grpSpPr bwMode="auto">
          <a:xfrm>
            <a:off x="-228936" y="-205402"/>
            <a:ext cx="7314432" cy="475816"/>
            <a:chOff x="-397" y="-397"/>
            <a:chExt cx="12700" cy="794"/>
          </a:xfrm>
        </p:grpSpPr>
        <p:sp>
          <p:nvSpPr>
            <p:cNvPr id="5" name="AutoShape 3">
              <a:extLst>
                <a:ext uri="{FF2B5EF4-FFF2-40B4-BE49-F238E27FC236}">
                  <a16:creationId xmlns:a16="http://schemas.microsoft.com/office/drawing/2014/main" id="{3B09EA3F-5320-BC02-F2C4-9DAD518328CC}"/>
                </a:ext>
              </a:extLst>
            </p:cNvPr>
            <p:cNvSpPr>
              <a:spLocks noChangeArrowheads="1"/>
            </p:cNvSpPr>
            <p:nvPr/>
          </p:nvSpPr>
          <p:spPr bwMode="auto">
            <a:xfrm>
              <a:off x="-397" y="-397"/>
              <a:ext cx="1020" cy="794"/>
            </a:xfrm>
            <a:prstGeom prst="roundRect">
              <a:avLst>
                <a:gd name="adj" fmla="val 50000"/>
              </a:avLst>
            </a:prstGeom>
            <a:solidFill>
              <a:srgbClr val="009944"/>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30"/>
            </a:p>
          </p:txBody>
        </p:sp>
        <p:sp>
          <p:nvSpPr>
            <p:cNvPr id="6" name="Oval 4">
              <a:extLst>
                <a:ext uri="{FF2B5EF4-FFF2-40B4-BE49-F238E27FC236}">
                  <a16:creationId xmlns:a16="http://schemas.microsoft.com/office/drawing/2014/main" id="{0E5924BF-1457-6D4E-16C3-7078B497FD5F}"/>
                </a:ext>
              </a:extLst>
            </p:cNvPr>
            <p:cNvSpPr>
              <a:spLocks noChangeArrowheads="1"/>
            </p:cNvSpPr>
            <p:nvPr/>
          </p:nvSpPr>
          <p:spPr bwMode="auto">
            <a:xfrm>
              <a:off x="624" y="-397"/>
              <a:ext cx="794" cy="794"/>
            </a:xfrm>
            <a:prstGeom prst="ellipse">
              <a:avLst/>
            </a:prstGeom>
            <a:solidFill>
              <a:srgbClr val="7030A0"/>
            </a:solidFill>
            <a:ln w="9525">
              <a:solidFill>
                <a:srgbClr val="7030A0"/>
              </a:solidFill>
              <a:round/>
              <a:headEnd/>
              <a:tailEnd/>
            </a:ln>
          </p:spPr>
          <p:txBody>
            <a:bodyPr vert="horz" wrap="square" lIns="70757" tIns="8467" rIns="70757" bIns="8467" numCol="1" anchor="t" anchorCtr="0" compatLnSpc="1">
              <a:prstTxWarp prst="textNoShape">
                <a:avLst/>
              </a:prstTxWarp>
            </a:bodyPr>
            <a:lstStyle/>
            <a:p>
              <a:endParaRPr lang="ja-JP" altLang="en-US" sz="1730"/>
            </a:p>
          </p:txBody>
        </p:sp>
        <p:sp>
          <p:nvSpPr>
            <p:cNvPr id="7" name="AutoShape 5">
              <a:extLst>
                <a:ext uri="{FF2B5EF4-FFF2-40B4-BE49-F238E27FC236}">
                  <a16:creationId xmlns:a16="http://schemas.microsoft.com/office/drawing/2014/main" id="{35F6FCB2-7AB0-EC8E-D1DC-4A35BCAD0957}"/>
                </a:ext>
              </a:extLst>
            </p:cNvPr>
            <p:cNvSpPr>
              <a:spLocks noChangeArrowheads="1"/>
            </p:cNvSpPr>
            <p:nvPr/>
          </p:nvSpPr>
          <p:spPr bwMode="auto">
            <a:xfrm>
              <a:off x="1418" y="-397"/>
              <a:ext cx="10885" cy="794"/>
            </a:xfrm>
            <a:prstGeom prst="roundRect">
              <a:avLst>
                <a:gd name="adj" fmla="val 50000"/>
              </a:avLst>
            </a:prstGeom>
            <a:solidFill>
              <a:srgbClr val="009944"/>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30"/>
            </a:p>
          </p:txBody>
        </p:sp>
      </p:grpSp>
      <p:grpSp>
        <p:nvGrpSpPr>
          <p:cNvPr id="8" name="グループ化 7">
            <a:extLst>
              <a:ext uri="{FF2B5EF4-FFF2-40B4-BE49-F238E27FC236}">
                <a16:creationId xmlns:a16="http://schemas.microsoft.com/office/drawing/2014/main" id="{0009FB96-921F-F3CE-1A9B-8F94DABCCC9B}"/>
              </a:ext>
            </a:extLst>
          </p:cNvPr>
          <p:cNvGrpSpPr/>
          <p:nvPr/>
        </p:nvGrpSpPr>
        <p:grpSpPr>
          <a:xfrm>
            <a:off x="-395572" y="9576461"/>
            <a:ext cx="7314431" cy="474319"/>
            <a:chOff x="-436137" y="10125845"/>
            <a:chExt cx="8064500" cy="503238"/>
          </a:xfrm>
        </p:grpSpPr>
        <p:sp>
          <p:nvSpPr>
            <p:cNvPr id="9" name="AutoShape 7">
              <a:extLst>
                <a:ext uri="{FF2B5EF4-FFF2-40B4-BE49-F238E27FC236}">
                  <a16:creationId xmlns:a16="http://schemas.microsoft.com/office/drawing/2014/main" id="{DA0ADAE7-AD8F-5892-3819-0CB5644619E9}"/>
                </a:ext>
              </a:extLst>
            </p:cNvPr>
            <p:cNvSpPr>
              <a:spLocks noChangeArrowheads="1"/>
            </p:cNvSpPr>
            <p:nvPr/>
          </p:nvSpPr>
          <p:spPr bwMode="auto">
            <a:xfrm>
              <a:off x="-436137" y="10125845"/>
              <a:ext cx="6911975" cy="503238"/>
            </a:xfrm>
            <a:prstGeom prst="roundRect">
              <a:avLst>
                <a:gd name="adj" fmla="val 50000"/>
              </a:avLst>
            </a:prstGeom>
            <a:solidFill>
              <a:srgbClr val="009944"/>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30">
                <a:latin typeface="BIZ UDPゴシック" panose="020B0400000000000000" pitchFamily="50" charset="-128"/>
                <a:ea typeface="BIZ UDPゴシック" panose="020B0400000000000000" pitchFamily="50" charset="-128"/>
              </a:endParaRPr>
            </a:p>
          </p:txBody>
        </p:sp>
        <p:sp>
          <p:nvSpPr>
            <p:cNvPr id="10" name="Oval 8">
              <a:extLst>
                <a:ext uri="{FF2B5EF4-FFF2-40B4-BE49-F238E27FC236}">
                  <a16:creationId xmlns:a16="http://schemas.microsoft.com/office/drawing/2014/main" id="{274DB504-2C55-242D-BAC7-5DE57089B144}"/>
                </a:ext>
              </a:extLst>
            </p:cNvPr>
            <p:cNvSpPr>
              <a:spLocks noChangeArrowheads="1"/>
            </p:cNvSpPr>
            <p:nvPr/>
          </p:nvSpPr>
          <p:spPr bwMode="auto">
            <a:xfrm>
              <a:off x="6477108" y="10125845"/>
              <a:ext cx="504190" cy="503238"/>
            </a:xfrm>
            <a:prstGeom prst="ellipse">
              <a:avLst/>
            </a:prstGeom>
            <a:solidFill>
              <a:srgbClr val="7030A0"/>
            </a:solidFill>
            <a:ln w="9525">
              <a:solidFill>
                <a:srgbClr val="7030A0"/>
              </a:solidFill>
              <a:round/>
              <a:headEnd/>
              <a:tailEnd/>
            </a:ln>
          </p:spPr>
          <p:txBody>
            <a:bodyPr vert="horz" wrap="square" lIns="70757" tIns="8467" rIns="70757" bIns="8467" numCol="1" anchor="t" anchorCtr="0" compatLnSpc="1">
              <a:prstTxWarp prst="textNoShape">
                <a:avLst/>
              </a:prstTxWarp>
            </a:bodyPr>
            <a:lstStyle/>
            <a:p>
              <a:endParaRPr lang="ja-JP" altLang="en-US" sz="1730">
                <a:latin typeface="BIZ UDPゴシック" panose="020B0400000000000000" pitchFamily="50" charset="-128"/>
                <a:ea typeface="BIZ UDPゴシック" panose="020B0400000000000000" pitchFamily="50" charset="-128"/>
              </a:endParaRPr>
            </a:p>
          </p:txBody>
        </p:sp>
        <p:sp>
          <p:nvSpPr>
            <p:cNvPr id="11" name="AutoShape 9">
              <a:extLst>
                <a:ext uri="{FF2B5EF4-FFF2-40B4-BE49-F238E27FC236}">
                  <a16:creationId xmlns:a16="http://schemas.microsoft.com/office/drawing/2014/main" id="{5FE6DC2B-D6BA-4F35-19D2-4305E89FBC50}"/>
                </a:ext>
              </a:extLst>
            </p:cNvPr>
            <p:cNvSpPr>
              <a:spLocks noChangeArrowheads="1"/>
            </p:cNvSpPr>
            <p:nvPr/>
          </p:nvSpPr>
          <p:spPr bwMode="auto">
            <a:xfrm>
              <a:off x="6980663" y="10125845"/>
              <a:ext cx="647700" cy="503238"/>
            </a:xfrm>
            <a:prstGeom prst="roundRect">
              <a:avLst>
                <a:gd name="adj" fmla="val 50000"/>
              </a:avLst>
            </a:prstGeom>
            <a:solidFill>
              <a:srgbClr val="009944"/>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30">
                <a:latin typeface="BIZ UDPゴシック" panose="020B0400000000000000" pitchFamily="50" charset="-128"/>
                <a:ea typeface="BIZ UDPゴシック" panose="020B0400000000000000" pitchFamily="50" charset="-128"/>
              </a:endParaRPr>
            </a:p>
          </p:txBody>
        </p:sp>
      </p:grpSp>
      <p:sp>
        <p:nvSpPr>
          <p:cNvPr id="13" name="正方形/長方形 12">
            <a:extLst>
              <a:ext uri="{FF2B5EF4-FFF2-40B4-BE49-F238E27FC236}">
                <a16:creationId xmlns:a16="http://schemas.microsoft.com/office/drawing/2014/main" id="{F3A437F1-FF71-F3E0-1C00-DD2955554CC3}"/>
              </a:ext>
            </a:extLst>
          </p:cNvPr>
          <p:cNvSpPr/>
          <p:nvPr/>
        </p:nvSpPr>
        <p:spPr>
          <a:xfrm>
            <a:off x="64793" y="603502"/>
            <a:ext cx="6742140" cy="668852"/>
          </a:xfrm>
          <a:prstGeom prst="rect">
            <a:avLst/>
          </a:prstGeom>
          <a:solidFill>
            <a:srgbClr val="009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a:ln w="0"/>
                <a:solidFill>
                  <a:schemeClr val="bg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特定一般教育訓練の「教育訓練給付金」のご案内</a:t>
            </a:r>
          </a:p>
        </p:txBody>
      </p:sp>
      <p:sp>
        <p:nvSpPr>
          <p:cNvPr id="14" name="テキスト ボックス 13">
            <a:extLst>
              <a:ext uri="{FF2B5EF4-FFF2-40B4-BE49-F238E27FC236}">
                <a16:creationId xmlns:a16="http://schemas.microsoft.com/office/drawing/2014/main" id="{79C310FB-B1FF-1E14-47AC-DDBD1DF01548}"/>
              </a:ext>
            </a:extLst>
          </p:cNvPr>
          <p:cNvSpPr txBox="1"/>
          <p:nvPr/>
        </p:nvSpPr>
        <p:spPr>
          <a:xfrm>
            <a:off x="-130902" y="1301965"/>
            <a:ext cx="7147794" cy="523220"/>
          </a:xfrm>
          <a:prstGeom prst="rect">
            <a:avLst/>
          </a:prstGeom>
          <a:noFill/>
        </p:spPr>
        <p:txBody>
          <a:bodyPr wrap="square" rtlCol="0">
            <a:spAutoFit/>
          </a:bodyPr>
          <a:lstStyle/>
          <a:p>
            <a:pPr algn="ctr"/>
            <a:r>
              <a:rPr kumimoji="1" lang="ja-JP" altLang="en-US" sz="1400">
                <a:latin typeface="BIZ UDPゴシック" panose="020B0400000000000000" pitchFamily="50" charset="-128"/>
                <a:ea typeface="BIZ UDPゴシック" panose="020B0400000000000000" pitchFamily="50" charset="-128"/>
              </a:rPr>
              <a:t>特定一般教育訓練について、教育訓練給付金の支給申請を行う場合は、</a:t>
            </a:r>
            <a:endParaRPr kumimoji="1" lang="en-US" altLang="ja-JP" sz="1400">
              <a:latin typeface="BIZ UDPゴシック" panose="020B0400000000000000" pitchFamily="50" charset="-128"/>
              <a:ea typeface="BIZ UDPゴシック" panose="020B0400000000000000" pitchFamily="50" charset="-128"/>
            </a:endParaRPr>
          </a:p>
          <a:p>
            <a:pPr algn="ctr"/>
            <a:r>
              <a:rPr kumimoji="1" lang="ja-JP" altLang="en-US" sz="1400">
                <a:latin typeface="BIZ UDPゴシック" panose="020B0400000000000000" pitchFamily="50" charset="-128"/>
                <a:ea typeface="BIZ UDPゴシック" panose="020B0400000000000000" pitchFamily="50" charset="-128"/>
              </a:rPr>
              <a:t>このパンフレットをお読みいただき、適正な申請手続きを行ってください。</a:t>
            </a:r>
          </a:p>
        </p:txBody>
      </p:sp>
      <p:sp>
        <p:nvSpPr>
          <p:cNvPr id="15" name="四角形: 角を丸くする 14">
            <a:extLst>
              <a:ext uri="{FF2B5EF4-FFF2-40B4-BE49-F238E27FC236}">
                <a16:creationId xmlns:a16="http://schemas.microsoft.com/office/drawing/2014/main" id="{FFC733E6-A55C-5FF1-97DE-D954E798B925}"/>
              </a:ext>
            </a:extLst>
          </p:cNvPr>
          <p:cNvSpPr/>
          <p:nvPr/>
        </p:nvSpPr>
        <p:spPr>
          <a:xfrm>
            <a:off x="64792" y="1887265"/>
            <a:ext cx="6735277" cy="353943"/>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b="1">
                <a:solidFill>
                  <a:schemeClr val="tx1"/>
                </a:solidFill>
                <a:latin typeface="BIZ UDPゴシック" panose="020B0400000000000000" pitchFamily="50" charset="-128"/>
                <a:ea typeface="BIZ UDPゴシック" panose="020B0400000000000000" pitchFamily="50" charset="-128"/>
              </a:rPr>
              <a:t>特定一般教育訓練の「教育訓練給付金」とは</a:t>
            </a:r>
          </a:p>
        </p:txBody>
      </p:sp>
      <p:sp>
        <p:nvSpPr>
          <p:cNvPr id="17" name="テキスト ボックス 16">
            <a:extLst>
              <a:ext uri="{FF2B5EF4-FFF2-40B4-BE49-F238E27FC236}">
                <a16:creationId xmlns:a16="http://schemas.microsoft.com/office/drawing/2014/main" id="{F6D8A41A-16BE-C16F-5EEB-2F970DBCE5CF}"/>
              </a:ext>
            </a:extLst>
          </p:cNvPr>
          <p:cNvSpPr txBox="1"/>
          <p:nvPr/>
        </p:nvSpPr>
        <p:spPr>
          <a:xfrm>
            <a:off x="57929" y="2291584"/>
            <a:ext cx="6735277" cy="1411092"/>
          </a:xfrm>
          <a:prstGeom prst="rect">
            <a:avLst/>
          </a:prstGeom>
          <a:noFill/>
        </p:spPr>
        <p:txBody>
          <a:bodyPr wrap="square" rtlCol="0">
            <a:spAutoFit/>
          </a:bodyPr>
          <a:lstStyle/>
          <a:p>
            <a:pPr>
              <a:lnSpc>
                <a:spcPts val="1500"/>
              </a:lnSpc>
            </a:pPr>
            <a:r>
              <a:rPr kumimoji="1" lang="ja-JP" altLang="en-US" sz="1100">
                <a:latin typeface="BIZ UDPゴシック" panose="020B0400000000000000" pitchFamily="50" charset="-128"/>
                <a:ea typeface="BIZ UDPゴシック" panose="020B0400000000000000" pitchFamily="50" charset="-128"/>
              </a:rPr>
              <a:t>　働く人の主体的な能力開発を支援し、早期の再就職とキャリア形成の促進を図る雇用保険の給付制度です。</a:t>
            </a:r>
            <a:endParaRPr kumimoji="1" lang="en-US" altLang="ja-JP" sz="1100">
              <a:latin typeface="BIZ UDPゴシック" panose="020B0400000000000000" pitchFamily="50" charset="-128"/>
              <a:ea typeface="BIZ UDPゴシック" panose="020B0400000000000000" pitchFamily="50" charset="-128"/>
            </a:endParaRPr>
          </a:p>
          <a:p>
            <a:pPr>
              <a:lnSpc>
                <a:spcPts val="1500"/>
              </a:lnSpc>
            </a:pPr>
            <a:r>
              <a:rPr kumimoji="1" lang="en-US" altLang="ja-JP" sz="1100">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　一定の条件を満たす雇用保険の被保険者（</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）（在職者）または被保険者であった方（離職者）が厚生労働大臣の指定する</a:t>
            </a:r>
            <a:r>
              <a:rPr kumimoji="1" lang="ja-JP" altLang="en-US" sz="1100" b="1" u="sng">
                <a:latin typeface="BIZ UDPゴシック" panose="020B0400000000000000" pitchFamily="50" charset="-128"/>
                <a:ea typeface="BIZ UDPゴシック" panose="020B0400000000000000" pitchFamily="50" charset="-128"/>
              </a:rPr>
              <a:t>特定一般教育訓練</a:t>
            </a:r>
            <a:r>
              <a:rPr kumimoji="1" lang="ja-JP" altLang="en-US" sz="1100">
                <a:latin typeface="BIZ UDPゴシック" panose="020B0400000000000000" pitchFamily="50" charset="-128"/>
                <a:ea typeface="BIZ UDPゴシック" panose="020B0400000000000000" pitchFamily="50" charset="-128"/>
              </a:rPr>
              <a:t>を受講・修了した場合、ご自身で教育訓練実施者に支払った教育訓練経費の一定割合に相当する額（上限あり）をハローワークから支給します。</a:t>
            </a:r>
            <a:endParaRPr kumimoji="1" lang="en-US" altLang="ja-JP" sz="1100">
              <a:latin typeface="BIZ UDPゴシック" panose="020B0400000000000000" pitchFamily="50" charset="-128"/>
              <a:ea typeface="BIZ UDPゴシック" panose="020B0400000000000000" pitchFamily="50" charset="-128"/>
            </a:endParaRPr>
          </a:p>
          <a:p>
            <a:pPr>
              <a:lnSpc>
                <a:spcPts val="1500"/>
              </a:lnSpc>
            </a:pPr>
            <a:r>
              <a:rPr kumimoji="1" lang="ja-JP" altLang="en-US" sz="1100">
                <a:latin typeface="BIZ UDPゴシック" panose="020B0400000000000000" pitchFamily="50" charset="-128"/>
                <a:ea typeface="BIZ UDPゴシック" panose="020B0400000000000000" pitchFamily="50" charset="-128"/>
              </a:rPr>
              <a:t>　なお、指定講座はインターネットの「教育訓練給付制度厚生労働大臣指定教育訓練講座検索システム」（</a:t>
            </a:r>
            <a:r>
              <a:rPr kumimoji="1" lang="en-US" altLang="ja-JP" sz="1100">
                <a:latin typeface="BIZ UDPゴシック" panose="020B0400000000000000" pitchFamily="50" charset="-128"/>
                <a:ea typeface="BIZ UDPゴシック" panose="020B0400000000000000" pitchFamily="50" charset="-128"/>
                <a:hlinkClick r:id="rId2"/>
              </a:rPr>
              <a:t>https://www.kyufu.mhlw.go.jp/kensaku/</a:t>
            </a:r>
            <a:r>
              <a:rPr kumimoji="1" lang="ja-JP" altLang="en-US" sz="1100">
                <a:latin typeface="BIZ UDPゴシック" panose="020B0400000000000000" pitchFamily="50" charset="-128"/>
                <a:ea typeface="BIZ UDPゴシック" panose="020B0400000000000000" pitchFamily="50" charset="-128"/>
              </a:rPr>
              <a:t>）でご覧になれます。</a:t>
            </a:r>
            <a:endParaRPr kumimoji="1" lang="en-US" altLang="ja-JP" sz="1100">
              <a:latin typeface="BIZ UDPゴシック" panose="020B0400000000000000" pitchFamily="50" charset="-128"/>
              <a:ea typeface="BIZ UDPゴシック" panose="020B0400000000000000" pitchFamily="50" charset="-128"/>
            </a:endParaRPr>
          </a:p>
          <a:p>
            <a:pPr marL="263525" indent="-263525">
              <a:lnSpc>
                <a:spcPts val="1500"/>
              </a:lnSpc>
            </a:pPr>
            <a:r>
              <a:rPr kumimoji="1" lang="ja-JP" altLang="en-US" sz="11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　このパンフレットにおいて「被保険者」とは、雇用保険の一般被保険者及び高年齢被保険者をいいます。</a:t>
            </a:r>
            <a:endParaRPr kumimoji="1" lang="ja-JP" altLang="en-US" sz="1100">
              <a:latin typeface="BIZ UDPゴシック" panose="020B0400000000000000" pitchFamily="50" charset="-128"/>
              <a:ea typeface="BIZ UDPゴシック" panose="020B0400000000000000" pitchFamily="50" charset="-128"/>
            </a:endParaRPr>
          </a:p>
        </p:txBody>
      </p:sp>
      <p:sp>
        <p:nvSpPr>
          <p:cNvPr id="18" name="四角形: 角を丸くする 17">
            <a:extLst>
              <a:ext uri="{FF2B5EF4-FFF2-40B4-BE49-F238E27FC236}">
                <a16:creationId xmlns:a16="http://schemas.microsoft.com/office/drawing/2014/main" id="{0BD2023F-1D01-EA20-76C5-2ADEE0073FAF}"/>
              </a:ext>
            </a:extLst>
          </p:cNvPr>
          <p:cNvSpPr/>
          <p:nvPr/>
        </p:nvSpPr>
        <p:spPr>
          <a:xfrm>
            <a:off x="57929" y="3747610"/>
            <a:ext cx="6742140" cy="353943"/>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a:solidFill>
                  <a:schemeClr val="tx1"/>
                </a:solidFill>
                <a:latin typeface="BIZ UDPゴシック" panose="020B0400000000000000" pitchFamily="50" charset="-128"/>
                <a:ea typeface="BIZ UDPゴシック" panose="020B0400000000000000" pitchFamily="50" charset="-128"/>
              </a:rPr>
              <a:t>（参考１）一般教育訓練の「教育訓練給付金」とは</a:t>
            </a:r>
          </a:p>
        </p:txBody>
      </p:sp>
      <p:sp>
        <p:nvSpPr>
          <p:cNvPr id="21" name="正方形/長方形 20">
            <a:extLst>
              <a:ext uri="{FF2B5EF4-FFF2-40B4-BE49-F238E27FC236}">
                <a16:creationId xmlns:a16="http://schemas.microsoft.com/office/drawing/2014/main" id="{BA55B9C1-4ABB-FA84-9BC7-BD002C8805D2}"/>
              </a:ext>
            </a:extLst>
          </p:cNvPr>
          <p:cNvSpPr/>
          <p:nvPr/>
        </p:nvSpPr>
        <p:spPr>
          <a:xfrm>
            <a:off x="191150" y="7230307"/>
            <a:ext cx="6532554" cy="1818168"/>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a:solidFill>
                <a:schemeClr val="tx1"/>
              </a:solidFill>
              <a:latin typeface="BIZ UDPゴシック" panose="020B0400000000000000" pitchFamily="50" charset="-128"/>
              <a:ea typeface="BIZ UDPゴシック" panose="020B0400000000000000" pitchFamily="50" charset="-128"/>
            </a:endParaRPr>
          </a:p>
          <a:p>
            <a:r>
              <a:rPr kumimoji="1" lang="ja-JP" altLang="en-US" sz="1200">
                <a:solidFill>
                  <a:schemeClr val="tx1"/>
                </a:solidFill>
                <a:latin typeface="BIZ UDPゴシック" panose="020B0400000000000000" pitchFamily="50" charset="-128"/>
                <a:ea typeface="BIZ UDPゴシック" panose="020B0400000000000000" pitchFamily="50" charset="-128"/>
              </a:rPr>
              <a:t>　</a:t>
            </a:r>
            <a:r>
              <a:rPr kumimoji="1" lang="ja-JP" altLang="en-US" sz="1100">
                <a:solidFill>
                  <a:schemeClr val="tx1"/>
                </a:solidFill>
                <a:latin typeface="BIZ UDPゴシック" panose="020B0400000000000000" pitchFamily="50" charset="-128"/>
                <a:ea typeface="BIZ UDPゴシック" panose="020B0400000000000000" pitchFamily="50" charset="-128"/>
              </a:rPr>
              <a:t>支給申請は正しく行ってください。偽りその他不正の行為によって教育訓練給付金の支給を受けた場合または受けようとした場合、教育訓練給付金を受けることができなくなります。また、</a:t>
            </a:r>
            <a:r>
              <a:rPr kumimoji="1" lang="ja-JP" altLang="en-US" sz="1100" u="sng">
                <a:solidFill>
                  <a:srgbClr val="FF0000"/>
                </a:solidFill>
                <a:latin typeface="BIZ UDPゴシック" panose="020B0400000000000000" pitchFamily="50" charset="-128"/>
                <a:ea typeface="BIZ UDPゴシック" panose="020B0400000000000000" pitchFamily="50" charset="-128"/>
              </a:rPr>
              <a:t>不正に受給した金額の返還</a:t>
            </a:r>
            <a:r>
              <a:rPr kumimoji="1" lang="ja-JP" altLang="en-US" sz="1100">
                <a:solidFill>
                  <a:schemeClr val="tx1"/>
                </a:solidFill>
                <a:latin typeface="BIZ UDPゴシック" panose="020B0400000000000000" pitchFamily="50" charset="-128"/>
                <a:ea typeface="BIZ UDPゴシック" panose="020B0400000000000000" pitchFamily="50" charset="-128"/>
              </a:rPr>
              <a:t>と</a:t>
            </a:r>
            <a:r>
              <a:rPr kumimoji="1" lang="ja-JP" altLang="en-US" sz="1100" u="sng">
                <a:solidFill>
                  <a:srgbClr val="FF0000"/>
                </a:solidFill>
                <a:latin typeface="BIZ UDPゴシック" panose="020B0400000000000000" pitchFamily="50" charset="-128"/>
                <a:ea typeface="BIZ UDPゴシック" panose="020B0400000000000000" pitchFamily="50" charset="-128"/>
              </a:rPr>
              <a:t>返還額の２倍の金額の納付</a:t>
            </a:r>
            <a:r>
              <a:rPr kumimoji="1" lang="ja-JP" altLang="en-US" sz="1100">
                <a:solidFill>
                  <a:schemeClr val="tx1"/>
                </a:solidFill>
                <a:latin typeface="BIZ UDPゴシック" panose="020B0400000000000000" pitchFamily="50" charset="-128"/>
                <a:ea typeface="BIZ UDPゴシック" panose="020B0400000000000000" pitchFamily="50" charset="-128"/>
              </a:rPr>
              <a:t>を命じられ、</a:t>
            </a:r>
            <a:r>
              <a:rPr kumimoji="1" lang="ja-JP" altLang="en-US" sz="1100" u="sng">
                <a:solidFill>
                  <a:srgbClr val="FF0000"/>
                </a:solidFill>
                <a:latin typeface="BIZ UDPゴシック" panose="020B0400000000000000" pitchFamily="50" charset="-128"/>
                <a:ea typeface="BIZ UDPゴシック" panose="020B0400000000000000" pitchFamily="50" charset="-128"/>
              </a:rPr>
              <a:t>詐欺罪</a:t>
            </a:r>
            <a:r>
              <a:rPr kumimoji="1" lang="ja-JP" altLang="en-US" sz="1100">
                <a:solidFill>
                  <a:schemeClr val="tx1"/>
                </a:solidFill>
                <a:latin typeface="BIZ UDPゴシック" panose="020B0400000000000000" pitchFamily="50" charset="-128"/>
                <a:ea typeface="BIZ UDPゴシック" panose="020B0400000000000000" pitchFamily="50" charset="-128"/>
              </a:rPr>
              <a:t>として</a:t>
            </a:r>
            <a:r>
              <a:rPr kumimoji="1" lang="ja-JP" altLang="en-US" sz="1100" u="sng">
                <a:solidFill>
                  <a:srgbClr val="FF0000"/>
                </a:solidFill>
                <a:latin typeface="BIZ UDPゴシック" panose="020B0400000000000000" pitchFamily="50" charset="-128"/>
                <a:ea typeface="BIZ UDPゴシック" panose="020B0400000000000000" pitchFamily="50" charset="-128"/>
              </a:rPr>
              <a:t>刑罰に処せられる</a:t>
            </a:r>
            <a:r>
              <a:rPr kumimoji="1" lang="ja-JP" altLang="en-US" sz="1100">
                <a:solidFill>
                  <a:schemeClr val="tx1"/>
                </a:solidFill>
                <a:latin typeface="BIZ UDPゴシック" panose="020B0400000000000000" pitchFamily="50" charset="-128"/>
                <a:ea typeface="BIZ UDPゴシック" panose="020B0400000000000000" pitchFamily="50" charset="-128"/>
              </a:rPr>
              <a:t>ことがあります。なお、不正の行為があるにもかかわらず、教育訓練給付金の支給申請に関するハローワークの</a:t>
            </a:r>
            <a:r>
              <a:rPr kumimoji="1" lang="ja-JP" altLang="en-US" sz="1100" u="sng">
                <a:solidFill>
                  <a:srgbClr val="FF0000"/>
                </a:solidFill>
                <a:latin typeface="BIZ UDPゴシック" panose="020B0400000000000000" pitchFamily="50" charset="-128"/>
                <a:ea typeface="BIZ UDPゴシック" panose="020B0400000000000000" pitchFamily="50" charset="-128"/>
              </a:rPr>
              <a:t>調査・質問に対し虚偽の陳述をした場合は、納付命令の対象</a:t>
            </a:r>
            <a:r>
              <a:rPr kumimoji="1" lang="ja-JP" altLang="en-US" sz="1100">
                <a:solidFill>
                  <a:schemeClr val="tx1"/>
                </a:solidFill>
                <a:latin typeface="BIZ UDPゴシック" panose="020B0400000000000000" pitchFamily="50" charset="-128"/>
                <a:ea typeface="BIZ UDPゴシック" panose="020B0400000000000000" pitchFamily="50" charset="-128"/>
              </a:rPr>
              <a:t>になることがあります。</a:t>
            </a:r>
            <a:endParaRPr kumimoji="1" lang="en-US" altLang="ja-JP" sz="1100">
              <a:solidFill>
                <a:schemeClr val="tx1"/>
              </a:solidFill>
              <a:latin typeface="BIZ UDPゴシック" panose="020B0400000000000000" pitchFamily="50" charset="-128"/>
              <a:ea typeface="BIZ UDPゴシック" panose="020B0400000000000000" pitchFamily="50" charset="-128"/>
            </a:endParaRPr>
          </a:p>
          <a:p>
            <a:r>
              <a:rPr kumimoji="1" lang="ja-JP" altLang="en-US" sz="1100">
                <a:solidFill>
                  <a:schemeClr val="tx1"/>
                </a:solidFill>
                <a:latin typeface="BIZ UDPゴシック" panose="020B0400000000000000" pitchFamily="50" charset="-128"/>
                <a:ea typeface="BIZ UDPゴシック" panose="020B0400000000000000" pitchFamily="50" charset="-128"/>
              </a:rPr>
              <a:t>　不正受給をした場合、受講開始日前の被保険者であった期間は、なかったものとみなされるので、以後一定期間は、他の教育訓練の受講についても教育訓練給付金を受けることができなくなります。</a:t>
            </a:r>
            <a:endParaRPr kumimoji="1" lang="en-US" altLang="ja-JP" sz="1100">
              <a:solidFill>
                <a:schemeClr val="tx1"/>
              </a:solidFill>
              <a:latin typeface="BIZ UDPゴシック" panose="020B0400000000000000" pitchFamily="50" charset="-128"/>
              <a:ea typeface="BIZ UDPゴシック" panose="020B0400000000000000" pitchFamily="50" charset="-128"/>
            </a:endParaRPr>
          </a:p>
          <a:p>
            <a:r>
              <a:rPr kumimoji="1" lang="ja-JP" altLang="en-US" sz="1100">
                <a:solidFill>
                  <a:schemeClr val="tx1"/>
                </a:solidFill>
                <a:latin typeface="BIZ UDPゴシック" panose="020B0400000000000000" pitchFamily="50" charset="-128"/>
                <a:ea typeface="BIZ UDPゴシック" panose="020B0400000000000000" pitchFamily="50" charset="-128"/>
              </a:rPr>
              <a:t>　教育訓練講座の運営等について不審な事案を発見した場合は、最寄りのハローワークに通報・ご相談ください。</a:t>
            </a:r>
          </a:p>
        </p:txBody>
      </p:sp>
      <p:pic>
        <p:nvPicPr>
          <p:cNvPr id="22" name="図 21">
            <a:extLst>
              <a:ext uri="{FF2B5EF4-FFF2-40B4-BE49-F238E27FC236}">
                <a16:creationId xmlns:a16="http://schemas.microsoft.com/office/drawing/2014/main" id="{00000000-0008-0000-0000-0000E112000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2226" y="9065110"/>
            <a:ext cx="457296" cy="44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テキスト ボックス 22">
            <a:extLst>
              <a:ext uri="{FF2B5EF4-FFF2-40B4-BE49-F238E27FC236}">
                <a16:creationId xmlns:a16="http://schemas.microsoft.com/office/drawing/2014/main" id="{14768B7A-21D3-D5E9-D05F-4811C9CD50A0}"/>
              </a:ext>
            </a:extLst>
          </p:cNvPr>
          <p:cNvSpPr txBox="1"/>
          <p:nvPr/>
        </p:nvSpPr>
        <p:spPr>
          <a:xfrm>
            <a:off x="1302015" y="9054020"/>
            <a:ext cx="4501553" cy="369332"/>
          </a:xfrm>
          <a:prstGeom prst="rect">
            <a:avLst/>
          </a:prstGeom>
          <a:noFill/>
        </p:spPr>
        <p:txBody>
          <a:bodyPr wrap="none" rtlCol="0">
            <a:spAutoFit/>
          </a:bodyPr>
          <a:lstStyle/>
          <a:p>
            <a:r>
              <a:rPr kumimoji="1" lang="ja-JP" altLang="en-US" b="1">
                <a:latin typeface="BIZ UDPゴシック" panose="020B0400000000000000" pitchFamily="50" charset="-128"/>
                <a:ea typeface="BIZ UDPゴシック" panose="020B0400000000000000" pitchFamily="50" charset="-128"/>
              </a:rPr>
              <a:t>厚生労働省・都道府県労働局・ハローワーク</a:t>
            </a:r>
          </a:p>
        </p:txBody>
      </p:sp>
      <p:sp>
        <p:nvSpPr>
          <p:cNvPr id="24" name="テキスト ボックス 23">
            <a:extLst>
              <a:ext uri="{FF2B5EF4-FFF2-40B4-BE49-F238E27FC236}">
                <a16:creationId xmlns:a16="http://schemas.microsoft.com/office/drawing/2014/main" id="{7801DFF7-B752-508B-8DF6-93482DB396A7}"/>
              </a:ext>
            </a:extLst>
          </p:cNvPr>
          <p:cNvSpPr txBox="1"/>
          <p:nvPr/>
        </p:nvSpPr>
        <p:spPr>
          <a:xfrm>
            <a:off x="5522378" y="9290674"/>
            <a:ext cx="1335622" cy="261610"/>
          </a:xfrm>
          <a:prstGeom prst="rect">
            <a:avLst/>
          </a:prstGeom>
          <a:noFill/>
        </p:spPr>
        <p:txBody>
          <a:bodyPr wrap="none" rtlCol="0">
            <a:spAutoFit/>
          </a:bodyPr>
          <a:lstStyle/>
          <a:p>
            <a:r>
              <a:rPr kumimoji="1" lang="en-US" altLang="ja-JP" sz="1100" dirty="0">
                <a:latin typeface="BIZ UDPゴシック" panose="020B0400000000000000" pitchFamily="50" charset="-128"/>
                <a:ea typeface="BIZ UDPゴシック" panose="020B0400000000000000" pitchFamily="50" charset="-128"/>
              </a:rPr>
              <a:t>PL070801</a:t>
            </a:r>
            <a:r>
              <a:rPr kumimoji="1" lang="ja-JP" altLang="en-US" sz="1100" dirty="0">
                <a:latin typeface="BIZ UDPゴシック" panose="020B0400000000000000" pitchFamily="50" charset="-128"/>
                <a:ea typeface="BIZ UDPゴシック" panose="020B0400000000000000" pitchFamily="50" charset="-128"/>
              </a:rPr>
              <a:t>保</a:t>
            </a:r>
            <a:r>
              <a:rPr kumimoji="1" lang="en-US" altLang="ja-JP" sz="1100" dirty="0">
                <a:latin typeface="BIZ UDPゴシック" panose="020B0400000000000000" pitchFamily="50" charset="-128"/>
                <a:ea typeface="BIZ UDPゴシック" panose="020B0400000000000000" pitchFamily="50" charset="-128"/>
              </a:rPr>
              <a:t>01</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BB5781DA-AEBD-C74F-FF27-EE8DBEDAF59F}"/>
              </a:ext>
            </a:extLst>
          </p:cNvPr>
          <p:cNvSpPr txBox="1"/>
          <p:nvPr/>
        </p:nvSpPr>
        <p:spPr>
          <a:xfrm>
            <a:off x="176718" y="4185561"/>
            <a:ext cx="6532554" cy="1144993"/>
          </a:xfrm>
          <a:prstGeom prst="rect">
            <a:avLst/>
          </a:prstGeom>
          <a:noFill/>
        </p:spPr>
        <p:txBody>
          <a:bodyPr wrap="square" rtlCol="0">
            <a:spAutoFit/>
          </a:bodyPr>
          <a:lstStyle/>
          <a:p>
            <a:pPr>
              <a:lnSpc>
                <a:spcPts val="1400"/>
              </a:lnSpc>
            </a:pPr>
            <a:r>
              <a:rPr kumimoji="1" lang="ja-JP" altLang="en-US" sz="1100">
                <a:latin typeface="BIZ UDPゴシック" panose="020B0400000000000000" pitchFamily="50" charset="-128"/>
                <a:ea typeface="BIZ UDPゴシック" panose="020B0400000000000000" pitchFamily="50" charset="-128"/>
              </a:rPr>
              <a:t>　働く人の主体的な能力開発を支援し、雇用の安定と再就職の促進を図る雇用保険の給付制度です。</a:t>
            </a:r>
            <a:endParaRPr kumimoji="1" lang="en-US" altLang="ja-JP" sz="1100">
              <a:latin typeface="BIZ UDPゴシック" panose="020B0400000000000000" pitchFamily="50" charset="-128"/>
              <a:ea typeface="BIZ UDPゴシック" panose="020B0400000000000000" pitchFamily="50" charset="-128"/>
            </a:endParaRPr>
          </a:p>
          <a:p>
            <a:pPr>
              <a:lnSpc>
                <a:spcPts val="1400"/>
              </a:lnSpc>
            </a:pPr>
            <a:r>
              <a:rPr kumimoji="1" lang="ja-JP" altLang="en-US" sz="1100">
                <a:latin typeface="BIZ UDPゴシック" panose="020B0400000000000000" pitchFamily="50" charset="-128"/>
                <a:ea typeface="BIZ UDPゴシック" panose="020B0400000000000000" pitchFamily="50" charset="-128"/>
              </a:rPr>
              <a:t>　一定の条件を満たす雇用保険の被保険者（在職者）または被保険者であった方（離職者）が厚生労働大臣の指定する</a:t>
            </a:r>
            <a:r>
              <a:rPr kumimoji="1" lang="ja-JP" altLang="en-US" sz="1100" b="1" u="sng">
                <a:latin typeface="BIZ UDPゴシック" panose="020B0400000000000000" pitchFamily="50" charset="-128"/>
                <a:ea typeface="BIZ UDPゴシック" panose="020B0400000000000000" pitchFamily="50" charset="-128"/>
              </a:rPr>
              <a:t>一般教育訓練</a:t>
            </a:r>
            <a:r>
              <a:rPr kumimoji="1" lang="ja-JP" altLang="en-US" sz="1100">
                <a:latin typeface="BIZ UDPゴシック" panose="020B0400000000000000" pitchFamily="50" charset="-128"/>
                <a:ea typeface="BIZ UDPゴシック" panose="020B0400000000000000" pitchFamily="50" charset="-128"/>
              </a:rPr>
              <a:t>を受講・修了した場合、ご自身で教育訓練実施者に支払った教育訓練経費の一定割合に相当する額（上限あり）をハローワークから支給します。</a:t>
            </a:r>
            <a:endParaRPr kumimoji="1" lang="en-US" altLang="ja-JP" sz="1100">
              <a:latin typeface="BIZ UDPゴシック" panose="020B0400000000000000" pitchFamily="50" charset="-128"/>
              <a:ea typeface="BIZ UDPゴシック" panose="020B0400000000000000" pitchFamily="50" charset="-128"/>
            </a:endParaRPr>
          </a:p>
          <a:p>
            <a:pPr>
              <a:lnSpc>
                <a:spcPts val="1400"/>
              </a:lnSpc>
            </a:pPr>
            <a:r>
              <a:rPr kumimoji="1" lang="ja-JP" altLang="en-US" sz="1100">
                <a:latin typeface="BIZ UDPゴシック" panose="020B0400000000000000" pitchFamily="50" charset="-128"/>
                <a:ea typeface="BIZ UDPゴシック" panose="020B0400000000000000" pitchFamily="50" charset="-128"/>
              </a:rPr>
              <a:t>　支給率や支給要件などが一般教育訓練の「教育訓練給付金」とは異なります。詳しくは「一般教育訓練の「教育訓練給付金」のご案内」をご覧ください。</a:t>
            </a:r>
            <a:endParaRPr kumimoji="1" lang="en-US" altLang="ja-JP" sz="1100">
              <a:latin typeface="BIZ UDPゴシック" panose="020B0400000000000000" pitchFamily="50" charset="-128"/>
              <a:ea typeface="BIZ UDPゴシック" panose="020B0400000000000000" pitchFamily="50" charset="-128"/>
            </a:endParaRPr>
          </a:p>
        </p:txBody>
      </p:sp>
      <p:sp>
        <p:nvSpPr>
          <p:cNvPr id="3" name="四角形: 角を丸くする 2">
            <a:extLst>
              <a:ext uri="{FF2B5EF4-FFF2-40B4-BE49-F238E27FC236}">
                <a16:creationId xmlns:a16="http://schemas.microsoft.com/office/drawing/2014/main" id="{516923A7-3190-196C-5C15-C0DD556EFCFD}"/>
              </a:ext>
            </a:extLst>
          </p:cNvPr>
          <p:cNvSpPr/>
          <p:nvPr/>
        </p:nvSpPr>
        <p:spPr>
          <a:xfrm>
            <a:off x="64792" y="5379356"/>
            <a:ext cx="6742140" cy="353943"/>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a:solidFill>
                  <a:schemeClr val="tx1"/>
                </a:solidFill>
                <a:latin typeface="BIZ UDPゴシック" panose="020B0400000000000000" pitchFamily="50" charset="-128"/>
                <a:ea typeface="BIZ UDPゴシック" panose="020B0400000000000000" pitchFamily="50" charset="-128"/>
              </a:rPr>
              <a:t>（参考２）専門実践教育訓練の「教育訓練給付金」とは</a:t>
            </a:r>
          </a:p>
        </p:txBody>
      </p:sp>
      <p:sp>
        <p:nvSpPr>
          <p:cNvPr id="16" name="テキスト ボックス 15">
            <a:extLst>
              <a:ext uri="{FF2B5EF4-FFF2-40B4-BE49-F238E27FC236}">
                <a16:creationId xmlns:a16="http://schemas.microsoft.com/office/drawing/2014/main" id="{B068DECA-2364-DA51-BF73-2C2BE9373C51}"/>
              </a:ext>
            </a:extLst>
          </p:cNvPr>
          <p:cNvSpPr txBox="1"/>
          <p:nvPr/>
        </p:nvSpPr>
        <p:spPr>
          <a:xfrm>
            <a:off x="166153" y="5753964"/>
            <a:ext cx="6532554" cy="1277273"/>
          </a:xfrm>
          <a:prstGeom prst="rect">
            <a:avLst/>
          </a:prstGeom>
          <a:noFill/>
        </p:spPr>
        <p:txBody>
          <a:bodyPr wrap="square" rtlCol="0">
            <a:spAutoFit/>
          </a:bodyPr>
          <a:lstStyle/>
          <a:p>
            <a:r>
              <a:rPr kumimoji="1" lang="ja-JP" altLang="en-US" sz="1100">
                <a:latin typeface="BIZ UDPゴシック" panose="020B0400000000000000" pitchFamily="50" charset="-128"/>
                <a:ea typeface="BIZ UDPゴシック" panose="020B0400000000000000" pitchFamily="50" charset="-128"/>
              </a:rPr>
              <a:t>　働く人の主体的で中長期的なキャリア形成を支援し、雇用の安定と再就職の促進を図る雇用保険の給付制度です。　</a:t>
            </a:r>
            <a:endParaRPr kumimoji="1" lang="en-US" altLang="ja-JP" sz="1100">
              <a:latin typeface="BIZ UDPゴシック" panose="020B0400000000000000" pitchFamily="50" charset="-128"/>
              <a:ea typeface="BIZ UDPゴシック" panose="020B0400000000000000" pitchFamily="50" charset="-128"/>
            </a:endParaRPr>
          </a:p>
          <a:p>
            <a:r>
              <a:rPr kumimoji="1" lang="ja-JP" altLang="en-US" sz="1100">
                <a:latin typeface="BIZ UDPゴシック" panose="020B0400000000000000" pitchFamily="50" charset="-128"/>
                <a:ea typeface="BIZ UDPゴシック" panose="020B0400000000000000" pitchFamily="50" charset="-128"/>
              </a:rPr>
              <a:t>　一定の条件を満たす雇用保険の被保険者（在職者）または被保険者であった方（離職者）が厚生労働大臣の指定する</a:t>
            </a:r>
            <a:r>
              <a:rPr kumimoji="1" lang="ja-JP" altLang="en-US" sz="1100" b="1" u="sng">
                <a:latin typeface="BIZ UDPゴシック" panose="020B0400000000000000" pitchFamily="50" charset="-128"/>
                <a:ea typeface="BIZ UDPゴシック" panose="020B0400000000000000" pitchFamily="50" charset="-128"/>
              </a:rPr>
              <a:t>専門実践教育訓練</a:t>
            </a:r>
            <a:r>
              <a:rPr kumimoji="1" lang="ja-JP" altLang="en-US" sz="1100">
                <a:latin typeface="BIZ UDPゴシック" panose="020B0400000000000000" pitchFamily="50" charset="-128"/>
                <a:ea typeface="BIZ UDPゴシック" panose="020B0400000000000000" pitchFamily="50" charset="-128"/>
              </a:rPr>
              <a:t>を受講・修了した場合、ご自身で教育訓練実施者に支払った教育訓練経費の一定割合に相当する額（上限あり）をハローワークから支給します。</a:t>
            </a:r>
            <a:endParaRPr kumimoji="1" lang="en-US" altLang="ja-JP" sz="1100">
              <a:latin typeface="BIZ UDPゴシック" panose="020B0400000000000000" pitchFamily="50" charset="-128"/>
              <a:ea typeface="BIZ UDPゴシック" panose="020B0400000000000000" pitchFamily="50" charset="-128"/>
            </a:endParaRPr>
          </a:p>
          <a:p>
            <a:r>
              <a:rPr kumimoji="1" lang="ja-JP" altLang="en-US" sz="1100">
                <a:latin typeface="BIZ UDPゴシック" panose="020B0400000000000000" pitchFamily="50" charset="-128"/>
                <a:ea typeface="BIZ UDPゴシック" panose="020B0400000000000000" pitchFamily="50" charset="-128"/>
              </a:rPr>
              <a:t>　支給率や支給要件などが特定一般教育訓練の「教育訓練給付金」とは異なります。詳しくは「専門実践教育訓練の「教育訓練給付金」のご案内」をご覧ください。</a:t>
            </a:r>
            <a:endParaRPr kumimoji="1" lang="en-US" altLang="ja-JP" sz="1100">
              <a:latin typeface="BIZ UDPゴシック" panose="020B0400000000000000" pitchFamily="50" charset="-128"/>
              <a:ea typeface="BIZ UDPゴシック" panose="020B0400000000000000" pitchFamily="50" charset="-128"/>
            </a:endParaRPr>
          </a:p>
        </p:txBody>
      </p:sp>
      <p:sp>
        <p:nvSpPr>
          <p:cNvPr id="29" name="四角形: 角を丸くする 28">
            <a:extLst>
              <a:ext uri="{FF2B5EF4-FFF2-40B4-BE49-F238E27FC236}">
                <a16:creationId xmlns:a16="http://schemas.microsoft.com/office/drawing/2014/main" id="{260DEE84-97F4-7A91-D919-0268DBA5168B}"/>
              </a:ext>
            </a:extLst>
          </p:cNvPr>
          <p:cNvSpPr/>
          <p:nvPr/>
        </p:nvSpPr>
        <p:spPr>
          <a:xfrm>
            <a:off x="1170881" y="7062499"/>
            <a:ext cx="4509371" cy="353943"/>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400">
                <a:solidFill>
                  <a:schemeClr val="tx1"/>
                </a:solidFill>
                <a:latin typeface="BIZ UDPゴシック" panose="020B0400000000000000" pitchFamily="50" charset="-128"/>
                <a:ea typeface="BIZ UDPゴシック" panose="020B0400000000000000" pitchFamily="50" charset="-128"/>
              </a:rPr>
              <a:t>不正受給は、詐欺罪に問われるので、ご注意ください</a:t>
            </a:r>
            <a:endParaRPr kumimoji="1" lang="en-US" altLang="ja-JP" sz="140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357E8B1C-7F88-C507-11C2-6BB74AA7E6B7}"/>
              </a:ext>
            </a:extLst>
          </p:cNvPr>
          <p:cNvSpPr txBox="1"/>
          <p:nvPr/>
        </p:nvSpPr>
        <p:spPr>
          <a:xfrm>
            <a:off x="71925" y="295725"/>
            <a:ext cx="4274096" cy="307777"/>
          </a:xfrm>
          <a:prstGeom prst="rect">
            <a:avLst/>
          </a:prstGeom>
          <a:noFill/>
        </p:spPr>
        <p:txBody>
          <a:bodyPr wrap="square" rtlCol="0">
            <a:spAutoFit/>
          </a:bodyPr>
          <a:lstStyle/>
          <a:p>
            <a:pPr defTabSz="870875">
              <a:defRPr/>
            </a:pPr>
            <a:r>
              <a:rPr lang="ja-JP" altLang="en-US" sz="1400">
                <a:solidFill>
                  <a:prstClr val="black"/>
                </a:solidFill>
                <a:latin typeface="BIZ UDPゴシック" panose="020B0400000000000000" pitchFamily="50" charset="-128"/>
                <a:ea typeface="BIZ UDPゴシック" panose="020B0400000000000000" pitchFamily="50" charset="-128"/>
              </a:rPr>
              <a:t>仕事のスキルアップ・資格取得をめざす皆さまへ</a:t>
            </a:r>
          </a:p>
        </p:txBody>
      </p:sp>
    </p:spTree>
    <p:extLst>
      <p:ext uri="{BB962C8B-B14F-4D97-AF65-F5344CB8AC3E}">
        <p14:creationId xmlns:p14="http://schemas.microsoft.com/office/powerpoint/2010/main" val="2887674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B6C7B999-A4E0-40A2-6708-01CD392FF8D9}"/>
              </a:ext>
            </a:extLst>
          </p:cNvPr>
          <p:cNvSpPr txBox="1"/>
          <p:nvPr/>
        </p:nvSpPr>
        <p:spPr>
          <a:xfrm>
            <a:off x="144284" y="3171202"/>
            <a:ext cx="6569432" cy="5442118"/>
          </a:xfrm>
          <a:prstGeom prst="rect">
            <a:avLst/>
          </a:prstGeom>
          <a:solidFill>
            <a:schemeClr val="accent4">
              <a:lumMod val="20000"/>
              <a:lumOff val="80000"/>
            </a:schemeClr>
          </a:solidFill>
          <a:ln w="12700">
            <a:solidFill>
              <a:schemeClr val="tx1"/>
            </a:solidFill>
            <a:prstDash val="sysDot"/>
          </a:ln>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355600" marR="0" lvl="0" indent="-355600" defTabSz="457200" rtl="0" eaLnBrk="1" fontAlgn="auto" latinLnBrk="0" hangingPunct="1">
              <a:lnSpc>
                <a:spcPct val="100000"/>
              </a:lnSpc>
              <a:spcBef>
                <a:spcPts val="0"/>
              </a:spcBef>
              <a:spcAft>
                <a:spcPts val="0"/>
              </a:spcAft>
              <a:buClrTx/>
              <a:buSzTx/>
              <a:buFontTx/>
              <a:buNone/>
              <a:tabLst>
                <a:tab pos="355600" algn="l"/>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①　教育訓練給付金</a:t>
            </a:r>
            <a:r>
              <a:rPr kumimoji="1" lang="ja-JP" altLang="en-US" sz="1200" b="1" u="sng">
                <a:latin typeface="BIZ UDPゴシック" panose="020B0400000000000000" pitchFamily="50" charset="-128"/>
                <a:ea typeface="BIZ UDPゴシック" panose="020B0400000000000000" pitchFamily="50" charset="-128"/>
              </a:rPr>
              <a:t>（第</a:t>
            </a:r>
            <a:r>
              <a:rPr kumimoji="1" lang="en-US" altLang="ja-JP" sz="1200" b="1" u="sng">
                <a:latin typeface="BIZ UDPゴシック" panose="020B0400000000000000" pitchFamily="50" charset="-128"/>
                <a:ea typeface="BIZ UDPゴシック" panose="020B0400000000000000" pitchFamily="50" charset="-128"/>
              </a:rPr>
              <a:t>101</a:t>
            </a:r>
            <a:r>
              <a:rPr kumimoji="1" lang="ja-JP" altLang="en-US" sz="1200" b="1" u="sng">
                <a:latin typeface="BIZ UDPゴシック" panose="020B0400000000000000" pitchFamily="50" charset="-128"/>
                <a:ea typeface="BIZ UDPゴシック" panose="020B0400000000000000" pitchFamily="50" charset="-128"/>
              </a:rPr>
              <a:t>条の２の７第３号関係）</a:t>
            </a:r>
            <a:r>
              <a:rPr kumimoji="1" lang="ja-JP" altLang="en-US" sz="1400" b="1" u="sng">
                <a:latin typeface="BIZ UDPゴシック" panose="020B0400000000000000" pitchFamily="50" charset="-128"/>
                <a:ea typeface="BIZ UDPゴシック" panose="020B0400000000000000" pitchFamily="50" charset="-128"/>
              </a:rPr>
              <a:t>支給申請書</a:t>
            </a:r>
            <a:r>
              <a:rPr kumimoji="1" lang="ja-JP" altLang="en-US" sz="1200" b="1" u="sng">
                <a:latin typeface="BIZ UDPゴシック" panose="020B0400000000000000" pitchFamily="50" charset="-128"/>
                <a:ea typeface="BIZ UDPゴシック" panose="020B0400000000000000" pitchFamily="50" charset="-128"/>
              </a:rPr>
              <a:t>（様式第</a:t>
            </a:r>
            <a:r>
              <a:rPr kumimoji="1" lang="en-US" altLang="ja-JP" sz="1200" b="1" u="sng">
                <a:latin typeface="BIZ UDPゴシック" panose="020B0400000000000000" pitchFamily="50" charset="-128"/>
                <a:ea typeface="BIZ UDPゴシック" panose="020B0400000000000000" pitchFamily="50" charset="-128"/>
              </a:rPr>
              <a:t>33</a:t>
            </a:r>
            <a:r>
              <a:rPr kumimoji="1" lang="ja-JP" altLang="en-US" sz="1200" b="1" u="sng">
                <a:latin typeface="BIZ UDPゴシック" panose="020B0400000000000000" pitchFamily="50" charset="-128"/>
                <a:ea typeface="BIZ UDPゴシック" panose="020B0400000000000000" pitchFamily="50" charset="-128"/>
              </a:rPr>
              <a:t>号の２の３）</a:t>
            </a:r>
            <a:endParaRPr kumimoji="1" lang="en-US" altLang="ja-JP" sz="1200" b="1" u="sng">
              <a:latin typeface="BIZ UDPゴシック" panose="020B0400000000000000" pitchFamily="50" charset="-128"/>
              <a:ea typeface="BIZ UDPゴシック" panose="020B0400000000000000" pitchFamily="50" charset="-128"/>
            </a:endParaRPr>
          </a:p>
          <a:p>
            <a:pPr marL="355600" marR="0" lvl="0" indent="-355600" defTabSz="457200" rtl="0" eaLnBrk="1" fontAlgn="auto" latinLnBrk="0" hangingPunct="1">
              <a:lnSpc>
                <a:spcPct val="100000"/>
              </a:lnSpc>
              <a:spcBef>
                <a:spcPts val="0"/>
              </a:spcBef>
              <a:spcAft>
                <a:spcPts val="0"/>
              </a:spcAft>
              <a:buClrTx/>
              <a:buSzTx/>
              <a:buFontTx/>
              <a:buNone/>
              <a:tabLst>
                <a:tab pos="355600" algn="l"/>
              </a:tabLst>
              <a:defRPr/>
            </a:pPr>
            <a:endParaRPr kumimoji="1" lang="en-US" altLang="ja-JP" sz="1400">
              <a:latin typeface="BIZ UDPゴシック" panose="020B0400000000000000" pitchFamily="50" charset="-128"/>
              <a:ea typeface="BIZ UDPゴシック" panose="020B0400000000000000" pitchFamily="50" charset="-128"/>
            </a:endParaRPr>
          </a:p>
          <a:p>
            <a:pPr marL="355600" marR="0" lvl="0" indent="-355600" defTabSz="457200" rtl="0" eaLnBrk="1" fontAlgn="auto" latinLnBrk="0" hangingPunct="1">
              <a:lnSpc>
                <a:spcPct val="100000"/>
              </a:lnSpc>
              <a:spcBef>
                <a:spcPts val="0"/>
              </a:spcBef>
              <a:spcAft>
                <a:spcPts val="0"/>
              </a:spcAft>
              <a:buClrTx/>
              <a:buSzTx/>
              <a:buFontTx/>
              <a:buNone/>
              <a:tabLst>
                <a:tab pos="355600" algn="l"/>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②　受給資格確認通知書</a:t>
            </a: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355600" marR="0" lvl="0" indent="-355600" defTabSz="457200" rtl="0" eaLnBrk="1" fontAlgn="auto" latinLnBrk="0" hangingPunct="1">
              <a:lnSpc>
                <a:spcPct val="100000"/>
              </a:lnSpc>
              <a:spcBef>
                <a:spcPts val="0"/>
              </a:spcBef>
              <a:spcAft>
                <a:spcPts val="0"/>
              </a:spcAft>
              <a:buClrTx/>
              <a:buSzTx/>
              <a:buFontTx/>
              <a:buNone/>
              <a:tabLst>
                <a:tab pos="355600" algn="l"/>
              </a:tabLst>
              <a:defRPr/>
            </a:pPr>
            <a:r>
              <a:rPr kumimoji="1" lang="ja-JP" altLang="en-US" sz="1200">
                <a:latin typeface="BIZ UDPゴシック" panose="020B0400000000000000" pitchFamily="50" charset="-128"/>
                <a:ea typeface="BIZ UDPゴシック" panose="020B0400000000000000" pitchFamily="50" charset="-128"/>
              </a:rPr>
              <a:t>　　　　 ７ページの受給資格確認後にハローワークからお渡しします。</a:t>
            </a:r>
          </a:p>
          <a:p>
            <a:pPr marL="355600" marR="0" lvl="0" indent="-355600" defTabSz="457200" rtl="0" eaLnBrk="1" fontAlgn="auto" latinLnBrk="0" hangingPunct="1">
              <a:lnSpc>
                <a:spcPct val="100000"/>
              </a:lnSpc>
              <a:spcBef>
                <a:spcPts val="0"/>
              </a:spcBef>
              <a:spcAft>
                <a:spcPts val="0"/>
              </a:spcAft>
              <a:buClrTx/>
              <a:buSzTx/>
              <a:buFontTx/>
              <a:buNone/>
              <a:tabLst>
                <a:tab pos="355600" algn="l"/>
              </a:tabLst>
              <a:defRPr/>
            </a:pPr>
            <a:endParaRPr kumimoji="1" lang="ja-JP" altLang="en-US" sz="12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③　本人・住居所確認書類</a:t>
            </a:r>
            <a:r>
              <a:rPr kumimoji="1" lang="ja-JP" altLang="en-US" sz="1400">
                <a:latin typeface="BIZ UDPゴシック" panose="020B0400000000000000" pitchFamily="50" charset="-128"/>
                <a:ea typeface="BIZ UDPゴシック" panose="020B0400000000000000" pitchFamily="50" charset="-128"/>
              </a:rPr>
              <a:t>（８ページ③をご参照ください。）</a:t>
            </a:r>
          </a:p>
          <a:p>
            <a:pPr marL="180975" marR="0" lvl="0" indent="-180975" defTabSz="457200" rtl="0" eaLnBrk="1" fontAlgn="auto" latinLnBrk="0" hangingPunct="1">
              <a:lnSpc>
                <a:spcPct val="100000"/>
              </a:lnSpc>
              <a:spcBef>
                <a:spcPts val="0"/>
              </a:spcBef>
              <a:spcAft>
                <a:spcPts val="0"/>
              </a:spcAft>
              <a:buClrTx/>
              <a:buSzTx/>
              <a:buFontTx/>
              <a:buNone/>
              <a:tabLst/>
              <a:defRPr/>
            </a:pPr>
            <a:endParaRPr kumimoji="1" lang="en-US" altLang="ja-JP" sz="1400" u="sng">
              <a:latin typeface="BIZ UDPゴシック" panose="020B0400000000000000" pitchFamily="50" charset="-128"/>
              <a:ea typeface="BIZ UDPゴシック" panose="020B0400000000000000" pitchFamily="50" charset="-128"/>
            </a:endParaRPr>
          </a:p>
          <a:p>
            <a:pPr marL="180975" lvl="0" indent="-180975">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④　資格取得等したことを証明する書類（合格証、学位証明書等）</a:t>
            </a:r>
            <a:endParaRPr kumimoji="1" lang="en-US" altLang="ja-JP" sz="1400" b="1" u="sng">
              <a:latin typeface="BIZ UDPゴシック" panose="020B0400000000000000" pitchFamily="50" charset="-128"/>
              <a:ea typeface="BIZ UDPゴシック" panose="020B0400000000000000" pitchFamily="50" charset="-128"/>
            </a:endParaRPr>
          </a:p>
          <a:p>
            <a:pPr marL="361950" lvl="0" indent="-361950">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資格試験合格後に名簿登録や免許取得等を必要とする資格については、合格証だけでなく登録証や免許証の提出が必要です。</a:t>
            </a:r>
            <a:endParaRPr kumimoji="1" lang="en-US" altLang="ja-JP" sz="1200">
              <a:latin typeface="BIZ UDPゴシック" panose="020B0400000000000000" pitchFamily="50" charset="-128"/>
              <a:ea typeface="BIZ UDPゴシック" panose="020B0400000000000000" pitchFamily="50" charset="-128"/>
            </a:endParaRPr>
          </a:p>
          <a:p>
            <a:pPr marL="355600" marR="0" lvl="0" indent="-35560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355600" marR="0" lvl="0" indent="-35560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⑤　教育訓練実施者が発行する教育訓練経費に係る領収書</a:t>
            </a:r>
            <a:endParaRPr kumimoji="1" lang="en-US" altLang="ja-JP" sz="1400" b="1" u="sng">
              <a:latin typeface="BIZ UDPゴシック" panose="020B0400000000000000" pitchFamily="50" charset="-128"/>
              <a:ea typeface="BIZ UDPゴシック" panose="020B0400000000000000" pitchFamily="50" charset="-128"/>
            </a:endParaRPr>
          </a:p>
          <a:p>
            <a:pPr marL="355600" marR="0" lvl="0" indent="-35560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クレジットカードなどによる支払いの場合は、クレジット契約証明書（または必要事項が付記されたクレジット伝票）が発行されます。受領した場合は、支給申請時に添付できるよう保管してください。</a:t>
            </a:r>
            <a:endParaRPr kumimoji="1" lang="ja-JP" altLang="en-US" sz="14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⑥　特定一般教育訓練給付追加給付申請時報告</a:t>
            </a:r>
          </a:p>
          <a:p>
            <a:pPr marL="355600" marR="0" lvl="0" indent="-35560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355600" marR="0" lvl="0" indent="-35560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⑦　返還金明細書</a:t>
            </a:r>
            <a:endParaRPr kumimoji="1" lang="en-US" altLang="ja-JP" sz="1400" b="1" u="sng">
              <a:latin typeface="BIZ UDPゴシック" panose="020B0400000000000000" pitchFamily="50" charset="-128"/>
              <a:ea typeface="BIZ UDPゴシック" panose="020B0400000000000000" pitchFamily="50" charset="-128"/>
            </a:endParaRPr>
          </a:p>
          <a:p>
            <a:pPr marL="355600" marR="0" lvl="0" indent="-35560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領収書が発行された後で教育訓練経費の一部が指定教育訓練実施者から本人に対して還付された（される）場合に提出が必要です。</a:t>
            </a:r>
            <a:endParaRPr kumimoji="1" lang="en-US" altLang="ja-JP" sz="1200">
              <a:latin typeface="BIZ UDPゴシック" panose="020B0400000000000000" pitchFamily="50" charset="-128"/>
              <a:ea typeface="BIZ UDPゴシック" panose="020B0400000000000000" pitchFamily="50" charset="-128"/>
            </a:endParaRPr>
          </a:p>
          <a:p>
            <a:pPr marL="355600" marR="0" lvl="0" indent="-355600" defTabSz="457200" rtl="0" eaLnBrk="1" fontAlgn="auto" latinLnBrk="0" hangingPunct="1">
              <a:lnSpc>
                <a:spcPct val="100000"/>
              </a:lnSpc>
              <a:spcBef>
                <a:spcPts val="0"/>
              </a:spcBef>
              <a:spcAft>
                <a:spcPts val="0"/>
              </a:spcAft>
              <a:buClrTx/>
              <a:buSzTx/>
              <a:buFontTx/>
              <a:buNone/>
              <a:tabLst/>
              <a:defRPr/>
            </a:pPr>
            <a:r>
              <a:rPr kumimoji="1" lang="ja-JP" altLang="en-US" sz="1200">
                <a:latin typeface="BIZ UDPゴシック" panose="020B0400000000000000" pitchFamily="50" charset="-128"/>
                <a:ea typeface="BIZ UDPゴシック" panose="020B0400000000000000" pitchFamily="50" charset="-128"/>
              </a:rPr>
              <a:t>　</a:t>
            </a:r>
            <a:endParaRPr kumimoji="1" lang="en-US" altLang="ja-JP" sz="1200">
              <a:latin typeface="BIZ UDPゴシック" panose="020B0400000000000000" pitchFamily="50" charset="-128"/>
              <a:ea typeface="BIZ UDPゴシック" panose="020B0400000000000000" pitchFamily="50" charset="-128"/>
            </a:endParaRPr>
          </a:p>
          <a:p>
            <a:pPr marL="355600" marR="0" lvl="0" indent="-35560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⑧　委任状</a:t>
            </a:r>
            <a:endParaRPr kumimoji="1" lang="en-US" altLang="ja-JP" sz="1400" b="1" u="sng">
              <a:latin typeface="BIZ UDPゴシック" panose="020B0400000000000000" pitchFamily="50" charset="-128"/>
              <a:ea typeface="BIZ UDPゴシック" panose="020B0400000000000000" pitchFamily="50" charset="-128"/>
            </a:endParaRPr>
          </a:p>
          <a:p>
            <a:pPr marL="355600" marR="0" lvl="0" indent="-35560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代理人による手続きの場合に提出が必要です。あわせて、代理人の身元（実在）確認書類（</a:t>
            </a:r>
            <a:r>
              <a:rPr kumimoji="1" lang="en-US" altLang="ja-JP" sz="1200">
                <a:latin typeface="BIZ UDPゴシック" panose="020B0400000000000000" pitchFamily="50" charset="-128"/>
                <a:ea typeface="BIZ UDPゴシック" panose="020B0400000000000000" pitchFamily="50" charset="-128"/>
              </a:rPr>
              <a:t>8</a:t>
            </a:r>
            <a:r>
              <a:rPr kumimoji="1" lang="ja-JP" altLang="en-US" sz="1200">
                <a:latin typeface="BIZ UDPゴシック" panose="020B0400000000000000" pitchFamily="50" charset="-128"/>
                <a:ea typeface="BIZ UDPゴシック" panose="020B0400000000000000" pitchFamily="50" charset="-128"/>
              </a:rPr>
              <a:t>ページの④－２）も提示・添付してください。　</a:t>
            </a:r>
            <a:endParaRPr kumimoji="1" lang="en-US" altLang="ja-JP" sz="1400">
              <a:latin typeface="BIZ UDPゴシック" panose="020B0400000000000000" pitchFamily="50" charset="-128"/>
              <a:ea typeface="BIZ UDPゴシック" panose="020B0400000000000000" pitchFamily="50" charset="-128"/>
            </a:endParaRPr>
          </a:p>
        </p:txBody>
      </p:sp>
      <p:sp>
        <p:nvSpPr>
          <p:cNvPr id="9" name="四角形: 角を丸くする 8">
            <a:extLst>
              <a:ext uri="{FF2B5EF4-FFF2-40B4-BE49-F238E27FC236}">
                <a16:creationId xmlns:a16="http://schemas.microsoft.com/office/drawing/2014/main" id="{C8F73C34-55A7-44E9-4B6D-F0CD9B20CA1C}"/>
              </a:ext>
            </a:extLst>
          </p:cNvPr>
          <p:cNvSpPr/>
          <p:nvPr/>
        </p:nvSpPr>
        <p:spPr>
          <a:xfrm>
            <a:off x="639084" y="2920917"/>
            <a:ext cx="5579832" cy="432000"/>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400">
                <a:solidFill>
                  <a:schemeClr val="tx1"/>
                </a:solidFill>
                <a:latin typeface="BIZ UDPゴシック" panose="020B0400000000000000" pitchFamily="50" charset="-128"/>
                <a:ea typeface="BIZ UDPゴシック" panose="020B0400000000000000" pitchFamily="50" charset="-128"/>
              </a:rPr>
              <a:t>支給申請の際にハローワークに提出する書類（資格取得・就職した後）</a:t>
            </a:r>
            <a:endParaRPr kumimoji="1" lang="en-US" altLang="ja-JP" sz="1400">
              <a:solidFill>
                <a:schemeClr val="tx1"/>
              </a:solidFill>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10813627-1DBB-0615-3279-E7FAA263C284}"/>
              </a:ext>
            </a:extLst>
          </p:cNvPr>
          <p:cNvSpPr txBox="1"/>
          <p:nvPr/>
        </p:nvSpPr>
        <p:spPr>
          <a:xfrm>
            <a:off x="72142" y="141110"/>
            <a:ext cx="6713716" cy="2746008"/>
          </a:xfrm>
          <a:prstGeom prst="rect">
            <a:avLst/>
          </a:prstGeom>
          <a:noFill/>
        </p:spPr>
        <p:txBody>
          <a:bodyPr wrap="square" rtlCol="0">
            <a:spAutoFit/>
          </a:bodyPr>
          <a:lstStyle/>
          <a:p>
            <a:pPr indent="84138" algn="ctr"/>
            <a:r>
              <a:rPr kumimoji="1" lang="en-US" altLang="ja-JP" sz="1400" b="1" u="sng" dirty="0">
                <a:latin typeface="BIZ UDPゴシック" panose="020B0400000000000000" pitchFamily="50" charset="-128"/>
                <a:ea typeface="BIZ UDPゴシック" panose="020B0400000000000000" pitchFamily="50" charset="-128"/>
              </a:rPr>
              <a:t>〈</a:t>
            </a:r>
            <a:r>
              <a:rPr kumimoji="1" lang="ja-JP" altLang="en-US" sz="1400" b="1" u="sng" dirty="0">
                <a:latin typeface="BIZ UDPゴシック" panose="020B0400000000000000" pitchFamily="50" charset="-128"/>
                <a:ea typeface="BIZ UDPゴシック" panose="020B0400000000000000" pitchFamily="50" charset="-128"/>
              </a:rPr>
              <a:t>支給申請②</a:t>
            </a:r>
            <a:r>
              <a:rPr kumimoji="1" lang="en-US" altLang="ja-JP" sz="1400" b="1" u="sng" dirty="0">
                <a:latin typeface="BIZ UDPゴシック" panose="020B0400000000000000" pitchFamily="50" charset="-128"/>
                <a:ea typeface="BIZ UDPゴシック" panose="020B0400000000000000" pitchFamily="50" charset="-128"/>
              </a:rPr>
              <a:t>〉</a:t>
            </a:r>
          </a:p>
          <a:p>
            <a:r>
              <a:rPr kumimoji="1" lang="ja-JP" altLang="en-US" sz="1400" dirty="0">
                <a:latin typeface="BIZ UDPゴシック" panose="020B0400000000000000" pitchFamily="50" charset="-128"/>
                <a:ea typeface="BIZ UDPゴシック" panose="020B0400000000000000" pitchFamily="50" charset="-128"/>
              </a:rPr>
              <a:t>　また、特定一般教育訓練を修了し、その訓練に係る資格を取得（学位の取得等を含む）し、かつ、訓練修了日の翌日から起算して原則１年以内に雇用保険の一般被保険者等として雇用されたまたは雇用されている場合は、</a:t>
            </a:r>
            <a:r>
              <a:rPr kumimoji="1" lang="ja-JP" altLang="en-US" sz="1400" b="1" u="sng" dirty="0">
                <a:solidFill>
                  <a:srgbClr val="FF0000"/>
                </a:solidFill>
                <a:latin typeface="BIZ UDPゴシック" panose="020B0400000000000000" pitchFamily="50" charset="-128"/>
                <a:ea typeface="BIZ UDPゴシック" panose="020B0400000000000000" pitchFamily="50" charset="-128"/>
              </a:rPr>
              <a:t>雇用された日</a:t>
            </a:r>
            <a:r>
              <a:rPr kumimoji="1" lang="ja-JP" altLang="en-US" sz="1200" b="1" u="sng" dirty="0">
                <a:solidFill>
                  <a:srgbClr val="FF0000"/>
                </a:solidFill>
                <a:latin typeface="BIZ UDPゴシック" panose="020B0400000000000000" pitchFamily="50" charset="-128"/>
                <a:ea typeface="BIZ UDPゴシック" panose="020B0400000000000000" pitchFamily="50" charset="-128"/>
              </a:rPr>
              <a:t>（資格取得より先に雇用されたまたは雇用されている場合は、資格取得日（</a:t>
            </a:r>
            <a:r>
              <a:rPr kumimoji="1" lang="en-US" altLang="ja-JP" sz="1200" b="1" u="sng" dirty="0">
                <a:solidFill>
                  <a:srgbClr val="FF0000"/>
                </a:solidFill>
                <a:latin typeface="BIZ UDPゴシック" panose="020B0400000000000000" pitchFamily="50" charset="-128"/>
                <a:ea typeface="BIZ UDPゴシック" panose="020B0400000000000000" pitchFamily="50" charset="-128"/>
              </a:rPr>
              <a:t>※</a:t>
            </a:r>
            <a:r>
              <a:rPr kumimoji="1" lang="ja-JP" altLang="en-US" sz="1200" b="1" u="sng" dirty="0">
                <a:solidFill>
                  <a:srgbClr val="FF0000"/>
                </a:solidFill>
                <a:latin typeface="BIZ UDPゴシック" panose="020B0400000000000000" pitchFamily="50" charset="-128"/>
                <a:ea typeface="BIZ UDPゴシック" panose="020B0400000000000000" pitchFamily="50" charset="-128"/>
              </a:rPr>
              <a:t>２））</a:t>
            </a:r>
            <a:r>
              <a:rPr kumimoji="1" lang="ja-JP" altLang="en-US" sz="1400" b="1" u="sng" dirty="0">
                <a:solidFill>
                  <a:srgbClr val="FF0000"/>
                </a:solidFill>
                <a:latin typeface="BIZ UDPゴシック" panose="020B0400000000000000" pitchFamily="50" charset="-128"/>
                <a:ea typeface="BIZ UDPゴシック" panose="020B0400000000000000" pitchFamily="50" charset="-128"/>
              </a:rPr>
              <a:t>の翌日から起算して１か月以内</a:t>
            </a:r>
            <a:r>
              <a:rPr kumimoji="1" lang="ja-JP" altLang="en-US" sz="1400" u="sng" dirty="0">
                <a:latin typeface="BIZ UDPゴシック" panose="020B0400000000000000" pitchFamily="50" charset="-128"/>
                <a:ea typeface="BIZ UDPゴシック" panose="020B0400000000000000" pitchFamily="50" charset="-128"/>
              </a:rPr>
              <a:t>に、原則本人の住所を管轄するハローワークに本人または代理人の来所、郵送（</a:t>
            </a:r>
            <a:r>
              <a:rPr kumimoji="1" lang="en-US" altLang="ja-JP" sz="1400" u="sng" dirty="0">
                <a:latin typeface="BIZ UDPゴシック" panose="020B0400000000000000" pitchFamily="50" charset="-128"/>
                <a:ea typeface="BIZ UDPゴシック" panose="020B0400000000000000" pitchFamily="50" charset="-128"/>
              </a:rPr>
              <a:t>※</a:t>
            </a:r>
            <a:r>
              <a:rPr kumimoji="1" lang="ja-JP" altLang="en-US" sz="1400" u="sng" dirty="0">
                <a:latin typeface="BIZ UDPゴシック" panose="020B0400000000000000" pitchFamily="50" charset="-128"/>
                <a:ea typeface="BIZ UDPゴシック" panose="020B0400000000000000" pitchFamily="50" charset="-128"/>
              </a:rPr>
              <a:t>３）のいずれかの方法で支給申請をする必要があります。</a:t>
            </a:r>
            <a:endParaRPr kumimoji="1" lang="en-US" altLang="ja-JP" sz="1400" u="sng" dirty="0">
              <a:latin typeface="BIZ UDPゴシック" panose="020B0400000000000000" pitchFamily="50" charset="-128"/>
              <a:ea typeface="BIZ UDPゴシック" panose="020B0400000000000000" pitchFamily="50" charset="-128"/>
            </a:endParaRPr>
          </a:p>
          <a:p>
            <a:pPr>
              <a:spcAft>
                <a:spcPts val="300"/>
              </a:spcAft>
            </a:pPr>
            <a:r>
              <a:rPr kumimoji="1" lang="ja-JP" altLang="en-US" sz="1400" dirty="0">
                <a:latin typeface="BIZ UDPゴシック" panose="020B0400000000000000" pitchFamily="50" charset="-128"/>
                <a:ea typeface="BIZ UDPゴシック" panose="020B0400000000000000" pitchFamily="50" charset="-128"/>
              </a:rPr>
              <a:t>　なお、９ページの訓練修了後の手続き（支給申請①）とまとめて行うことも可能です。</a:t>
            </a:r>
            <a:endParaRPr kumimoji="1" lang="en-US" altLang="ja-JP" sz="1200" dirty="0">
              <a:latin typeface="BIZ UDPゴシック" panose="020B0400000000000000" pitchFamily="50" charset="-128"/>
              <a:ea typeface="BIZ UDPゴシック" panose="020B0400000000000000" pitchFamily="50" charset="-128"/>
            </a:endParaRPr>
          </a:p>
          <a:p>
            <a:pPr marL="625475" indent="-625475" defTabSz="533400">
              <a:lnSpc>
                <a:spcPct val="120000"/>
              </a:lnSpc>
              <a:spcBef>
                <a:spcPts val="300"/>
              </a:spcBef>
            </a:pPr>
            <a:r>
              <a:rPr kumimoji="1" lang="ja-JP" altLang="en-US" sz="1200" dirty="0">
                <a:latin typeface="BIZ UDPゴシック" panose="020B0400000000000000" pitchFamily="50" charset="-128"/>
                <a:ea typeface="BIZ UDPゴシック" panose="020B0400000000000000" pitchFamily="50" charset="-128"/>
              </a:rPr>
              <a:t>　　　</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２　業務独占資格等であって、資格試験合格後に名簿登録や免許取得等を必要とする資格については、名簿登録日や免許取得日等を資格取得日とします。また、原則として特定一般教育訓練の受講開始日に予定されていた最初の試験で資格を取得することが必要です。</a:t>
            </a:r>
            <a:endParaRPr kumimoji="1" lang="en-US" altLang="ja-JP" sz="120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200" dirty="0">
                <a:latin typeface="BIZ UDPゴシック" panose="020B0400000000000000" pitchFamily="50" charset="-128"/>
                <a:ea typeface="BIZ UDPゴシック" panose="020B0400000000000000" pitchFamily="50" charset="-128"/>
              </a:rPr>
              <a:t>　  　</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３　郵送により支給申請を行う場合は、１か月以内に行ってください（消印有効）。</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68E6FD87-C577-9B2C-00D0-2E0C5D396282}"/>
              </a:ext>
            </a:extLst>
          </p:cNvPr>
          <p:cNvSpPr txBox="1"/>
          <p:nvPr/>
        </p:nvSpPr>
        <p:spPr>
          <a:xfrm>
            <a:off x="144284" y="8679908"/>
            <a:ext cx="6569432" cy="1384995"/>
          </a:xfrm>
          <a:prstGeom prst="rect">
            <a:avLst/>
          </a:prstGeom>
          <a:noFill/>
        </p:spPr>
        <p:txBody>
          <a:bodyPr wrap="square" rtlCol="0">
            <a:spAutoFit/>
          </a:bodyPr>
          <a:lstStyle/>
          <a:p>
            <a:r>
              <a:rPr kumimoji="1" lang="ja-JP" altLang="en-US" sz="1600">
                <a:latin typeface="BIZ UDPゴシック" panose="020B0400000000000000" pitchFamily="50" charset="-128"/>
                <a:ea typeface="BIZ UDPゴシック" panose="020B0400000000000000" pitchFamily="50" charset="-128"/>
              </a:rPr>
              <a:t>  </a:t>
            </a:r>
            <a:r>
              <a:rPr kumimoji="1" lang="ja-JP" altLang="en-US" sz="1400">
                <a:latin typeface="BIZ UDPゴシック" panose="020B0400000000000000" pitchFamily="50" charset="-128"/>
                <a:ea typeface="BIZ UDPゴシック" panose="020B0400000000000000" pitchFamily="50" charset="-128"/>
              </a:rPr>
              <a:t>●　電子申請について</a:t>
            </a:r>
            <a:endParaRPr kumimoji="1" lang="en-US" altLang="ja-JP" sz="1400">
              <a:latin typeface="BIZ UDPゴシック" panose="020B0400000000000000" pitchFamily="50" charset="-128"/>
              <a:ea typeface="BIZ UDPゴシック" panose="020B0400000000000000" pitchFamily="50" charset="-128"/>
            </a:endParaRPr>
          </a:p>
          <a:p>
            <a:pPr indent="88900"/>
            <a:r>
              <a:rPr kumimoji="1" lang="ja-JP" altLang="en-US" sz="16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電子申請は、「</a:t>
            </a:r>
            <a:r>
              <a:rPr kumimoji="1" lang="en-US" altLang="ja-JP" sz="1200">
                <a:latin typeface="BIZ UDPゴシック" panose="020B0400000000000000" pitchFamily="50" charset="-128"/>
                <a:ea typeface="BIZ UDPゴシック" panose="020B0400000000000000" pitchFamily="50" charset="-128"/>
              </a:rPr>
              <a:t>e-Gov</a:t>
            </a:r>
            <a:r>
              <a:rPr kumimoji="1" lang="ja-JP" altLang="en-US" sz="1200">
                <a:latin typeface="BIZ UDPゴシック" panose="020B0400000000000000" pitchFamily="50" charset="-128"/>
                <a:ea typeface="BIZ UDPゴシック" panose="020B0400000000000000" pitchFamily="50" charset="-128"/>
              </a:rPr>
              <a:t>電子申請」から行うことができます。</a:t>
            </a:r>
            <a:endParaRPr kumimoji="1" lang="en-US" altLang="ja-JP" sz="1200">
              <a:latin typeface="BIZ UDPゴシック" panose="020B0400000000000000" pitchFamily="50" charset="-128"/>
              <a:ea typeface="BIZ UDPゴシック" panose="020B0400000000000000" pitchFamily="50" charset="-128"/>
            </a:endParaRPr>
          </a:p>
          <a:p>
            <a:r>
              <a:rPr kumimoji="1" lang="ja-JP" altLang="en-US" sz="1200">
                <a:latin typeface="BIZ UDPゴシック" panose="020B0400000000000000" pitchFamily="50" charset="-128"/>
                <a:ea typeface="BIZ UDPゴシック" panose="020B0400000000000000" pitchFamily="50" charset="-128"/>
              </a:rPr>
              <a:t>　　　　</a:t>
            </a:r>
            <a:r>
              <a:rPr kumimoji="1" lang="en-US" altLang="ja-JP" sz="1200">
                <a:latin typeface="BIZ UDPゴシック" panose="020B0400000000000000" pitchFamily="50" charset="-128"/>
                <a:ea typeface="BIZ UDPゴシック" panose="020B0400000000000000" pitchFamily="50" charset="-128"/>
              </a:rPr>
              <a:t>e-Gov</a:t>
            </a:r>
            <a:r>
              <a:rPr kumimoji="1" lang="ja-JP" altLang="en-US" sz="1200">
                <a:latin typeface="BIZ UDPゴシック" panose="020B0400000000000000" pitchFamily="50" charset="-128"/>
                <a:ea typeface="BIZ UDPゴシック" panose="020B0400000000000000" pitchFamily="50" charset="-128"/>
              </a:rPr>
              <a:t>の操作に関する問い合わせ方法は、</a:t>
            </a:r>
            <a:endParaRPr kumimoji="1" lang="en-US" altLang="ja-JP" sz="1200">
              <a:latin typeface="BIZ UDPゴシック" panose="020B0400000000000000" pitchFamily="50" charset="-128"/>
              <a:ea typeface="BIZ UDPゴシック" panose="020B0400000000000000" pitchFamily="50" charset="-128"/>
            </a:endParaRPr>
          </a:p>
          <a:p>
            <a:r>
              <a:rPr kumimoji="1" lang="en-US" altLang="ja-JP" sz="12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下記</a:t>
            </a:r>
            <a:r>
              <a:rPr kumimoji="1" lang="en-US" altLang="ja-JP" sz="1200">
                <a:latin typeface="BIZ UDPゴシック" panose="020B0400000000000000" pitchFamily="50" charset="-128"/>
                <a:ea typeface="BIZ UDPゴシック" panose="020B0400000000000000" pitchFamily="50" charset="-128"/>
              </a:rPr>
              <a:t>HP</a:t>
            </a:r>
            <a:r>
              <a:rPr kumimoji="1" lang="ja-JP" altLang="en-US" sz="1200">
                <a:latin typeface="BIZ UDPゴシック" panose="020B0400000000000000" pitchFamily="50" charset="-128"/>
                <a:ea typeface="BIZ UDPゴシック" panose="020B0400000000000000" pitchFamily="50" charset="-128"/>
              </a:rPr>
              <a:t>下欄の「お問合せ」をご参照ください。</a:t>
            </a:r>
            <a:endParaRPr kumimoji="1" lang="en-US" altLang="ja-JP" sz="1200">
              <a:latin typeface="BIZ UDPゴシック" panose="020B0400000000000000" pitchFamily="50" charset="-128"/>
              <a:ea typeface="BIZ UDPゴシック" panose="020B0400000000000000" pitchFamily="50" charset="-128"/>
            </a:endParaRPr>
          </a:p>
          <a:p>
            <a:r>
              <a:rPr kumimoji="1" lang="ja-JP" altLang="en-US" sz="1200">
                <a:latin typeface="BIZ UDPゴシック" panose="020B0400000000000000" pitchFamily="50" charset="-128"/>
                <a:ea typeface="BIZ UDPゴシック" panose="020B0400000000000000" pitchFamily="50" charset="-128"/>
              </a:rPr>
              <a:t>　　　　</a:t>
            </a:r>
            <a:r>
              <a:rPr kumimoji="1" lang="en-US" altLang="ja-JP" sz="1200">
                <a:latin typeface="BIZ UDPゴシック" panose="020B0400000000000000" pitchFamily="50" charset="-128"/>
                <a:ea typeface="BIZ UDPゴシック" panose="020B0400000000000000" pitchFamily="50" charset="-128"/>
                <a:hlinkClick r:id="rId3"/>
              </a:rPr>
              <a:t>https://shinsei.e-gov.go.jp/</a:t>
            </a:r>
            <a:endParaRPr kumimoji="1" lang="en-US" altLang="ja-JP" sz="1200">
              <a:latin typeface="BIZ UDPゴシック" panose="020B0400000000000000" pitchFamily="50" charset="-128"/>
              <a:ea typeface="BIZ UDPゴシック" panose="020B0400000000000000" pitchFamily="50" charset="-128"/>
            </a:endParaRPr>
          </a:p>
          <a:p>
            <a:r>
              <a:rPr kumimoji="1" lang="ja-JP" altLang="en-US" sz="16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DE2105B1-1A75-3F3B-A2E0-EB2E81AD42FC}"/>
              </a:ext>
            </a:extLst>
          </p:cNvPr>
          <p:cNvSpPr txBox="1"/>
          <p:nvPr/>
        </p:nvSpPr>
        <p:spPr>
          <a:xfrm>
            <a:off x="4997869" y="9633848"/>
            <a:ext cx="1221047"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e-Gov</a:t>
            </a:r>
            <a:r>
              <a:rPr kumimoji="1" lang="ja-JP" altLang="en-US"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電子申請</a:t>
            </a:r>
            <a:endParaRPr kumimoji="1" lang="ja-JP" altLang="en-US"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Tree>
    <p:controls>
      <mc:AlternateContent xmlns:mc="http://schemas.openxmlformats.org/markup-compatibility/2006">
        <mc:Choice xmlns:v="urn:schemas-microsoft-com:vml" Requires="v">
          <p:control name="BarCodeCtrl1" r:id="rId1" imgW="708120" imgH="644400"/>
        </mc:Choice>
        <mc:Fallback>
          <p:control name="BarCodeCtrl1" r:id="rId1" imgW="708120" imgH="644400">
            <p:pic>
              <p:nvPicPr>
                <p:cNvPr id="11" name="BarCodeCtrl1">
                  <a:extLst>
                    <a:ext uri="{FF2B5EF4-FFF2-40B4-BE49-F238E27FC236}">
                      <a16:creationId xmlns:a16="http://schemas.microsoft.com/office/drawing/2014/main" id="{CD4A402E-4B27-6F10-8CA4-CCED090F213F}"/>
                    </a:ext>
                  </a:extLst>
                </p:cNvPr>
                <p:cNvPicPr preferRelativeResize="0">
                  <a:picLocks noChangeArrowheads="1" noChangeShapeType="1"/>
                </p:cNvPicPr>
                <p:nvPr/>
              </p:nvPicPr>
              <p:blipFill>
                <a:blip r:embed="rId4"/>
                <a:srcRect/>
                <a:stretch>
                  <a:fillRect/>
                </a:stretch>
              </p:blipFill>
              <p:spPr bwMode="auto">
                <a:xfrm>
                  <a:off x="5202737" y="9049576"/>
                  <a:ext cx="707292" cy="645660"/>
                </a:xfrm>
                <a:prstGeom prst="rect">
                  <a:avLst/>
                </a:prstGeom>
                <a:noFill/>
                <a:ln>
                  <a:noFill/>
                </a:ln>
                <a:extLst>
                  <a:ext uri="{91240B29-F687-4F45-9708-019B960494DF}">
                    <a14:hiddenLine xmlns:a14="http://schemas.microsoft.com/office/drawing/2010/main" w="9525">
                      <a:noFill/>
                      <a:miter lim="800000"/>
                      <a:headEnd/>
                      <a:tailEnd/>
                    </a14:hiddenLine>
                  </a:ext>
                </a:extLst>
              </p:spPr>
            </p:pic>
          </p:control>
        </mc:Fallback>
      </mc:AlternateContent>
    </p:controls>
    <p:extLst>
      <p:ext uri="{BB962C8B-B14F-4D97-AF65-F5344CB8AC3E}">
        <p14:creationId xmlns:p14="http://schemas.microsoft.com/office/powerpoint/2010/main" val="1304557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F77BD84D-D701-22DA-8A8C-8AF0463E19D9}"/>
              </a:ext>
            </a:extLst>
          </p:cNvPr>
          <p:cNvSpPr/>
          <p:nvPr/>
        </p:nvSpPr>
        <p:spPr>
          <a:xfrm>
            <a:off x="187734" y="8117003"/>
            <a:ext cx="6532554" cy="1384652"/>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a:solidFill>
                <a:schemeClr val="tx1"/>
              </a:solidFill>
              <a:latin typeface="BIZ UDPゴシック" panose="020B0400000000000000" pitchFamily="50" charset="-128"/>
              <a:ea typeface="BIZ UDPゴシック" panose="020B0400000000000000" pitchFamily="50" charset="-128"/>
            </a:endParaRPr>
          </a:p>
          <a:p>
            <a:r>
              <a:rPr kumimoji="1" lang="ja-JP" altLang="en-US" sz="1400">
                <a:solidFill>
                  <a:schemeClr val="tx1"/>
                </a:solidFill>
                <a:latin typeface="BIZ UDPゴシック" panose="020B0400000000000000" pitchFamily="50" charset="-128"/>
                <a:ea typeface="BIZ UDPゴシック" panose="020B0400000000000000" pitchFamily="50" charset="-128"/>
              </a:rPr>
              <a:t>　失業の認定日は、教育訓練講座（昼間の通学制の場合など）の受講日と重なった場合でも、受講日の変更が困難である場合以外は、他の日に変更されませんので、ご注意ください。</a:t>
            </a:r>
            <a:endParaRPr kumimoji="1" lang="en-US" altLang="ja-JP" sz="1400">
              <a:solidFill>
                <a:schemeClr val="tx1"/>
              </a:solidFill>
              <a:latin typeface="BIZ UDPゴシック" panose="020B0400000000000000" pitchFamily="50" charset="-128"/>
              <a:ea typeface="BIZ UDPゴシック" panose="020B0400000000000000" pitchFamily="50" charset="-128"/>
            </a:endParaRPr>
          </a:p>
          <a:p>
            <a:endParaRPr kumimoji="1" lang="en-US" altLang="ja-JP" sz="1400">
              <a:solidFill>
                <a:schemeClr val="tx1"/>
              </a:solidFill>
              <a:latin typeface="BIZ UDPゴシック" panose="020B0400000000000000" pitchFamily="50" charset="-128"/>
              <a:ea typeface="BIZ UDPゴシック" panose="020B0400000000000000" pitchFamily="50" charset="-128"/>
            </a:endParaRPr>
          </a:p>
          <a:p>
            <a:endParaRPr kumimoji="1" lang="en-US" altLang="ja-JP">
              <a:solidFill>
                <a:schemeClr val="tx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C542840D-74D6-8FA5-DD7C-F7D43FE7FE03}"/>
              </a:ext>
            </a:extLst>
          </p:cNvPr>
          <p:cNvSpPr/>
          <p:nvPr/>
        </p:nvSpPr>
        <p:spPr>
          <a:xfrm>
            <a:off x="187734" y="6449028"/>
            <a:ext cx="6532554" cy="1151485"/>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a:solidFill>
                  <a:schemeClr val="tx1"/>
                </a:solidFill>
                <a:latin typeface="BIZ UDPゴシック" panose="020B0400000000000000" pitchFamily="50" charset="-128"/>
                <a:ea typeface="BIZ UDPゴシック" panose="020B0400000000000000" pitchFamily="50" charset="-128"/>
              </a:rPr>
              <a:t>　</a:t>
            </a:r>
            <a:endParaRPr kumimoji="1" lang="en-US" altLang="ja-JP" sz="1400">
              <a:solidFill>
                <a:schemeClr val="tx1"/>
              </a:solidFill>
              <a:latin typeface="BIZ UDPゴシック" panose="020B0400000000000000" pitchFamily="50" charset="-128"/>
              <a:ea typeface="BIZ UDPゴシック" panose="020B0400000000000000" pitchFamily="50" charset="-128"/>
            </a:endParaRPr>
          </a:p>
          <a:p>
            <a:r>
              <a:rPr kumimoji="1" lang="ja-JP" altLang="en-US" sz="1400">
                <a:solidFill>
                  <a:schemeClr val="tx1"/>
                </a:solidFill>
                <a:latin typeface="BIZ UDPゴシック" panose="020B0400000000000000" pitchFamily="50" charset="-128"/>
                <a:ea typeface="BIZ UDPゴシック" panose="020B0400000000000000" pitchFamily="50" charset="-128"/>
              </a:rPr>
              <a:t>　支給要件照会を行った際の受講開始（予定）日と実際の受講開始日が異なる場合や受講開始（予定）日を将来の日付で照会した後に、離職等によって支給要件期間等に変動がある場合は、照会結果のとおりにならない場合がありますので、十分注意してください。</a:t>
            </a:r>
          </a:p>
        </p:txBody>
      </p:sp>
      <p:sp>
        <p:nvSpPr>
          <p:cNvPr id="4" name="正方形/長方形 3">
            <a:extLst>
              <a:ext uri="{FF2B5EF4-FFF2-40B4-BE49-F238E27FC236}">
                <a16:creationId xmlns:a16="http://schemas.microsoft.com/office/drawing/2014/main" id="{5729ADEE-3185-B187-F7E2-5CE2E538C590}"/>
              </a:ext>
            </a:extLst>
          </p:cNvPr>
          <p:cNvSpPr/>
          <p:nvPr/>
        </p:nvSpPr>
        <p:spPr>
          <a:xfrm>
            <a:off x="132202" y="1714993"/>
            <a:ext cx="6588087" cy="484089"/>
          </a:xfrm>
          <a:prstGeom prst="rect">
            <a:avLst/>
          </a:prstGeom>
          <a:solidFill>
            <a:srgbClr val="009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ln w="0"/>
                <a:solidFill>
                  <a:schemeClr val="bg1"/>
                </a:solidFill>
                <a:latin typeface="BIZ UDPゴシック" panose="020B0400000000000000" pitchFamily="50" charset="-128"/>
                <a:ea typeface="BIZ UDPゴシック" panose="020B0400000000000000" pitchFamily="50" charset="-128"/>
              </a:rPr>
              <a:t>４</a:t>
            </a:r>
            <a:r>
              <a:rPr kumimoji="1" lang="en-US" altLang="ja-JP" b="1">
                <a:ln w="0"/>
                <a:solidFill>
                  <a:schemeClr val="bg1"/>
                </a:solidFill>
                <a:latin typeface="BIZ UDPゴシック" panose="020B0400000000000000" pitchFamily="50" charset="-128"/>
                <a:ea typeface="BIZ UDPゴシック" panose="020B0400000000000000" pitchFamily="50" charset="-128"/>
              </a:rPr>
              <a:t>.</a:t>
            </a:r>
            <a:r>
              <a:rPr kumimoji="1" lang="ja-JP" altLang="en-US" b="1">
                <a:ln w="0"/>
                <a:solidFill>
                  <a:schemeClr val="bg1"/>
                </a:solidFill>
                <a:latin typeface="BIZ UDPゴシック" panose="020B0400000000000000" pitchFamily="50" charset="-128"/>
                <a:ea typeface="BIZ UDPゴシック" panose="020B0400000000000000" pitchFamily="50" charset="-128"/>
              </a:rPr>
              <a:t>支給要件照会</a:t>
            </a:r>
          </a:p>
        </p:txBody>
      </p:sp>
      <p:sp>
        <p:nvSpPr>
          <p:cNvPr id="5" name="四角形: 角を丸くする 4">
            <a:extLst>
              <a:ext uri="{FF2B5EF4-FFF2-40B4-BE49-F238E27FC236}">
                <a16:creationId xmlns:a16="http://schemas.microsoft.com/office/drawing/2014/main" id="{6C6D2466-63BA-0B14-528C-6657F7A5EA41}"/>
              </a:ext>
            </a:extLst>
          </p:cNvPr>
          <p:cNvSpPr/>
          <p:nvPr/>
        </p:nvSpPr>
        <p:spPr>
          <a:xfrm>
            <a:off x="115860" y="2298091"/>
            <a:ext cx="6604429" cy="353943"/>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a:solidFill>
                  <a:schemeClr val="tx1"/>
                </a:solidFill>
                <a:latin typeface="BIZ UDPゴシック" panose="020B0400000000000000" pitchFamily="50" charset="-128"/>
                <a:ea typeface="BIZ UDPゴシック" panose="020B0400000000000000" pitchFamily="50" charset="-128"/>
              </a:rPr>
              <a:t>支給要件照会とは</a:t>
            </a:r>
          </a:p>
        </p:txBody>
      </p:sp>
      <p:sp>
        <p:nvSpPr>
          <p:cNvPr id="14" name="テキスト ボックス 13">
            <a:extLst>
              <a:ext uri="{FF2B5EF4-FFF2-40B4-BE49-F238E27FC236}">
                <a16:creationId xmlns:a16="http://schemas.microsoft.com/office/drawing/2014/main" id="{8613A3D1-6747-C482-CA28-880777E1521A}"/>
              </a:ext>
            </a:extLst>
          </p:cNvPr>
          <p:cNvSpPr txBox="1"/>
          <p:nvPr/>
        </p:nvSpPr>
        <p:spPr>
          <a:xfrm>
            <a:off x="115859" y="2710702"/>
            <a:ext cx="6720289" cy="1384995"/>
          </a:xfrm>
          <a:prstGeom prst="rect">
            <a:avLst/>
          </a:prstGeom>
          <a:noFill/>
          <a:ln>
            <a:noFill/>
          </a:ln>
        </p:spPr>
        <p:txBody>
          <a:bodyPr wrap="square" rtlCol="0">
            <a:spAutoFit/>
          </a:bodyPr>
          <a:lstStyle/>
          <a:p>
            <a:pPr marR="0" lvl="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特定一般教育訓練給付金の支給申請に先立ち、受講開始（予定）日現在における受給資格の有無と、受講を希望する教育訓練講座が厚生労働大臣の指定を受けているか、ハローワークに照会できます。</a:t>
            </a:r>
          </a:p>
          <a:p>
            <a:pPr marR="0" lvl="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受講開始（予定）日現在で、被保険者資格の喪失日から１年以内か、支給要件期間が３年（初回の人については１年）あるか明らかでない方は、あらかじめのご確認をお勧めします。</a:t>
            </a:r>
          </a:p>
        </p:txBody>
      </p:sp>
      <p:sp>
        <p:nvSpPr>
          <p:cNvPr id="20" name="四角形: 角を丸くする 19">
            <a:extLst>
              <a:ext uri="{FF2B5EF4-FFF2-40B4-BE49-F238E27FC236}">
                <a16:creationId xmlns:a16="http://schemas.microsoft.com/office/drawing/2014/main" id="{EA27A8EF-3539-CA22-FCDC-AE7C3ACDD9FE}"/>
              </a:ext>
            </a:extLst>
          </p:cNvPr>
          <p:cNvSpPr/>
          <p:nvPr/>
        </p:nvSpPr>
        <p:spPr>
          <a:xfrm>
            <a:off x="115859" y="4212243"/>
            <a:ext cx="6604429" cy="353943"/>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a:solidFill>
                  <a:schemeClr val="tx1"/>
                </a:solidFill>
                <a:latin typeface="BIZ UDPゴシック" panose="020B0400000000000000" pitchFamily="50" charset="-128"/>
                <a:ea typeface="BIZ UDPゴシック" panose="020B0400000000000000" pitchFamily="50" charset="-128"/>
              </a:rPr>
              <a:t>支給要件照会の方法</a:t>
            </a:r>
          </a:p>
        </p:txBody>
      </p:sp>
      <p:sp>
        <p:nvSpPr>
          <p:cNvPr id="21" name="テキスト ボックス 20">
            <a:extLst>
              <a:ext uri="{FF2B5EF4-FFF2-40B4-BE49-F238E27FC236}">
                <a16:creationId xmlns:a16="http://schemas.microsoft.com/office/drawing/2014/main" id="{50ED2DD2-FB9E-9FA9-95FF-64D9C858EAC8}"/>
              </a:ext>
            </a:extLst>
          </p:cNvPr>
          <p:cNvSpPr txBox="1"/>
          <p:nvPr/>
        </p:nvSpPr>
        <p:spPr>
          <a:xfrm>
            <a:off x="137711" y="4665859"/>
            <a:ext cx="6720289" cy="1384995"/>
          </a:xfrm>
          <a:prstGeom prst="rect">
            <a:avLst/>
          </a:prstGeom>
          <a:noFill/>
          <a:ln>
            <a:noFill/>
          </a:ln>
        </p:spPr>
        <p:txBody>
          <a:bodyPr wrap="square" rtlCol="0">
            <a:spAutoFit/>
          </a:bodyPr>
          <a:lstStyle/>
          <a:p>
            <a:pPr marR="0" lvl="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「教育訓練給付金支給要件照会票」に必要事項を記入し、本人または代理人の来所、電子申請、郵送のいずれかによって、本人の住所を管轄するハローワークに提出してください。その際、本人確認書類（</a:t>
            </a:r>
            <a:r>
              <a:rPr kumimoji="1" lang="en-US" altLang="ja-JP" sz="1400">
                <a:latin typeface="BIZ UDPゴシック" panose="020B0400000000000000" pitchFamily="50" charset="-128"/>
                <a:ea typeface="BIZ UDPゴシック" panose="020B0400000000000000" pitchFamily="50" charset="-128"/>
              </a:rPr>
              <a:t>8</a:t>
            </a:r>
            <a:r>
              <a:rPr kumimoji="1" lang="ja-JP" altLang="en-US" sz="1400">
                <a:latin typeface="BIZ UDPゴシック" panose="020B0400000000000000" pitchFamily="50" charset="-128"/>
                <a:ea typeface="BIZ UDPゴシック" panose="020B0400000000000000" pitchFamily="50" charset="-128"/>
              </a:rPr>
              <a:t>ページ③をご参照ください）を提示・添付してください。代理人による手続きの場合は、委任状が必要です。また、トラブル防止や個人情報の適切な管理のため、お電話での照会は受け付けていません。</a:t>
            </a:r>
          </a:p>
          <a:p>
            <a:pPr marR="0" lvl="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照会結果は、「教育訓練給付金支給要件回答書」によってお知らせします。</a:t>
            </a:r>
          </a:p>
        </p:txBody>
      </p:sp>
      <p:sp>
        <p:nvSpPr>
          <p:cNvPr id="22" name="四角形: 角を丸くする 21">
            <a:extLst>
              <a:ext uri="{FF2B5EF4-FFF2-40B4-BE49-F238E27FC236}">
                <a16:creationId xmlns:a16="http://schemas.microsoft.com/office/drawing/2014/main" id="{C801B809-E84B-A92A-1C16-D75A656C011F}"/>
              </a:ext>
            </a:extLst>
          </p:cNvPr>
          <p:cNvSpPr/>
          <p:nvPr/>
        </p:nvSpPr>
        <p:spPr>
          <a:xfrm>
            <a:off x="2328861" y="6233115"/>
            <a:ext cx="2178423" cy="363831"/>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b="1">
                <a:solidFill>
                  <a:schemeClr val="tx1"/>
                </a:solidFill>
                <a:latin typeface="BIZ UDPゴシック" panose="020B0400000000000000" pitchFamily="50" charset="-128"/>
                <a:ea typeface="BIZ UDPゴシック" panose="020B0400000000000000" pitchFamily="50" charset="-128"/>
              </a:rPr>
              <a:t>ご注意ください</a:t>
            </a:r>
            <a:endParaRPr kumimoji="1" lang="en-US" altLang="ja-JP" sz="1600" b="1">
              <a:solidFill>
                <a:schemeClr val="tx1"/>
              </a:solidFill>
              <a:latin typeface="BIZ UDPゴシック" panose="020B0400000000000000" pitchFamily="50" charset="-128"/>
              <a:ea typeface="BIZ UDPゴシック" panose="020B0400000000000000" pitchFamily="50" charset="-128"/>
            </a:endParaRPr>
          </a:p>
        </p:txBody>
      </p:sp>
      <p:sp>
        <p:nvSpPr>
          <p:cNvPr id="24" name="四角形: 角を丸くする 23">
            <a:extLst>
              <a:ext uri="{FF2B5EF4-FFF2-40B4-BE49-F238E27FC236}">
                <a16:creationId xmlns:a16="http://schemas.microsoft.com/office/drawing/2014/main" id="{22A50651-1C74-BCCE-4F33-AC1D6EFF4D4E}"/>
              </a:ext>
            </a:extLst>
          </p:cNvPr>
          <p:cNvSpPr/>
          <p:nvPr/>
        </p:nvSpPr>
        <p:spPr>
          <a:xfrm>
            <a:off x="1052600" y="7935087"/>
            <a:ext cx="4928661" cy="363831"/>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b="1">
                <a:solidFill>
                  <a:schemeClr val="tx1"/>
                </a:solidFill>
                <a:latin typeface="BIZ UDPゴシック" panose="020B0400000000000000" pitchFamily="50" charset="-128"/>
                <a:ea typeface="BIZ UDPゴシック" panose="020B0400000000000000" pitchFamily="50" charset="-128"/>
              </a:rPr>
              <a:t>雇用保険の基本手当受給者の方はご注意ください</a:t>
            </a:r>
            <a:endParaRPr kumimoji="1" lang="en-US" altLang="ja-JP" sz="1600" b="1">
              <a:solidFill>
                <a:schemeClr val="tx1"/>
              </a:solidFill>
              <a:latin typeface="BIZ UDPゴシック" panose="020B0400000000000000" pitchFamily="50" charset="-128"/>
              <a:ea typeface="BIZ UDPゴシック" panose="020B0400000000000000" pitchFamily="50" charset="-128"/>
            </a:endParaRPr>
          </a:p>
        </p:txBody>
      </p:sp>
      <p:sp>
        <p:nvSpPr>
          <p:cNvPr id="26" name="テキスト ボックス 25">
            <a:extLst>
              <a:ext uri="{FF2B5EF4-FFF2-40B4-BE49-F238E27FC236}">
                <a16:creationId xmlns:a16="http://schemas.microsoft.com/office/drawing/2014/main" id="{44F88E81-6B62-5858-FE24-1012B8D4A7B2}"/>
              </a:ext>
            </a:extLst>
          </p:cNvPr>
          <p:cNvSpPr txBox="1"/>
          <p:nvPr/>
        </p:nvSpPr>
        <p:spPr>
          <a:xfrm flipH="1">
            <a:off x="363596" y="9046850"/>
            <a:ext cx="6306670" cy="338554"/>
          </a:xfrm>
          <a:prstGeom prst="rect">
            <a:avLst/>
          </a:prstGeom>
          <a:noFill/>
        </p:spPr>
        <p:txBody>
          <a:bodyPr wrap="square" rtlCol="0">
            <a:spAutoFit/>
          </a:bodyP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詳しくは最寄りのハローワークにお問い合わせください。</a:t>
            </a:r>
            <a:endParaRPr kumimoji="1" lang="en-US" altLang="ja-JP" sz="1200">
              <a:solidFill>
                <a:schemeClr val="tx1"/>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19921F16-A924-0769-E350-2360B6497222}"/>
              </a:ext>
            </a:extLst>
          </p:cNvPr>
          <p:cNvSpPr txBox="1"/>
          <p:nvPr/>
        </p:nvSpPr>
        <p:spPr>
          <a:xfrm>
            <a:off x="115859" y="233131"/>
            <a:ext cx="6569432" cy="1384995"/>
          </a:xfrm>
          <a:prstGeom prst="rect">
            <a:avLst/>
          </a:prstGeom>
          <a:noFill/>
        </p:spPr>
        <p:txBody>
          <a:bodyPr wrap="square" rtlCol="0">
            <a:spAutoFit/>
          </a:bodyPr>
          <a:lstStyle/>
          <a:p>
            <a:r>
              <a:rPr kumimoji="1" lang="ja-JP" altLang="en-US" sz="1400">
                <a:latin typeface="BIZ UDPゴシック" panose="020B0400000000000000" pitchFamily="50" charset="-128"/>
                <a:ea typeface="BIZ UDPゴシック" panose="020B0400000000000000" pitchFamily="50" charset="-128"/>
              </a:rPr>
              <a:t>●各種様式は、こちらからダウンロードできます。</a:t>
            </a:r>
            <a:endParaRPr kumimoji="1" lang="en-US" altLang="ja-JP" sz="1400">
              <a:latin typeface="BIZ UDPゴシック" panose="020B0400000000000000" pitchFamily="50" charset="-128"/>
              <a:ea typeface="BIZ UDPゴシック" panose="020B0400000000000000" pitchFamily="50" charset="-128"/>
            </a:endParaRPr>
          </a:p>
          <a:p>
            <a:r>
              <a:rPr kumimoji="1" lang="ja-JP" altLang="en-US" sz="1200">
                <a:latin typeface="BIZ UDPゴシック" panose="020B0400000000000000" pitchFamily="50" charset="-128"/>
                <a:ea typeface="BIZ UDPゴシック" panose="020B0400000000000000" pitchFamily="50" charset="-128"/>
              </a:rPr>
              <a:t>　  </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ハローワークインターネットサービス</a:t>
            </a:r>
            <a:r>
              <a:rPr kumimoji="1" lang="en-US" altLang="ja-JP" sz="1400">
                <a:latin typeface="BIZ UDPゴシック" panose="020B0400000000000000" pitchFamily="50" charset="-128"/>
                <a:ea typeface="BIZ UDPゴシック" panose="020B0400000000000000" pitchFamily="50" charset="-128"/>
              </a:rPr>
              <a:t>】</a:t>
            </a:r>
          </a:p>
          <a:p>
            <a:r>
              <a:rPr kumimoji="1" lang="ja-JP" altLang="en-US" sz="1400">
                <a:latin typeface="BIZ UDPゴシック" panose="020B0400000000000000" pitchFamily="50" charset="-128"/>
                <a:ea typeface="BIZ UDPゴシック" panose="020B0400000000000000" pitchFamily="50" charset="-128"/>
              </a:rPr>
              <a:t>　　  ハローワークインターネットサービス（トップ）</a:t>
            </a:r>
            <a:endParaRPr kumimoji="1" lang="en-US" altLang="ja-JP" sz="1400">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　　    ＞仕事をお探しの方へのサービスのご案内＞</a:t>
            </a:r>
            <a:endParaRPr kumimoji="1" lang="en-US" altLang="ja-JP" sz="1400">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　　　　　雇用保険手続きのご案内　＞教育訓練給付</a:t>
            </a:r>
          </a:p>
          <a:p>
            <a:r>
              <a:rPr kumimoji="1" lang="ja-JP" altLang="en-US" sz="1200">
                <a:latin typeface="BIZ UDPゴシック" panose="020B0400000000000000" pitchFamily="50" charset="-128"/>
                <a:ea typeface="BIZ UDPゴシック" panose="020B0400000000000000" pitchFamily="50" charset="-128"/>
              </a:rPr>
              <a:t>　     </a:t>
            </a:r>
            <a:r>
              <a:rPr kumimoji="1" lang="en-US" altLang="ja-JP" sz="1200">
                <a:latin typeface="BIZ UDPゴシック" panose="020B0400000000000000" pitchFamily="50" charset="-128"/>
                <a:ea typeface="BIZ UDPゴシック" panose="020B0400000000000000" pitchFamily="50" charset="-128"/>
                <a:hlinkClick r:id="rId2"/>
              </a:rPr>
              <a:t>https://www.hellowork.mhlw.go.jp/insurance/insurance_education.html</a:t>
            </a:r>
            <a:endParaRPr kumimoji="1" lang="en-US" altLang="ja-JP" sz="1200">
              <a:latin typeface="BIZ UDPゴシック" panose="020B0400000000000000" pitchFamily="50" charset="-128"/>
              <a:ea typeface="BIZ UDPゴシック" panose="020B0400000000000000" pitchFamily="50" charset="-128"/>
            </a:endParaRPr>
          </a:p>
        </p:txBody>
      </p:sp>
      <p:pic>
        <p:nvPicPr>
          <p:cNvPr id="3" name="図 2">
            <a:extLst>
              <a:ext uri="{FF2B5EF4-FFF2-40B4-BE49-F238E27FC236}">
                <a16:creationId xmlns:a16="http://schemas.microsoft.com/office/drawing/2014/main" id="{67BD9E1A-7842-94AA-D8A5-70098FDAECF8}"/>
              </a:ext>
            </a:extLst>
          </p:cNvPr>
          <p:cNvPicPr>
            <a:picLocks noChangeAspect="1"/>
          </p:cNvPicPr>
          <p:nvPr/>
        </p:nvPicPr>
        <p:blipFill>
          <a:blip r:embed="rId3"/>
          <a:stretch>
            <a:fillRect/>
          </a:stretch>
        </p:blipFill>
        <p:spPr>
          <a:xfrm flipV="1">
            <a:off x="5151376" y="404345"/>
            <a:ext cx="542745" cy="539259"/>
          </a:xfrm>
          <a:prstGeom prst="rect">
            <a:avLst/>
          </a:prstGeom>
        </p:spPr>
      </p:pic>
      <p:sp>
        <p:nvSpPr>
          <p:cNvPr id="6" name="テキスト ボックス 5">
            <a:extLst>
              <a:ext uri="{FF2B5EF4-FFF2-40B4-BE49-F238E27FC236}">
                <a16:creationId xmlns:a16="http://schemas.microsoft.com/office/drawing/2014/main" id="{46A4DDF5-8E28-3257-E606-B49E93F7D7D3}"/>
              </a:ext>
            </a:extLst>
          </p:cNvPr>
          <p:cNvSpPr txBox="1"/>
          <p:nvPr/>
        </p:nvSpPr>
        <p:spPr>
          <a:xfrm>
            <a:off x="4652250" y="908731"/>
            <a:ext cx="1540999"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ハローワーク</a:t>
            </a:r>
            <a:endParaRPr kumimoji="1" lang="en-US" altLang="ja-JP" sz="9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インターネットサービス</a:t>
            </a:r>
          </a:p>
        </p:txBody>
      </p:sp>
    </p:spTree>
    <p:extLst>
      <p:ext uri="{BB962C8B-B14F-4D97-AF65-F5344CB8AC3E}">
        <p14:creationId xmlns:p14="http://schemas.microsoft.com/office/powerpoint/2010/main" val="4024324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AA832E6A-AC6D-1C26-CE09-9202941E5A9F}"/>
              </a:ext>
            </a:extLst>
          </p:cNvPr>
          <p:cNvSpPr/>
          <p:nvPr/>
        </p:nvSpPr>
        <p:spPr>
          <a:xfrm>
            <a:off x="132202" y="192315"/>
            <a:ext cx="6588087" cy="484089"/>
          </a:xfrm>
          <a:prstGeom prst="rect">
            <a:avLst/>
          </a:prstGeom>
          <a:solidFill>
            <a:srgbClr val="009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ln w="0"/>
                <a:solidFill>
                  <a:schemeClr val="bg1"/>
                </a:solidFill>
                <a:latin typeface="BIZ UDPゴシック" panose="020B0400000000000000" pitchFamily="50" charset="-128"/>
                <a:ea typeface="BIZ UDPゴシック" panose="020B0400000000000000" pitchFamily="50" charset="-128"/>
              </a:rPr>
              <a:t>１</a:t>
            </a:r>
            <a:r>
              <a:rPr kumimoji="1" lang="en-US" altLang="ja-JP" b="1">
                <a:ln w="0"/>
                <a:solidFill>
                  <a:schemeClr val="bg1"/>
                </a:solidFill>
                <a:latin typeface="BIZ UDPゴシック" panose="020B0400000000000000" pitchFamily="50" charset="-128"/>
                <a:ea typeface="BIZ UDPゴシック" panose="020B0400000000000000" pitchFamily="50" charset="-128"/>
              </a:rPr>
              <a:t>.</a:t>
            </a:r>
            <a:r>
              <a:rPr kumimoji="1" lang="ja-JP" altLang="en-US" b="1">
                <a:ln w="0"/>
                <a:solidFill>
                  <a:schemeClr val="bg1"/>
                </a:solidFill>
                <a:latin typeface="BIZ UDPゴシック" panose="020B0400000000000000" pitchFamily="50" charset="-128"/>
                <a:ea typeface="BIZ UDPゴシック" panose="020B0400000000000000" pitchFamily="50" charset="-128"/>
              </a:rPr>
              <a:t>特定一般教育訓練給付金の概要</a:t>
            </a:r>
          </a:p>
        </p:txBody>
      </p:sp>
      <p:sp>
        <p:nvSpPr>
          <p:cNvPr id="2" name="四角形: 角を丸くする 1">
            <a:extLst>
              <a:ext uri="{FF2B5EF4-FFF2-40B4-BE49-F238E27FC236}">
                <a16:creationId xmlns:a16="http://schemas.microsoft.com/office/drawing/2014/main" id="{EBAFA987-2D40-76C4-835F-961229F8132C}"/>
              </a:ext>
            </a:extLst>
          </p:cNvPr>
          <p:cNvSpPr/>
          <p:nvPr/>
        </p:nvSpPr>
        <p:spPr>
          <a:xfrm>
            <a:off x="115860" y="797501"/>
            <a:ext cx="6604429" cy="353943"/>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a:solidFill>
                  <a:schemeClr val="tx1"/>
                </a:solidFill>
                <a:latin typeface="BIZ UDPゴシック" panose="020B0400000000000000" pitchFamily="50" charset="-128"/>
                <a:ea typeface="BIZ UDPゴシック" panose="020B0400000000000000" pitchFamily="50" charset="-128"/>
              </a:rPr>
              <a:t>特定一般教育訓練給付金の支給対象者</a:t>
            </a:r>
          </a:p>
        </p:txBody>
      </p:sp>
      <p:sp>
        <p:nvSpPr>
          <p:cNvPr id="3" name="テキスト ボックス 2">
            <a:extLst>
              <a:ext uri="{FF2B5EF4-FFF2-40B4-BE49-F238E27FC236}">
                <a16:creationId xmlns:a16="http://schemas.microsoft.com/office/drawing/2014/main" id="{23104159-B63B-08B6-B0A3-631272DA3E00}"/>
              </a:ext>
            </a:extLst>
          </p:cNvPr>
          <p:cNvSpPr txBox="1"/>
          <p:nvPr/>
        </p:nvSpPr>
        <p:spPr>
          <a:xfrm>
            <a:off x="115861" y="1304073"/>
            <a:ext cx="6604428" cy="3139321"/>
          </a:xfrm>
          <a:prstGeom prst="rect">
            <a:avLst/>
          </a:prstGeom>
          <a:noFill/>
        </p:spPr>
        <p:txBody>
          <a:bodyPr wrap="square" rtlCol="0">
            <a:spAutoFit/>
          </a:bodyPr>
          <a:lstStyle/>
          <a:p>
            <a:r>
              <a:rPr kumimoji="1" lang="ja-JP" altLang="en-US" sz="1600">
                <a:latin typeface="BIZ UDPゴシック" panose="020B0400000000000000" pitchFamily="50" charset="-128"/>
                <a:ea typeface="BIZ UDPゴシック" panose="020B0400000000000000" pitchFamily="50" charset="-128"/>
              </a:rPr>
              <a:t>　</a:t>
            </a:r>
            <a:r>
              <a:rPr kumimoji="1" lang="ja-JP" altLang="en-US" sz="1400">
                <a:latin typeface="BIZ UDPゴシック" panose="020B0400000000000000" pitchFamily="50" charset="-128"/>
                <a:ea typeface="BIZ UDPゴシック" panose="020B0400000000000000" pitchFamily="50" charset="-128"/>
              </a:rPr>
              <a:t>特定一般教育訓練給付金の支給対象者（受給資格者）は、①または②のいずれかに該当し、厚生労働大臣が指定する特定一般教育訓練を修了した方です。</a:t>
            </a:r>
            <a:endParaRPr kumimoji="1" lang="en-US" altLang="ja-JP" sz="1400">
              <a:latin typeface="BIZ UDPゴシック" panose="020B0400000000000000" pitchFamily="50" charset="-128"/>
              <a:ea typeface="BIZ UDPゴシック" panose="020B0400000000000000" pitchFamily="50" charset="-128"/>
            </a:endParaRPr>
          </a:p>
          <a:p>
            <a:endParaRPr kumimoji="1" lang="en-US" altLang="ja-JP" sz="1400">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① 被保険者</a:t>
            </a:r>
            <a:endParaRPr kumimoji="1" lang="en-US" altLang="ja-JP" sz="1400">
              <a:latin typeface="BIZ UDPゴシック" panose="020B0400000000000000" pitchFamily="50" charset="-128"/>
              <a:ea typeface="BIZ UDPゴシック" panose="020B0400000000000000" pitchFamily="50" charset="-128"/>
            </a:endParaRPr>
          </a:p>
          <a:p>
            <a:pPr marL="174625" indent="-174625"/>
            <a:r>
              <a:rPr kumimoji="1" lang="ja-JP" altLang="en-US" sz="1400">
                <a:latin typeface="BIZ UDPゴシック" panose="020B0400000000000000" pitchFamily="50" charset="-128"/>
                <a:ea typeface="BIZ UDPゴシック" panose="020B0400000000000000" pitchFamily="50" charset="-128"/>
              </a:rPr>
              <a:t>　　特定一般教育訓練の受講を開始した日（以下「受講開始日」★）において、雇用保険の被保険者のうち、支給要件期間★★が</a:t>
            </a:r>
            <a:r>
              <a:rPr kumimoji="1" lang="ja-JP" altLang="en-US" sz="1400" u="sng">
                <a:solidFill>
                  <a:srgbClr val="FF0000"/>
                </a:solidFill>
                <a:latin typeface="BIZ UDPゴシック" panose="020B0400000000000000" pitchFamily="50" charset="-128"/>
                <a:ea typeface="BIZ UDPゴシック" panose="020B0400000000000000" pitchFamily="50" charset="-128"/>
              </a:rPr>
              <a:t>３年以上</a:t>
            </a:r>
            <a:r>
              <a:rPr kumimoji="1" lang="ja-JP" altLang="en-US" sz="1400">
                <a:latin typeface="BIZ UDPゴシック" panose="020B0400000000000000" pitchFamily="50" charset="-128"/>
                <a:ea typeface="BIZ UDPゴシック" panose="020B0400000000000000" pitchFamily="50" charset="-128"/>
              </a:rPr>
              <a:t>（</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）ある方。</a:t>
            </a:r>
            <a:endParaRPr kumimoji="1" lang="en-US" altLang="ja-JP" sz="1400">
              <a:latin typeface="BIZ UDPゴシック" panose="020B0400000000000000" pitchFamily="50" charset="-128"/>
              <a:ea typeface="BIZ UDPゴシック" panose="020B0400000000000000" pitchFamily="50" charset="-128"/>
            </a:endParaRPr>
          </a:p>
          <a:p>
            <a:endParaRPr kumimoji="1" lang="en-US" altLang="ja-JP" sz="1400">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② 被保険者であった方</a:t>
            </a:r>
            <a:endParaRPr kumimoji="1" lang="en-US" altLang="ja-JP" sz="1400">
              <a:latin typeface="BIZ UDPゴシック" panose="020B0400000000000000" pitchFamily="50" charset="-128"/>
              <a:ea typeface="BIZ UDPゴシック" panose="020B0400000000000000" pitchFamily="50" charset="-128"/>
            </a:endParaRPr>
          </a:p>
          <a:p>
            <a:pPr marL="174625" indent="-174625"/>
            <a:r>
              <a:rPr kumimoji="1" lang="ja-JP" altLang="en-US" sz="1400">
                <a:latin typeface="BIZ UDPゴシック" panose="020B0400000000000000" pitchFamily="50" charset="-128"/>
                <a:ea typeface="BIZ UDPゴシック" panose="020B0400000000000000" pitchFamily="50" charset="-128"/>
              </a:rPr>
              <a:t>　　受講開始日において被保険者でない方のうち、被保険者資格を喪失した日（離職日の翌日）以降、受講開始日までが１年以内（適用対象期間の延長★★★が行われた場合には、最大</a:t>
            </a:r>
            <a:r>
              <a:rPr kumimoji="1" lang="en-US" altLang="ja-JP" sz="1400">
                <a:latin typeface="BIZ UDPゴシック" panose="020B0400000000000000" pitchFamily="50" charset="-128"/>
                <a:ea typeface="BIZ UDPゴシック" panose="020B0400000000000000" pitchFamily="50" charset="-128"/>
              </a:rPr>
              <a:t>20</a:t>
            </a:r>
            <a:r>
              <a:rPr kumimoji="1" lang="ja-JP" altLang="en-US" sz="1400">
                <a:latin typeface="BIZ UDPゴシック" panose="020B0400000000000000" pitchFamily="50" charset="-128"/>
                <a:ea typeface="BIZ UDPゴシック" panose="020B0400000000000000" pitchFamily="50" charset="-128"/>
              </a:rPr>
              <a:t>年以内）で、支給要件期間が</a:t>
            </a:r>
            <a:r>
              <a:rPr kumimoji="1" lang="ja-JP" altLang="en-US" sz="1400" u="sng">
                <a:solidFill>
                  <a:srgbClr val="FF0000"/>
                </a:solidFill>
                <a:latin typeface="BIZ UDPゴシック" panose="020B0400000000000000" pitchFamily="50" charset="-128"/>
                <a:ea typeface="BIZ UDPゴシック" panose="020B0400000000000000" pitchFamily="50" charset="-128"/>
              </a:rPr>
              <a:t>３年以上</a:t>
            </a:r>
            <a:r>
              <a:rPr kumimoji="1" lang="ja-JP" altLang="en-US" sz="1400">
                <a:latin typeface="BIZ UDPゴシック" panose="020B0400000000000000" pitchFamily="50" charset="-128"/>
                <a:ea typeface="BIZ UDPゴシック" panose="020B0400000000000000" pitchFamily="50" charset="-128"/>
              </a:rPr>
              <a:t>（</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）ある方。</a:t>
            </a:r>
            <a:endParaRPr kumimoji="1" lang="en-US" altLang="ja-JP" sz="1400">
              <a:latin typeface="BIZ UDPゴシック" panose="020B0400000000000000" pitchFamily="50" charset="-128"/>
              <a:ea typeface="BIZ UDPゴシック" panose="020B0400000000000000" pitchFamily="50" charset="-128"/>
            </a:endParaRPr>
          </a:p>
          <a:p>
            <a:pPr marL="363538" indent="-363538"/>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450850" indent="-450850"/>
            <a:r>
              <a:rPr kumimoji="1" lang="ja-JP" altLang="en-US" sz="1400">
                <a:latin typeface="BIZ UDPゴシック" panose="020B0400000000000000" pitchFamily="50" charset="-128"/>
                <a:ea typeface="BIZ UDPゴシック" panose="020B0400000000000000" pitchFamily="50" charset="-128"/>
              </a:rPr>
              <a:t>　　</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  上記①、②とも、初めて教育訓練給付の支給を受けようとする方については、当面の間、支給要件期間が１年以上あれば支給対象者となります。</a:t>
            </a:r>
            <a:endParaRPr kumimoji="1" lang="en-US" altLang="ja-JP" sz="140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902447CC-8546-7E17-E065-D9029D6469C8}"/>
              </a:ext>
            </a:extLst>
          </p:cNvPr>
          <p:cNvSpPr txBox="1"/>
          <p:nvPr/>
        </p:nvSpPr>
        <p:spPr>
          <a:xfrm>
            <a:off x="196484" y="4882734"/>
            <a:ext cx="959668" cy="307777"/>
          </a:xfrm>
          <a:prstGeom prst="rect">
            <a:avLst/>
          </a:prstGeom>
          <a:noFill/>
        </p:spPr>
        <p:txBody>
          <a:bodyPr wrap="square" rtlCol="0">
            <a:spAutoFit/>
          </a:bodyPr>
          <a:lstStyle/>
          <a:p>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例</a:t>
            </a:r>
            <a:r>
              <a:rPr kumimoji="1" lang="en-US" altLang="ja-JP" sz="1400">
                <a:latin typeface="BIZ UDPゴシック" panose="020B0400000000000000" pitchFamily="50" charset="-128"/>
                <a:ea typeface="BIZ UDPゴシック" panose="020B0400000000000000" pitchFamily="50" charset="-128"/>
              </a:rPr>
              <a:t>】</a:t>
            </a:r>
            <a:endParaRPr kumimoji="1" lang="ja-JP" altLang="en-US" sz="140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72FA59BD-627A-0148-266A-2B0B59E9F2A0}"/>
              </a:ext>
            </a:extLst>
          </p:cNvPr>
          <p:cNvSpPr txBox="1"/>
          <p:nvPr/>
        </p:nvSpPr>
        <p:spPr>
          <a:xfrm>
            <a:off x="196484" y="7323410"/>
            <a:ext cx="6523805" cy="1846659"/>
          </a:xfrm>
          <a:prstGeom prst="rect">
            <a:avLst/>
          </a:prstGeom>
          <a:solidFill>
            <a:schemeClr val="accent4">
              <a:lumMod val="20000"/>
              <a:lumOff val="80000"/>
            </a:schemeClr>
          </a:solidFill>
          <a:ln>
            <a:solidFill>
              <a:schemeClr val="tx1"/>
            </a:solidFill>
            <a:prstDash val="sysDot"/>
          </a:ln>
        </p:spPr>
        <p:txBody>
          <a:bodyPr wrap="square" rtlCol="0">
            <a:spAutoFit/>
          </a:bodyPr>
          <a:lstStyle/>
          <a:p>
            <a:r>
              <a:rPr kumimoji="1" lang="ja-JP" altLang="en-US" sz="1600" b="1">
                <a:latin typeface="BIZ UDPゴシック" panose="020B0400000000000000" pitchFamily="50" charset="-128"/>
                <a:ea typeface="BIZ UDPゴシック" panose="020B0400000000000000" pitchFamily="50" charset="-128"/>
              </a:rPr>
              <a:t>★</a:t>
            </a:r>
            <a:r>
              <a:rPr kumimoji="1" lang="en-US" altLang="ja-JP" sz="1600" b="1">
                <a:latin typeface="BIZ UDPゴシック" panose="020B0400000000000000" pitchFamily="50" charset="-128"/>
                <a:ea typeface="BIZ UDPゴシック" panose="020B0400000000000000" pitchFamily="50" charset="-128"/>
              </a:rPr>
              <a:t>〈</a:t>
            </a:r>
            <a:r>
              <a:rPr kumimoji="1" lang="ja-JP" altLang="en-US" sz="1600" b="1">
                <a:latin typeface="BIZ UDPゴシック" panose="020B0400000000000000" pitchFamily="50" charset="-128"/>
                <a:ea typeface="BIZ UDPゴシック" panose="020B0400000000000000" pitchFamily="50" charset="-128"/>
              </a:rPr>
              <a:t>受講開始日とは</a:t>
            </a:r>
            <a:r>
              <a:rPr kumimoji="1" lang="en-US" altLang="ja-JP" sz="1600" b="1">
                <a:latin typeface="BIZ UDPゴシック" panose="020B0400000000000000" pitchFamily="50" charset="-128"/>
                <a:ea typeface="BIZ UDPゴシック" panose="020B0400000000000000" pitchFamily="50" charset="-128"/>
              </a:rPr>
              <a:t>〉</a:t>
            </a:r>
            <a:endParaRPr kumimoji="1" lang="en-US" altLang="ja-JP" sz="1600">
              <a:latin typeface="BIZ UDPゴシック" panose="020B0400000000000000" pitchFamily="50" charset="-128"/>
              <a:ea typeface="BIZ UDPゴシック" panose="020B0400000000000000" pitchFamily="50" charset="-128"/>
            </a:endParaRPr>
          </a:p>
          <a:p>
            <a:pPr marL="180975" indent="-180975"/>
            <a:r>
              <a:rPr kumimoji="1" lang="ja-JP" altLang="en-US" sz="1400">
                <a:latin typeface="BIZ UDPゴシック" panose="020B0400000000000000" pitchFamily="50" charset="-128"/>
                <a:ea typeface="BIZ UDPゴシック" panose="020B0400000000000000" pitchFamily="50" charset="-128"/>
              </a:rPr>
              <a:t>■　受講開始日とは、通学制の場合は教育訓練の所定の開講日（必ずしも本人の出席第１日目とならないことがあります。）、通信制の場合は教材などの発送日であって、いずれも指定教育訓練実施者が証明する日であり、特定一般教育訓練として厚生労働大臣の指定を受けた期間内であることが必要です。</a:t>
            </a:r>
            <a:endParaRPr kumimoji="1" lang="en-US" altLang="ja-JP" sz="1400">
              <a:latin typeface="BIZ UDPゴシック" panose="020B0400000000000000" pitchFamily="50" charset="-128"/>
              <a:ea typeface="BIZ UDPゴシック" panose="020B0400000000000000" pitchFamily="50" charset="-128"/>
            </a:endParaRPr>
          </a:p>
          <a:p>
            <a:endParaRPr kumimoji="1" lang="en-US" altLang="ja-JP" sz="1400">
              <a:latin typeface="BIZ UDPゴシック" panose="020B0400000000000000" pitchFamily="50" charset="-128"/>
              <a:ea typeface="BIZ UDPゴシック" panose="020B0400000000000000" pitchFamily="50" charset="-128"/>
            </a:endParaRPr>
          </a:p>
          <a:p>
            <a:pPr marL="180975" indent="-180975"/>
            <a:r>
              <a:rPr kumimoji="1" lang="ja-JP" altLang="en-US" sz="1400">
                <a:latin typeface="BIZ UDPゴシック" panose="020B0400000000000000" pitchFamily="50" charset="-128"/>
                <a:ea typeface="BIZ UDPゴシック" panose="020B0400000000000000" pitchFamily="50" charset="-128"/>
              </a:rPr>
              <a:t>■　受給資格の可否を決める重要な日付です。十分注意を払い、受講の申込みは余裕をもって行ってください。</a:t>
            </a:r>
          </a:p>
        </p:txBody>
      </p:sp>
      <p:sp>
        <p:nvSpPr>
          <p:cNvPr id="8" name="フローチャート: 結合子 7">
            <a:extLst>
              <a:ext uri="{FF2B5EF4-FFF2-40B4-BE49-F238E27FC236}">
                <a16:creationId xmlns:a16="http://schemas.microsoft.com/office/drawing/2014/main" id="{45CC3097-C5D2-928F-7131-E5D598197674}"/>
              </a:ext>
            </a:extLst>
          </p:cNvPr>
          <p:cNvSpPr/>
          <p:nvPr/>
        </p:nvSpPr>
        <p:spPr>
          <a:xfrm>
            <a:off x="1412073" y="5814104"/>
            <a:ext cx="200417" cy="212943"/>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0" name="フローチャート: 結合子 9">
            <a:extLst>
              <a:ext uri="{FF2B5EF4-FFF2-40B4-BE49-F238E27FC236}">
                <a16:creationId xmlns:a16="http://schemas.microsoft.com/office/drawing/2014/main" id="{402ECD39-4119-70AF-7C66-07C075F1C280}"/>
              </a:ext>
            </a:extLst>
          </p:cNvPr>
          <p:cNvSpPr/>
          <p:nvPr/>
        </p:nvSpPr>
        <p:spPr>
          <a:xfrm>
            <a:off x="1623370" y="5814104"/>
            <a:ext cx="200417" cy="212943"/>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cxnSp>
        <p:nvCxnSpPr>
          <p:cNvPr id="13" name="直線コネクタ 12">
            <a:extLst>
              <a:ext uri="{FF2B5EF4-FFF2-40B4-BE49-F238E27FC236}">
                <a16:creationId xmlns:a16="http://schemas.microsoft.com/office/drawing/2014/main" id="{5372B3D5-6FDC-9DAF-E926-534A08C94A51}"/>
              </a:ext>
            </a:extLst>
          </p:cNvPr>
          <p:cNvCxnSpPr>
            <a:cxnSpLocks/>
            <a:endCxn id="8" idx="2"/>
          </p:cNvCxnSpPr>
          <p:nvPr/>
        </p:nvCxnSpPr>
        <p:spPr>
          <a:xfrm>
            <a:off x="1012439" y="5920576"/>
            <a:ext cx="399634"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3A32B88F-2502-831A-9F84-AD9420DAE4CE}"/>
              </a:ext>
            </a:extLst>
          </p:cNvPr>
          <p:cNvCxnSpPr>
            <a:cxnSpLocks/>
            <a:stCxn id="10" idx="6"/>
            <a:endCxn id="26" idx="6"/>
          </p:cNvCxnSpPr>
          <p:nvPr/>
        </p:nvCxnSpPr>
        <p:spPr>
          <a:xfrm flipV="1">
            <a:off x="1823787" y="5917094"/>
            <a:ext cx="1914499" cy="34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フローチャート: 結合子 20">
            <a:extLst>
              <a:ext uri="{FF2B5EF4-FFF2-40B4-BE49-F238E27FC236}">
                <a16:creationId xmlns:a16="http://schemas.microsoft.com/office/drawing/2014/main" id="{EE3F1138-4C05-7948-1009-D20F42D08065}"/>
              </a:ext>
            </a:extLst>
          </p:cNvPr>
          <p:cNvSpPr/>
          <p:nvPr/>
        </p:nvSpPr>
        <p:spPr>
          <a:xfrm>
            <a:off x="3332151" y="5808218"/>
            <a:ext cx="200417" cy="212943"/>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cxnSp>
        <p:nvCxnSpPr>
          <p:cNvPr id="23" name="直線コネクタ 22">
            <a:extLst>
              <a:ext uri="{FF2B5EF4-FFF2-40B4-BE49-F238E27FC236}">
                <a16:creationId xmlns:a16="http://schemas.microsoft.com/office/drawing/2014/main" id="{A6E46905-CB0E-4758-13E1-146580F5EFDA}"/>
              </a:ext>
            </a:extLst>
          </p:cNvPr>
          <p:cNvCxnSpPr>
            <a:cxnSpLocks/>
          </p:cNvCxnSpPr>
          <p:nvPr/>
        </p:nvCxnSpPr>
        <p:spPr>
          <a:xfrm flipV="1">
            <a:off x="3544866" y="5908048"/>
            <a:ext cx="888479" cy="1"/>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フローチャート: 結合子 25">
            <a:extLst>
              <a:ext uri="{FF2B5EF4-FFF2-40B4-BE49-F238E27FC236}">
                <a16:creationId xmlns:a16="http://schemas.microsoft.com/office/drawing/2014/main" id="{3B7CFA86-56FC-21F3-A26E-A47C114CF191}"/>
              </a:ext>
            </a:extLst>
          </p:cNvPr>
          <p:cNvSpPr/>
          <p:nvPr/>
        </p:nvSpPr>
        <p:spPr>
          <a:xfrm>
            <a:off x="3537869" y="5810622"/>
            <a:ext cx="200417" cy="212943"/>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9" name="テキスト ボックス 28">
            <a:extLst>
              <a:ext uri="{FF2B5EF4-FFF2-40B4-BE49-F238E27FC236}">
                <a16:creationId xmlns:a16="http://schemas.microsoft.com/office/drawing/2014/main" id="{0CE711A0-F026-1A64-B201-7CCA114F9403}"/>
              </a:ext>
            </a:extLst>
          </p:cNvPr>
          <p:cNvSpPr txBox="1"/>
          <p:nvPr/>
        </p:nvSpPr>
        <p:spPr>
          <a:xfrm>
            <a:off x="1000350" y="5196775"/>
            <a:ext cx="1445505" cy="461665"/>
          </a:xfrm>
          <a:prstGeom prst="rect">
            <a:avLst/>
          </a:prstGeom>
          <a:noFill/>
        </p:spPr>
        <p:txBody>
          <a:bodyPr wrap="square" rtlCol="0">
            <a:spAutoFit/>
          </a:bodyPr>
          <a:lstStyle/>
          <a:p>
            <a:pPr algn="ctr"/>
            <a:r>
              <a:rPr kumimoji="1" lang="ja-JP" altLang="en-US" sz="1200">
                <a:latin typeface="BIZ UDPゴシック" panose="020B0400000000000000" pitchFamily="50" charset="-128"/>
                <a:ea typeface="BIZ UDPゴシック" panose="020B0400000000000000" pitchFamily="50" charset="-128"/>
              </a:rPr>
              <a:t>令和３年４月２日</a:t>
            </a:r>
            <a:endParaRPr kumimoji="1" lang="en-US" altLang="ja-JP" sz="1200">
              <a:latin typeface="BIZ UDPゴシック" panose="020B0400000000000000" pitchFamily="50" charset="-128"/>
              <a:ea typeface="BIZ UDPゴシック" panose="020B0400000000000000" pitchFamily="50" charset="-128"/>
            </a:endParaRPr>
          </a:p>
          <a:p>
            <a:pPr algn="ctr"/>
            <a:r>
              <a:rPr kumimoji="1" lang="ja-JP" altLang="en-US" sz="1200">
                <a:latin typeface="BIZ UDPゴシック" panose="020B0400000000000000" pitchFamily="50" charset="-128"/>
                <a:ea typeface="BIZ UDPゴシック" panose="020B0400000000000000" pitchFamily="50" charset="-128"/>
              </a:rPr>
              <a:t>就職日</a:t>
            </a:r>
            <a:endParaRPr kumimoji="1" lang="en-US" altLang="ja-JP" sz="1200">
              <a:latin typeface="BIZ UDPゴシック" panose="020B0400000000000000" pitchFamily="50" charset="-128"/>
              <a:ea typeface="BIZ UDPゴシック" panose="020B0400000000000000" pitchFamily="50" charset="-128"/>
            </a:endParaRPr>
          </a:p>
        </p:txBody>
      </p:sp>
      <p:sp>
        <p:nvSpPr>
          <p:cNvPr id="31" name="テキスト ボックス 30">
            <a:extLst>
              <a:ext uri="{FF2B5EF4-FFF2-40B4-BE49-F238E27FC236}">
                <a16:creationId xmlns:a16="http://schemas.microsoft.com/office/drawing/2014/main" id="{8EE58116-4717-29A0-EC99-1CEBC840EEEE}"/>
              </a:ext>
            </a:extLst>
          </p:cNvPr>
          <p:cNvSpPr txBox="1"/>
          <p:nvPr/>
        </p:nvSpPr>
        <p:spPr>
          <a:xfrm>
            <a:off x="2704503" y="5196775"/>
            <a:ext cx="1445505" cy="461665"/>
          </a:xfrm>
          <a:prstGeom prst="rect">
            <a:avLst/>
          </a:prstGeom>
          <a:noFill/>
        </p:spPr>
        <p:txBody>
          <a:bodyPr wrap="square" rtlCol="0">
            <a:spAutoFit/>
          </a:bodyPr>
          <a:lstStyle/>
          <a:p>
            <a:pPr algn="ctr"/>
            <a:r>
              <a:rPr kumimoji="1" lang="ja-JP" altLang="en-US" sz="1200">
                <a:latin typeface="BIZ UDPゴシック" panose="020B0400000000000000" pitchFamily="50" charset="-128"/>
                <a:ea typeface="BIZ UDPゴシック" panose="020B0400000000000000" pitchFamily="50" charset="-128"/>
              </a:rPr>
              <a:t>令和６年４月１日</a:t>
            </a:r>
            <a:endParaRPr kumimoji="1" lang="en-US" altLang="ja-JP" sz="1200">
              <a:latin typeface="BIZ UDPゴシック" panose="020B0400000000000000" pitchFamily="50" charset="-128"/>
              <a:ea typeface="BIZ UDPゴシック" panose="020B0400000000000000" pitchFamily="50" charset="-128"/>
            </a:endParaRPr>
          </a:p>
          <a:p>
            <a:pPr algn="ctr"/>
            <a:r>
              <a:rPr kumimoji="1" lang="ja-JP" altLang="en-US" sz="1200">
                <a:latin typeface="BIZ UDPゴシック" panose="020B0400000000000000" pitchFamily="50" charset="-128"/>
                <a:ea typeface="BIZ UDPゴシック" panose="020B0400000000000000" pitchFamily="50" charset="-128"/>
              </a:rPr>
              <a:t>離職日</a:t>
            </a:r>
            <a:endParaRPr kumimoji="1" lang="en-US" altLang="ja-JP" sz="1200">
              <a:latin typeface="BIZ UDPゴシック" panose="020B0400000000000000" pitchFamily="50" charset="-128"/>
              <a:ea typeface="BIZ UDPゴシック" panose="020B0400000000000000" pitchFamily="50" charset="-128"/>
            </a:endParaRPr>
          </a:p>
        </p:txBody>
      </p:sp>
      <p:cxnSp>
        <p:nvCxnSpPr>
          <p:cNvPr id="33" name="直線矢印コネクタ 32">
            <a:extLst>
              <a:ext uri="{FF2B5EF4-FFF2-40B4-BE49-F238E27FC236}">
                <a16:creationId xmlns:a16="http://schemas.microsoft.com/office/drawing/2014/main" id="{2F2E98E0-3BCD-8C8B-7A05-3B5EA2B4F38F}"/>
              </a:ext>
            </a:extLst>
          </p:cNvPr>
          <p:cNvCxnSpPr>
            <a:cxnSpLocks/>
          </p:cNvCxnSpPr>
          <p:nvPr/>
        </p:nvCxnSpPr>
        <p:spPr>
          <a:xfrm>
            <a:off x="1714333" y="5588635"/>
            <a:ext cx="0" cy="2129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B9A2CA2F-F7F9-711E-6AA4-8B2B464CC7AC}"/>
              </a:ext>
            </a:extLst>
          </p:cNvPr>
          <p:cNvCxnSpPr>
            <a:cxnSpLocks/>
          </p:cNvCxnSpPr>
          <p:nvPr/>
        </p:nvCxnSpPr>
        <p:spPr>
          <a:xfrm>
            <a:off x="3433012" y="5588635"/>
            <a:ext cx="0" cy="2129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星: 5 pt 36">
            <a:extLst>
              <a:ext uri="{FF2B5EF4-FFF2-40B4-BE49-F238E27FC236}">
                <a16:creationId xmlns:a16="http://schemas.microsoft.com/office/drawing/2014/main" id="{B1281EE3-78AA-4798-3978-8DE3D4D2759F}"/>
              </a:ext>
            </a:extLst>
          </p:cNvPr>
          <p:cNvSpPr/>
          <p:nvPr/>
        </p:nvSpPr>
        <p:spPr>
          <a:xfrm>
            <a:off x="4509370" y="5757734"/>
            <a:ext cx="305642" cy="269312"/>
          </a:xfrm>
          <a:prstGeom prst="star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cxnSp>
        <p:nvCxnSpPr>
          <p:cNvPr id="38" name="直線コネクタ 37">
            <a:extLst>
              <a:ext uri="{FF2B5EF4-FFF2-40B4-BE49-F238E27FC236}">
                <a16:creationId xmlns:a16="http://schemas.microsoft.com/office/drawing/2014/main" id="{1F4863B3-039E-C6BE-3AED-58233B016138}"/>
              </a:ext>
            </a:extLst>
          </p:cNvPr>
          <p:cNvCxnSpPr>
            <a:cxnSpLocks/>
          </p:cNvCxnSpPr>
          <p:nvPr/>
        </p:nvCxnSpPr>
        <p:spPr>
          <a:xfrm flipV="1">
            <a:off x="4891037" y="5908048"/>
            <a:ext cx="253868" cy="1"/>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F8D94535-82D9-32DF-79BA-3C2DCBB4FA7F}"/>
              </a:ext>
            </a:extLst>
          </p:cNvPr>
          <p:cNvSpPr txBox="1"/>
          <p:nvPr/>
        </p:nvSpPr>
        <p:spPr>
          <a:xfrm>
            <a:off x="3939438" y="5196775"/>
            <a:ext cx="1445505" cy="461665"/>
          </a:xfrm>
          <a:prstGeom prst="rect">
            <a:avLst/>
          </a:prstGeom>
          <a:noFill/>
        </p:spPr>
        <p:txBody>
          <a:bodyPr wrap="square" rtlCol="0">
            <a:spAutoFit/>
          </a:bodyPr>
          <a:lstStyle/>
          <a:p>
            <a:pPr algn="ctr"/>
            <a:r>
              <a:rPr kumimoji="1" lang="ja-JP" altLang="en-US" sz="1200">
                <a:latin typeface="BIZ UDPゴシック" panose="020B0400000000000000" pitchFamily="50" charset="-128"/>
                <a:ea typeface="BIZ UDPゴシック" panose="020B0400000000000000" pitchFamily="50" charset="-128"/>
              </a:rPr>
              <a:t>令和７年４月１日</a:t>
            </a:r>
            <a:endParaRPr kumimoji="1" lang="en-US" altLang="ja-JP" sz="1200">
              <a:latin typeface="BIZ UDPゴシック" panose="020B0400000000000000" pitchFamily="50" charset="-128"/>
              <a:ea typeface="BIZ UDPゴシック" panose="020B0400000000000000" pitchFamily="50" charset="-128"/>
            </a:endParaRPr>
          </a:p>
          <a:p>
            <a:pPr algn="ctr"/>
            <a:r>
              <a:rPr kumimoji="1" lang="ja-JP" altLang="en-US" sz="1200">
                <a:latin typeface="BIZ UDPゴシック" panose="020B0400000000000000" pitchFamily="50" charset="-128"/>
                <a:ea typeface="BIZ UDPゴシック" panose="020B0400000000000000" pitchFamily="50" charset="-128"/>
              </a:rPr>
              <a:t>受講開始日</a:t>
            </a:r>
            <a:endParaRPr kumimoji="1" lang="en-US" altLang="ja-JP" sz="1200">
              <a:latin typeface="BIZ UDPゴシック" panose="020B0400000000000000" pitchFamily="50" charset="-128"/>
              <a:ea typeface="BIZ UDPゴシック" panose="020B0400000000000000" pitchFamily="50" charset="-128"/>
            </a:endParaRPr>
          </a:p>
        </p:txBody>
      </p:sp>
      <p:cxnSp>
        <p:nvCxnSpPr>
          <p:cNvPr id="42" name="直線矢印コネクタ 41">
            <a:extLst>
              <a:ext uri="{FF2B5EF4-FFF2-40B4-BE49-F238E27FC236}">
                <a16:creationId xmlns:a16="http://schemas.microsoft.com/office/drawing/2014/main" id="{25515E7E-3F0D-DAC8-B9C1-A1A4E2F44B5A}"/>
              </a:ext>
            </a:extLst>
          </p:cNvPr>
          <p:cNvCxnSpPr>
            <a:cxnSpLocks/>
          </p:cNvCxnSpPr>
          <p:nvPr/>
        </p:nvCxnSpPr>
        <p:spPr>
          <a:xfrm>
            <a:off x="4662190" y="5584458"/>
            <a:ext cx="0" cy="2129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0F3BA8FD-50F2-9954-E41A-6BC0BE796419}"/>
              </a:ext>
            </a:extLst>
          </p:cNvPr>
          <p:cNvCxnSpPr>
            <a:cxnSpLocks/>
          </p:cNvCxnSpPr>
          <p:nvPr/>
        </p:nvCxnSpPr>
        <p:spPr>
          <a:xfrm flipV="1">
            <a:off x="994511" y="6768804"/>
            <a:ext cx="781632" cy="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フローチャート: 結合子 46">
            <a:extLst>
              <a:ext uri="{FF2B5EF4-FFF2-40B4-BE49-F238E27FC236}">
                <a16:creationId xmlns:a16="http://schemas.microsoft.com/office/drawing/2014/main" id="{D94A4AAE-265D-C0B0-1F7C-BE8EBC2EE009}"/>
              </a:ext>
            </a:extLst>
          </p:cNvPr>
          <p:cNvSpPr/>
          <p:nvPr/>
        </p:nvSpPr>
        <p:spPr>
          <a:xfrm>
            <a:off x="794094" y="6662333"/>
            <a:ext cx="200417" cy="212943"/>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49" name="フローチャート: 結合子 48">
            <a:extLst>
              <a:ext uri="{FF2B5EF4-FFF2-40B4-BE49-F238E27FC236}">
                <a16:creationId xmlns:a16="http://schemas.microsoft.com/office/drawing/2014/main" id="{C9CF5124-814C-0C71-8F64-BF1A21A54041}"/>
              </a:ext>
            </a:extLst>
          </p:cNvPr>
          <p:cNvSpPr/>
          <p:nvPr/>
        </p:nvSpPr>
        <p:spPr>
          <a:xfrm>
            <a:off x="1751959" y="6662333"/>
            <a:ext cx="200417" cy="212943"/>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51" name="フローチャート: 結合子 50">
            <a:extLst>
              <a:ext uri="{FF2B5EF4-FFF2-40B4-BE49-F238E27FC236}">
                <a16:creationId xmlns:a16="http://schemas.microsoft.com/office/drawing/2014/main" id="{E7FE2F79-69E1-06A0-AE11-8F4ECC4E4AD1}"/>
              </a:ext>
            </a:extLst>
          </p:cNvPr>
          <p:cNvSpPr/>
          <p:nvPr/>
        </p:nvSpPr>
        <p:spPr>
          <a:xfrm>
            <a:off x="3614532" y="6664421"/>
            <a:ext cx="200417" cy="212943"/>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52" name="フローチャート: 結合子 51">
            <a:extLst>
              <a:ext uri="{FF2B5EF4-FFF2-40B4-BE49-F238E27FC236}">
                <a16:creationId xmlns:a16="http://schemas.microsoft.com/office/drawing/2014/main" id="{EA3E7874-8C78-DF92-9162-EE657EEF2D5E}"/>
              </a:ext>
            </a:extLst>
          </p:cNvPr>
          <p:cNvSpPr/>
          <p:nvPr/>
        </p:nvSpPr>
        <p:spPr>
          <a:xfrm>
            <a:off x="4572397" y="6664421"/>
            <a:ext cx="200417" cy="212943"/>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cxnSp>
        <p:nvCxnSpPr>
          <p:cNvPr id="53" name="直線コネクタ 52">
            <a:extLst>
              <a:ext uri="{FF2B5EF4-FFF2-40B4-BE49-F238E27FC236}">
                <a16:creationId xmlns:a16="http://schemas.microsoft.com/office/drawing/2014/main" id="{AE4B4F09-8B31-300F-2204-DE723574A1B9}"/>
              </a:ext>
            </a:extLst>
          </p:cNvPr>
          <p:cNvCxnSpPr>
            <a:cxnSpLocks/>
            <a:endCxn id="52" idx="2"/>
          </p:cNvCxnSpPr>
          <p:nvPr/>
        </p:nvCxnSpPr>
        <p:spPr>
          <a:xfrm>
            <a:off x="3812861" y="6770890"/>
            <a:ext cx="759536" cy="3"/>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855CFC97-D8FD-A0F2-5485-826620042626}"/>
              </a:ext>
            </a:extLst>
          </p:cNvPr>
          <p:cNvSpPr txBox="1"/>
          <p:nvPr/>
        </p:nvSpPr>
        <p:spPr>
          <a:xfrm>
            <a:off x="1929396" y="6659377"/>
            <a:ext cx="1932759" cy="253916"/>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被保険者であった期間</a:t>
            </a:r>
          </a:p>
        </p:txBody>
      </p:sp>
      <p:sp>
        <p:nvSpPr>
          <p:cNvPr id="56" name="テキスト ボックス 55">
            <a:extLst>
              <a:ext uri="{FF2B5EF4-FFF2-40B4-BE49-F238E27FC236}">
                <a16:creationId xmlns:a16="http://schemas.microsoft.com/office/drawing/2014/main" id="{B618057D-D908-38B1-3036-EC836BDEEE5E}"/>
              </a:ext>
            </a:extLst>
          </p:cNvPr>
          <p:cNvSpPr txBox="1"/>
          <p:nvPr/>
        </p:nvSpPr>
        <p:spPr>
          <a:xfrm>
            <a:off x="4732280" y="6659377"/>
            <a:ext cx="1832930" cy="253916"/>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被保険者でない期間</a:t>
            </a:r>
          </a:p>
        </p:txBody>
      </p:sp>
      <p:sp>
        <p:nvSpPr>
          <p:cNvPr id="68" name="テキスト ボックス 67">
            <a:extLst>
              <a:ext uri="{FF2B5EF4-FFF2-40B4-BE49-F238E27FC236}">
                <a16:creationId xmlns:a16="http://schemas.microsoft.com/office/drawing/2014/main" id="{17071DEF-FC2D-A622-703E-51B0A1910930}"/>
              </a:ext>
            </a:extLst>
          </p:cNvPr>
          <p:cNvSpPr txBox="1"/>
          <p:nvPr/>
        </p:nvSpPr>
        <p:spPr>
          <a:xfrm>
            <a:off x="3681300" y="6015044"/>
            <a:ext cx="759536" cy="261610"/>
          </a:xfrm>
          <a:prstGeom prst="rect">
            <a:avLst/>
          </a:prstGeom>
          <a:noFill/>
        </p:spPr>
        <p:txBody>
          <a:bodyPr wrap="square" rtlCol="0">
            <a:spAutoFit/>
          </a:bodyPr>
          <a:lstStyle/>
          <a:p>
            <a:r>
              <a:rPr kumimoji="1" lang="ja-JP" altLang="en-US" sz="1100">
                <a:latin typeface="BIZ UDPゴシック" panose="020B0400000000000000" pitchFamily="50" charset="-128"/>
                <a:ea typeface="BIZ UDPゴシック" panose="020B0400000000000000" pitchFamily="50" charset="-128"/>
              </a:rPr>
              <a:t>１年以内</a:t>
            </a:r>
          </a:p>
        </p:txBody>
      </p:sp>
      <p:sp>
        <p:nvSpPr>
          <p:cNvPr id="57" name="テキスト ボックス 56">
            <a:extLst>
              <a:ext uri="{FF2B5EF4-FFF2-40B4-BE49-F238E27FC236}">
                <a16:creationId xmlns:a16="http://schemas.microsoft.com/office/drawing/2014/main" id="{F122E189-4326-B141-8E62-12BD38DCEEE0}"/>
              </a:ext>
            </a:extLst>
          </p:cNvPr>
          <p:cNvSpPr txBox="1"/>
          <p:nvPr/>
        </p:nvSpPr>
        <p:spPr>
          <a:xfrm>
            <a:off x="1741030" y="6021161"/>
            <a:ext cx="1602083" cy="261610"/>
          </a:xfrm>
          <a:prstGeom prst="rect">
            <a:avLst/>
          </a:prstGeom>
          <a:noFill/>
        </p:spPr>
        <p:txBody>
          <a:bodyPr wrap="square" rtlCol="0">
            <a:spAutoFit/>
          </a:bodyPr>
          <a:lstStyle/>
          <a:p>
            <a:r>
              <a:rPr kumimoji="1" lang="ja-JP" altLang="en-US" sz="1100" b="1">
                <a:latin typeface="BIZ UDPゴシック" panose="020B0400000000000000" pitchFamily="50" charset="-128"/>
                <a:ea typeface="BIZ UDPゴシック" panose="020B0400000000000000" pitchFamily="50" charset="-128"/>
              </a:rPr>
              <a:t>支給要件期間</a:t>
            </a:r>
            <a:r>
              <a:rPr kumimoji="1" lang="ja-JP" altLang="en-US" sz="1100" b="1" u="sng">
                <a:latin typeface="BIZ UDPゴシック" panose="020B0400000000000000" pitchFamily="50" charset="-128"/>
                <a:ea typeface="BIZ UDPゴシック" panose="020B0400000000000000" pitchFamily="50" charset="-128"/>
              </a:rPr>
              <a:t>３年以上</a:t>
            </a:r>
          </a:p>
        </p:txBody>
      </p:sp>
    </p:spTree>
    <p:extLst>
      <p:ext uri="{BB962C8B-B14F-4D97-AF65-F5344CB8AC3E}">
        <p14:creationId xmlns:p14="http://schemas.microsoft.com/office/powerpoint/2010/main" val="901460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0FA3E3-C76C-1016-61F8-2D636694257A}"/>
              </a:ext>
            </a:extLst>
          </p:cNvPr>
          <p:cNvSpPr txBox="1"/>
          <p:nvPr/>
        </p:nvSpPr>
        <p:spPr>
          <a:xfrm>
            <a:off x="196485" y="5793060"/>
            <a:ext cx="6465031" cy="2708434"/>
          </a:xfrm>
          <a:prstGeom prst="rect">
            <a:avLst/>
          </a:prstGeom>
          <a:solidFill>
            <a:schemeClr val="accent4">
              <a:lumMod val="20000"/>
              <a:lumOff val="80000"/>
            </a:schemeClr>
          </a:solidFill>
          <a:ln>
            <a:solidFill>
              <a:schemeClr val="tx1"/>
            </a:solidFill>
            <a:prstDash val="sysDot"/>
          </a:ln>
        </p:spPr>
        <p:txBody>
          <a:bodyPr wrap="square" rtlCol="0">
            <a:spAutoFit/>
          </a:bodyPr>
          <a:lstStyle/>
          <a:p>
            <a:pPr marL="180975"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en-US" altLang="ja-JP" sz="1600" b="1"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ja-JP" altLang="en-US" sz="1600" b="1"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適用対象期間の延長とは</a:t>
            </a:r>
            <a:r>
              <a:rPr kumimoji="1" lang="en-US" altLang="ja-JP" sz="1600" b="1"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a:t>
            </a:r>
            <a:endParaRPr kumimoji="1" lang="en-US" altLang="ja-JP" sz="1400">
              <a:latin typeface="BIZ UDPゴシック" panose="020B0400000000000000" pitchFamily="50" charset="-128"/>
              <a:ea typeface="BIZ UDPゴシック" panose="020B0400000000000000" pitchFamily="50" charset="-128"/>
            </a:endParaRPr>
          </a:p>
          <a:p>
            <a:pPr marL="180975" indent="-180975"/>
            <a:r>
              <a:rPr kumimoji="1" lang="ja-JP" altLang="en-US" sz="1400">
                <a:latin typeface="BIZ UDPゴシック" panose="020B0400000000000000" pitchFamily="50" charset="-128"/>
                <a:ea typeface="BIZ UDPゴシック" panose="020B0400000000000000" pitchFamily="50" charset="-128"/>
              </a:rPr>
              <a:t>■　教育訓練給付金を受給するためには、被保険者資格の喪失日の翌日から１年以内に教育訓練の受講を開始する必要がありますが、その期間（適用対象期間）に妊娠、出産、育児、疾病、負傷などにより教育訓練の受講が困難である期間が</a:t>
            </a:r>
            <a:r>
              <a:rPr kumimoji="1" lang="en-US" altLang="ja-JP" sz="1400">
                <a:latin typeface="BIZ UDPゴシック" panose="020B0400000000000000" pitchFamily="50" charset="-128"/>
                <a:ea typeface="BIZ UDPゴシック" panose="020B0400000000000000" pitchFamily="50" charset="-128"/>
              </a:rPr>
              <a:t>30</a:t>
            </a:r>
            <a:r>
              <a:rPr kumimoji="1" lang="ja-JP" altLang="en-US" sz="1400">
                <a:latin typeface="BIZ UDPゴシック" panose="020B0400000000000000" pitchFamily="50" charset="-128"/>
                <a:ea typeface="BIZ UDPゴシック" panose="020B0400000000000000" pitchFamily="50" charset="-128"/>
              </a:rPr>
              <a:t>日以上継続した場合、ハローワークに申し出ることにより、その受講が困難である期間、適用対象期間を延長（最大</a:t>
            </a:r>
            <a:r>
              <a:rPr kumimoji="1" lang="en-US" altLang="ja-JP" sz="1400">
                <a:latin typeface="BIZ UDPゴシック" panose="020B0400000000000000" pitchFamily="50" charset="-128"/>
                <a:ea typeface="BIZ UDPゴシック" panose="020B0400000000000000" pitchFamily="50" charset="-128"/>
              </a:rPr>
              <a:t>19</a:t>
            </a:r>
            <a:r>
              <a:rPr kumimoji="1" lang="ja-JP" altLang="en-US" sz="1400">
                <a:latin typeface="BIZ UDPゴシック" panose="020B0400000000000000" pitchFamily="50" charset="-128"/>
                <a:ea typeface="BIZ UDPゴシック" panose="020B0400000000000000" pitchFamily="50" charset="-128"/>
              </a:rPr>
              <a:t>年）することができます。</a:t>
            </a:r>
          </a:p>
          <a:p>
            <a:pPr marL="180975" indent="-180975"/>
            <a:endParaRPr kumimoji="1" lang="en-US" altLang="ja-JP" sz="1400">
              <a:latin typeface="BIZ UDPゴシック" panose="020B0400000000000000" pitchFamily="50" charset="-128"/>
              <a:ea typeface="BIZ UDPゴシック" panose="020B0400000000000000" pitchFamily="50" charset="-128"/>
            </a:endParaRPr>
          </a:p>
          <a:p>
            <a:pPr marL="180975" indent="-180975"/>
            <a:r>
              <a:rPr kumimoji="1" lang="ja-JP" altLang="en-US" sz="1400">
                <a:latin typeface="BIZ UDPゴシック" panose="020B0400000000000000" pitchFamily="50" charset="-128"/>
                <a:ea typeface="BIZ UDPゴシック" panose="020B0400000000000000" pitchFamily="50" charset="-128"/>
              </a:rPr>
              <a:t>■　「教育訓練給付適用対象期間延長申請書」に必要事項を記入し、本人または代理人の来所、電子申請、郵送のいずれかの方法で、住所を管轄するハローワークに提出してください。この提出は、前述の理由により教育訓練の受講が困難となった期間が</a:t>
            </a:r>
            <a:r>
              <a:rPr kumimoji="1" lang="en-US" altLang="ja-JP" sz="1400">
                <a:latin typeface="BIZ UDPゴシック" panose="020B0400000000000000" pitchFamily="50" charset="-128"/>
                <a:ea typeface="BIZ UDPゴシック" panose="020B0400000000000000" pitchFamily="50" charset="-128"/>
              </a:rPr>
              <a:t>30</a:t>
            </a:r>
            <a:r>
              <a:rPr kumimoji="1" lang="ja-JP" altLang="en-US" sz="1400">
                <a:latin typeface="BIZ UDPゴシック" panose="020B0400000000000000" pitchFamily="50" charset="-128"/>
                <a:ea typeface="BIZ UDPゴシック" panose="020B0400000000000000" pitchFamily="50" charset="-128"/>
              </a:rPr>
              <a:t>日以上継続した日の翌日以降、早期に行うことが原則ですが、延長後の適用対象期間の最後の日までの間であれば、提出は可能です。</a:t>
            </a:r>
          </a:p>
        </p:txBody>
      </p:sp>
      <p:sp>
        <p:nvSpPr>
          <p:cNvPr id="7" name="正方形/長方形 6">
            <a:extLst>
              <a:ext uri="{FF2B5EF4-FFF2-40B4-BE49-F238E27FC236}">
                <a16:creationId xmlns:a16="http://schemas.microsoft.com/office/drawing/2014/main" id="{DDE24D0F-1198-B366-8F71-40EFA105A587}"/>
              </a:ext>
            </a:extLst>
          </p:cNvPr>
          <p:cNvSpPr/>
          <p:nvPr/>
        </p:nvSpPr>
        <p:spPr>
          <a:xfrm>
            <a:off x="196484" y="287947"/>
            <a:ext cx="6465032" cy="5292000"/>
          </a:xfrm>
          <a:prstGeom prst="rect">
            <a:avLst/>
          </a:prstGeom>
          <a:solidFill>
            <a:schemeClr val="accent4">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86761BF4-8DE5-90DF-39F8-6C00A25F7893}"/>
              </a:ext>
            </a:extLst>
          </p:cNvPr>
          <p:cNvSpPr txBox="1"/>
          <p:nvPr/>
        </p:nvSpPr>
        <p:spPr>
          <a:xfrm>
            <a:off x="196484" y="287947"/>
            <a:ext cx="6523805" cy="2277547"/>
          </a:xfrm>
          <a:prstGeom prst="rect">
            <a:avLst/>
          </a:prstGeom>
          <a:noFill/>
        </p:spPr>
        <p:txBody>
          <a:bodyPr wrap="square" rtlCol="0">
            <a:spAutoFit/>
          </a:bodyPr>
          <a:lstStyle/>
          <a:p>
            <a:r>
              <a:rPr kumimoji="1" lang="ja-JP" altLang="en-US" sz="1600" b="1">
                <a:latin typeface="BIZ UDPゴシック" panose="020B0400000000000000" pitchFamily="50" charset="-128"/>
                <a:ea typeface="BIZ UDPゴシック" panose="020B0400000000000000" pitchFamily="50" charset="-128"/>
              </a:rPr>
              <a:t>★★</a:t>
            </a:r>
            <a:r>
              <a:rPr kumimoji="1" lang="en-US" altLang="ja-JP" sz="1600" b="1">
                <a:latin typeface="BIZ UDPゴシック" panose="020B0400000000000000" pitchFamily="50" charset="-128"/>
                <a:ea typeface="BIZ UDPゴシック" panose="020B0400000000000000" pitchFamily="50" charset="-128"/>
              </a:rPr>
              <a:t>〈</a:t>
            </a:r>
            <a:r>
              <a:rPr kumimoji="1" lang="ja-JP" altLang="en-US" sz="1600" b="1">
                <a:latin typeface="BIZ UDPゴシック" panose="020B0400000000000000" pitchFamily="50" charset="-128"/>
                <a:ea typeface="BIZ UDPゴシック" panose="020B0400000000000000" pitchFamily="50" charset="-128"/>
              </a:rPr>
              <a:t>支給要件期間とは</a:t>
            </a:r>
            <a:r>
              <a:rPr kumimoji="1" lang="en-US" altLang="ja-JP" sz="1600" b="1">
                <a:latin typeface="BIZ UDPゴシック" panose="020B0400000000000000" pitchFamily="50" charset="-128"/>
                <a:ea typeface="BIZ UDPゴシック" panose="020B0400000000000000" pitchFamily="50" charset="-128"/>
              </a:rPr>
              <a:t>〉</a:t>
            </a:r>
            <a:endParaRPr kumimoji="1" lang="en-US" altLang="ja-JP" sz="1400">
              <a:latin typeface="BIZ UDPゴシック" panose="020B0400000000000000" pitchFamily="50" charset="-128"/>
              <a:ea typeface="BIZ UDPゴシック" panose="020B0400000000000000" pitchFamily="50" charset="-128"/>
            </a:endParaRPr>
          </a:p>
          <a:p>
            <a:pPr marL="180975" indent="-180975"/>
            <a:r>
              <a:rPr kumimoji="1" lang="ja-JP" altLang="en-US" sz="1400">
                <a:latin typeface="BIZ UDPゴシック" panose="020B0400000000000000" pitchFamily="50" charset="-128"/>
                <a:ea typeface="BIZ UDPゴシック" panose="020B0400000000000000" pitchFamily="50" charset="-128"/>
              </a:rPr>
              <a:t>■　支給要件期間とは、受講開始日までの間に同一事業主に引き続いて被保険者等（一般被保険者、高年齢被保険者または短期雇用特例被保険者）として雇用された期間をいいます。</a:t>
            </a:r>
          </a:p>
          <a:p>
            <a:endParaRPr kumimoji="1" lang="en-US" altLang="ja-JP" sz="1400">
              <a:latin typeface="BIZ UDPゴシック" panose="020B0400000000000000" pitchFamily="50" charset="-128"/>
              <a:ea typeface="BIZ UDPゴシック" panose="020B0400000000000000" pitchFamily="50" charset="-128"/>
            </a:endParaRPr>
          </a:p>
          <a:p>
            <a:pPr marL="180975" indent="-180975"/>
            <a:r>
              <a:rPr kumimoji="1" lang="ja-JP" altLang="en-US" sz="1400">
                <a:latin typeface="BIZ UDPゴシック" panose="020B0400000000000000" pitchFamily="50" charset="-128"/>
                <a:ea typeface="BIZ UDPゴシック" panose="020B0400000000000000" pitchFamily="50" charset="-128"/>
              </a:rPr>
              <a:t>■　また、その被保険者等として雇用された期間の前に、他の事業主に被保険者等として雇用された期間があり、その空白期間が１年以内の場合、両方の雇用期間を通算します。</a:t>
            </a:r>
          </a:p>
          <a:p>
            <a:pPr marL="180975" indent="-180975"/>
            <a:endParaRPr kumimoji="1" lang="en-US" altLang="ja-JP" sz="1400">
              <a:latin typeface="BIZ UDPゴシック" panose="020B0400000000000000" pitchFamily="50" charset="-128"/>
              <a:ea typeface="BIZ UDPゴシック" panose="020B0400000000000000" pitchFamily="50" charset="-128"/>
            </a:endParaRPr>
          </a:p>
          <a:p>
            <a:pPr marL="180975" indent="-180975"/>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例</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次の場合の支給要件期間は、２年と１年を通算して３年となります。</a:t>
            </a:r>
          </a:p>
        </p:txBody>
      </p:sp>
      <p:sp>
        <p:nvSpPr>
          <p:cNvPr id="4" name="テキスト ボックス 3">
            <a:extLst>
              <a:ext uri="{FF2B5EF4-FFF2-40B4-BE49-F238E27FC236}">
                <a16:creationId xmlns:a16="http://schemas.microsoft.com/office/drawing/2014/main" id="{CB186878-BF84-751C-20E3-8333F2A19F24}"/>
              </a:ext>
            </a:extLst>
          </p:cNvPr>
          <p:cNvSpPr txBox="1"/>
          <p:nvPr/>
        </p:nvSpPr>
        <p:spPr>
          <a:xfrm>
            <a:off x="196484" y="3912047"/>
            <a:ext cx="6523805" cy="1600438"/>
          </a:xfrm>
          <a:prstGeom prst="rect">
            <a:avLst/>
          </a:prstGeom>
          <a:noFill/>
        </p:spPr>
        <p:txBody>
          <a:bodyPr wrap="square" rtlCol="0">
            <a:spAutoFit/>
          </a:bodyPr>
          <a:lstStyle/>
          <a:p>
            <a:pPr marL="180975" indent="-180975"/>
            <a:r>
              <a:rPr kumimoji="1" lang="ja-JP" altLang="en-US" sz="1400">
                <a:latin typeface="BIZ UDPゴシック" panose="020B0400000000000000" pitchFamily="50" charset="-128"/>
                <a:ea typeface="BIZ UDPゴシック" panose="020B0400000000000000" pitchFamily="50" charset="-128"/>
              </a:rPr>
              <a:t>■　ただし、過去に教育訓練給付金を受けた場合、その時の受講開始日より前の被保険者等として雇用された期間は通算しません。このため、過去の受講開始日以降の支給要件期間が３年以上ないと、新たな受給資格は得られません。また、同時に複数の教育訓練講座について支給申請を行うことはできません。</a:t>
            </a:r>
          </a:p>
          <a:p>
            <a:pPr marL="180975" indent="-180975"/>
            <a:endParaRPr kumimoji="1" lang="en-US" altLang="ja-JP" sz="1400">
              <a:latin typeface="BIZ UDPゴシック" panose="020B0400000000000000" pitchFamily="50" charset="-128"/>
              <a:ea typeface="BIZ UDPゴシック" panose="020B0400000000000000" pitchFamily="50" charset="-128"/>
            </a:endParaRPr>
          </a:p>
          <a:p>
            <a:pPr marL="180975" indent="-180975"/>
            <a:r>
              <a:rPr kumimoji="1" lang="ja-JP" altLang="en-US" sz="1400">
                <a:latin typeface="BIZ UDPゴシック" panose="020B0400000000000000" pitchFamily="50" charset="-128"/>
                <a:ea typeface="BIZ UDPゴシック" panose="020B0400000000000000" pitchFamily="50" charset="-128"/>
              </a:rPr>
              <a:t>■　上記に加え、今回の受講開始日の前日から３年以内に教育訓練給付金を受けたことがあるときは、特定一般教育訓練給付金は支給されません。</a:t>
            </a:r>
          </a:p>
        </p:txBody>
      </p:sp>
      <p:pic>
        <p:nvPicPr>
          <p:cNvPr id="10" name="図 9">
            <a:extLst>
              <a:ext uri="{FF2B5EF4-FFF2-40B4-BE49-F238E27FC236}">
                <a16:creationId xmlns:a16="http://schemas.microsoft.com/office/drawing/2014/main" id="{E46B90CA-CD1B-38D1-974D-12C7B73A5C79}"/>
              </a:ext>
            </a:extLst>
          </p:cNvPr>
          <p:cNvPicPr>
            <a:picLocks noChangeAspect="1"/>
          </p:cNvPicPr>
          <p:nvPr/>
        </p:nvPicPr>
        <p:blipFill>
          <a:blip r:embed="rId2"/>
          <a:stretch>
            <a:fillRect/>
          </a:stretch>
        </p:blipFill>
        <p:spPr>
          <a:xfrm>
            <a:off x="272742" y="2662883"/>
            <a:ext cx="6312516" cy="1189988"/>
          </a:xfrm>
          <a:prstGeom prst="rect">
            <a:avLst/>
          </a:prstGeom>
        </p:spPr>
      </p:pic>
    </p:spTree>
    <p:extLst>
      <p:ext uri="{BB962C8B-B14F-4D97-AF65-F5344CB8AC3E}">
        <p14:creationId xmlns:p14="http://schemas.microsoft.com/office/powerpoint/2010/main" val="1398700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280DD37C-EDD1-0CC4-4C6C-47367379AE39}"/>
              </a:ext>
            </a:extLst>
          </p:cNvPr>
          <p:cNvSpPr/>
          <p:nvPr/>
        </p:nvSpPr>
        <p:spPr>
          <a:xfrm>
            <a:off x="115860" y="183727"/>
            <a:ext cx="6604429" cy="353943"/>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a:solidFill>
                  <a:schemeClr val="tx1"/>
                </a:solidFill>
                <a:latin typeface="BIZ UDPゴシック" panose="020B0400000000000000" pitchFamily="50" charset="-128"/>
                <a:ea typeface="BIZ UDPゴシック" panose="020B0400000000000000" pitchFamily="50" charset="-128"/>
              </a:rPr>
              <a:t>特定一般教育訓練給付金の支給額</a:t>
            </a:r>
          </a:p>
        </p:txBody>
      </p:sp>
      <p:sp>
        <p:nvSpPr>
          <p:cNvPr id="3" name="テキスト ボックス 2">
            <a:extLst>
              <a:ext uri="{FF2B5EF4-FFF2-40B4-BE49-F238E27FC236}">
                <a16:creationId xmlns:a16="http://schemas.microsoft.com/office/drawing/2014/main" id="{FED09A3C-348D-2D58-93D2-5FB6B48F0F18}"/>
              </a:ext>
            </a:extLst>
          </p:cNvPr>
          <p:cNvSpPr txBox="1"/>
          <p:nvPr/>
        </p:nvSpPr>
        <p:spPr>
          <a:xfrm>
            <a:off x="115860" y="702459"/>
            <a:ext cx="6604429" cy="954107"/>
          </a:xfrm>
          <a:prstGeom prst="rect">
            <a:avLst/>
          </a:prstGeom>
          <a:noFill/>
        </p:spPr>
        <p:txBody>
          <a:bodyPr wrap="square" rtlCol="0">
            <a:spAutoFit/>
          </a:bodyPr>
          <a:lstStyle/>
          <a:p>
            <a:r>
              <a:rPr kumimoji="1" lang="ja-JP" altLang="en-US" sz="1400">
                <a:latin typeface="BIZ UDPゴシック" panose="020B0400000000000000" pitchFamily="50" charset="-128"/>
                <a:ea typeface="BIZ UDPゴシック" panose="020B0400000000000000" pitchFamily="50" charset="-128"/>
              </a:rPr>
              <a:t>　特定一般教育訓練を修了した場合、受講者が指定教育訓練実施者に対して支払った教育訓練経費★★★★の</a:t>
            </a:r>
            <a:r>
              <a:rPr kumimoji="1" lang="ja-JP" altLang="en-US" sz="1400" u="sng">
                <a:solidFill>
                  <a:srgbClr val="FF0000"/>
                </a:solidFill>
                <a:latin typeface="BIZ UDPゴシック" panose="020B0400000000000000" pitchFamily="50" charset="-128"/>
                <a:ea typeface="BIZ UDPゴシック" panose="020B0400000000000000" pitchFamily="50" charset="-128"/>
              </a:rPr>
              <a:t>最大</a:t>
            </a:r>
            <a:r>
              <a:rPr kumimoji="1" lang="en-US" altLang="ja-JP" sz="1400" u="sng">
                <a:solidFill>
                  <a:srgbClr val="FF0000"/>
                </a:solidFill>
                <a:latin typeface="BIZ UDPゴシック" panose="020B0400000000000000" pitchFamily="50" charset="-128"/>
                <a:ea typeface="BIZ UDPゴシック" panose="020B0400000000000000" pitchFamily="50" charset="-128"/>
              </a:rPr>
              <a:t>50</a:t>
            </a:r>
            <a:r>
              <a:rPr kumimoji="1" lang="ja-JP" altLang="en-US" sz="1400" u="sng">
                <a:solidFill>
                  <a:srgbClr val="FF0000"/>
                </a:solidFill>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１）に相当する額をハローワークが支給します。</a:t>
            </a:r>
            <a:endParaRPr kumimoji="1" lang="en-US" altLang="ja-JP" sz="1400">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　　</a:t>
            </a:r>
            <a:r>
              <a:rPr kumimoji="1" lang="en-US" altLang="ja-JP" sz="1200">
                <a:latin typeface="BIZ UDPゴシック" panose="020B0400000000000000" pitchFamily="50" charset="-128"/>
                <a:ea typeface="BIZ UDPゴシック" panose="020B0400000000000000" pitchFamily="50" charset="-128"/>
              </a:rPr>
              <a:t>※</a:t>
            </a:r>
            <a:r>
              <a:rPr kumimoji="1" lang="ja-JP" altLang="en-US" sz="1200">
                <a:latin typeface="BIZ UDPゴシック" panose="020B0400000000000000" pitchFamily="50" charset="-128"/>
                <a:ea typeface="BIZ UDPゴシック" panose="020B0400000000000000" pitchFamily="50" charset="-128"/>
              </a:rPr>
              <a:t>１　受講開始日が令和６年９月</a:t>
            </a:r>
            <a:r>
              <a:rPr kumimoji="1" lang="en-US" altLang="ja-JP" sz="1200">
                <a:latin typeface="BIZ UDPゴシック" panose="020B0400000000000000" pitchFamily="50" charset="-128"/>
                <a:ea typeface="BIZ UDPゴシック" panose="020B0400000000000000" pitchFamily="50" charset="-128"/>
              </a:rPr>
              <a:t>30</a:t>
            </a:r>
            <a:r>
              <a:rPr kumimoji="1" lang="ja-JP" altLang="en-US" sz="1200">
                <a:latin typeface="BIZ UDPゴシック" panose="020B0400000000000000" pitchFamily="50" charset="-128"/>
                <a:ea typeface="BIZ UDPゴシック" panose="020B0400000000000000" pitchFamily="50" charset="-128"/>
              </a:rPr>
              <a:t>日以前の場合は、</a:t>
            </a:r>
            <a:r>
              <a:rPr kumimoji="1" lang="en-US" altLang="ja-JP" sz="1200">
                <a:latin typeface="BIZ UDPゴシック" panose="020B0400000000000000" pitchFamily="50" charset="-128"/>
                <a:ea typeface="BIZ UDPゴシック" panose="020B0400000000000000" pitchFamily="50" charset="-128"/>
              </a:rPr>
              <a:t>40</a:t>
            </a:r>
            <a:r>
              <a:rPr kumimoji="1" lang="ja-JP" altLang="en-US" sz="1200">
                <a:latin typeface="BIZ UDPゴシック" panose="020B0400000000000000" pitchFamily="50" charset="-128"/>
                <a:ea typeface="BIZ UDPゴシック" panose="020B0400000000000000" pitchFamily="50" charset="-128"/>
              </a:rPr>
              <a:t>％です。</a:t>
            </a:r>
            <a:endParaRPr kumimoji="1" lang="en-US" altLang="ja-JP" sz="1200">
              <a:latin typeface="BIZ UDPゴシック" panose="020B0400000000000000" pitchFamily="50" charset="-128"/>
              <a:ea typeface="BIZ UDPゴシック" panose="020B0400000000000000" pitchFamily="50" charset="-128"/>
            </a:endParaRPr>
          </a:p>
        </p:txBody>
      </p:sp>
      <p:graphicFrame>
        <p:nvGraphicFramePr>
          <p:cNvPr id="11" name="表 10">
            <a:extLst>
              <a:ext uri="{FF2B5EF4-FFF2-40B4-BE49-F238E27FC236}">
                <a16:creationId xmlns:a16="http://schemas.microsoft.com/office/drawing/2014/main" id="{6441D897-5D3C-EBE9-A690-302D858DED43}"/>
              </a:ext>
            </a:extLst>
          </p:cNvPr>
          <p:cNvGraphicFramePr>
            <a:graphicFrameLocks noGrp="1"/>
          </p:cNvGraphicFramePr>
          <p:nvPr>
            <p:extLst>
              <p:ext uri="{D42A27DB-BD31-4B8C-83A1-F6EECF244321}">
                <p14:modId xmlns:p14="http://schemas.microsoft.com/office/powerpoint/2010/main" val="2511452221"/>
              </p:ext>
            </p:extLst>
          </p:nvPr>
        </p:nvGraphicFramePr>
        <p:xfrm>
          <a:off x="458245" y="5206377"/>
          <a:ext cx="3425951" cy="1562068"/>
        </p:xfrm>
        <a:graphic>
          <a:graphicData uri="http://schemas.openxmlformats.org/drawingml/2006/table">
            <a:tbl>
              <a:tblPr firstRow="1" bandRow="1">
                <a:tableStyleId>{10A1B5D5-9B99-4C35-A422-299274C87663}</a:tableStyleId>
              </a:tblPr>
              <a:tblGrid>
                <a:gridCol w="960843">
                  <a:extLst>
                    <a:ext uri="{9D8B030D-6E8A-4147-A177-3AD203B41FA5}">
                      <a16:colId xmlns:a16="http://schemas.microsoft.com/office/drawing/2014/main" val="20000"/>
                    </a:ext>
                  </a:extLst>
                </a:gridCol>
                <a:gridCol w="1268089">
                  <a:extLst>
                    <a:ext uri="{9D8B030D-6E8A-4147-A177-3AD203B41FA5}">
                      <a16:colId xmlns:a16="http://schemas.microsoft.com/office/drawing/2014/main" val="20001"/>
                    </a:ext>
                  </a:extLst>
                </a:gridCol>
                <a:gridCol w="1197019">
                  <a:extLst>
                    <a:ext uri="{9D8B030D-6E8A-4147-A177-3AD203B41FA5}">
                      <a16:colId xmlns:a16="http://schemas.microsoft.com/office/drawing/2014/main" val="20002"/>
                    </a:ext>
                  </a:extLst>
                </a:gridCol>
              </a:tblGrid>
              <a:tr h="257488">
                <a:tc>
                  <a:txBody>
                    <a:bodyPr/>
                    <a:lstStyle/>
                    <a:p>
                      <a:endParaRPr kumimoji="1" lang="ja-JP" altLang="en-US" sz="1100">
                        <a:latin typeface="メイリオ" panose="020B0604030504040204" pitchFamily="50" charset="-128"/>
                        <a:ea typeface="メイリオ" panose="020B0604030504040204" pitchFamily="50" charset="-128"/>
                        <a:cs typeface="メイリオ" panose="020B0604030504040204" pitchFamily="50" charset="-128"/>
                      </a:endParaRPr>
                    </a:p>
                  </a:txBody>
                  <a:tcPr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44"/>
                    </a:solidFill>
                  </a:tcPr>
                </a:tc>
                <a:tc>
                  <a:txBody>
                    <a:bodyPr/>
                    <a:lstStyle/>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教育訓練経費</a:t>
                      </a:r>
                    </a:p>
                  </a:txBody>
                  <a:tcPr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44"/>
                    </a:solidFill>
                  </a:tcPr>
                </a:tc>
                <a:tc>
                  <a:txBody>
                    <a:bodyPr/>
                    <a:lstStyle/>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支給額</a:t>
                      </a:r>
                    </a:p>
                  </a:txBody>
                  <a:tcPr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44"/>
                    </a:solidFill>
                  </a:tcPr>
                </a:tc>
                <a:extLst>
                  <a:ext uri="{0D108BD9-81ED-4DB2-BD59-A6C34878D82A}">
                    <a16:rowId xmlns:a16="http://schemas.microsoft.com/office/drawing/2014/main" val="10000"/>
                  </a:ext>
                </a:extLst>
              </a:tr>
              <a:tr h="423015">
                <a:tc>
                  <a:txBody>
                    <a:bodyPr/>
                    <a:lstStyle/>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本体給付</a:t>
                      </a:r>
                    </a:p>
                  </a:txBody>
                  <a:tcPr marL="36000" marR="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b="0"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（入学料含む）</a:t>
                      </a:r>
                      <a:endParaRPr kumimoji="1" lang="ja-JP" altLang="en-US"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1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1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b="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b="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b="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a:t>
                      </a:r>
                    </a:p>
                  </a:txBody>
                  <a:tcPr marL="36000" marR="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59799">
                <a:tc>
                  <a:txBody>
                    <a:bodyPr/>
                    <a:lstStyle/>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資格取得等</a:t>
                      </a:r>
                      <a:endParaRPr kumimoji="1" lang="en-US" altLang="ja-JP" sz="11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した場合</a:t>
                      </a:r>
                    </a:p>
                  </a:txBody>
                  <a:tcPr marL="36000" marR="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1">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100" b="1">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100" b="1">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b="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b="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b="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７）</a:t>
                      </a:r>
                    </a:p>
                  </a:txBody>
                  <a:tcPr marL="36000" marR="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421766">
                <a:tc>
                  <a:txBody>
                    <a:bodyPr/>
                    <a:lstStyle/>
                    <a:p>
                      <a:pPr algn="ctr"/>
                      <a:r>
                        <a:rPr kumimoji="1" lang="ja-JP" altLang="en-US" sz="1100">
                          <a:latin typeface="メイリオ" panose="020B0604030504040204" pitchFamily="50" charset="-128"/>
                          <a:ea typeface="メイリオ" panose="020B0604030504040204" pitchFamily="50" charset="-128"/>
                          <a:cs typeface="メイリオ" panose="020B0604030504040204" pitchFamily="50" charset="-128"/>
                        </a:rPr>
                        <a:t>合計</a:t>
                      </a:r>
                    </a:p>
                  </a:txBody>
                  <a:tcPr marL="36000" marR="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1">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100" b="1">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100" b="1">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
        <p:nvSpPr>
          <p:cNvPr id="12" name="テキスト ボックス 11">
            <a:extLst>
              <a:ext uri="{FF2B5EF4-FFF2-40B4-BE49-F238E27FC236}">
                <a16:creationId xmlns:a16="http://schemas.microsoft.com/office/drawing/2014/main" id="{07660602-6C56-966B-0CA7-F4E83565C2D6}"/>
              </a:ext>
            </a:extLst>
          </p:cNvPr>
          <p:cNvSpPr txBox="1"/>
          <p:nvPr/>
        </p:nvSpPr>
        <p:spPr>
          <a:xfrm>
            <a:off x="290696" y="4818794"/>
            <a:ext cx="6841790" cy="365591"/>
          </a:xfrm>
          <a:prstGeom prst="rect">
            <a:avLst/>
          </a:prstGeom>
          <a:noFill/>
          <a:ln>
            <a:noFill/>
            <a:prstDash val="sysDot"/>
          </a:ln>
        </p:spPr>
        <p:txBody>
          <a:bodyPr wrap="square" lIns="72000" tIns="108000" bIns="72000" rtlCol="0">
            <a:spAutoFit/>
          </a:bodyPr>
          <a:lstStyle/>
          <a:p>
            <a:pPr>
              <a:lnSpc>
                <a:spcPts val="1700"/>
              </a:lnSpc>
            </a:pPr>
            <a:r>
              <a:rPr lang="en-US" altLang="ja-JP" sz="1100" b="1">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100" b="1">
                <a:latin typeface="BIZ UDPゴシック" panose="020B0400000000000000" pitchFamily="50" charset="-128"/>
                <a:ea typeface="BIZ UDPゴシック" panose="020B0400000000000000" pitchFamily="50" charset="-128"/>
                <a:cs typeface="メイリオ" panose="020B0604030504040204" pitchFamily="50" charset="-128"/>
              </a:rPr>
              <a:t>例</a:t>
            </a:r>
            <a:r>
              <a:rPr lang="en-US" altLang="ja-JP" sz="1100" b="1">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100" b="1">
                <a:latin typeface="BIZ UDPゴシック" panose="020B0400000000000000" pitchFamily="50" charset="-128"/>
                <a:ea typeface="BIZ UDPゴシック" panose="020B0400000000000000" pitchFamily="50" charset="-128"/>
                <a:cs typeface="メイリオ" panose="020B0604030504040204" pitchFamily="50" charset="-128"/>
              </a:rPr>
              <a:t>訓練期間：</a:t>
            </a:r>
            <a:r>
              <a:rPr lang="en-US" altLang="ja-JP" sz="1100" b="1">
                <a:latin typeface="BIZ UDPゴシック" panose="020B0400000000000000" pitchFamily="50" charset="-128"/>
                <a:ea typeface="BIZ UDPゴシック" panose="020B0400000000000000" pitchFamily="50" charset="-128"/>
                <a:cs typeface="メイリオ" panose="020B0604030504040204" pitchFamily="50" charset="-128"/>
              </a:rPr>
              <a:t>3</a:t>
            </a:r>
            <a:r>
              <a:rPr lang="ja-JP" altLang="en-US" sz="1100" b="1">
                <a:latin typeface="BIZ UDPゴシック" panose="020B0400000000000000" pitchFamily="50" charset="-128"/>
                <a:ea typeface="BIZ UDPゴシック" panose="020B0400000000000000" pitchFamily="50" charset="-128"/>
                <a:cs typeface="メイリオ" panose="020B0604030504040204" pitchFamily="50" charset="-128"/>
              </a:rPr>
              <a:t>か月 ／ 入学料：</a:t>
            </a:r>
            <a:r>
              <a:rPr lang="en-US" altLang="ja-JP" sz="1100" b="1">
                <a:latin typeface="BIZ UDPゴシック" panose="020B0400000000000000" pitchFamily="50" charset="-128"/>
                <a:ea typeface="BIZ UDPゴシック" panose="020B0400000000000000" pitchFamily="50" charset="-128"/>
                <a:cs typeface="メイリオ" panose="020B0604030504040204" pitchFamily="50" charset="-128"/>
              </a:rPr>
              <a:t>5</a:t>
            </a:r>
            <a:r>
              <a:rPr lang="ja-JP" altLang="en-US" sz="1100" b="1">
                <a:latin typeface="BIZ UDPゴシック" panose="020B0400000000000000" pitchFamily="50" charset="-128"/>
                <a:ea typeface="BIZ UDPゴシック" panose="020B0400000000000000" pitchFamily="50" charset="-128"/>
                <a:cs typeface="メイリオ" panose="020B0604030504040204" pitchFamily="50" charset="-128"/>
              </a:rPr>
              <a:t>万円 ／ 受講料：</a:t>
            </a:r>
            <a:r>
              <a:rPr lang="en-US" altLang="ja-JP" sz="1100" b="1">
                <a:latin typeface="BIZ UDPゴシック" panose="020B0400000000000000" pitchFamily="50" charset="-128"/>
                <a:ea typeface="BIZ UDPゴシック" panose="020B0400000000000000" pitchFamily="50" charset="-128"/>
                <a:cs typeface="メイリオ" panose="020B0604030504040204" pitchFamily="50" charset="-128"/>
              </a:rPr>
              <a:t>25</a:t>
            </a:r>
            <a:r>
              <a:rPr lang="ja-JP" altLang="en-US" sz="1100" b="1">
                <a:latin typeface="BIZ UDPゴシック" panose="020B0400000000000000" pitchFamily="50" charset="-128"/>
                <a:ea typeface="BIZ UDPゴシック" panose="020B0400000000000000" pitchFamily="50" charset="-128"/>
                <a:cs typeface="メイリオ" panose="020B0604030504040204" pitchFamily="50" charset="-128"/>
              </a:rPr>
              <a:t>万円</a:t>
            </a:r>
            <a:endParaRPr lang="en-US" altLang="ja-JP" sz="1100" b="1">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4" name="テキスト ボックス 13">
            <a:extLst>
              <a:ext uri="{FF2B5EF4-FFF2-40B4-BE49-F238E27FC236}">
                <a16:creationId xmlns:a16="http://schemas.microsoft.com/office/drawing/2014/main" id="{F2296778-B17F-B2F5-F133-AF1DBD5ADE2F}"/>
              </a:ext>
            </a:extLst>
          </p:cNvPr>
          <p:cNvSpPr txBox="1"/>
          <p:nvPr/>
        </p:nvSpPr>
        <p:spPr>
          <a:xfrm>
            <a:off x="3929270" y="5470805"/>
            <a:ext cx="3057933" cy="415498"/>
          </a:xfrm>
          <a:prstGeom prst="rect">
            <a:avLst/>
          </a:prstGeom>
          <a:noFill/>
        </p:spPr>
        <p:txBody>
          <a:bodyPr wrap="square" rtlCol="0">
            <a:spAutoFit/>
          </a:bodyPr>
          <a:lstStyle/>
          <a:p>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６　</a:t>
            </a:r>
            <a:r>
              <a:rPr lang="en-US" altLang="ja-JP" sz="1050">
                <a:latin typeface="BIZ UDPゴシック" panose="020B0400000000000000" pitchFamily="50" charset="-128"/>
                <a:ea typeface="BIZ UDPゴシック" panose="020B0400000000000000" pitchFamily="50" charset="-128"/>
              </a:rPr>
              <a:t>30</a:t>
            </a:r>
            <a:r>
              <a:rPr kumimoji="1" lang="ja-JP" altLang="en-US" sz="1050">
                <a:latin typeface="BIZ UDPゴシック" panose="020B0400000000000000" pitchFamily="50" charset="-128"/>
                <a:ea typeface="BIZ UDPゴシック" panose="020B0400000000000000" pitchFamily="50" charset="-128"/>
              </a:rPr>
              <a:t>万円</a:t>
            </a:r>
            <a:r>
              <a:rPr kumimoji="1" lang="en-US" altLang="ja-JP" sz="1050">
                <a:latin typeface="BIZ UDPゴシック" panose="020B0400000000000000" pitchFamily="50" charset="-128"/>
                <a:ea typeface="BIZ UDPゴシック" panose="020B0400000000000000" pitchFamily="50" charset="-128"/>
              </a:rPr>
              <a:t>×40</a:t>
            </a:r>
            <a:r>
              <a:rPr kumimoji="1" lang="ja-JP" altLang="en-US" sz="1050">
                <a:latin typeface="BIZ UDPゴシック" panose="020B0400000000000000" pitchFamily="50" charset="-128"/>
                <a:ea typeface="BIZ UDPゴシック" panose="020B0400000000000000" pitchFamily="50" charset="-128"/>
              </a:rPr>
              <a:t>％＝</a:t>
            </a:r>
            <a:r>
              <a:rPr kumimoji="1" lang="en-US" altLang="ja-JP" sz="1050">
                <a:latin typeface="BIZ UDPゴシック" panose="020B0400000000000000" pitchFamily="50" charset="-128"/>
                <a:ea typeface="BIZ UDPゴシック" panose="020B0400000000000000" pitchFamily="50" charset="-128"/>
              </a:rPr>
              <a:t>12</a:t>
            </a:r>
            <a:r>
              <a:rPr kumimoji="1" lang="ja-JP" altLang="en-US" sz="1050">
                <a:latin typeface="BIZ UDPゴシック" panose="020B0400000000000000" pitchFamily="50" charset="-128"/>
                <a:ea typeface="BIZ UDPゴシック" panose="020B0400000000000000" pitchFamily="50" charset="-128"/>
              </a:rPr>
              <a:t>万円</a:t>
            </a:r>
            <a:endParaRPr kumimoji="1" lang="en-US" altLang="ja-JP" sz="1050">
              <a:latin typeface="BIZ UDPゴシック" panose="020B0400000000000000" pitchFamily="50" charset="-128"/>
              <a:ea typeface="BIZ UDPゴシック" panose="020B0400000000000000" pitchFamily="50" charset="-128"/>
            </a:endParaRPr>
          </a:p>
          <a:p>
            <a:r>
              <a:rPr kumimoji="1" lang="ja-JP" altLang="en-US" sz="1050">
                <a:latin typeface="BIZ UDPゴシック" panose="020B0400000000000000" pitchFamily="50" charset="-128"/>
                <a:ea typeface="BIZ UDPゴシック" panose="020B0400000000000000" pitchFamily="50" charset="-128"/>
              </a:rPr>
              <a:t>　　　（</a:t>
            </a:r>
            <a:r>
              <a:rPr lang="en-US" altLang="ja-JP" sz="1050">
                <a:latin typeface="BIZ UDPゴシック" panose="020B0400000000000000" pitchFamily="50" charset="-128"/>
                <a:ea typeface="BIZ UDPゴシック" panose="020B0400000000000000" pitchFamily="50" charset="-128"/>
              </a:rPr>
              <a:t>20</a:t>
            </a:r>
            <a:r>
              <a:rPr lang="ja-JP" altLang="en-US" sz="1050">
                <a:latin typeface="BIZ UDPゴシック" panose="020B0400000000000000" pitchFamily="50" charset="-128"/>
                <a:ea typeface="BIZ UDPゴシック" panose="020B0400000000000000" pitchFamily="50" charset="-128"/>
              </a:rPr>
              <a:t>万円を超える場合は</a:t>
            </a:r>
            <a:r>
              <a:rPr lang="en-US" altLang="ja-JP" sz="1050">
                <a:latin typeface="BIZ UDPゴシック" panose="020B0400000000000000" pitchFamily="50" charset="-128"/>
                <a:ea typeface="BIZ UDPゴシック" panose="020B0400000000000000" pitchFamily="50" charset="-128"/>
              </a:rPr>
              <a:t>20</a:t>
            </a:r>
            <a:r>
              <a:rPr lang="ja-JP" altLang="en-US" sz="1050">
                <a:latin typeface="BIZ UDPゴシック" panose="020B0400000000000000" pitchFamily="50" charset="-128"/>
                <a:ea typeface="BIZ UDPゴシック" panose="020B0400000000000000" pitchFamily="50" charset="-128"/>
              </a:rPr>
              <a:t>万円が上限</a:t>
            </a:r>
            <a:r>
              <a:rPr kumimoji="1" lang="ja-JP" altLang="en-US" sz="1050">
                <a:latin typeface="BIZ UDPゴシック" panose="020B0400000000000000" pitchFamily="50" charset="-128"/>
                <a:ea typeface="BIZ UDPゴシック" panose="020B0400000000000000" pitchFamily="50" charset="-128"/>
              </a:rPr>
              <a:t>）</a:t>
            </a:r>
          </a:p>
        </p:txBody>
      </p:sp>
      <p:sp>
        <p:nvSpPr>
          <p:cNvPr id="15" name="テキスト ボックス 14">
            <a:extLst>
              <a:ext uri="{FF2B5EF4-FFF2-40B4-BE49-F238E27FC236}">
                <a16:creationId xmlns:a16="http://schemas.microsoft.com/office/drawing/2014/main" id="{3B3F4E4A-FB52-2488-6361-249302AEBA56}"/>
              </a:ext>
            </a:extLst>
          </p:cNvPr>
          <p:cNvSpPr txBox="1"/>
          <p:nvPr/>
        </p:nvSpPr>
        <p:spPr>
          <a:xfrm>
            <a:off x="3925372" y="5874693"/>
            <a:ext cx="2932628" cy="415498"/>
          </a:xfrm>
          <a:prstGeom prst="rect">
            <a:avLst/>
          </a:prstGeom>
          <a:noFill/>
        </p:spPr>
        <p:txBody>
          <a:bodyPr wrap="square" rtlCol="0">
            <a:spAutoFit/>
          </a:bodyPr>
          <a:lstStyle/>
          <a:p>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７　</a:t>
            </a:r>
            <a:r>
              <a:rPr kumimoji="1" lang="en-US" altLang="ja-JP" sz="1050">
                <a:latin typeface="BIZ UDPゴシック" panose="020B0400000000000000" pitchFamily="50" charset="-128"/>
                <a:ea typeface="BIZ UDPゴシック" panose="020B0400000000000000" pitchFamily="50" charset="-128"/>
              </a:rPr>
              <a:t>30</a:t>
            </a:r>
            <a:r>
              <a:rPr kumimoji="1" lang="ja-JP" altLang="en-US" sz="1050">
                <a:latin typeface="BIZ UDPゴシック" panose="020B0400000000000000" pitchFamily="50" charset="-128"/>
                <a:ea typeface="BIZ UDPゴシック" panose="020B0400000000000000" pitchFamily="50" charset="-128"/>
              </a:rPr>
              <a:t>万円</a:t>
            </a:r>
            <a:r>
              <a:rPr kumimoji="1" lang="en-US" altLang="ja-JP" sz="1050">
                <a:latin typeface="BIZ UDPゴシック" panose="020B0400000000000000" pitchFamily="50" charset="-128"/>
                <a:ea typeface="BIZ UDPゴシック" panose="020B0400000000000000" pitchFamily="50" charset="-128"/>
              </a:rPr>
              <a:t>×10</a:t>
            </a:r>
            <a:r>
              <a:rPr kumimoji="1" lang="ja-JP" altLang="en-US" sz="1050">
                <a:latin typeface="BIZ UDPゴシック" panose="020B0400000000000000" pitchFamily="50" charset="-128"/>
                <a:ea typeface="BIZ UDPゴシック" panose="020B0400000000000000" pitchFamily="50" charset="-128"/>
              </a:rPr>
              <a:t>％＝</a:t>
            </a:r>
            <a:r>
              <a:rPr kumimoji="1" lang="en-US" altLang="ja-JP" sz="1050">
                <a:latin typeface="BIZ UDPゴシック" panose="020B0400000000000000" pitchFamily="50" charset="-128"/>
                <a:ea typeface="BIZ UDPゴシック" panose="020B0400000000000000" pitchFamily="50" charset="-128"/>
              </a:rPr>
              <a:t>3</a:t>
            </a:r>
            <a:r>
              <a:rPr kumimoji="1" lang="ja-JP" altLang="en-US" sz="1050">
                <a:latin typeface="BIZ UDPゴシック" panose="020B0400000000000000" pitchFamily="50" charset="-128"/>
                <a:ea typeface="BIZ UDPゴシック" panose="020B0400000000000000" pitchFamily="50" charset="-128"/>
              </a:rPr>
              <a:t>万円</a:t>
            </a:r>
            <a:endParaRPr kumimoji="1" lang="en-US" altLang="ja-JP" sz="1050">
              <a:latin typeface="BIZ UDPゴシック" panose="020B0400000000000000" pitchFamily="50" charset="-128"/>
              <a:ea typeface="BIZ UDPゴシック" panose="020B0400000000000000" pitchFamily="50" charset="-128"/>
            </a:endParaRPr>
          </a:p>
          <a:p>
            <a:r>
              <a:rPr kumimoji="1" lang="ja-JP" altLang="en-US" sz="105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5</a:t>
            </a:r>
            <a:r>
              <a:rPr kumimoji="1" lang="ja-JP" altLang="en-US" sz="1050">
                <a:latin typeface="BIZ UDPゴシック" panose="020B0400000000000000" pitchFamily="50" charset="-128"/>
                <a:ea typeface="BIZ UDPゴシック" panose="020B0400000000000000" pitchFamily="50" charset="-128"/>
              </a:rPr>
              <a:t>万円を超える場合は</a:t>
            </a:r>
            <a:r>
              <a:rPr kumimoji="1" lang="en-US" altLang="ja-JP" sz="1050">
                <a:latin typeface="BIZ UDPゴシック" panose="020B0400000000000000" pitchFamily="50" charset="-128"/>
                <a:ea typeface="BIZ UDPゴシック" panose="020B0400000000000000" pitchFamily="50" charset="-128"/>
              </a:rPr>
              <a:t>5</a:t>
            </a:r>
            <a:r>
              <a:rPr kumimoji="1" lang="ja-JP" altLang="en-US" sz="1050">
                <a:latin typeface="BIZ UDPゴシック" panose="020B0400000000000000" pitchFamily="50" charset="-128"/>
                <a:ea typeface="BIZ UDPゴシック" panose="020B0400000000000000" pitchFamily="50" charset="-128"/>
              </a:rPr>
              <a:t>万円が上限）</a:t>
            </a:r>
            <a:endParaRPr kumimoji="1" lang="en-US" altLang="ja-JP" sz="105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FB617272-524D-3D3B-9145-BA0D181F7722}"/>
              </a:ext>
            </a:extLst>
          </p:cNvPr>
          <p:cNvSpPr txBox="1"/>
          <p:nvPr/>
        </p:nvSpPr>
        <p:spPr>
          <a:xfrm>
            <a:off x="66770" y="1758060"/>
            <a:ext cx="6604429" cy="984885"/>
          </a:xfrm>
          <a:prstGeom prst="rect">
            <a:avLst/>
          </a:prstGeom>
          <a:noFill/>
        </p:spPr>
        <p:txBody>
          <a:bodyPr wrap="square" rtlCol="0">
            <a:spAutoFit/>
          </a:bodyPr>
          <a:lstStyle/>
          <a:p>
            <a:r>
              <a:rPr kumimoji="1" lang="ja-JP" altLang="en-US" sz="1600" b="1">
                <a:latin typeface="BIZ UDPゴシック" panose="020B0400000000000000" pitchFamily="50" charset="-128"/>
                <a:ea typeface="BIZ UDPゴシック" panose="020B0400000000000000" pitchFamily="50" charset="-128"/>
              </a:rPr>
              <a:t>　●特定一般教育訓練を修了した場合</a:t>
            </a:r>
            <a:endParaRPr kumimoji="1" lang="en-US" altLang="ja-JP" sz="1600" b="1">
              <a:latin typeface="BIZ UDPゴシック" panose="020B0400000000000000" pitchFamily="50" charset="-128"/>
              <a:ea typeface="BIZ UDPゴシック" panose="020B0400000000000000" pitchFamily="50" charset="-128"/>
            </a:endParaRPr>
          </a:p>
          <a:p>
            <a:pPr indent="90488"/>
            <a:r>
              <a:rPr kumimoji="1" lang="ja-JP" altLang="en-US" sz="1600" b="1">
                <a:latin typeface="BIZ UDPゴシック" panose="020B0400000000000000" pitchFamily="50" charset="-128"/>
                <a:ea typeface="BIZ UDPゴシック" panose="020B0400000000000000" pitchFamily="50" charset="-128"/>
              </a:rPr>
              <a:t>　　</a:t>
            </a:r>
            <a:r>
              <a:rPr kumimoji="1" lang="ja-JP" altLang="en-US" sz="1400">
                <a:latin typeface="BIZ UDPゴシック" panose="020B0400000000000000" pitchFamily="50" charset="-128"/>
                <a:ea typeface="BIZ UDPゴシック" panose="020B0400000000000000" pitchFamily="50" charset="-128"/>
              </a:rPr>
              <a:t>教育訓練経費の</a:t>
            </a:r>
            <a:r>
              <a:rPr kumimoji="1" lang="en-US" altLang="ja-JP" sz="1400">
                <a:latin typeface="BIZ UDPゴシック" panose="020B0400000000000000" pitchFamily="50" charset="-128"/>
                <a:ea typeface="BIZ UDPゴシック" panose="020B0400000000000000" pitchFamily="50" charset="-128"/>
              </a:rPr>
              <a:t>40</a:t>
            </a:r>
            <a:r>
              <a:rPr kumimoji="1" lang="ja-JP" altLang="en-US" sz="1400">
                <a:latin typeface="BIZ UDPゴシック" panose="020B0400000000000000" pitchFamily="50" charset="-128"/>
                <a:ea typeface="BIZ UDPゴシック" panose="020B0400000000000000" pitchFamily="50" charset="-128"/>
              </a:rPr>
              <a:t>％に相当する額（</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２）を支給します。</a:t>
            </a:r>
            <a:endParaRPr kumimoji="1" lang="en-US" altLang="ja-JP" sz="1400">
              <a:latin typeface="BIZ UDPゴシック" panose="020B0400000000000000" pitchFamily="50" charset="-128"/>
              <a:ea typeface="BIZ UDPゴシック" panose="020B0400000000000000" pitchFamily="50" charset="-128"/>
            </a:endParaRPr>
          </a:p>
          <a:p>
            <a:pPr marL="806450" indent="-625475"/>
            <a:r>
              <a:rPr kumimoji="1" lang="ja-JP" altLang="en-US" sz="1400">
                <a:latin typeface="BIZ UDPゴシック" panose="020B0400000000000000" pitchFamily="50" charset="-128"/>
                <a:ea typeface="BIZ UDPゴシック" panose="020B0400000000000000" pitchFamily="50" charset="-128"/>
              </a:rPr>
              <a:t>　　</a:t>
            </a:r>
            <a:r>
              <a:rPr kumimoji="1" lang="en-US" altLang="ja-JP" sz="1200">
                <a:latin typeface="BIZ UDPゴシック" panose="020B0400000000000000" pitchFamily="50" charset="-128"/>
                <a:ea typeface="BIZ UDPゴシック" panose="020B0400000000000000" pitchFamily="50" charset="-128"/>
              </a:rPr>
              <a:t>※</a:t>
            </a:r>
            <a:r>
              <a:rPr kumimoji="1" lang="ja-JP" altLang="en-US" sz="1200">
                <a:latin typeface="BIZ UDPゴシック" panose="020B0400000000000000" pitchFamily="50" charset="-128"/>
                <a:ea typeface="BIZ UDPゴシック" panose="020B0400000000000000" pitchFamily="50" charset="-128"/>
              </a:rPr>
              <a:t>２　</a:t>
            </a:r>
            <a:r>
              <a:rPr kumimoji="1" lang="en-US" altLang="ja-JP" sz="1200">
                <a:latin typeface="BIZ UDPゴシック" panose="020B0400000000000000" pitchFamily="50" charset="-128"/>
                <a:ea typeface="BIZ UDPゴシック" panose="020B0400000000000000" pitchFamily="50" charset="-128"/>
              </a:rPr>
              <a:t>40</a:t>
            </a:r>
            <a:r>
              <a:rPr kumimoji="1" lang="ja-JP" altLang="en-US" sz="1200">
                <a:latin typeface="BIZ UDPゴシック" panose="020B0400000000000000" pitchFamily="50" charset="-128"/>
                <a:ea typeface="BIZ UDPゴシック" panose="020B0400000000000000" pitchFamily="50" charset="-128"/>
              </a:rPr>
              <a:t>％に相当する額が</a:t>
            </a:r>
            <a:r>
              <a:rPr kumimoji="1" lang="en-US" altLang="ja-JP" sz="1200">
                <a:latin typeface="BIZ UDPゴシック" panose="020B0400000000000000" pitchFamily="50" charset="-128"/>
                <a:ea typeface="BIZ UDPゴシック" panose="020B0400000000000000" pitchFamily="50" charset="-128"/>
              </a:rPr>
              <a:t>20</a:t>
            </a:r>
            <a:r>
              <a:rPr kumimoji="1" lang="ja-JP" altLang="en-US" sz="1200">
                <a:latin typeface="BIZ UDPゴシック" panose="020B0400000000000000" pitchFamily="50" charset="-128"/>
                <a:ea typeface="BIZ UDPゴシック" panose="020B0400000000000000" pitchFamily="50" charset="-128"/>
              </a:rPr>
              <a:t>万円を超える場合の支給額は</a:t>
            </a:r>
            <a:r>
              <a:rPr kumimoji="1" lang="en-US" altLang="ja-JP" sz="1200">
                <a:latin typeface="BIZ UDPゴシック" panose="020B0400000000000000" pitchFamily="50" charset="-128"/>
                <a:ea typeface="BIZ UDPゴシック" panose="020B0400000000000000" pitchFamily="50" charset="-128"/>
              </a:rPr>
              <a:t>20</a:t>
            </a:r>
            <a:r>
              <a:rPr kumimoji="1" lang="ja-JP" altLang="en-US" sz="1200">
                <a:latin typeface="BIZ UDPゴシック" panose="020B0400000000000000" pitchFamily="50" charset="-128"/>
                <a:ea typeface="BIZ UDPゴシック" panose="020B0400000000000000" pitchFamily="50" charset="-128"/>
              </a:rPr>
              <a:t>万円とし、４千円を超えない場合は支給されません。</a:t>
            </a:r>
            <a:endParaRPr kumimoji="1" lang="en-US" altLang="ja-JP" sz="1400">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2D1BC0F2-93A5-238E-FCBD-E2EDF24111FC}"/>
              </a:ext>
            </a:extLst>
          </p:cNvPr>
          <p:cNvSpPr txBox="1"/>
          <p:nvPr/>
        </p:nvSpPr>
        <p:spPr>
          <a:xfrm>
            <a:off x="177831" y="2811679"/>
            <a:ext cx="6476466" cy="2092881"/>
          </a:xfrm>
          <a:prstGeom prst="rect">
            <a:avLst/>
          </a:prstGeom>
          <a:noFill/>
        </p:spPr>
        <p:txBody>
          <a:bodyPr wrap="square">
            <a:spAutoFit/>
          </a:bodyPr>
          <a:lstStyle/>
          <a:p>
            <a:r>
              <a:rPr kumimoji="1" lang="ja-JP" altLang="en-US" sz="1600" b="1">
                <a:latin typeface="BIZ UDPゴシック" panose="020B0400000000000000" pitchFamily="50" charset="-128"/>
                <a:ea typeface="BIZ UDPゴシック" panose="020B0400000000000000" pitchFamily="50" charset="-128"/>
              </a:rPr>
              <a:t>●特定一般教育訓練を修了し、資格を取得して就職した場合</a:t>
            </a:r>
            <a:r>
              <a:rPr kumimoji="1" lang="ja-JP" altLang="en-US" sz="1400">
                <a:latin typeface="BIZ UDPゴシック" panose="020B0400000000000000" pitchFamily="50" charset="-128"/>
                <a:ea typeface="BIZ UDPゴシック" panose="020B0400000000000000" pitchFamily="50" charset="-128"/>
              </a:rPr>
              <a:t>（</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３）</a:t>
            </a:r>
            <a:endParaRPr kumimoji="1" lang="en-US" altLang="ja-JP" sz="1400">
              <a:latin typeface="BIZ UDPゴシック" panose="020B0400000000000000" pitchFamily="50" charset="-128"/>
              <a:ea typeface="BIZ UDPゴシック" panose="020B0400000000000000" pitchFamily="50" charset="-128"/>
            </a:endParaRPr>
          </a:p>
          <a:p>
            <a:pPr marL="180975" indent="-180975">
              <a:tabLst>
                <a:tab pos="90488" algn="l"/>
              </a:tabLst>
            </a:pPr>
            <a:r>
              <a:rPr kumimoji="1" lang="ja-JP" altLang="en-US" sz="1600" b="1">
                <a:latin typeface="BIZ UDPゴシック" panose="020B0400000000000000" pitchFamily="50" charset="-128"/>
                <a:ea typeface="BIZ UDPゴシック" panose="020B0400000000000000" pitchFamily="50" charset="-128"/>
              </a:rPr>
              <a:t>　  </a:t>
            </a:r>
            <a:r>
              <a:rPr kumimoji="1" lang="ja-JP" altLang="en-US" sz="1400">
                <a:latin typeface="BIZ UDPゴシック" panose="020B0400000000000000" pitchFamily="50" charset="-128"/>
                <a:ea typeface="BIZ UDPゴシック" panose="020B0400000000000000" pitchFamily="50" charset="-128"/>
              </a:rPr>
              <a:t>教育訓練経費の</a:t>
            </a:r>
            <a:r>
              <a:rPr kumimoji="1" lang="en-US" altLang="ja-JP" sz="1400">
                <a:latin typeface="BIZ UDPゴシック" panose="020B0400000000000000" pitchFamily="50" charset="-128"/>
                <a:ea typeface="BIZ UDPゴシック" panose="020B0400000000000000" pitchFamily="50" charset="-128"/>
              </a:rPr>
              <a:t>40</a:t>
            </a:r>
            <a:r>
              <a:rPr kumimoji="1" lang="ja-JP" altLang="en-US" sz="1400">
                <a:latin typeface="BIZ UDPゴシック" panose="020B0400000000000000" pitchFamily="50" charset="-128"/>
                <a:ea typeface="BIZ UDPゴシック" panose="020B0400000000000000" pitchFamily="50" charset="-128"/>
              </a:rPr>
              <a:t>％に相当する額に加え、資格を取得して就職（</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４）した場合、同経費の</a:t>
            </a:r>
            <a:r>
              <a:rPr kumimoji="1" lang="en-US" altLang="ja-JP" sz="1400">
                <a:latin typeface="BIZ UDPゴシック" panose="020B0400000000000000" pitchFamily="50" charset="-128"/>
                <a:ea typeface="BIZ UDPゴシック" panose="020B0400000000000000" pitchFamily="50" charset="-128"/>
              </a:rPr>
              <a:t>10</a:t>
            </a:r>
            <a:r>
              <a:rPr kumimoji="1" lang="ja-JP" altLang="en-US" sz="1400">
                <a:latin typeface="BIZ UDPゴシック" panose="020B0400000000000000" pitchFamily="50" charset="-128"/>
                <a:ea typeface="BIZ UDPゴシック" panose="020B0400000000000000" pitchFamily="50" charset="-128"/>
              </a:rPr>
              <a:t>％に相当する額（</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５）を追加で支給します。</a:t>
            </a:r>
            <a:endParaRPr kumimoji="1" lang="en-US" altLang="ja-JP" sz="1400">
              <a:latin typeface="BIZ UDPゴシック" panose="020B0400000000000000" pitchFamily="50" charset="-128"/>
              <a:ea typeface="BIZ UDPゴシック" panose="020B0400000000000000" pitchFamily="50" charset="-128"/>
            </a:endParaRPr>
          </a:p>
          <a:p>
            <a:pPr marL="625475" indent="-625475">
              <a:tabLst>
                <a:tab pos="90488" algn="l"/>
              </a:tabLst>
            </a:pPr>
            <a:r>
              <a:rPr kumimoji="1" lang="en-US" altLang="ja-JP" sz="12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　</a:t>
            </a:r>
            <a:r>
              <a:rPr kumimoji="1" lang="en-US" altLang="ja-JP" sz="1200">
                <a:latin typeface="BIZ UDPゴシック" panose="020B0400000000000000" pitchFamily="50" charset="-128"/>
                <a:ea typeface="BIZ UDPゴシック" panose="020B0400000000000000" pitchFamily="50" charset="-128"/>
              </a:rPr>
              <a:t>※</a:t>
            </a:r>
            <a:r>
              <a:rPr kumimoji="1" lang="ja-JP" altLang="en-US" sz="1200">
                <a:latin typeface="BIZ UDPゴシック" panose="020B0400000000000000" pitchFamily="50" charset="-128"/>
                <a:ea typeface="BIZ UDPゴシック" panose="020B0400000000000000" pitchFamily="50" charset="-128"/>
              </a:rPr>
              <a:t>３　受講開始日が令和６年</a:t>
            </a:r>
            <a:r>
              <a:rPr kumimoji="1" lang="en-US" altLang="ja-JP" sz="1200">
                <a:latin typeface="BIZ UDPゴシック" panose="020B0400000000000000" pitchFamily="50" charset="-128"/>
                <a:ea typeface="BIZ UDPゴシック" panose="020B0400000000000000" pitchFamily="50" charset="-128"/>
              </a:rPr>
              <a:t>10</a:t>
            </a:r>
            <a:r>
              <a:rPr kumimoji="1" lang="ja-JP" altLang="en-US" sz="1200">
                <a:latin typeface="BIZ UDPゴシック" panose="020B0400000000000000" pitchFamily="50" charset="-128"/>
                <a:ea typeface="BIZ UDPゴシック" panose="020B0400000000000000" pitchFamily="50" charset="-128"/>
              </a:rPr>
              <a:t>月１日以降の場合に限ります。</a:t>
            </a:r>
            <a:r>
              <a:rPr kumimoji="1" lang="en-US" altLang="ja-JP" sz="1200">
                <a:latin typeface="BIZ UDPゴシック" panose="020B0400000000000000" pitchFamily="50" charset="-128"/>
                <a:ea typeface="BIZ UDPゴシック" panose="020B0400000000000000" pitchFamily="50" charset="-128"/>
              </a:rPr>
              <a:t>   </a:t>
            </a:r>
          </a:p>
          <a:p>
            <a:pPr marL="534988" indent="-534988">
              <a:tabLst>
                <a:tab pos="90488" algn="l"/>
              </a:tabLst>
            </a:pPr>
            <a:r>
              <a:rPr kumimoji="1" lang="ja-JP" altLang="en-US" sz="1200">
                <a:latin typeface="BIZ UDPゴシック" panose="020B0400000000000000" pitchFamily="50" charset="-128"/>
                <a:ea typeface="BIZ UDPゴシック" panose="020B0400000000000000" pitchFamily="50" charset="-128"/>
              </a:rPr>
              <a:t>　　 </a:t>
            </a:r>
            <a:r>
              <a:rPr kumimoji="1" lang="en-US" altLang="ja-JP" sz="1200">
                <a:latin typeface="BIZ UDPゴシック" panose="020B0400000000000000" pitchFamily="50" charset="-128"/>
                <a:ea typeface="BIZ UDPゴシック" panose="020B0400000000000000" pitchFamily="50" charset="-128"/>
              </a:rPr>
              <a:t>※</a:t>
            </a:r>
            <a:r>
              <a:rPr kumimoji="1" lang="ja-JP" altLang="en-US" sz="1200">
                <a:latin typeface="BIZ UDPゴシック" panose="020B0400000000000000" pitchFamily="50" charset="-128"/>
                <a:ea typeface="BIZ UDPゴシック" panose="020B0400000000000000" pitchFamily="50" charset="-128"/>
              </a:rPr>
              <a:t>４　特定一般教育訓練を修了し、その訓練に係る資格を取得（学位の取得等を含む）し、かつ、訓練修了日の翌日から起算して原則１年以内に雇用保険の一般被保険者等として雇用されたまたは一般被保険者等として雇用されていて、特定一般教育訓練修了日の翌日から起算して原則１年以内にその訓練に係る資格を取得（学位の取得等を含む）した場合をいいます。</a:t>
            </a:r>
            <a:endParaRPr kumimoji="1" lang="en-US" altLang="ja-JP" sz="1200">
              <a:latin typeface="BIZ UDPゴシック" panose="020B0400000000000000" pitchFamily="50" charset="-128"/>
              <a:ea typeface="BIZ UDPゴシック" panose="020B0400000000000000" pitchFamily="50" charset="-128"/>
            </a:endParaRPr>
          </a:p>
          <a:p>
            <a:pPr marL="180975" indent="-180975">
              <a:tabLst>
                <a:tab pos="90488" algn="l"/>
              </a:tabLst>
            </a:pPr>
            <a:r>
              <a:rPr kumimoji="1" lang="ja-JP" altLang="en-US" sz="1200">
                <a:latin typeface="BIZ UDPゴシック" panose="020B0400000000000000" pitchFamily="50" charset="-128"/>
                <a:ea typeface="BIZ UDPゴシック" panose="020B0400000000000000" pitchFamily="50" charset="-128"/>
              </a:rPr>
              <a:t>　　 </a:t>
            </a:r>
            <a:r>
              <a:rPr kumimoji="1" lang="en-US" altLang="ja-JP" sz="1200">
                <a:latin typeface="BIZ UDPゴシック" panose="020B0400000000000000" pitchFamily="50" charset="-128"/>
                <a:ea typeface="BIZ UDPゴシック" panose="020B0400000000000000" pitchFamily="50" charset="-128"/>
              </a:rPr>
              <a:t>※</a:t>
            </a:r>
            <a:r>
              <a:rPr kumimoji="1" lang="ja-JP" altLang="en-US" sz="1200">
                <a:latin typeface="BIZ UDPゴシック" panose="020B0400000000000000" pitchFamily="50" charset="-128"/>
                <a:ea typeface="BIZ UDPゴシック" panose="020B0400000000000000" pitchFamily="50" charset="-128"/>
              </a:rPr>
              <a:t>５　</a:t>
            </a:r>
            <a:r>
              <a:rPr kumimoji="1" lang="en-US" altLang="ja-JP" sz="1200">
                <a:latin typeface="BIZ UDPゴシック" panose="020B0400000000000000" pitchFamily="50" charset="-128"/>
                <a:ea typeface="BIZ UDPゴシック" panose="020B0400000000000000" pitchFamily="50" charset="-128"/>
              </a:rPr>
              <a:t>10</a:t>
            </a:r>
            <a:r>
              <a:rPr kumimoji="1" lang="ja-JP" altLang="en-US" sz="1200">
                <a:latin typeface="BIZ UDPゴシック" panose="020B0400000000000000" pitchFamily="50" charset="-128"/>
                <a:ea typeface="BIZ UDPゴシック" panose="020B0400000000000000" pitchFamily="50" charset="-128"/>
              </a:rPr>
              <a:t>％に相当する額が５万円を超える場合の支給額は５万円とします。</a:t>
            </a:r>
            <a:endParaRPr kumimoji="1" lang="en-US" altLang="ja-JP" sz="1200">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14580614-5797-1676-B263-28E5CACE3AC5}"/>
              </a:ext>
            </a:extLst>
          </p:cNvPr>
          <p:cNvSpPr txBox="1"/>
          <p:nvPr/>
        </p:nvSpPr>
        <p:spPr>
          <a:xfrm>
            <a:off x="187735" y="6919065"/>
            <a:ext cx="6532554" cy="2708434"/>
          </a:xfrm>
          <a:prstGeom prst="rect">
            <a:avLst/>
          </a:prstGeom>
          <a:solidFill>
            <a:schemeClr val="accent4">
              <a:lumMod val="20000"/>
              <a:lumOff val="80000"/>
            </a:schemeClr>
          </a:solidFill>
          <a:ln>
            <a:solidFill>
              <a:schemeClr val="tx1"/>
            </a:solidFill>
            <a:prstDash val="sysDot"/>
          </a:ln>
        </p:spPr>
        <p:txBody>
          <a:bodyPr wrap="square" rtlCol="0">
            <a:spAutoFit/>
          </a:bodyPr>
          <a:lstStyle/>
          <a:p>
            <a:pPr marL="180975"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en-US" altLang="ja-JP" sz="1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ja-JP" altLang="en-US" sz="1600" b="1" dirty="0">
                <a:solidFill>
                  <a:prstClr val="black"/>
                </a:solidFill>
                <a:latin typeface="BIZ UDPゴシック" panose="020B0400000000000000" pitchFamily="50" charset="-128"/>
                <a:ea typeface="BIZ UDPゴシック" panose="020B0400000000000000" pitchFamily="50" charset="-128"/>
              </a:rPr>
              <a:t>教育訓練経費</a:t>
            </a:r>
            <a:r>
              <a:rPr kumimoji="1" lang="ja-JP" altLang="en-US" sz="1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とは</a:t>
            </a:r>
            <a:r>
              <a:rPr kumimoji="1" lang="en-US" altLang="ja-JP" sz="1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endParaRPr kumimoji="1" lang="en-US" altLang="ja-JP" sz="1400" dirty="0">
              <a:latin typeface="BIZ UDPゴシック" panose="020B0400000000000000" pitchFamily="50" charset="-128"/>
              <a:ea typeface="BIZ UDPゴシック" panose="020B0400000000000000" pitchFamily="50" charset="-128"/>
            </a:endParaRPr>
          </a:p>
          <a:p>
            <a:pPr marL="174625" indent="-174625"/>
            <a:r>
              <a:rPr kumimoji="1" lang="ja-JP" altLang="en-US" sz="1400" dirty="0">
                <a:latin typeface="BIZ UDPゴシック" panose="020B0400000000000000" pitchFamily="50" charset="-128"/>
                <a:ea typeface="BIZ UDPゴシック" panose="020B0400000000000000" pitchFamily="50" charset="-128"/>
              </a:rPr>
              <a:t>■　特定一般教育訓練給付金の支給対象となる教育訓練経費とは、受講者が教育訓練実施者に対して支払った入学料および受講料の合計をいい、検定試験の受講料、受講にあたって必ずしも必要とされない補助教材費、教育訓練の補講費、教育訓練実施者が行う各種行事参加費用、学債などの将来受講者に対して現金還付が予定されている費用、交通費、パソコンなどの器材の費用、クレジット会社に対する手数料、支給申請時点での未納の額等は含まれません。また、事業主などが申請者に対して教育訓練の受講に伴い手当などを支給する場合、その手当のうち入学料または受講料に充てられる額については、教育訓練経費から差し引いて申請しなければなりません。</a:t>
            </a:r>
          </a:p>
          <a:p>
            <a:pPr marL="180975" indent="-93663"/>
            <a:r>
              <a:rPr kumimoji="1" lang="ja-JP" altLang="en-US" sz="1400" dirty="0">
                <a:latin typeface="BIZ UDPゴシック" panose="020B0400000000000000" pitchFamily="50" charset="-128"/>
                <a:ea typeface="BIZ UDPゴシック" panose="020B0400000000000000" pitchFamily="50" charset="-128"/>
              </a:rPr>
              <a:t>   なお、受講者への還付金などについては、後日ハローワークで調査を行うことがあります。</a:t>
            </a:r>
          </a:p>
        </p:txBody>
      </p:sp>
    </p:spTree>
    <p:extLst>
      <p:ext uri="{BB962C8B-B14F-4D97-AF65-F5344CB8AC3E}">
        <p14:creationId xmlns:p14="http://schemas.microsoft.com/office/powerpoint/2010/main" val="3809718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A525140C-6B33-7B82-6A5A-469BC2A4A513}"/>
              </a:ext>
            </a:extLst>
          </p:cNvPr>
          <p:cNvSpPr/>
          <p:nvPr/>
        </p:nvSpPr>
        <p:spPr>
          <a:xfrm>
            <a:off x="162723" y="2433381"/>
            <a:ext cx="6532554" cy="2156496"/>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a:solidFill>
                <a:srgbClr val="FF0000"/>
              </a:solidFill>
              <a:latin typeface="BIZ UDPゴシック" panose="020B0400000000000000" pitchFamily="50" charset="-128"/>
              <a:ea typeface="BIZ UDPゴシック" panose="020B0400000000000000" pitchFamily="50" charset="-128"/>
            </a:endParaRPr>
          </a:p>
          <a:p>
            <a:pPr algn="ctr"/>
            <a:r>
              <a:rPr kumimoji="1" lang="ja-JP" altLang="en-US" sz="1400">
                <a:solidFill>
                  <a:srgbClr val="FF0000"/>
                </a:solidFill>
                <a:latin typeface="BIZ UDPゴシック" panose="020B0400000000000000" pitchFamily="50" charset="-128"/>
                <a:ea typeface="BIZ UDPゴシック" panose="020B0400000000000000" pitchFamily="50" charset="-128"/>
              </a:rPr>
              <a:t>受講開始前の手続きまでに</a:t>
            </a:r>
            <a:endParaRPr kumimoji="1" lang="en-US" altLang="ja-JP" sz="1400">
              <a:solidFill>
                <a:srgbClr val="FF0000"/>
              </a:solidFill>
              <a:latin typeface="BIZ UDPゴシック" panose="020B0400000000000000" pitchFamily="50" charset="-128"/>
              <a:ea typeface="BIZ UDPゴシック" panose="020B0400000000000000" pitchFamily="50" charset="-128"/>
            </a:endParaRPr>
          </a:p>
          <a:p>
            <a:pPr algn="ctr"/>
            <a:r>
              <a:rPr kumimoji="1" lang="ja-JP" altLang="en-US" sz="1400">
                <a:solidFill>
                  <a:srgbClr val="FF0000"/>
                </a:solidFill>
                <a:latin typeface="BIZ UDPゴシック" panose="020B0400000000000000" pitchFamily="50" charset="-128"/>
                <a:ea typeface="BIZ UDPゴシック" panose="020B0400000000000000" pitchFamily="50" charset="-128"/>
              </a:rPr>
              <a:t>訓練対応キャリアコンサルタントによる</a:t>
            </a:r>
            <a:endParaRPr kumimoji="1" lang="en-US" altLang="ja-JP" sz="1400">
              <a:solidFill>
                <a:srgbClr val="FF0000"/>
              </a:solidFill>
              <a:latin typeface="BIZ UDPゴシック" panose="020B0400000000000000" pitchFamily="50" charset="-128"/>
              <a:ea typeface="BIZ UDPゴシック" panose="020B0400000000000000" pitchFamily="50" charset="-128"/>
            </a:endParaRPr>
          </a:p>
          <a:p>
            <a:pPr algn="ctr"/>
            <a:r>
              <a:rPr kumimoji="1" lang="ja-JP" altLang="en-US" sz="1400">
                <a:solidFill>
                  <a:srgbClr val="FF0000"/>
                </a:solidFill>
                <a:latin typeface="BIZ UDPゴシック" panose="020B0400000000000000" pitchFamily="50" charset="-128"/>
                <a:ea typeface="BIZ UDPゴシック" panose="020B0400000000000000" pitchFamily="50" charset="-128"/>
              </a:rPr>
              <a:t>「訓練前キャリアコンサルティング」を受けなければ、</a:t>
            </a:r>
            <a:endParaRPr kumimoji="1" lang="en-US" altLang="ja-JP" sz="1400">
              <a:solidFill>
                <a:srgbClr val="FF0000"/>
              </a:solidFill>
              <a:latin typeface="BIZ UDPゴシック" panose="020B0400000000000000" pitchFamily="50" charset="-128"/>
              <a:ea typeface="BIZ UDPゴシック" panose="020B0400000000000000" pitchFamily="50" charset="-128"/>
            </a:endParaRPr>
          </a:p>
          <a:p>
            <a:pPr algn="ctr"/>
            <a:r>
              <a:rPr kumimoji="1" lang="ja-JP" altLang="en-US" sz="1400">
                <a:solidFill>
                  <a:srgbClr val="FF0000"/>
                </a:solidFill>
                <a:latin typeface="BIZ UDPゴシック" panose="020B0400000000000000" pitchFamily="50" charset="-128"/>
                <a:ea typeface="BIZ UDPゴシック" panose="020B0400000000000000" pitchFamily="50" charset="-128"/>
              </a:rPr>
              <a:t>「特定一般教育訓練給付金」を受給することはできません。</a:t>
            </a:r>
            <a:endParaRPr kumimoji="1" lang="en-US" altLang="ja-JP" sz="1400">
              <a:solidFill>
                <a:srgbClr val="FF0000"/>
              </a:solidFill>
              <a:latin typeface="BIZ UDPゴシック" panose="020B0400000000000000" pitchFamily="50" charset="-128"/>
              <a:ea typeface="BIZ UDPゴシック" panose="020B0400000000000000" pitchFamily="50" charset="-128"/>
            </a:endParaRPr>
          </a:p>
          <a:p>
            <a:pPr algn="ctr"/>
            <a:r>
              <a:rPr kumimoji="1" lang="en-US" altLang="ja-JP" sz="1400">
                <a:solidFill>
                  <a:srgbClr val="FF0000"/>
                </a:solidFill>
                <a:latin typeface="BIZ UDPゴシック" panose="020B0400000000000000" pitchFamily="50" charset="-128"/>
                <a:ea typeface="BIZ UDPゴシック" panose="020B0400000000000000" pitchFamily="50" charset="-128"/>
              </a:rPr>
              <a:t>(</a:t>
            </a:r>
            <a:r>
              <a:rPr kumimoji="1" lang="ja-JP" altLang="en-US" sz="1400">
                <a:solidFill>
                  <a:srgbClr val="FF0000"/>
                </a:solidFill>
                <a:latin typeface="BIZ UDPゴシック" panose="020B0400000000000000" pitchFamily="50" charset="-128"/>
                <a:ea typeface="BIZ UDPゴシック" panose="020B0400000000000000" pitchFamily="50" charset="-128"/>
              </a:rPr>
              <a:t>詳細は７ページ以降をご確認ください。</a:t>
            </a:r>
            <a:r>
              <a:rPr kumimoji="1" lang="en-US" altLang="ja-JP" sz="1400">
                <a:solidFill>
                  <a:srgbClr val="FF0000"/>
                </a:solidFill>
                <a:latin typeface="BIZ UDPゴシック" panose="020B0400000000000000" pitchFamily="50" charset="-128"/>
                <a:ea typeface="BIZ UDPゴシック" panose="020B0400000000000000" pitchFamily="50" charset="-128"/>
              </a:rPr>
              <a:t>)</a:t>
            </a:r>
          </a:p>
        </p:txBody>
      </p:sp>
      <p:sp>
        <p:nvSpPr>
          <p:cNvPr id="6" name="テキスト ボックス 5">
            <a:extLst>
              <a:ext uri="{FF2B5EF4-FFF2-40B4-BE49-F238E27FC236}">
                <a16:creationId xmlns:a16="http://schemas.microsoft.com/office/drawing/2014/main" id="{CFE32474-35BC-604E-1DFC-5FEE36E65CA8}"/>
              </a:ext>
            </a:extLst>
          </p:cNvPr>
          <p:cNvSpPr txBox="1"/>
          <p:nvPr/>
        </p:nvSpPr>
        <p:spPr>
          <a:xfrm>
            <a:off x="162723" y="197200"/>
            <a:ext cx="6532554" cy="1384995"/>
          </a:xfrm>
          <a:prstGeom prst="rect">
            <a:avLst/>
          </a:prstGeom>
          <a:solidFill>
            <a:schemeClr val="accent4">
              <a:lumMod val="20000"/>
              <a:lumOff val="80000"/>
            </a:schemeClr>
          </a:solidFill>
          <a:ln>
            <a:solidFill>
              <a:schemeClr val="tx1"/>
            </a:solidFill>
            <a:prstDash val="sysDot"/>
          </a:ln>
        </p:spPr>
        <p:txBody>
          <a:bodyPr wrap="square" rtlCol="0">
            <a:spAutoFit/>
          </a:bodyPr>
          <a:lstStyle/>
          <a:p>
            <a:pPr marL="180975" indent="-180975"/>
            <a:r>
              <a:rPr kumimoji="1" lang="ja-JP" altLang="en-US" sz="1400">
                <a:latin typeface="BIZ UDPゴシック" panose="020B0400000000000000" pitchFamily="50" charset="-128"/>
                <a:ea typeface="BIZ UDPゴシック" panose="020B0400000000000000" pitchFamily="50" charset="-128"/>
              </a:rPr>
              <a:t>■　各種割引制度などが適用された場合は、割引後の額が教育訓練経費となります。</a:t>
            </a:r>
          </a:p>
          <a:p>
            <a:pPr marL="180975" indent="-180975"/>
            <a:endParaRPr kumimoji="1" lang="en-US" altLang="ja-JP" sz="1400">
              <a:latin typeface="BIZ UDPゴシック" panose="020B0400000000000000" pitchFamily="50" charset="-128"/>
              <a:ea typeface="BIZ UDPゴシック" panose="020B0400000000000000" pitchFamily="50" charset="-128"/>
            </a:endParaRPr>
          </a:p>
          <a:p>
            <a:pPr marL="180975" indent="-180975"/>
            <a:r>
              <a:rPr kumimoji="1" lang="ja-JP" altLang="en-US" sz="1400">
                <a:latin typeface="BIZ UDPゴシック" panose="020B0400000000000000" pitchFamily="50" charset="-128"/>
                <a:ea typeface="BIZ UDPゴシック" panose="020B0400000000000000" pitchFamily="50" charset="-128"/>
              </a:rPr>
              <a:t>■　教育訓練実施者、販売代理店、事業所などから教育訓練経費の一定額還付が予定される場合（現金だけでなくパソコンなどの無償提供等を含む）は、必ずその還付予定額を差し引いて申告してください。</a:t>
            </a:r>
            <a:endParaRPr kumimoji="1" lang="en-US" altLang="ja-JP" sz="1400">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7DAD734E-7E80-86B4-57B9-46D841513CAC}"/>
              </a:ext>
            </a:extLst>
          </p:cNvPr>
          <p:cNvSpPr/>
          <p:nvPr/>
        </p:nvSpPr>
        <p:spPr>
          <a:xfrm>
            <a:off x="642404" y="1985518"/>
            <a:ext cx="5590718" cy="895725"/>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400">
                <a:solidFill>
                  <a:schemeClr val="tx1"/>
                </a:solidFill>
                <a:latin typeface="BIZ UDPゴシック" panose="020B0400000000000000" pitchFamily="50" charset="-128"/>
                <a:ea typeface="BIZ UDPゴシック" panose="020B0400000000000000" pitchFamily="50" charset="-128"/>
              </a:rPr>
              <a:t>受給するには</a:t>
            </a:r>
            <a:endParaRPr kumimoji="1" lang="en-US" altLang="ja-JP" sz="140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a:solidFill>
                  <a:schemeClr val="tx1"/>
                </a:solidFill>
                <a:latin typeface="BIZ UDPゴシック" panose="020B0400000000000000" pitchFamily="50" charset="-128"/>
                <a:ea typeface="BIZ UDPゴシック" panose="020B0400000000000000" pitchFamily="50" charset="-128"/>
              </a:rPr>
              <a:t>「訓練前キャリアコンサルティング」を受けることが必要ですので</a:t>
            </a:r>
            <a:endParaRPr kumimoji="1" lang="en-US" altLang="ja-JP" sz="140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a:solidFill>
                  <a:schemeClr val="tx1"/>
                </a:solidFill>
                <a:latin typeface="BIZ UDPゴシック" panose="020B0400000000000000" pitchFamily="50" charset="-128"/>
                <a:ea typeface="BIZ UDPゴシック" panose="020B0400000000000000" pitchFamily="50" charset="-128"/>
              </a:rPr>
              <a:t>ご注意ください</a:t>
            </a:r>
            <a:endParaRPr kumimoji="1" lang="en-US" altLang="ja-JP" sz="140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16278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990AC9B4-C4A9-8815-422E-195DA455CBA8}"/>
              </a:ext>
            </a:extLst>
          </p:cNvPr>
          <p:cNvSpPr/>
          <p:nvPr/>
        </p:nvSpPr>
        <p:spPr>
          <a:xfrm>
            <a:off x="132202" y="192315"/>
            <a:ext cx="6588087" cy="484089"/>
          </a:xfrm>
          <a:prstGeom prst="rect">
            <a:avLst/>
          </a:prstGeom>
          <a:solidFill>
            <a:srgbClr val="009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ln w="0"/>
                <a:solidFill>
                  <a:schemeClr val="bg1"/>
                </a:solidFill>
                <a:latin typeface="BIZ UDPゴシック" panose="020B0400000000000000" pitchFamily="50" charset="-128"/>
                <a:ea typeface="BIZ UDPゴシック" panose="020B0400000000000000" pitchFamily="50" charset="-128"/>
              </a:rPr>
              <a:t>２</a:t>
            </a:r>
            <a:r>
              <a:rPr kumimoji="1" lang="en-US" altLang="ja-JP" b="1">
                <a:ln w="0"/>
                <a:solidFill>
                  <a:schemeClr val="bg1"/>
                </a:solidFill>
                <a:latin typeface="BIZ UDPゴシック" panose="020B0400000000000000" pitchFamily="50" charset="-128"/>
                <a:ea typeface="BIZ UDPゴシック" panose="020B0400000000000000" pitchFamily="50" charset="-128"/>
              </a:rPr>
              <a:t>.</a:t>
            </a:r>
            <a:r>
              <a:rPr kumimoji="1" lang="ja-JP" altLang="en-US" b="1">
                <a:ln w="0"/>
                <a:solidFill>
                  <a:schemeClr val="bg1"/>
                </a:solidFill>
                <a:latin typeface="BIZ UDPゴシック" panose="020B0400000000000000" pitchFamily="50" charset="-128"/>
                <a:ea typeface="BIZ UDPゴシック" panose="020B0400000000000000" pitchFamily="50" charset="-128"/>
              </a:rPr>
              <a:t>特定一般教育訓練給付金の対象となる講座</a:t>
            </a:r>
          </a:p>
        </p:txBody>
      </p:sp>
      <p:sp>
        <p:nvSpPr>
          <p:cNvPr id="4" name="テキスト ボックス 3">
            <a:extLst>
              <a:ext uri="{FF2B5EF4-FFF2-40B4-BE49-F238E27FC236}">
                <a16:creationId xmlns:a16="http://schemas.microsoft.com/office/drawing/2014/main" id="{DABB5B54-779E-2933-53D7-A408A84590B7}"/>
              </a:ext>
            </a:extLst>
          </p:cNvPr>
          <p:cNvSpPr txBox="1"/>
          <p:nvPr/>
        </p:nvSpPr>
        <p:spPr>
          <a:xfrm>
            <a:off x="187734" y="866910"/>
            <a:ext cx="6532554" cy="2739211"/>
          </a:xfrm>
          <a:prstGeom prst="rect">
            <a:avLst/>
          </a:prstGeom>
          <a:noFill/>
          <a:ln>
            <a:noFill/>
          </a:ln>
        </p:spPr>
        <p:txBody>
          <a:bodyPr wrap="square" rtlCol="0">
            <a:spAutoFit/>
          </a:bodyPr>
          <a:lstStyle/>
          <a:p>
            <a:pPr marL="180975"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600" b="1">
                <a:latin typeface="BIZ UDPゴシック" panose="020B0400000000000000" pitchFamily="50" charset="-128"/>
                <a:ea typeface="BIZ UDPゴシック" panose="020B0400000000000000" pitchFamily="50" charset="-128"/>
              </a:rPr>
              <a:t>１．業務独占資格*</a:t>
            </a:r>
            <a:r>
              <a:rPr kumimoji="1" lang="en-US" altLang="ja-JP" sz="1600" b="1">
                <a:latin typeface="BIZ UDPゴシック" panose="020B0400000000000000" pitchFamily="50" charset="-128"/>
                <a:ea typeface="BIZ UDPゴシック" panose="020B0400000000000000" pitchFamily="50" charset="-128"/>
              </a:rPr>
              <a:t>¹</a:t>
            </a:r>
            <a:r>
              <a:rPr kumimoji="1" lang="ja-JP" altLang="en-US" sz="1600" b="1">
                <a:latin typeface="BIZ UDPゴシック" panose="020B0400000000000000" pitchFamily="50" charset="-128"/>
                <a:ea typeface="BIZ UDPゴシック" panose="020B0400000000000000" pitchFamily="50" charset="-128"/>
              </a:rPr>
              <a:t>、名称独占資格*</a:t>
            </a:r>
            <a:r>
              <a:rPr kumimoji="1" lang="en-US" altLang="ja-JP" sz="1600" b="1">
                <a:latin typeface="BIZ UDPゴシック" panose="020B0400000000000000" pitchFamily="50" charset="-128"/>
                <a:ea typeface="BIZ UDPゴシック" panose="020B0400000000000000" pitchFamily="50" charset="-128"/>
              </a:rPr>
              <a:t>²</a:t>
            </a:r>
            <a:r>
              <a:rPr kumimoji="1" lang="ja-JP" altLang="en-US" sz="1600" b="1">
                <a:latin typeface="BIZ UDPゴシック" panose="020B0400000000000000" pitchFamily="50" charset="-128"/>
                <a:ea typeface="BIZ UDPゴシック" panose="020B0400000000000000" pitchFamily="50" charset="-128"/>
              </a:rPr>
              <a:t>もしくは必置資格*</a:t>
            </a:r>
            <a:r>
              <a:rPr kumimoji="1" lang="en-US" altLang="ja-JP" sz="1600" b="1">
                <a:latin typeface="BIZ UDPゴシック" panose="020B0400000000000000" pitchFamily="50" charset="-128"/>
                <a:ea typeface="BIZ UDPゴシック" panose="020B0400000000000000" pitchFamily="50" charset="-128"/>
              </a:rPr>
              <a:t>³</a:t>
            </a:r>
            <a:r>
              <a:rPr kumimoji="1" lang="ja-JP" altLang="en-US" sz="1600" b="1">
                <a:latin typeface="BIZ UDPゴシック" panose="020B0400000000000000" pitchFamily="50" charset="-128"/>
                <a:ea typeface="BIZ UDPゴシック" panose="020B0400000000000000" pitchFamily="50" charset="-128"/>
              </a:rPr>
              <a:t>に関する養成課程*⁴またはこれらの資格取得を目標とする課程など</a:t>
            </a:r>
            <a:endParaRPr kumimoji="1" lang="en-US" altLang="ja-JP" sz="1600" b="1">
              <a:latin typeface="BIZ UDPゴシック" panose="020B0400000000000000" pitchFamily="50" charset="-128"/>
              <a:ea typeface="BIZ UDPゴシック" panose="020B0400000000000000" pitchFamily="50" charset="-128"/>
            </a:endParaRPr>
          </a:p>
          <a:p>
            <a:pPr marL="180975"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［介護支援専門員実務研修等、介護職員初任者研修、生活援助従事者研修、特定行為研修、喀痰吸引等研修を含む］</a:t>
            </a:r>
            <a:endParaRPr kumimoji="1" lang="en-US" altLang="ja-JP" sz="1400">
              <a:latin typeface="BIZ UDPゴシック" panose="020B0400000000000000" pitchFamily="50" charset="-128"/>
              <a:ea typeface="BIZ UDPゴシック" panose="020B0400000000000000" pitchFamily="50" charset="-128"/>
            </a:endParaRPr>
          </a:p>
          <a:p>
            <a:pPr marL="271463" marR="0" lvl="0" algn="l"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＊１　資格を持たずに業務を行うことが法令で禁止されている資格</a:t>
            </a:r>
            <a:endParaRPr kumimoji="1" lang="en-US" altLang="ja-JP" sz="1400">
              <a:latin typeface="BIZ UDPゴシック" panose="020B0400000000000000" pitchFamily="50" charset="-128"/>
              <a:ea typeface="BIZ UDPゴシック" panose="020B0400000000000000" pitchFamily="50" charset="-128"/>
            </a:endParaRPr>
          </a:p>
          <a:p>
            <a:pPr marL="625475" marR="0" lvl="0" indent="-354013" algn="l"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＊２　資格がなくても業務を行うことはできるが、その名称の使用は法令で禁止されている資格</a:t>
            </a:r>
            <a:endParaRPr kumimoji="1" lang="en-US" altLang="ja-JP" sz="1400">
              <a:latin typeface="BIZ UDPゴシック" panose="020B0400000000000000" pitchFamily="50" charset="-128"/>
              <a:ea typeface="BIZ UDPゴシック" panose="020B0400000000000000" pitchFamily="50" charset="-128"/>
            </a:endParaRPr>
          </a:p>
          <a:p>
            <a:pPr marL="625475" marR="0" lvl="0" indent="-354013" algn="l"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＊３　法令の規定により、業務のために使用される場所等に配置することが義務付けられている資格</a:t>
            </a:r>
            <a:endParaRPr kumimoji="1" lang="en-US" altLang="ja-JP" sz="1400">
              <a:latin typeface="BIZ UDPゴシック" panose="020B0400000000000000" pitchFamily="50" charset="-128"/>
              <a:ea typeface="BIZ UDPゴシック" panose="020B0400000000000000" pitchFamily="50" charset="-128"/>
            </a:endParaRPr>
          </a:p>
          <a:p>
            <a:pPr marL="271463" marR="0" lvl="0" algn="l"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＊４　国や地方公共団体の指定などを受けて実施される、</a:t>
            </a:r>
            <a:endParaRPr kumimoji="1" lang="en-US" altLang="ja-JP" sz="1400">
              <a:latin typeface="BIZ UDPゴシック" panose="020B0400000000000000" pitchFamily="50" charset="-128"/>
              <a:ea typeface="BIZ UDPゴシック" panose="020B0400000000000000" pitchFamily="50" charset="-128"/>
            </a:endParaRPr>
          </a:p>
          <a:p>
            <a:pPr marL="712788" marR="0" lvl="0" indent="-712788" algn="l"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①訓練修了で公的資格取得　②公的資格試験の受験資格を取得</a:t>
            </a:r>
            <a:endParaRPr kumimoji="1" lang="en-US" altLang="ja-JP" sz="1400">
              <a:latin typeface="BIZ UDPゴシック" panose="020B0400000000000000" pitchFamily="50" charset="-128"/>
              <a:ea typeface="BIZ UDPゴシック" panose="020B0400000000000000" pitchFamily="50" charset="-128"/>
            </a:endParaRPr>
          </a:p>
          <a:p>
            <a:pPr marL="712788" marR="0" lvl="0" indent="-712788" algn="l"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③公的資格試験の一部免除　　が可能になる課程</a:t>
            </a:r>
            <a:endParaRPr kumimoji="1" lang="en-US" altLang="ja-JP" sz="140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FEFB8F74-6014-412B-760C-8A6637708CAA}"/>
              </a:ext>
            </a:extLst>
          </p:cNvPr>
          <p:cNvSpPr txBox="1"/>
          <p:nvPr/>
        </p:nvSpPr>
        <p:spPr>
          <a:xfrm>
            <a:off x="159968" y="4053789"/>
            <a:ext cx="6532554" cy="984885"/>
          </a:xfrm>
          <a:prstGeom prst="rect">
            <a:avLst/>
          </a:prstGeom>
          <a:noFill/>
          <a:ln>
            <a:noFill/>
          </a:ln>
        </p:spPr>
        <p:txBody>
          <a:bodyPr wrap="square" rtlCol="0">
            <a:spAutoFit/>
          </a:bodyPr>
          <a:lstStyle/>
          <a:p>
            <a:pPr marL="180975"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400" b="1">
                <a:latin typeface="BIZ UDPゴシック" panose="020B0400000000000000" pitchFamily="50" charset="-128"/>
                <a:ea typeface="BIZ UDPゴシック" panose="020B0400000000000000" pitchFamily="50" charset="-128"/>
              </a:rPr>
              <a:t>２．</a:t>
            </a:r>
            <a:r>
              <a:rPr kumimoji="1" lang="en-US" altLang="ja-JP" sz="1400" b="1">
                <a:latin typeface="BIZ UDPゴシック" panose="020B0400000000000000" pitchFamily="50" charset="-128"/>
                <a:ea typeface="BIZ UDPゴシック" panose="020B0400000000000000" pitchFamily="50" charset="-128"/>
              </a:rPr>
              <a:t>ITSS</a:t>
            </a:r>
            <a:r>
              <a:rPr kumimoji="1" lang="ja-JP" altLang="en-US" sz="1600" b="1">
                <a:latin typeface="BIZ UDPゴシック" panose="020B0400000000000000" pitchFamily="50" charset="-128"/>
                <a:ea typeface="BIZ UDPゴシック" panose="020B0400000000000000" pitchFamily="50" charset="-128"/>
              </a:rPr>
              <a:t>レベル２の情報通信技術関係資格の取得を目標とする課程</a:t>
            </a:r>
            <a:endParaRPr kumimoji="1" lang="en-US" altLang="ja-JP" sz="1400">
              <a:latin typeface="BIZ UDPゴシック" panose="020B0400000000000000" pitchFamily="50" charset="-128"/>
              <a:ea typeface="BIZ UDPゴシック" panose="020B0400000000000000" pitchFamily="50" charset="-128"/>
            </a:endParaRPr>
          </a:p>
          <a:p>
            <a:pPr marL="180975"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情報通信技術関係の資格のうち、ＩＴスキル標準において、上位者の指揮の下に、要求された作業を担当することができるとされているレベル２の資格の取得を目標とした課程</a:t>
            </a:r>
            <a:endParaRPr kumimoji="1" lang="en-US" altLang="ja-JP" sz="1400">
              <a:latin typeface="BIZ UDPゴシック" panose="020B0400000000000000" pitchFamily="50" charset="-128"/>
              <a:ea typeface="BIZ UDPゴシック" panose="020B0400000000000000" pitchFamily="50" charset="-128"/>
            </a:endParaRPr>
          </a:p>
        </p:txBody>
      </p:sp>
      <p:sp>
        <p:nvSpPr>
          <p:cNvPr id="18" name="テキスト ボックス 17">
            <a:extLst>
              <a:ext uri="{FF2B5EF4-FFF2-40B4-BE49-F238E27FC236}">
                <a16:creationId xmlns:a16="http://schemas.microsoft.com/office/drawing/2014/main" id="{2292732D-540F-B30E-E75E-5F415E7FB68C}"/>
              </a:ext>
            </a:extLst>
          </p:cNvPr>
          <p:cNvSpPr txBox="1"/>
          <p:nvPr/>
        </p:nvSpPr>
        <p:spPr>
          <a:xfrm>
            <a:off x="132202" y="5398353"/>
            <a:ext cx="6532554" cy="2523768"/>
          </a:xfrm>
          <a:prstGeom prst="rect">
            <a:avLst/>
          </a:prstGeom>
          <a:noFill/>
          <a:ln>
            <a:noFill/>
          </a:ln>
        </p:spPr>
        <p:txBody>
          <a:bodyPr wrap="square" rtlCol="0">
            <a:spAutoFit/>
          </a:bodyPr>
          <a:lstStyle/>
          <a:p>
            <a:pPr marL="180975"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400" b="1">
                <a:latin typeface="BIZ UDPゴシック" panose="020B0400000000000000" pitchFamily="50" charset="-128"/>
                <a:ea typeface="BIZ UDPゴシック" panose="020B0400000000000000" pitchFamily="50" charset="-128"/>
              </a:rPr>
              <a:t>３．</a:t>
            </a:r>
            <a:r>
              <a:rPr kumimoji="1" lang="ja-JP" altLang="en-US" sz="1600" b="1">
                <a:latin typeface="BIZ UDPゴシック" panose="020B0400000000000000" pitchFamily="50" charset="-128"/>
                <a:ea typeface="BIZ UDPゴシック" panose="020B0400000000000000" pitchFamily="50" charset="-128"/>
              </a:rPr>
              <a:t>短時間の職業実践力育成プログラム*⁵およびキャリア形成促進プログラム*⁶</a:t>
            </a:r>
            <a:r>
              <a:rPr kumimoji="1" lang="ja-JP" altLang="en-US" sz="1400">
                <a:latin typeface="BIZ UDPゴシック" panose="020B0400000000000000" pitchFamily="50" charset="-128"/>
                <a:ea typeface="BIZ UDPゴシック" panose="020B0400000000000000" pitchFamily="50" charset="-128"/>
              </a:rPr>
              <a:t>［</a:t>
            </a:r>
            <a:r>
              <a:rPr kumimoji="1" lang="en-US" altLang="ja-JP" sz="1400">
                <a:latin typeface="BIZ UDPゴシック" panose="020B0400000000000000" pitchFamily="50" charset="-128"/>
                <a:ea typeface="BIZ UDPゴシック" panose="020B0400000000000000" pitchFamily="50" charset="-128"/>
              </a:rPr>
              <a:t>60</a:t>
            </a:r>
            <a:r>
              <a:rPr kumimoji="1" lang="ja-JP" altLang="en-US" sz="1400">
                <a:latin typeface="BIZ UDPゴシック" panose="020B0400000000000000" pitchFamily="50" charset="-128"/>
                <a:ea typeface="BIZ UDPゴシック" panose="020B0400000000000000" pitchFamily="50" charset="-128"/>
              </a:rPr>
              <a:t>時間以上</a:t>
            </a:r>
            <a:r>
              <a:rPr kumimoji="1" lang="en-US" altLang="ja-JP" sz="1400">
                <a:latin typeface="BIZ UDPゴシック" panose="020B0400000000000000" pitchFamily="50" charset="-128"/>
                <a:ea typeface="BIZ UDPゴシック" panose="020B0400000000000000" pitchFamily="50" charset="-128"/>
              </a:rPr>
              <a:t>120</a:t>
            </a:r>
            <a:r>
              <a:rPr kumimoji="1" lang="ja-JP" altLang="en-US" sz="1400">
                <a:latin typeface="BIZ UDPゴシック" panose="020B0400000000000000" pitchFamily="50" charset="-128"/>
                <a:ea typeface="BIZ UDPゴシック" panose="020B0400000000000000" pitchFamily="50" charset="-128"/>
              </a:rPr>
              <a:t>時間未満の課程］</a:t>
            </a:r>
            <a:endParaRPr kumimoji="1" lang="en-US" altLang="ja-JP" sz="1400">
              <a:latin typeface="BIZ UDPゴシック" panose="020B0400000000000000" pitchFamily="50" charset="-128"/>
              <a:ea typeface="BIZ UDPゴシック" panose="020B0400000000000000" pitchFamily="50" charset="-128"/>
            </a:endParaRPr>
          </a:p>
          <a:p>
            <a:pPr marL="625475" marR="0" lvl="0" indent="-625475" algn="l" defTabSz="457200" rtl="0" eaLnBrk="1" fontAlgn="auto" latinLnBrk="0" hangingPunct="1">
              <a:lnSpc>
                <a:spcPct val="100000"/>
              </a:lnSpc>
              <a:spcBef>
                <a:spcPts val="0"/>
              </a:spcBef>
              <a:spcAft>
                <a:spcPts val="0"/>
              </a:spcAft>
              <a:buClrTx/>
              <a:buSzTx/>
              <a:buFontTx/>
              <a:buNone/>
              <a:tabLst>
                <a:tab pos="625475" algn="l"/>
              </a:tabLst>
              <a:defRPr/>
            </a:pPr>
            <a:r>
              <a:rPr kumimoji="1" lang="ja-JP" altLang="en-US" sz="1400">
                <a:latin typeface="BIZ UDPゴシック" panose="020B0400000000000000" pitchFamily="50" charset="-128"/>
                <a:ea typeface="BIZ UDPゴシック" panose="020B0400000000000000" pitchFamily="50" charset="-128"/>
              </a:rPr>
              <a:t>　　＊５  大学・大学院・短期大学・高等専門学校の正規の課程又は特別の課程（学校教育法第１０５条（同法第１２３条において準用する場合を含む。））における社会人や企業などのニーズに応じた実践的・専門的なプログラムとして文部科学大臣が認定した課程</a:t>
            </a:r>
          </a:p>
          <a:p>
            <a:pPr marL="625475" marR="0" lvl="0" indent="-625475" algn="l" defTabSz="457200" rtl="0" eaLnBrk="1" fontAlgn="auto" latinLnBrk="0" hangingPunct="1">
              <a:lnSpc>
                <a:spcPct val="100000"/>
              </a:lnSpc>
              <a:spcBef>
                <a:spcPts val="0"/>
              </a:spcBef>
              <a:spcAft>
                <a:spcPts val="0"/>
              </a:spcAft>
              <a:buClrTx/>
              <a:buSzTx/>
              <a:buFontTx/>
              <a:buNone/>
              <a:tabLst>
                <a:tab pos="625475" algn="l"/>
              </a:tabLst>
              <a:defRPr/>
            </a:pPr>
            <a:r>
              <a:rPr kumimoji="1" lang="ja-JP" altLang="en-US" sz="1400">
                <a:latin typeface="BIZ UDPゴシック" panose="020B0400000000000000" pitchFamily="50" charset="-128"/>
                <a:ea typeface="BIZ UDPゴシック" panose="020B0400000000000000" pitchFamily="50" charset="-128"/>
              </a:rPr>
              <a:t>　　＊６　専修学校の専門課程又は特別の課程（学校教育法第</a:t>
            </a:r>
            <a:r>
              <a:rPr kumimoji="1" lang="en-US" altLang="ja-JP" sz="1400">
                <a:latin typeface="BIZ UDPゴシック" panose="020B0400000000000000" pitchFamily="50" charset="-128"/>
                <a:ea typeface="BIZ UDPゴシック" panose="020B0400000000000000" pitchFamily="50" charset="-128"/>
              </a:rPr>
              <a:t>133</a:t>
            </a:r>
            <a:r>
              <a:rPr kumimoji="1" lang="ja-JP" altLang="en-US" sz="1400">
                <a:latin typeface="BIZ UDPゴシック" panose="020B0400000000000000" pitchFamily="50" charset="-128"/>
                <a:ea typeface="BIZ UDPゴシック" panose="020B0400000000000000" pitchFamily="50" charset="-128"/>
              </a:rPr>
              <a:t>条第</a:t>
            </a:r>
            <a:r>
              <a:rPr kumimoji="1" lang="en-US" altLang="ja-JP" sz="1400">
                <a:latin typeface="BIZ UDPゴシック" panose="020B0400000000000000" pitchFamily="50" charset="-128"/>
                <a:ea typeface="BIZ UDPゴシック" panose="020B0400000000000000" pitchFamily="50" charset="-128"/>
              </a:rPr>
              <a:t>1</a:t>
            </a:r>
            <a:r>
              <a:rPr kumimoji="1" lang="ja-JP" altLang="en-US" sz="1400">
                <a:latin typeface="BIZ UDPゴシック" panose="020B0400000000000000" pitchFamily="50" charset="-128"/>
                <a:ea typeface="BIZ UDPゴシック" panose="020B0400000000000000" pitchFamily="50" charset="-128"/>
              </a:rPr>
              <a:t>項において準用する同法</a:t>
            </a:r>
            <a:r>
              <a:rPr kumimoji="1" lang="en-US" altLang="ja-JP" sz="1400">
                <a:latin typeface="BIZ UDPゴシック" panose="020B0400000000000000" pitchFamily="50" charset="-128"/>
                <a:ea typeface="BIZ UDPゴシック" panose="020B0400000000000000" pitchFamily="50" charset="-128"/>
              </a:rPr>
              <a:t>105</a:t>
            </a:r>
            <a:r>
              <a:rPr kumimoji="1" lang="ja-JP" altLang="en-US" sz="1400">
                <a:latin typeface="BIZ UDPゴシック" panose="020B0400000000000000" pitchFamily="50" charset="-128"/>
                <a:ea typeface="BIZ UDPゴシック" panose="020B0400000000000000" pitchFamily="50" charset="-128"/>
              </a:rPr>
              <a:t>条に規定する特別の課程）において、企業等と連携して、職業に係る実務に関する知識、技術及び技能について体系的な教育を行うものとして文部科学大臣が認定した課程</a:t>
            </a:r>
          </a:p>
          <a:p>
            <a:pPr marL="625475" marR="0" lvl="0" indent="-625475" algn="l" defTabSz="457200" rtl="0" eaLnBrk="1" fontAlgn="auto" latinLnBrk="0" hangingPunct="1">
              <a:lnSpc>
                <a:spcPct val="100000"/>
              </a:lnSpc>
              <a:spcBef>
                <a:spcPts val="0"/>
              </a:spcBef>
              <a:spcAft>
                <a:spcPts val="0"/>
              </a:spcAft>
              <a:buClrTx/>
              <a:buSzTx/>
              <a:buFontTx/>
              <a:buNone/>
              <a:tabLst>
                <a:tab pos="625475" algn="l"/>
              </a:tabLst>
              <a:defRPr/>
            </a:pPr>
            <a:endParaRPr kumimoji="1" lang="en-US" altLang="ja-JP" sz="1400">
              <a:latin typeface="BIZ UDPゴシック" panose="020B0400000000000000" pitchFamily="50" charset="-128"/>
              <a:ea typeface="BIZ UDPゴシック" panose="020B0400000000000000" pitchFamily="50" charset="-128"/>
            </a:endParaRPr>
          </a:p>
        </p:txBody>
      </p:sp>
      <p:sp>
        <p:nvSpPr>
          <p:cNvPr id="38" name="テキスト ボックス 37">
            <a:extLst>
              <a:ext uri="{FF2B5EF4-FFF2-40B4-BE49-F238E27FC236}">
                <a16:creationId xmlns:a16="http://schemas.microsoft.com/office/drawing/2014/main" id="{E78C5D67-C71B-7F6E-27D1-500C1472F982}"/>
              </a:ext>
            </a:extLst>
          </p:cNvPr>
          <p:cNvSpPr txBox="1"/>
          <p:nvPr/>
        </p:nvSpPr>
        <p:spPr>
          <a:xfrm>
            <a:off x="187734" y="7792925"/>
            <a:ext cx="6477022" cy="584775"/>
          </a:xfrm>
          <a:prstGeom prst="rect">
            <a:avLst/>
          </a:prstGeom>
          <a:noFill/>
        </p:spPr>
        <p:txBody>
          <a:bodyPr wrap="square" rtlCol="0">
            <a:spAutoFit/>
          </a:bodyPr>
          <a:lstStyle/>
          <a:p>
            <a:r>
              <a:rPr kumimoji="1" lang="ja-JP" altLang="en-US" sz="1600">
                <a:latin typeface="BIZ UDPゴシック" panose="020B0400000000000000" pitchFamily="50" charset="-128"/>
                <a:ea typeface="BIZ UDPゴシック" panose="020B0400000000000000" pitchFamily="50" charset="-128"/>
              </a:rPr>
              <a:t>対象講座は、インターネットの教育訓練給付対象講座検索システム（</a:t>
            </a:r>
            <a:r>
              <a:rPr kumimoji="1" lang="en-US" altLang="ja-JP" sz="1600">
                <a:latin typeface="BIZ UDPゴシック" panose="020B0400000000000000" pitchFamily="50" charset="-128"/>
                <a:ea typeface="BIZ UDPゴシック" panose="020B0400000000000000" pitchFamily="50" charset="-128"/>
                <a:hlinkClick r:id="rId2"/>
              </a:rPr>
              <a:t>https://www.kyufu.mhlw.go.jp/kensaku/</a:t>
            </a:r>
            <a:r>
              <a:rPr kumimoji="1" lang="ja-JP" altLang="en-US" sz="1600">
                <a:latin typeface="BIZ UDPゴシック" panose="020B0400000000000000" pitchFamily="50" charset="-128"/>
                <a:ea typeface="BIZ UDPゴシック" panose="020B0400000000000000" pitchFamily="50" charset="-128"/>
              </a:rPr>
              <a:t>）でご覧になれます。</a:t>
            </a:r>
          </a:p>
        </p:txBody>
      </p:sp>
      <p:pic>
        <p:nvPicPr>
          <p:cNvPr id="6" name="図 5">
            <a:extLst>
              <a:ext uri="{FF2B5EF4-FFF2-40B4-BE49-F238E27FC236}">
                <a16:creationId xmlns:a16="http://schemas.microsoft.com/office/drawing/2014/main" id="{414BEA23-4DED-74EF-1CD1-F88A7EDA3793}"/>
              </a:ext>
            </a:extLst>
          </p:cNvPr>
          <p:cNvPicPr>
            <a:picLocks noChangeAspect="1"/>
          </p:cNvPicPr>
          <p:nvPr/>
        </p:nvPicPr>
        <p:blipFill>
          <a:blip r:embed="rId3"/>
          <a:stretch>
            <a:fillRect/>
          </a:stretch>
        </p:blipFill>
        <p:spPr>
          <a:xfrm>
            <a:off x="3099796" y="8441479"/>
            <a:ext cx="652897" cy="667569"/>
          </a:xfrm>
          <a:prstGeom prst="rect">
            <a:avLst/>
          </a:prstGeom>
        </p:spPr>
      </p:pic>
      <p:sp>
        <p:nvSpPr>
          <p:cNvPr id="8" name="テキスト ボックス 7">
            <a:extLst>
              <a:ext uri="{FF2B5EF4-FFF2-40B4-BE49-F238E27FC236}">
                <a16:creationId xmlns:a16="http://schemas.microsoft.com/office/drawing/2014/main" id="{9956A945-C8FE-E334-F066-5BB91256367D}"/>
              </a:ext>
            </a:extLst>
          </p:cNvPr>
          <p:cNvSpPr txBox="1"/>
          <p:nvPr/>
        </p:nvSpPr>
        <p:spPr>
          <a:xfrm>
            <a:off x="2544373" y="9164650"/>
            <a:ext cx="1819275" cy="415498"/>
          </a:xfrm>
          <a:prstGeom prst="rect">
            <a:avLst/>
          </a:prstGeom>
          <a:noFill/>
        </p:spPr>
        <p:txBody>
          <a:bodyPr wrap="square" rtlCol="0">
            <a:spAutoFit/>
          </a:bodyPr>
          <a:lstStyle/>
          <a:p>
            <a:pPr algn="ctr"/>
            <a:r>
              <a:rPr kumimoji="1" lang="ja-JP" altLang="en-US" sz="1000">
                <a:latin typeface="BIZ UDPゴシック" panose="020B0400000000000000" pitchFamily="50" charset="-128"/>
                <a:ea typeface="BIZ UDPゴシック" panose="020B0400000000000000" pitchFamily="50" charset="-128"/>
              </a:rPr>
              <a:t>教育訓練給付</a:t>
            </a:r>
            <a:endParaRPr kumimoji="1" lang="en-US" altLang="ja-JP" sz="1000">
              <a:latin typeface="BIZ UDPゴシック" panose="020B0400000000000000" pitchFamily="50" charset="-128"/>
              <a:ea typeface="BIZ UDPゴシック" panose="020B0400000000000000" pitchFamily="50" charset="-128"/>
            </a:endParaRPr>
          </a:p>
          <a:p>
            <a:pPr algn="ctr"/>
            <a:r>
              <a:rPr kumimoji="1" lang="ja-JP" altLang="en-US" sz="1000">
                <a:latin typeface="BIZ UDPゴシック" panose="020B0400000000000000" pitchFamily="50" charset="-128"/>
                <a:ea typeface="BIZ UDPゴシック" panose="020B0400000000000000" pitchFamily="50" charset="-128"/>
              </a:rPr>
              <a:t>対象講座検索システム</a:t>
            </a:r>
          </a:p>
        </p:txBody>
      </p:sp>
    </p:spTree>
    <p:extLst>
      <p:ext uri="{BB962C8B-B14F-4D97-AF65-F5344CB8AC3E}">
        <p14:creationId xmlns:p14="http://schemas.microsoft.com/office/powerpoint/2010/main" val="1720838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90F3AA30-94D3-551D-3B9A-8C3BE918CBB0}"/>
              </a:ext>
            </a:extLst>
          </p:cNvPr>
          <p:cNvSpPr/>
          <p:nvPr/>
        </p:nvSpPr>
        <p:spPr>
          <a:xfrm>
            <a:off x="132202" y="192315"/>
            <a:ext cx="6588087" cy="484089"/>
          </a:xfrm>
          <a:prstGeom prst="rect">
            <a:avLst/>
          </a:prstGeom>
          <a:solidFill>
            <a:srgbClr val="009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ln w="0"/>
                <a:solidFill>
                  <a:schemeClr val="bg1"/>
                </a:solidFill>
                <a:latin typeface="BIZ UDPゴシック" panose="020B0400000000000000" pitchFamily="50" charset="-128"/>
                <a:ea typeface="BIZ UDPゴシック" panose="020B0400000000000000" pitchFamily="50" charset="-128"/>
              </a:rPr>
              <a:t>３</a:t>
            </a:r>
            <a:r>
              <a:rPr kumimoji="1" lang="en-US" altLang="ja-JP" b="1">
                <a:ln w="0"/>
                <a:solidFill>
                  <a:schemeClr val="bg1"/>
                </a:solidFill>
                <a:latin typeface="BIZ UDPゴシック" panose="020B0400000000000000" pitchFamily="50" charset="-128"/>
                <a:ea typeface="BIZ UDPゴシック" panose="020B0400000000000000" pitchFamily="50" charset="-128"/>
              </a:rPr>
              <a:t>.</a:t>
            </a:r>
            <a:r>
              <a:rPr kumimoji="1" lang="ja-JP" altLang="en-US" b="1">
                <a:ln w="0"/>
                <a:solidFill>
                  <a:schemeClr val="bg1"/>
                </a:solidFill>
                <a:latin typeface="BIZ UDPゴシック" panose="020B0400000000000000" pitchFamily="50" charset="-128"/>
                <a:ea typeface="BIZ UDPゴシック" panose="020B0400000000000000" pitchFamily="50" charset="-128"/>
              </a:rPr>
              <a:t>特定一般教育訓練給付金の支給申請手続き</a:t>
            </a:r>
          </a:p>
        </p:txBody>
      </p:sp>
      <p:sp>
        <p:nvSpPr>
          <p:cNvPr id="3" name="テキスト ボックス 2">
            <a:extLst>
              <a:ext uri="{FF2B5EF4-FFF2-40B4-BE49-F238E27FC236}">
                <a16:creationId xmlns:a16="http://schemas.microsoft.com/office/drawing/2014/main" id="{C71F5AE8-C725-FA1D-740A-C632201FEEA3}"/>
              </a:ext>
            </a:extLst>
          </p:cNvPr>
          <p:cNvSpPr txBox="1"/>
          <p:nvPr/>
        </p:nvSpPr>
        <p:spPr>
          <a:xfrm>
            <a:off x="16342" y="6580501"/>
            <a:ext cx="6720289" cy="3385542"/>
          </a:xfrm>
          <a:prstGeom prst="rect">
            <a:avLst/>
          </a:prstGeom>
          <a:noFill/>
          <a:ln>
            <a:noFill/>
          </a:ln>
        </p:spPr>
        <p:txBody>
          <a:bodyPr wrap="square" rtlCol="0">
            <a:spAutoFit/>
          </a:bodyPr>
          <a:lstStyle/>
          <a:p>
            <a:pPr marL="180975" marR="0" lvl="0" indent="-180975" algn="ctr" defTabSz="457200" rtl="0" eaLnBrk="1" fontAlgn="auto" latinLnBrk="0" hangingPunct="1">
              <a:lnSpc>
                <a:spcPct val="100000"/>
              </a:lnSpc>
              <a:spcBef>
                <a:spcPts val="0"/>
              </a:spcBef>
              <a:spcAft>
                <a:spcPts val="0"/>
              </a:spcAft>
              <a:buClrTx/>
              <a:buSzTx/>
              <a:buFontTx/>
              <a:buNone/>
              <a:tabLst/>
              <a:defRPr/>
            </a:pPr>
            <a:r>
              <a:rPr kumimoji="1" lang="ja-JP" altLang="en-US" sz="1400" b="1" u="sng">
                <a:latin typeface="BIZ UDPゴシック" panose="020B0400000000000000" pitchFamily="50" charset="-128"/>
                <a:ea typeface="BIZ UDPゴシック" panose="020B0400000000000000" pitchFamily="50" charset="-128"/>
              </a:rPr>
              <a:t>　 </a:t>
            </a:r>
            <a:r>
              <a:rPr kumimoji="1" lang="en-US" altLang="ja-JP" sz="1400" b="1" u="sng">
                <a:latin typeface="BIZ UDPゴシック" panose="020B0400000000000000" pitchFamily="50" charset="-128"/>
                <a:ea typeface="BIZ UDPゴシック" panose="020B0400000000000000" pitchFamily="50" charset="-128"/>
              </a:rPr>
              <a:t>〈</a:t>
            </a:r>
            <a:r>
              <a:rPr kumimoji="1" lang="ja-JP" altLang="en-US" sz="1400" b="1" u="sng">
                <a:latin typeface="BIZ UDPゴシック" panose="020B0400000000000000" pitchFamily="50" charset="-128"/>
                <a:ea typeface="BIZ UDPゴシック" panose="020B0400000000000000" pitchFamily="50" charset="-128"/>
              </a:rPr>
              <a:t>訓練前キャリアコンサルティング・受給資格確認</a:t>
            </a:r>
            <a:r>
              <a:rPr kumimoji="1" lang="en-US" altLang="ja-JP" sz="1400" b="1" u="sng">
                <a:latin typeface="BIZ UDPゴシック" panose="020B0400000000000000" pitchFamily="50" charset="-128"/>
                <a:ea typeface="BIZ UDPゴシック" panose="020B0400000000000000" pitchFamily="50" charset="-128"/>
              </a:rPr>
              <a:t>〉</a:t>
            </a:r>
          </a:p>
          <a:p>
            <a:pPr marL="180975" marR="0" lvl="0" indent="84138"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特定一般教育訓練給付金の手続きは、訓練対応キャリアコンサルタントによる訓練前キャリアコンサルティングで就業の目標、職業能力の開発・向上に関する事項を記載したジョブ・カードの交付を受けたあと（</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１）、ハローワークなどで配布する</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教育訓練給付金及び教育訓練支援給付金受給資格確認票</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とジョブ・カードをハローワークへ提出します。この手続きは、</a:t>
            </a:r>
            <a:r>
              <a:rPr kumimoji="1" lang="ja-JP" altLang="en-US" sz="1400" b="1" u="sng">
                <a:solidFill>
                  <a:srgbClr val="FF0000"/>
                </a:solidFill>
                <a:latin typeface="BIZ UDPゴシック" panose="020B0400000000000000" pitchFamily="50" charset="-128"/>
                <a:ea typeface="BIZ UDPゴシック" panose="020B0400000000000000" pitchFamily="50" charset="-128"/>
              </a:rPr>
              <a:t>受講開始日の２週間前まで</a:t>
            </a:r>
            <a:r>
              <a:rPr kumimoji="1" lang="ja-JP" altLang="en-US" sz="1400" u="sng">
                <a:latin typeface="BIZ UDPゴシック" panose="020B0400000000000000" pitchFamily="50" charset="-128"/>
                <a:ea typeface="BIZ UDPゴシック" panose="020B0400000000000000" pitchFamily="50" charset="-128"/>
              </a:rPr>
              <a:t>に行う必要があります（支給を受けるための支給申請は、別途手続きが必要です。）。</a:t>
            </a:r>
            <a:endParaRPr kumimoji="1" lang="en-US" altLang="ja-JP" sz="1400" u="sng">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これら書類の提出は、原則本人の住所を管轄するハローワークに対して本人または代理人の来所、電子申請、郵送（</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２）のいずれかの方法で行います。</a:t>
            </a:r>
            <a:endParaRPr kumimoji="1" lang="en-US" altLang="ja-JP" sz="1400">
              <a:latin typeface="BIZ UDPゴシック" panose="020B0400000000000000" pitchFamily="50" charset="-128"/>
              <a:ea typeface="BIZ UDPゴシック" panose="020B0400000000000000" pitchFamily="50" charset="-128"/>
            </a:endParaRPr>
          </a:p>
          <a:p>
            <a:pPr marL="627063" marR="0" lvl="0" indent="-627063"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en-US" altLang="ja-JP" sz="1200">
                <a:latin typeface="BIZ UDPゴシック" panose="020B0400000000000000" pitchFamily="50" charset="-128"/>
                <a:ea typeface="BIZ UDPゴシック" panose="020B0400000000000000" pitchFamily="50" charset="-128"/>
              </a:rPr>
              <a:t>※</a:t>
            </a:r>
            <a:r>
              <a:rPr kumimoji="1" lang="ja-JP" altLang="en-US" sz="1200">
                <a:latin typeface="BIZ UDPゴシック" panose="020B0400000000000000" pitchFamily="50" charset="-128"/>
                <a:ea typeface="BIZ UDPゴシック" panose="020B0400000000000000" pitchFamily="50" charset="-128"/>
              </a:rPr>
              <a:t>１　訓練対応キャリアコンサルタントとは、中長期的なキャリア形成を支援するためのキャリアコンサルタント向け研修を受けるなど一定の要件を満たしたキャリアコンサルタントのことです。訓練対応キャリアコンサルタントの所在については、最寄りのハローワークへお尋ねください。</a:t>
            </a:r>
            <a:endParaRPr kumimoji="1" lang="en-US" altLang="ja-JP" sz="1200">
              <a:latin typeface="BIZ UDPゴシック" panose="020B0400000000000000" pitchFamily="50" charset="-128"/>
              <a:ea typeface="BIZ UDPゴシック" panose="020B0400000000000000" pitchFamily="50" charset="-128"/>
            </a:endParaRPr>
          </a:p>
          <a:p>
            <a:pPr marL="622300" marR="0" lvl="0" indent="-622300" defTabSz="457200" rtl="0" eaLnBrk="1" fontAlgn="auto" latinLnBrk="0" hangingPunct="1">
              <a:lnSpc>
                <a:spcPct val="100000"/>
              </a:lnSpc>
              <a:spcBef>
                <a:spcPts val="0"/>
              </a:spcBef>
              <a:spcAft>
                <a:spcPts val="0"/>
              </a:spcAft>
              <a:buClrTx/>
              <a:buSzTx/>
              <a:buFontTx/>
              <a:buNone/>
              <a:tabLst/>
              <a:defRPr/>
            </a:pPr>
            <a:r>
              <a:rPr kumimoji="1" lang="ja-JP" altLang="en-US" sz="1200">
                <a:latin typeface="BIZ UDPゴシック" panose="020B0400000000000000" pitchFamily="50" charset="-128"/>
                <a:ea typeface="BIZ UDPゴシック" panose="020B0400000000000000" pitchFamily="50" charset="-128"/>
              </a:rPr>
              <a:t>　　　 </a:t>
            </a:r>
            <a:r>
              <a:rPr kumimoji="1" lang="en-US" altLang="ja-JP" sz="1200">
                <a:latin typeface="BIZ UDPゴシック" panose="020B0400000000000000" pitchFamily="50" charset="-128"/>
                <a:ea typeface="BIZ UDPゴシック" panose="020B0400000000000000" pitchFamily="50" charset="-128"/>
              </a:rPr>
              <a:t>※</a:t>
            </a:r>
            <a:r>
              <a:rPr kumimoji="1" lang="ja-JP" altLang="en-US" sz="1200">
                <a:latin typeface="BIZ UDPゴシック" panose="020B0400000000000000" pitchFamily="50" charset="-128"/>
                <a:ea typeface="BIZ UDPゴシック" panose="020B0400000000000000" pitchFamily="50" charset="-128"/>
              </a:rPr>
              <a:t>２　郵送により手続きを行う場合は、受講開始日の２週間前までに行ってください（消印有効）。</a:t>
            </a:r>
            <a:endParaRPr kumimoji="1" lang="en-US" altLang="ja-JP" sz="12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endParaRPr kumimoji="1" lang="en-US" altLang="ja-JP" sz="1400">
              <a:latin typeface="BIZ UDPゴシック" panose="020B0400000000000000" pitchFamily="50" charset="-128"/>
              <a:ea typeface="BIZ UDPゴシック" panose="020B0400000000000000" pitchFamily="50" charset="-128"/>
            </a:endParaRPr>
          </a:p>
        </p:txBody>
      </p:sp>
      <p:sp>
        <p:nvSpPr>
          <p:cNvPr id="9" name="四角形: 角を丸くする 8">
            <a:extLst>
              <a:ext uri="{FF2B5EF4-FFF2-40B4-BE49-F238E27FC236}">
                <a16:creationId xmlns:a16="http://schemas.microsoft.com/office/drawing/2014/main" id="{40721B2B-89E7-60EA-BAF7-A9629D8C0DDA}"/>
              </a:ext>
            </a:extLst>
          </p:cNvPr>
          <p:cNvSpPr/>
          <p:nvPr/>
        </p:nvSpPr>
        <p:spPr>
          <a:xfrm>
            <a:off x="132202" y="719600"/>
            <a:ext cx="6604429" cy="353943"/>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a:solidFill>
                  <a:schemeClr val="tx1"/>
                </a:solidFill>
                <a:latin typeface="BIZ UDPゴシック" panose="020B0400000000000000" pitchFamily="50" charset="-128"/>
                <a:ea typeface="BIZ UDPゴシック" panose="020B0400000000000000" pitchFamily="50" charset="-128"/>
              </a:rPr>
              <a:t>特定一般教育訓練給付金の受給手続きの流れ</a:t>
            </a:r>
          </a:p>
        </p:txBody>
      </p:sp>
      <p:sp>
        <p:nvSpPr>
          <p:cNvPr id="13" name="四角形: 角を丸くする 12">
            <a:extLst>
              <a:ext uri="{FF2B5EF4-FFF2-40B4-BE49-F238E27FC236}">
                <a16:creationId xmlns:a16="http://schemas.microsoft.com/office/drawing/2014/main" id="{D754FFA4-FA90-23AE-44BB-140014F46541}"/>
              </a:ext>
            </a:extLst>
          </p:cNvPr>
          <p:cNvSpPr/>
          <p:nvPr/>
        </p:nvSpPr>
        <p:spPr>
          <a:xfrm>
            <a:off x="264404" y="1150663"/>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BIZ UDPゴシック" panose="020B0400000000000000" pitchFamily="50" charset="-128"/>
                <a:ea typeface="BIZ UDPゴシック" panose="020B0400000000000000" pitchFamily="50" charset="-128"/>
              </a:rPr>
              <a:t>特定一般教育訓練講座の受講を計画</a:t>
            </a:r>
            <a:endParaRPr kumimoji="1" lang="ja-JP" altLang="en-US" sz="1400" b="1">
              <a:latin typeface="BIZ UDPゴシック" panose="020B0400000000000000" pitchFamily="50" charset="-128"/>
              <a:ea typeface="BIZ UDPゴシック" panose="020B0400000000000000" pitchFamily="50" charset="-128"/>
            </a:endParaRPr>
          </a:p>
        </p:txBody>
      </p:sp>
      <p:sp>
        <p:nvSpPr>
          <p:cNvPr id="14" name="矢印: 下 13">
            <a:extLst>
              <a:ext uri="{FF2B5EF4-FFF2-40B4-BE49-F238E27FC236}">
                <a16:creationId xmlns:a16="http://schemas.microsoft.com/office/drawing/2014/main" id="{B15F8756-70CB-46BD-0563-C05831301CDD}"/>
              </a:ext>
            </a:extLst>
          </p:cNvPr>
          <p:cNvSpPr/>
          <p:nvPr/>
        </p:nvSpPr>
        <p:spPr>
          <a:xfrm>
            <a:off x="3048918" y="1554454"/>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5" name="四角形: 角を丸くする 14">
            <a:extLst>
              <a:ext uri="{FF2B5EF4-FFF2-40B4-BE49-F238E27FC236}">
                <a16:creationId xmlns:a16="http://schemas.microsoft.com/office/drawing/2014/main" id="{EAADDCCE-2165-0811-4191-F46400820B77}"/>
              </a:ext>
            </a:extLst>
          </p:cNvPr>
          <p:cNvSpPr/>
          <p:nvPr/>
        </p:nvSpPr>
        <p:spPr>
          <a:xfrm>
            <a:off x="264404" y="1892250"/>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rgbClr val="FF0000"/>
                </a:solidFill>
                <a:latin typeface="BIZ UDPゴシック" panose="020B0400000000000000" pitchFamily="50" charset="-128"/>
                <a:ea typeface="BIZ UDPゴシック" panose="020B0400000000000000" pitchFamily="50" charset="-128"/>
              </a:rPr>
              <a:t>訓練前キャリアコンサルティング→７ページ</a:t>
            </a:r>
            <a:endParaRPr kumimoji="1" lang="en-US" altLang="ja-JP" sz="1400" b="1">
              <a:solidFill>
                <a:srgbClr val="FF0000"/>
              </a:solidFill>
              <a:latin typeface="BIZ UDPゴシック" panose="020B0400000000000000" pitchFamily="50" charset="-128"/>
              <a:ea typeface="BIZ UDPゴシック" panose="020B0400000000000000" pitchFamily="50" charset="-128"/>
            </a:endParaRPr>
          </a:p>
        </p:txBody>
      </p:sp>
      <p:sp>
        <p:nvSpPr>
          <p:cNvPr id="16" name="矢印: 下 15">
            <a:extLst>
              <a:ext uri="{FF2B5EF4-FFF2-40B4-BE49-F238E27FC236}">
                <a16:creationId xmlns:a16="http://schemas.microsoft.com/office/drawing/2014/main" id="{65602E69-724B-979F-9D0A-613C607AEB65}"/>
              </a:ext>
            </a:extLst>
          </p:cNvPr>
          <p:cNvSpPr/>
          <p:nvPr/>
        </p:nvSpPr>
        <p:spPr>
          <a:xfrm>
            <a:off x="3046163" y="2309263"/>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7" name="四角形: 角を丸くする 16">
            <a:extLst>
              <a:ext uri="{FF2B5EF4-FFF2-40B4-BE49-F238E27FC236}">
                <a16:creationId xmlns:a16="http://schemas.microsoft.com/office/drawing/2014/main" id="{F4176C59-0054-AA42-E682-52F979FC07C8}"/>
              </a:ext>
            </a:extLst>
          </p:cNvPr>
          <p:cNvSpPr/>
          <p:nvPr/>
        </p:nvSpPr>
        <p:spPr>
          <a:xfrm>
            <a:off x="264400" y="2623120"/>
            <a:ext cx="6202495" cy="35394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rgbClr val="FF0000"/>
                </a:solidFill>
                <a:latin typeface="BIZ UDPゴシック" panose="020B0400000000000000" pitchFamily="50" charset="-128"/>
                <a:ea typeface="BIZ UDPゴシック" panose="020B0400000000000000" pitchFamily="50" charset="-128"/>
              </a:rPr>
              <a:t>受給資格確認（受講開始日の２週間前まで）→</a:t>
            </a:r>
            <a:r>
              <a:rPr kumimoji="1" lang="en-US" altLang="ja-JP" sz="1400" b="1">
                <a:solidFill>
                  <a:srgbClr val="FF0000"/>
                </a:solidFill>
                <a:latin typeface="BIZ UDPゴシック" panose="020B0400000000000000" pitchFamily="50" charset="-128"/>
                <a:ea typeface="BIZ UDPゴシック" panose="020B0400000000000000" pitchFamily="50" charset="-128"/>
              </a:rPr>
              <a:t>7</a:t>
            </a:r>
            <a:r>
              <a:rPr kumimoji="1" lang="ja-JP" altLang="en-US" sz="1400" b="1">
                <a:solidFill>
                  <a:srgbClr val="FF0000"/>
                </a:solidFill>
                <a:latin typeface="BIZ UDPゴシック" panose="020B0400000000000000" pitchFamily="50" charset="-128"/>
                <a:ea typeface="BIZ UDPゴシック" panose="020B0400000000000000" pitchFamily="50" charset="-128"/>
              </a:rPr>
              <a:t>、８ページ</a:t>
            </a:r>
            <a:endParaRPr kumimoji="1" lang="en-US" altLang="ja-JP" sz="1400" b="1">
              <a:solidFill>
                <a:srgbClr val="FF0000"/>
              </a:solidFill>
              <a:latin typeface="BIZ UDPゴシック" panose="020B0400000000000000" pitchFamily="50" charset="-128"/>
              <a:ea typeface="BIZ UDPゴシック" panose="020B0400000000000000" pitchFamily="50" charset="-128"/>
            </a:endParaRPr>
          </a:p>
        </p:txBody>
      </p:sp>
      <p:sp>
        <p:nvSpPr>
          <p:cNvPr id="18" name="矢印: 下 17">
            <a:extLst>
              <a:ext uri="{FF2B5EF4-FFF2-40B4-BE49-F238E27FC236}">
                <a16:creationId xmlns:a16="http://schemas.microsoft.com/office/drawing/2014/main" id="{C847AB5C-B4C9-8A9F-AEA5-F98ED6D2ED52}"/>
              </a:ext>
            </a:extLst>
          </p:cNvPr>
          <p:cNvSpPr/>
          <p:nvPr/>
        </p:nvSpPr>
        <p:spPr>
          <a:xfrm>
            <a:off x="3046163" y="3057616"/>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9" name="四角形: 角を丸くする 18">
            <a:extLst>
              <a:ext uri="{FF2B5EF4-FFF2-40B4-BE49-F238E27FC236}">
                <a16:creationId xmlns:a16="http://schemas.microsoft.com/office/drawing/2014/main" id="{E0840779-7C72-5647-DC50-0DF9F00D8C69}"/>
              </a:ext>
            </a:extLst>
          </p:cNvPr>
          <p:cNvSpPr/>
          <p:nvPr/>
        </p:nvSpPr>
        <p:spPr>
          <a:xfrm>
            <a:off x="264403" y="3381720"/>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BIZ UDPゴシック" panose="020B0400000000000000" pitchFamily="50" charset="-128"/>
                <a:ea typeface="BIZ UDPゴシック" panose="020B0400000000000000" pitchFamily="50" charset="-128"/>
              </a:rPr>
              <a:t>受講開始・修了</a:t>
            </a:r>
            <a:endParaRPr kumimoji="1" lang="en-US" altLang="ja-JP" sz="1400" b="1">
              <a:solidFill>
                <a:schemeClr val="tx1"/>
              </a:solidFill>
              <a:latin typeface="BIZ UDPゴシック" panose="020B0400000000000000" pitchFamily="50" charset="-128"/>
              <a:ea typeface="BIZ UDPゴシック" panose="020B0400000000000000" pitchFamily="50" charset="-128"/>
            </a:endParaRPr>
          </a:p>
        </p:txBody>
      </p:sp>
      <p:sp>
        <p:nvSpPr>
          <p:cNvPr id="20" name="矢印: 下 19">
            <a:extLst>
              <a:ext uri="{FF2B5EF4-FFF2-40B4-BE49-F238E27FC236}">
                <a16:creationId xmlns:a16="http://schemas.microsoft.com/office/drawing/2014/main" id="{0332C9DD-9A74-7602-FF42-30F2F4967AC6}"/>
              </a:ext>
            </a:extLst>
          </p:cNvPr>
          <p:cNvSpPr/>
          <p:nvPr/>
        </p:nvSpPr>
        <p:spPr>
          <a:xfrm>
            <a:off x="3046163" y="3787494"/>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1" name="四角形: 角を丸くする 20">
            <a:extLst>
              <a:ext uri="{FF2B5EF4-FFF2-40B4-BE49-F238E27FC236}">
                <a16:creationId xmlns:a16="http://schemas.microsoft.com/office/drawing/2014/main" id="{7CB7C37B-E5CD-3D59-2BED-2915FC311316}"/>
              </a:ext>
            </a:extLst>
          </p:cNvPr>
          <p:cNvSpPr/>
          <p:nvPr/>
        </p:nvSpPr>
        <p:spPr>
          <a:xfrm>
            <a:off x="264400" y="4131210"/>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rgbClr val="FF0000"/>
                </a:solidFill>
                <a:latin typeface="BIZ UDPゴシック" panose="020B0400000000000000" pitchFamily="50" charset="-128"/>
                <a:ea typeface="BIZ UDPゴシック" panose="020B0400000000000000" pitchFamily="50" charset="-128"/>
              </a:rPr>
              <a:t>支給申請①（訓練修了日の翌日から起算して１か月以内）→９ページ</a:t>
            </a:r>
            <a:endParaRPr kumimoji="1" lang="en-US" altLang="ja-JP" sz="1400" b="1">
              <a:solidFill>
                <a:srgbClr val="FF0000"/>
              </a:solidFill>
              <a:latin typeface="BIZ UDPゴシック" panose="020B0400000000000000" pitchFamily="50" charset="-128"/>
              <a:ea typeface="BIZ UDPゴシック" panose="020B0400000000000000" pitchFamily="50" charset="-128"/>
            </a:endParaRPr>
          </a:p>
        </p:txBody>
      </p:sp>
      <p:sp>
        <p:nvSpPr>
          <p:cNvPr id="22" name="矢印: 下 21">
            <a:extLst>
              <a:ext uri="{FF2B5EF4-FFF2-40B4-BE49-F238E27FC236}">
                <a16:creationId xmlns:a16="http://schemas.microsoft.com/office/drawing/2014/main" id="{F49B218A-6C21-A358-8B25-CEA1E528044C}"/>
              </a:ext>
            </a:extLst>
          </p:cNvPr>
          <p:cNvSpPr/>
          <p:nvPr/>
        </p:nvSpPr>
        <p:spPr>
          <a:xfrm>
            <a:off x="3046163" y="4534744"/>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3" name="四角形: 角を丸くする 22">
            <a:extLst>
              <a:ext uri="{FF2B5EF4-FFF2-40B4-BE49-F238E27FC236}">
                <a16:creationId xmlns:a16="http://schemas.microsoft.com/office/drawing/2014/main" id="{698D90C7-0629-55C9-DB4E-D6573BEAF0E7}"/>
              </a:ext>
            </a:extLst>
          </p:cNvPr>
          <p:cNvSpPr/>
          <p:nvPr/>
        </p:nvSpPr>
        <p:spPr>
          <a:xfrm>
            <a:off x="264401" y="4863624"/>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BIZ UDPゴシック" panose="020B0400000000000000" pitchFamily="50" charset="-128"/>
                <a:ea typeface="BIZ UDPゴシック" panose="020B0400000000000000" pitchFamily="50" charset="-128"/>
              </a:rPr>
              <a:t>資格取得・就職</a:t>
            </a:r>
            <a:endParaRPr kumimoji="1" lang="en-US" altLang="ja-JP" sz="1400" b="1">
              <a:solidFill>
                <a:schemeClr val="tx1"/>
              </a:solidFill>
              <a:latin typeface="BIZ UDPゴシック" panose="020B0400000000000000" pitchFamily="50" charset="-128"/>
              <a:ea typeface="BIZ UDPゴシック" panose="020B0400000000000000" pitchFamily="50" charset="-128"/>
            </a:endParaRPr>
          </a:p>
        </p:txBody>
      </p:sp>
      <p:sp>
        <p:nvSpPr>
          <p:cNvPr id="24" name="矢印: 下 23">
            <a:extLst>
              <a:ext uri="{FF2B5EF4-FFF2-40B4-BE49-F238E27FC236}">
                <a16:creationId xmlns:a16="http://schemas.microsoft.com/office/drawing/2014/main" id="{87C72192-C4E4-FABF-4035-C95AFB12ACE2}"/>
              </a:ext>
            </a:extLst>
          </p:cNvPr>
          <p:cNvSpPr/>
          <p:nvPr/>
        </p:nvSpPr>
        <p:spPr>
          <a:xfrm>
            <a:off x="3054334" y="5273616"/>
            <a:ext cx="760164" cy="2644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5" name="四角形: 角を丸くする 24">
            <a:extLst>
              <a:ext uri="{FF2B5EF4-FFF2-40B4-BE49-F238E27FC236}">
                <a16:creationId xmlns:a16="http://schemas.microsoft.com/office/drawing/2014/main" id="{287C8211-A08B-C197-BFA8-A5D776414519}"/>
              </a:ext>
            </a:extLst>
          </p:cNvPr>
          <p:cNvSpPr/>
          <p:nvPr/>
        </p:nvSpPr>
        <p:spPr>
          <a:xfrm>
            <a:off x="264400" y="5613959"/>
            <a:ext cx="6202495" cy="35394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rgbClr val="FF0000"/>
                </a:solidFill>
                <a:latin typeface="BIZ UDPゴシック" panose="020B0400000000000000" pitchFamily="50" charset="-128"/>
                <a:ea typeface="BIZ UDPゴシック" panose="020B0400000000000000" pitchFamily="50" charset="-128"/>
              </a:rPr>
              <a:t>支給申請②（資格取得・就職した翌日から起算して１か月以内）→</a:t>
            </a:r>
            <a:r>
              <a:rPr kumimoji="1" lang="en-US" altLang="ja-JP" sz="1400" b="1">
                <a:solidFill>
                  <a:srgbClr val="FF0000"/>
                </a:solidFill>
                <a:latin typeface="BIZ UDPゴシック" panose="020B0400000000000000" pitchFamily="50" charset="-128"/>
                <a:ea typeface="BIZ UDPゴシック" panose="020B0400000000000000" pitchFamily="50" charset="-128"/>
              </a:rPr>
              <a:t>10</a:t>
            </a:r>
            <a:r>
              <a:rPr kumimoji="1" lang="ja-JP" altLang="en-US" sz="1400" b="1">
                <a:solidFill>
                  <a:srgbClr val="FF0000"/>
                </a:solidFill>
                <a:latin typeface="BIZ UDPゴシック" panose="020B0400000000000000" pitchFamily="50" charset="-128"/>
                <a:ea typeface="BIZ UDPゴシック" panose="020B0400000000000000" pitchFamily="50" charset="-128"/>
              </a:rPr>
              <a:t>ページ</a:t>
            </a:r>
            <a:endParaRPr kumimoji="1" lang="en-US" altLang="ja-JP" sz="1400" b="1">
              <a:solidFill>
                <a:srgbClr val="FF0000"/>
              </a:solidFill>
              <a:latin typeface="BIZ UDPゴシック" panose="020B0400000000000000" pitchFamily="50" charset="-128"/>
              <a:ea typeface="BIZ UDPゴシック" panose="020B0400000000000000" pitchFamily="50" charset="-128"/>
            </a:endParaRPr>
          </a:p>
        </p:txBody>
      </p:sp>
      <p:sp>
        <p:nvSpPr>
          <p:cNvPr id="26" name="四角形: 角を丸くする 25">
            <a:extLst>
              <a:ext uri="{FF2B5EF4-FFF2-40B4-BE49-F238E27FC236}">
                <a16:creationId xmlns:a16="http://schemas.microsoft.com/office/drawing/2014/main" id="{C49C2C7B-2C07-FE18-C01A-0A57E0D06C6A}"/>
              </a:ext>
            </a:extLst>
          </p:cNvPr>
          <p:cNvSpPr/>
          <p:nvPr/>
        </p:nvSpPr>
        <p:spPr>
          <a:xfrm>
            <a:off x="132202" y="6136912"/>
            <a:ext cx="6604429" cy="353943"/>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a:solidFill>
                  <a:schemeClr val="tx1"/>
                </a:solidFill>
                <a:latin typeface="BIZ UDPゴシック" panose="020B0400000000000000" pitchFamily="50" charset="-128"/>
                <a:ea typeface="BIZ UDPゴシック" panose="020B0400000000000000" pitchFamily="50" charset="-128"/>
              </a:rPr>
              <a:t>特定一般教育訓練</a:t>
            </a:r>
            <a:r>
              <a:rPr kumimoji="1" lang="ja-JP" altLang="en-US" b="1">
                <a:solidFill>
                  <a:schemeClr val="tx1"/>
                </a:solidFill>
                <a:latin typeface="BIZ UDPゴシック" panose="020B0400000000000000" pitchFamily="50" charset="-128"/>
                <a:ea typeface="BIZ UDPゴシック" panose="020B0400000000000000" pitchFamily="50" charset="-128"/>
              </a:rPr>
              <a:t>受講開始前</a:t>
            </a:r>
            <a:r>
              <a:rPr kumimoji="1" lang="ja-JP" altLang="en-US">
                <a:solidFill>
                  <a:schemeClr val="tx1"/>
                </a:solidFill>
                <a:latin typeface="BIZ UDPゴシック" panose="020B0400000000000000" pitchFamily="50" charset="-128"/>
                <a:ea typeface="BIZ UDPゴシック" panose="020B0400000000000000" pitchFamily="50" charset="-128"/>
              </a:rPr>
              <a:t>の手続き</a:t>
            </a:r>
          </a:p>
        </p:txBody>
      </p:sp>
    </p:spTree>
    <p:extLst>
      <p:ext uri="{BB962C8B-B14F-4D97-AF65-F5344CB8AC3E}">
        <p14:creationId xmlns:p14="http://schemas.microsoft.com/office/powerpoint/2010/main" val="1521854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F243B567-F377-BF41-3CD3-6A624B89752D}"/>
              </a:ext>
            </a:extLst>
          </p:cNvPr>
          <p:cNvSpPr txBox="1"/>
          <p:nvPr/>
        </p:nvSpPr>
        <p:spPr>
          <a:xfrm>
            <a:off x="159704" y="609387"/>
            <a:ext cx="6538587" cy="8496000"/>
          </a:xfrm>
          <a:prstGeom prst="rect">
            <a:avLst/>
          </a:prstGeom>
          <a:solidFill>
            <a:schemeClr val="accent4">
              <a:lumMod val="20000"/>
              <a:lumOff val="80000"/>
            </a:schemeClr>
          </a:solidFill>
          <a:ln w="12700">
            <a:solidFill>
              <a:schemeClr val="tx1"/>
            </a:solidFill>
            <a:prstDash val="sysDot"/>
          </a:ln>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355600" marR="0" lvl="0" indent="-35560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①　教育訓練給付金及び教育訓練支援給付金受給資格確認票（様式第</a:t>
            </a:r>
            <a:r>
              <a:rPr kumimoji="1" lang="en-US" altLang="ja-JP" sz="1400" b="1" u="sng">
                <a:latin typeface="BIZ UDPゴシック" panose="020B0400000000000000" pitchFamily="50" charset="-128"/>
                <a:ea typeface="BIZ UDPゴシック" panose="020B0400000000000000" pitchFamily="50" charset="-128"/>
              </a:rPr>
              <a:t>33</a:t>
            </a:r>
            <a:r>
              <a:rPr kumimoji="1" lang="ja-JP" altLang="en-US" sz="1400" b="1" u="sng">
                <a:latin typeface="BIZ UDPゴシック" panose="020B0400000000000000" pitchFamily="50" charset="-128"/>
                <a:ea typeface="BIZ UDPゴシック" panose="020B0400000000000000" pitchFamily="50" charset="-128"/>
              </a:rPr>
              <a:t>の２の２）</a:t>
            </a:r>
            <a:endParaRPr kumimoji="1" lang="en-US" altLang="ja-JP" sz="1400" b="1" u="sng">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個人番号（マイナンバー）の記載が必要です。</a:t>
            </a:r>
            <a:endParaRPr kumimoji="1" lang="en-US" altLang="ja-JP" sz="12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endParaRPr kumimoji="1" lang="en-US" altLang="ja-JP" sz="14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②　ジョブ・カード</a:t>
            </a:r>
            <a:endParaRPr kumimoji="1" lang="en-US" altLang="ja-JP" sz="1400" b="1" u="sng">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受講開始前１年以内に訓練前キャリアコンサルティングを受けたもの</a:t>
            </a:r>
            <a:endParaRPr kumimoji="1" lang="en-US" altLang="ja-JP" sz="14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endParaRPr kumimoji="1" lang="en-US" altLang="ja-JP" sz="14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③　本人・住所確認書類</a:t>
            </a:r>
            <a:endParaRPr kumimoji="1" lang="en-US" altLang="ja-JP" sz="1400" b="1" u="sng">
              <a:latin typeface="BIZ UDPゴシック" panose="020B0400000000000000" pitchFamily="50" charset="-128"/>
              <a:ea typeface="BIZ UDPゴシック" panose="020B0400000000000000" pitchFamily="50" charset="-128"/>
            </a:endParaRPr>
          </a:p>
          <a:p>
            <a:pPr marL="363538" marR="0" lvl="0" indent="-363538"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マイナンバーカード、運転免許証、住民基本台帳カード等の官公署が発行する身分証明書・資格証明書（本人写真付き）のいずれか１種類</a:t>
            </a:r>
            <a:endParaRPr kumimoji="1" lang="en-US" altLang="ja-JP" sz="1400">
              <a:latin typeface="BIZ UDPゴシック" panose="020B0400000000000000" pitchFamily="50" charset="-128"/>
              <a:ea typeface="BIZ UDPゴシック" panose="020B0400000000000000" pitchFamily="50" charset="-128"/>
            </a:endParaRPr>
          </a:p>
          <a:p>
            <a:pPr marL="363538"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これらをお持ちでない場合、国民健康保険被保険者証や健康保険被保険者証、住民票記載事項証明書（住民票の写し、住民基本台帳カードのうち本人の写真のないもの、印鑑証明書）、児童扶養手当証書、官公署から発行・発給された身分証明書または資格証明書（本人写真なし）のいずれか２種類</a:t>
            </a:r>
            <a:endParaRPr kumimoji="1" lang="en-US" altLang="ja-JP" sz="12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endParaRPr kumimoji="1" lang="en-US" altLang="ja-JP" sz="14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④－１　個人番号確認書類</a:t>
            </a:r>
            <a:endParaRPr kumimoji="1" lang="en-US" altLang="ja-JP" sz="1400" b="1" u="sng">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マイナンバーカード、通知カード、個人番号の記載のある住民票の写し</a:t>
            </a:r>
            <a:endParaRPr kumimoji="1" lang="en-US" altLang="ja-JP" sz="14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④－２　身元（実在）確認書類</a:t>
            </a:r>
            <a:endParaRPr kumimoji="1" lang="en-US" altLang="ja-JP" sz="1400" b="1" u="sng">
              <a:latin typeface="BIZ UDPゴシック" panose="020B0400000000000000" pitchFamily="50" charset="-128"/>
              <a:ea typeface="BIZ UDPゴシック" panose="020B0400000000000000" pitchFamily="50" charset="-128"/>
            </a:endParaRPr>
          </a:p>
          <a:p>
            <a:pPr marL="363538" marR="0" lvl="0" indent="-363538"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マイナンバーカード、運転免許証等の官公署が発行する身分証明書・資格証明書（本人写真付き）など</a:t>
            </a:r>
            <a:endParaRPr kumimoji="1" lang="en-US" altLang="ja-JP" sz="1400">
              <a:latin typeface="BIZ UDPゴシック" panose="020B0400000000000000" pitchFamily="50" charset="-128"/>
              <a:ea typeface="BIZ UDPゴシック" panose="020B0400000000000000" pitchFamily="50" charset="-128"/>
            </a:endParaRPr>
          </a:p>
          <a:p>
            <a:pPr marL="180975" marR="0" lvl="0" indent="-180975" algn="l" defTabSz="457200" rtl="0" eaLnBrk="1" fontAlgn="auto" latinLnBrk="0" hangingPunct="1">
              <a:lnSpc>
                <a:spcPct val="100000"/>
              </a:lnSpc>
              <a:spcBef>
                <a:spcPts val="0"/>
              </a:spcBef>
              <a:spcAft>
                <a:spcPts val="0"/>
              </a:spcAft>
              <a:buClrTx/>
              <a:buSzTx/>
              <a:buFontTx/>
              <a:buNone/>
              <a:tabLst/>
              <a:defRPr/>
            </a:pPr>
            <a:endParaRPr kumimoji="1" lang="en-US" altLang="ja-JP" sz="1400" b="0" i="0" u="sng"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180975"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400" b="0"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　</a:t>
            </a:r>
            <a:r>
              <a:rPr kumimoji="1" lang="ja-JP" altLang="en-US" sz="1400" b="1" i="0" u="sng"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⑤　専門実践教育訓練給付及び特定一般教育訓練給付再受給時報告</a:t>
            </a:r>
            <a:endParaRPr kumimoji="1" lang="en-US" altLang="ja-JP" sz="1400" b="1" i="0" u="sng"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363538"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　　　 </a:t>
            </a:r>
            <a:r>
              <a:rPr kumimoji="1" lang="ja-JP" altLang="en-US" sz="12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過去に専門実践教育訓練給付金または特定一般教育訓練給付金を受給したことがある場合に提出が必要です。</a:t>
            </a:r>
            <a:endParaRPr kumimoji="1" lang="en-US" altLang="ja-JP" sz="14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endParaRPr kumimoji="1" lang="en-US" altLang="ja-JP" sz="1400">
              <a:latin typeface="BIZ UDPゴシック" panose="020B0400000000000000" pitchFamily="50" charset="-128"/>
              <a:ea typeface="BIZ UDPゴシック" panose="020B0400000000000000" pitchFamily="50" charset="-128"/>
            </a:endParaRPr>
          </a:p>
          <a:p>
            <a:pPr marL="361950" marR="0" lvl="0" indent="-36195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⑥　払渡希望金融機関の通帳またはキャッシュカード（受取人名のカナ表記・口座番号が分かるもの）</a:t>
            </a:r>
            <a:endParaRPr kumimoji="1" lang="en-US" altLang="ja-JP" sz="1400" b="1" u="sng">
              <a:latin typeface="BIZ UDPゴシック" panose="020B0400000000000000" pitchFamily="50" charset="-128"/>
              <a:ea typeface="BIZ UDPゴシック" panose="020B0400000000000000" pitchFamily="50" charset="-128"/>
            </a:endParaRPr>
          </a:p>
          <a:p>
            <a:pPr marL="360363" marR="0" lvl="0" indent="-360363"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他の雇用保険の手続きで既に「払渡希望金融機関指定届」を提出している場合、マイナポータルに登録している公金受取口座を指定する場合（ハローワークにマイナンバーの登録が必要）は不要です。　　</a:t>
            </a:r>
            <a:endParaRPr kumimoji="1" lang="en-US" altLang="ja-JP" sz="1400">
              <a:latin typeface="BIZ UDPゴシック" panose="020B0400000000000000" pitchFamily="50" charset="-128"/>
              <a:ea typeface="BIZ UDPゴシック" panose="020B0400000000000000" pitchFamily="50" charset="-128"/>
            </a:endParaRPr>
          </a:p>
          <a:p>
            <a:pPr marL="363538" marR="0" lvl="0" indent="-363538"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363538" marR="0" lvl="0" indent="-363538" defTabSz="457200" rtl="0" eaLnBrk="1" fontAlgn="auto" latinLnBrk="0" hangingPunct="1">
              <a:lnSpc>
                <a:spcPct val="100000"/>
              </a:lnSpc>
              <a:spcBef>
                <a:spcPts val="0"/>
              </a:spcBef>
              <a:spcAft>
                <a:spcPts val="0"/>
              </a:spcAft>
              <a:buClrTx/>
              <a:buSzTx/>
              <a:buFontTx/>
              <a:buNone/>
              <a:tabLst/>
              <a:defRPr/>
            </a:pPr>
            <a:r>
              <a:rPr kumimoji="1" lang="en-US" altLang="ja-JP" sz="1400" b="1">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⑦　委任状</a:t>
            </a:r>
            <a:endParaRPr kumimoji="1" lang="en-US" altLang="ja-JP" sz="1400" b="1" u="sng">
              <a:latin typeface="BIZ UDPゴシック" panose="020B0400000000000000" pitchFamily="50" charset="-128"/>
              <a:ea typeface="BIZ UDPゴシック" panose="020B0400000000000000" pitchFamily="50" charset="-128"/>
            </a:endParaRPr>
          </a:p>
          <a:p>
            <a:pPr marL="363538" marR="0" lvl="0" indent="-363538"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代理人による手続きの場合に提出が必要です。あわせて、代理人の身元（実在）確認書類（④－２）も提示・添付してください。　</a:t>
            </a:r>
            <a:endParaRPr kumimoji="1" lang="en-US" altLang="ja-JP" sz="1200">
              <a:latin typeface="BIZ UDPゴシック" panose="020B0400000000000000" pitchFamily="50" charset="-128"/>
              <a:ea typeface="BIZ UDPゴシック" panose="020B0400000000000000" pitchFamily="50" charset="-128"/>
            </a:endParaRPr>
          </a:p>
          <a:p>
            <a:pPr marL="363538" marR="0" lvl="0" indent="-363538" defTabSz="457200" rtl="0" eaLnBrk="1" fontAlgn="auto" latinLnBrk="0" hangingPunct="1">
              <a:lnSpc>
                <a:spcPct val="100000"/>
              </a:lnSpc>
              <a:spcBef>
                <a:spcPts val="0"/>
              </a:spcBef>
              <a:spcAft>
                <a:spcPts val="0"/>
              </a:spcAft>
              <a:buClrTx/>
              <a:buSzTx/>
              <a:buFontTx/>
              <a:buNone/>
              <a:tabLst/>
              <a:defRPr/>
            </a:pPr>
            <a:endParaRPr kumimoji="1" lang="en-US" altLang="ja-JP" sz="1400">
              <a:latin typeface="BIZ UDPゴシック" panose="020B0400000000000000" pitchFamily="50" charset="-128"/>
              <a:ea typeface="BIZ UDPゴシック" panose="020B0400000000000000" pitchFamily="50" charset="-128"/>
            </a:endParaRPr>
          </a:p>
          <a:p>
            <a:pPr marL="363538" marR="0" lvl="0" indent="-363538"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en-US" altLang="ja-JP" sz="1400">
                <a:latin typeface="BIZ UDPゴシック" panose="020B0400000000000000" pitchFamily="50" charset="-128"/>
                <a:ea typeface="BIZ UDPゴシック" panose="020B0400000000000000" pitchFamily="50" charset="-128"/>
              </a:rPr>
              <a:t>※</a:t>
            </a:r>
            <a:r>
              <a:rPr kumimoji="1" lang="ja-JP" altLang="en-US" sz="1400">
                <a:latin typeface="BIZ UDPゴシック" panose="020B0400000000000000" pitchFamily="50" charset="-128"/>
                <a:ea typeface="BIZ UDPゴシック" panose="020B0400000000000000" pitchFamily="50" charset="-128"/>
              </a:rPr>
              <a:t>　適用対象期間の延長措置を受けようとする場合には、「教育訓練適用対象期間延長申請書」（既に延長措置の決定を受けている場合には「教育訓練給付適用対象期間延長通知書」）の提出が必要です。</a:t>
            </a:r>
            <a:endParaRPr kumimoji="1" lang="en-US" altLang="ja-JP" sz="1400">
              <a:latin typeface="BIZ UDPゴシック" panose="020B0400000000000000" pitchFamily="50" charset="-128"/>
              <a:ea typeface="BIZ UDPゴシック" panose="020B0400000000000000" pitchFamily="50" charset="-128"/>
            </a:endParaRPr>
          </a:p>
        </p:txBody>
      </p:sp>
      <p:sp>
        <p:nvSpPr>
          <p:cNvPr id="8" name="四角形: 角を丸くする 7">
            <a:extLst>
              <a:ext uri="{FF2B5EF4-FFF2-40B4-BE49-F238E27FC236}">
                <a16:creationId xmlns:a16="http://schemas.microsoft.com/office/drawing/2014/main" id="{A6212BCC-9C46-DD13-23D7-5D3EF985F633}"/>
              </a:ext>
            </a:extLst>
          </p:cNvPr>
          <p:cNvSpPr/>
          <p:nvPr/>
        </p:nvSpPr>
        <p:spPr>
          <a:xfrm>
            <a:off x="362826" y="274434"/>
            <a:ext cx="6132341" cy="540000"/>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400">
                <a:solidFill>
                  <a:schemeClr val="tx1"/>
                </a:solidFill>
                <a:latin typeface="BIZ UDPゴシック" panose="020B0400000000000000" pitchFamily="50" charset="-128"/>
                <a:ea typeface="BIZ UDPゴシック" panose="020B0400000000000000" pitchFamily="50" charset="-128"/>
              </a:rPr>
              <a:t>受給資格確認のためにハローワークに提出する書類（受講開始前）</a:t>
            </a:r>
            <a:endParaRPr kumimoji="1" lang="en-US" altLang="ja-JP" sz="140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12037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四角形: 角を丸くする 8">
            <a:extLst>
              <a:ext uri="{FF2B5EF4-FFF2-40B4-BE49-F238E27FC236}">
                <a16:creationId xmlns:a16="http://schemas.microsoft.com/office/drawing/2014/main" id="{6804C64E-6632-32D4-43E1-0FD042169939}"/>
              </a:ext>
            </a:extLst>
          </p:cNvPr>
          <p:cNvSpPr/>
          <p:nvPr/>
        </p:nvSpPr>
        <p:spPr>
          <a:xfrm>
            <a:off x="126785" y="293628"/>
            <a:ext cx="6604429" cy="353943"/>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a:solidFill>
                  <a:schemeClr val="tx1"/>
                </a:solidFill>
                <a:latin typeface="BIZ UDPゴシック" panose="020B0400000000000000" pitchFamily="50" charset="-128"/>
                <a:ea typeface="BIZ UDPゴシック" panose="020B0400000000000000" pitchFamily="50" charset="-128"/>
              </a:rPr>
              <a:t>特定一般教育訓練</a:t>
            </a:r>
            <a:r>
              <a:rPr kumimoji="1" lang="ja-JP" altLang="en-US" b="1">
                <a:solidFill>
                  <a:schemeClr val="tx1"/>
                </a:solidFill>
                <a:latin typeface="BIZ UDPゴシック" panose="020B0400000000000000" pitchFamily="50" charset="-128"/>
                <a:ea typeface="BIZ UDPゴシック" panose="020B0400000000000000" pitchFamily="50" charset="-128"/>
              </a:rPr>
              <a:t>修了後</a:t>
            </a:r>
            <a:r>
              <a:rPr kumimoji="1" lang="ja-JP" altLang="en-US">
                <a:solidFill>
                  <a:schemeClr val="tx1"/>
                </a:solidFill>
                <a:latin typeface="BIZ UDPゴシック" panose="020B0400000000000000" pitchFamily="50" charset="-128"/>
                <a:ea typeface="BIZ UDPゴシック" panose="020B0400000000000000" pitchFamily="50" charset="-128"/>
              </a:rPr>
              <a:t>の手続き</a:t>
            </a:r>
          </a:p>
        </p:txBody>
      </p:sp>
      <p:sp>
        <p:nvSpPr>
          <p:cNvPr id="10" name="テキスト ボックス 9">
            <a:extLst>
              <a:ext uri="{FF2B5EF4-FFF2-40B4-BE49-F238E27FC236}">
                <a16:creationId xmlns:a16="http://schemas.microsoft.com/office/drawing/2014/main" id="{F1FA099C-8452-8F5A-5BF3-39CE5545742C}"/>
              </a:ext>
            </a:extLst>
          </p:cNvPr>
          <p:cNvSpPr txBox="1"/>
          <p:nvPr/>
        </p:nvSpPr>
        <p:spPr>
          <a:xfrm>
            <a:off x="109286" y="2348292"/>
            <a:ext cx="6604429" cy="7294305"/>
          </a:xfrm>
          <a:prstGeom prst="rect">
            <a:avLst/>
          </a:prstGeom>
          <a:solidFill>
            <a:schemeClr val="accent4">
              <a:lumMod val="20000"/>
              <a:lumOff val="80000"/>
            </a:schemeClr>
          </a:solidFill>
          <a:ln w="12700">
            <a:solidFill>
              <a:schemeClr val="tx1"/>
            </a:solidFill>
            <a:prstDash val="sysDot"/>
          </a:ln>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Tx/>
              <a:buNone/>
              <a:tabLst/>
              <a:defRPr/>
            </a:pPr>
            <a:endParaRPr kumimoji="1" lang="en-US" altLang="ja-JP" sz="1400">
              <a:latin typeface="BIZ UDPゴシック" panose="020B0400000000000000" pitchFamily="50" charset="-128"/>
              <a:ea typeface="BIZ UDPゴシック" panose="020B0400000000000000" pitchFamily="50" charset="-128"/>
            </a:endParaRPr>
          </a:p>
          <a:p>
            <a:pPr marL="363538" marR="0" lvl="0" indent="-363538"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①　教育訓練給付金（第</a:t>
            </a:r>
            <a:r>
              <a:rPr kumimoji="1" lang="en-US" altLang="ja-JP" sz="1400" b="1" u="sng">
                <a:latin typeface="BIZ UDPゴシック" panose="020B0400000000000000" pitchFamily="50" charset="-128"/>
                <a:ea typeface="BIZ UDPゴシック" panose="020B0400000000000000" pitchFamily="50" charset="-128"/>
              </a:rPr>
              <a:t>101</a:t>
            </a:r>
            <a:r>
              <a:rPr kumimoji="1" lang="ja-JP" altLang="en-US" sz="1400" b="1" u="sng">
                <a:latin typeface="BIZ UDPゴシック" panose="020B0400000000000000" pitchFamily="50" charset="-128"/>
                <a:ea typeface="BIZ UDPゴシック" panose="020B0400000000000000" pitchFamily="50" charset="-128"/>
              </a:rPr>
              <a:t>条の２の７第１号及び第２号関係）支給申請書（様式第</a:t>
            </a:r>
            <a:r>
              <a:rPr kumimoji="1" lang="en-US" altLang="ja-JP" sz="1400" b="1" u="sng">
                <a:latin typeface="BIZ UDPゴシック" panose="020B0400000000000000" pitchFamily="50" charset="-128"/>
                <a:ea typeface="BIZ UDPゴシック" panose="020B0400000000000000" pitchFamily="50" charset="-128"/>
              </a:rPr>
              <a:t>33</a:t>
            </a:r>
            <a:r>
              <a:rPr kumimoji="1" lang="ja-JP" altLang="en-US" sz="1400" b="1" u="sng">
                <a:latin typeface="BIZ UDPゴシック" panose="020B0400000000000000" pitchFamily="50" charset="-128"/>
                <a:ea typeface="BIZ UDPゴシック" panose="020B0400000000000000" pitchFamily="50" charset="-128"/>
              </a:rPr>
              <a:t>号の２）</a:t>
            </a:r>
            <a:endParaRPr kumimoji="1" lang="en-US" altLang="ja-JP" sz="1400" b="1" u="sng">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400" b="1">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②　受給資格確認通知書</a:t>
            </a:r>
            <a:endParaRPr kumimoji="1" lang="en-US" altLang="ja-JP" sz="1400" b="1" u="sng">
              <a:latin typeface="BIZ UDPゴシック" panose="020B0400000000000000" pitchFamily="50" charset="-128"/>
              <a:ea typeface="BIZ UDPゴシック" panose="020B0400000000000000" pitchFamily="50" charset="-128"/>
            </a:endParaRPr>
          </a:p>
          <a:p>
            <a:pPr marL="363538" lvl="0" indent="-363538">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７ページの受給資格確認後にハローワークからお渡しします。</a:t>
            </a:r>
            <a:endParaRPr kumimoji="1" lang="en-US" altLang="ja-JP" sz="12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endParaRPr kumimoji="1" lang="en-US" altLang="ja-JP" sz="1400">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en-US" altLang="ja-JP" sz="1400">
                <a:latin typeface="BIZ UDPゴシック" panose="020B0400000000000000" pitchFamily="50" charset="-128"/>
                <a:ea typeface="BIZ UDPゴシック" panose="020B0400000000000000" pitchFamily="50" charset="-128"/>
              </a:rPr>
              <a:t> </a:t>
            </a:r>
            <a:r>
              <a:rPr kumimoji="1" lang="ja-JP" altLang="en-US" sz="1400">
                <a:latin typeface="BIZ UDPゴシック" panose="020B0400000000000000" pitchFamily="50" charset="-128"/>
                <a:ea typeface="BIZ UDPゴシック" panose="020B0400000000000000" pitchFamily="50" charset="-128"/>
              </a:rPr>
              <a:t> </a:t>
            </a:r>
            <a:r>
              <a:rPr kumimoji="1" lang="ja-JP" altLang="en-US" sz="1400" b="1" u="sng">
                <a:latin typeface="BIZ UDPゴシック" panose="020B0400000000000000" pitchFamily="50" charset="-128"/>
                <a:ea typeface="BIZ UDPゴシック" panose="020B0400000000000000" pitchFamily="50" charset="-128"/>
              </a:rPr>
              <a:t>③　教育訓練修了証明書</a:t>
            </a:r>
            <a:endParaRPr kumimoji="1" lang="en-US" altLang="ja-JP" sz="1400" b="1" u="sng">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指定教育訓練実施者が、その施設の修了認定基準に基づいて教育訓練修了を認定した場合に発行します。</a:t>
            </a:r>
            <a:endParaRPr kumimoji="1" lang="en-US" altLang="ja-JP" sz="1400" u="sng">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endParaRPr kumimoji="1" lang="en-US" altLang="ja-JP" sz="1400" b="1" u="sng">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r>
              <a:rPr kumimoji="1" lang="ja-JP" altLang="en-US" sz="1400" b="1" u="sng">
                <a:latin typeface="BIZ UDPゴシック" panose="020B0400000000000000" pitchFamily="50" charset="-128"/>
                <a:ea typeface="BIZ UDPゴシック" panose="020B0400000000000000" pitchFamily="50" charset="-128"/>
              </a:rPr>
              <a:t>④　教育訓練実施者が発行する教育訓練経費に係る領収書</a:t>
            </a:r>
            <a:endParaRPr kumimoji="1" lang="en-US" altLang="ja-JP" sz="1400" b="1" u="sng">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クレジットカードなどによる支払いの場合は、クレジット契約証明書（または必要事項が付記されたクレジット伝票）が発行されます。受領した場合は、支給申請時に添付できるよう保管してください。</a:t>
            </a:r>
            <a:endParaRPr kumimoji="1" lang="en-US" altLang="ja-JP" sz="1200">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endParaRPr kumimoji="1" lang="en-US" altLang="ja-JP" sz="1200" b="1" i="0" u="sng"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363538" indent="-269875">
              <a:defRPr/>
            </a:pPr>
            <a:r>
              <a:rPr kumimoji="1" lang="ja-JP" altLang="en-US" sz="1400" b="1" u="sng">
                <a:latin typeface="BIZ UDPゴシック" panose="020B0400000000000000" pitchFamily="50" charset="-128"/>
                <a:ea typeface="BIZ UDPゴシック" panose="020B0400000000000000" pitchFamily="50" charset="-128"/>
              </a:rPr>
              <a:t>⑤　教育訓練経費等確認書</a:t>
            </a:r>
            <a:endParaRPr kumimoji="1" lang="en-US" altLang="ja-JP" sz="1200" b="1" u="sng">
              <a:solidFill>
                <a:prstClr val="black"/>
              </a:solidFill>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endParaRPr kumimoji="1" lang="en-US" altLang="ja-JP" sz="1200" b="1" i="0" u="sng"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⑥　本人・住居所確認書類</a:t>
            </a:r>
            <a:r>
              <a:rPr kumimoji="1" lang="ja-JP" altLang="en-US" sz="1400" b="0"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（８ページ③をご参照ください。）</a:t>
            </a:r>
            <a:endParaRPr kumimoji="1" lang="en-US" altLang="ja-JP" sz="1200">
              <a:solidFill>
                <a:prstClr val="black"/>
              </a:solidFill>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endParaRPr kumimoji="1" lang="en-US" altLang="ja-JP" sz="1200" b="1" i="0" u="sng"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⑦－１　個人番号確認書類</a:t>
            </a:r>
            <a:r>
              <a:rPr kumimoji="1" lang="ja-JP" altLang="en-US" sz="1400" b="0"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（８ページ④ー１をご参照ください。）</a:t>
            </a:r>
            <a:endParaRPr kumimoji="1" lang="en-US" altLang="ja-JP" sz="1400" b="0"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180975" marR="0" lvl="0" indent="-180975" algn="l" defTabSz="457200" rtl="0" eaLnBrk="1" fontAlgn="auto" latinLnBrk="0" hangingPunct="1">
              <a:lnSpc>
                <a:spcPct val="100000"/>
              </a:lnSpc>
              <a:spcBef>
                <a:spcPts val="0"/>
              </a:spcBef>
              <a:spcAft>
                <a:spcPts val="0"/>
              </a:spcAft>
              <a:buClrTx/>
              <a:buSzTx/>
              <a:buFontTx/>
              <a:buNone/>
              <a:tabLst/>
              <a:defRPr/>
            </a:pPr>
            <a:endParaRPr kumimoji="1" lang="en-US" altLang="ja-JP" sz="1400">
              <a:solidFill>
                <a:prstClr val="black"/>
              </a:solidFill>
              <a:latin typeface="BIZ UDPゴシック" panose="020B0400000000000000" pitchFamily="50" charset="-128"/>
              <a:ea typeface="BIZ UDPゴシック" panose="020B0400000000000000" pitchFamily="50" charset="-128"/>
            </a:endParaRPr>
          </a:p>
          <a:p>
            <a:pPr marL="180975" marR="0" lvl="0" indent="-93663" algn="l" defTabSz="4572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⑦－２　身元（実在）確認書類</a:t>
            </a:r>
            <a:r>
              <a:rPr kumimoji="1" lang="ja-JP" altLang="en-US" sz="1400" b="0" i="0"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（８ページ④ー２をご参照ください。）</a:t>
            </a:r>
            <a:endParaRPr kumimoji="1" lang="en-US" altLang="ja-JP" sz="1400" b="1" u="sng">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endParaRPr kumimoji="1" lang="en-US" altLang="ja-JP" sz="1400">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r>
              <a:rPr kumimoji="1" lang="ja-JP" altLang="en-US" sz="1400" b="1" u="sng">
                <a:latin typeface="BIZ UDPゴシック" panose="020B0400000000000000" pitchFamily="50" charset="-128"/>
                <a:ea typeface="BIZ UDPゴシック" panose="020B0400000000000000" pitchFamily="50" charset="-128"/>
              </a:rPr>
              <a:t>⑧　特定一般教育訓練給付受給時報告</a:t>
            </a:r>
            <a:endParaRPr kumimoji="1" lang="en-US" altLang="ja-JP" sz="1400" b="1" u="sng">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r>
              <a:rPr kumimoji="1" lang="ja-JP" altLang="en-US" sz="1200">
                <a:latin typeface="BIZ UDPゴシック" panose="020B0400000000000000" pitchFamily="50" charset="-128"/>
                <a:ea typeface="BIZ UDPゴシック" panose="020B0400000000000000" pitchFamily="50" charset="-128"/>
              </a:rPr>
              <a:t>　　　</a:t>
            </a:r>
            <a:r>
              <a:rPr kumimoji="1" lang="en-US" altLang="ja-JP" sz="1200">
                <a:latin typeface="BIZ UDPゴシック" panose="020B0400000000000000" pitchFamily="50" charset="-128"/>
                <a:ea typeface="BIZ UDPゴシック" panose="020B0400000000000000" pitchFamily="50" charset="-128"/>
              </a:rPr>
              <a:t>10</a:t>
            </a:r>
            <a:r>
              <a:rPr kumimoji="1" lang="ja-JP" altLang="en-US" sz="1200">
                <a:latin typeface="BIZ UDPゴシック" panose="020B0400000000000000" pitchFamily="50" charset="-128"/>
                <a:ea typeface="BIZ UDPゴシック" panose="020B0400000000000000" pitchFamily="50" charset="-128"/>
              </a:rPr>
              <a:t>ページの資格取得・就職した場合の支給申請を同時に行う場合は、提出を省略できます。</a:t>
            </a:r>
            <a:endParaRPr kumimoji="1" lang="en-US" altLang="ja-JP" sz="1200">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endParaRPr kumimoji="1" lang="en-US" altLang="ja-JP" sz="1400" b="1" u="sng">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r>
              <a:rPr kumimoji="1" lang="ja-JP" altLang="en-US" sz="1400" b="1" u="sng">
                <a:latin typeface="BIZ UDPゴシック" panose="020B0400000000000000" pitchFamily="50" charset="-128"/>
                <a:ea typeface="BIZ UDPゴシック" panose="020B0400000000000000" pitchFamily="50" charset="-128"/>
              </a:rPr>
              <a:t>⑨　返還金明細書</a:t>
            </a:r>
            <a:endParaRPr kumimoji="1" lang="en-US" altLang="ja-JP" sz="1400" b="1" u="sng">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r>
              <a:rPr kumimoji="1" lang="ja-JP" altLang="en-US" sz="1200">
                <a:latin typeface="BIZ UDPゴシック" panose="020B0400000000000000" pitchFamily="50" charset="-128"/>
                <a:ea typeface="BIZ UDPゴシック" panose="020B0400000000000000" pitchFamily="50" charset="-128"/>
              </a:rPr>
              <a:t>　　  領収書が発行された後で教育訓練経費の一部が指定教育訓練実施者から本人に対して還付された（される）場合に限ります。指定教育訓練実施者が発行します。</a:t>
            </a:r>
          </a:p>
          <a:p>
            <a:pPr marL="363538" marR="0" lvl="0" indent="-2698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endParaRPr kumimoji="1" lang="en-US" altLang="ja-JP" sz="1400">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r>
              <a:rPr kumimoji="1" lang="ja-JP" altLang="en-US" sz="1400" b="1" u="sng">
                <a:latin typeface="BIZ UDPゴシック" panose="020B0400000000000000" pitchFamily="50" charset="-128"/>
                <a:ea typeface="BIZ UDPゴシック" panose="020B0400000000000000" pitchFamily="50" charset="-128"/>
              </a:rPr>
              <a:t>⑩　委任状</a:t>
            </a:r>
            <a:endParaRPr kumimoji="1" lang="en-US" altLang="ja-JP" sz="1400" b="1" u="sng">
              <a:latin typeface="BIZ UDPゴシック" panose="020B0400000000000000" pitchFamily="50" charset="-128"/>
              <a:ea typeface="BIZ UDPゴシック" panose="020B0400000000000000" pitchFamily="50" charset="-128"/>
            </a:endParaRPr>
          </a:p>
          <a:p>
            <a:pPr marL="363538" marR="0" lvl="0" indent="-269875"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代理人による手続きの場合に提出が必要です。あわせて、代理人の身元（実在）確認書類（８ページ④－２）も提示・添付してください。　</a:t>
            </a:r>
            <a:endParaRPr kumimoji="1" lang="en-US" altLang="ja-JP" sz="1200">
              <a:latin typeface="BIZ UDPゴシック" panose="020B0400000000000000" pitchFamily="50" charset="-128"/>
              <a:ea typeface="BIZ UDPゴシック" panose="020B0400000000000000" pitchFamily="50" charset="-128"/>
            </a:endParaRPr>
          </a:p>
        </p:txBody>
      </p:sp>
      <p:sp>
        <p:nvSpPr>
          <p:cNvPr id="11" name="四角形: 角を丸くする 10">
            <a:extLst>
              <a:ext uri="{FF2B5EF4-FFF2-40B4-BE49-F238E27FC236}">
                <a16:creationId xmlns:a16="http://schemas.microsoft.com/office/drawing/2014/main" id="{F56C1AEE-17A3-EA76-0A51-31F59C20FE7D}"/>
              </a:ext>
            </a:extLst>
          </p:cNvPr>
          <p:cNvSpPr/>
          <p:nvPr/>
        </p:nvSpPr>
        <p:spPr>
          <a:xfrm>
            <a:off x="897463" y="2130714"/>
            <a:ext cx="5063071" cy="360000"/>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400">
                <a:solidFill>
                  <a:schemeClr val="tx1"/>
                </a:solidFill>
                <a:latin typeface="BIZ UDPゴシック" panose="020B0400000000000000" pitchFamily="50" charset="-128"/>
                <a:ea typeface="BIZ UDPゴシック" panose="020B0400000000000000" pitchFamily="50" charset="-128"/>
              </a:rPr>
              <a:t>支給申請の際にハローワークに提出する書類（訓練修了後）</a:t>
            </a:r>
            <a:endParaRPr kumimoji="1" lang="en-US" altLang="ja-JP" sz="1400">
              <a:solidFill>
                <a:schemeClr val="tx1"/>
              </a:solidFill>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AD5CAC6F-BF74-FC75-4AF2-8B087010510A}"/>
              </a:ext>
            </a:extLst>
          </p:cNvPr>
          <p:cNvSpPr txBox="1"/>
          <p:nvPr/>
        </p:nvSpPr>
        <p:spPr>
          <a:xfrm>
            <a:off x="126785" y="677856"/>
            <a:ext cx="6569432" cy="1384995"/>
          </a:xfrm>
          <a:prstGeom prst="rect">
            <a:avLst/>
          </a:prstGeom>
          <a:noFill/>
        </p:spPr>
        <p:txBody>
          <a:bodyPr wrap="square" rtlCol="0">
            <a:spAutoFit/>
          </a:bodyPr>
          <a:lstStyle/>
          <a:p>
            <a:pPr algn="ctr"/>
            <a:r>
              <a:rPr kumimoji="1" lang="en-US" altLang="ja-JP" sz="1400" b="1" u="sng">
                <a:latin typeface="BIZ UDPゴシック" panose="020B0400000000000000" pitchFamily="50" charset="-128"/>
                <a:ea typeface="BIZ UDPゴシック" panose="020B0400000000000000" pitchFamily="50" charset="-128"/>
              </a:rPr>
              <a:t>〈</a:t>
            </a:r>
            <a:r>
              <a:rPr kumimoji="1" lang="ja-JP" altLang="en-US" sz="1400" b="1" u="sng">
                <a:latin typeface="BIZ UDPゴシック" panose="020B0400000000000000" pitchFamily="50" charset="-128"/>
                <a:ea typeface="BIZ UDPゴシック" panose="020B0400000000000000" pitchFamily="50" charset="-128"/>
              </a:rPr>
              <a:t>支給申請①</a:t>
            </a:r>
            <a:r>
              <a:rPr kumimoji="1" lang="en-US" altLang="ja-JP" sz="1400" b="1" u="sng">
                <a:latin typeface="BIZ UDPゴシック" panose="020B0400000000000000" pitchFamily="50" charset="-128"/>
                <a:ea typeface="BIZ UDPゴシック" panose="020B0400000000000000" pitchFamily="50" charset="-128"/>
              </a:rPr>
              <a:t>〉</a:t>
            </a:r>
          </a:p>
          <a:p>
            <a:pPr indent="85725"/>
            <a:r>
              <a:rPr kumimoji="1" lang="ja-JP" altLang="en-US" sz="1400">
                <a:latin typeface="BIZ UDPゴシック" panose="020B0400000000000000" pitchFamily="50" charset="-128"/>
                <a:ea typeface="BIZ UDPゴシック" panose="020B0400000000000000" pitchFamily="50" charset="-128"/>
              </a:rPr>
              <a:t>特定一般教育訓練を修了し、教育訓練給付金を受けようとする場合は、</a:t>
            </a:r>
            <a:r>
              <a:rPr kumimoji="1" lang="ja-JP" altLang="en-US" sz="1400" b="1" u="sng">
                <a:solidFill>
                  <a:srgbClr val="FF0000"/>
                </a:solidFill>
                <a:latin typeface="BIZ UDPゴシック" panose="020B0400000000000000" pitchFamily="50" charset="-128"/>
                <a:ea typeface="BIZ UDPゴシック" panose="020B0400000000000000" pitchFamily="50" charset="-128"/>
              </a:rPr>
              <a:t>訓練修了日の翌日から起算して１か月以内</a:t>
            </a:r>
            <a:r>
              <a:rPr kumimoji="1" lang="ja-JP" altLang="en-US" sz="1400" u="sng">
                <a:latin typeface="BIZ UDPゴシック" panose="020B0400000000000000" pitchFamily="50" charset="-128"/>
                <a:ea typeface="BIZ UDPゴシック" panose="020B0400000000000000" pitchFamily="50" charset="-128"/>
              </a:rPr>
              <a:t>に、原則本人の住所を管轄するハローワークに以下の書類を本人または代理人の来所、電子申請、郵送（</a:t>
            </a:r>
            <a:r>
              <a:rPr kumimoji="1" lang="en-US" altLang="ja-JP" sz="1400" u="sng">
                <a:latin typeface="BIZ UDPゴシック" panose="020B0400000000000000" pitchFamily="50" charset="-128"/>
                <a:ea typeface="BIZ UDPゴシック" panose="020B0400000000000000" pitchFamily="50" charset="-128"/>
              </a:rPr>
              <a:t>※</a:t>
            </a:r>
            <a:r>
              <a:rPr kumimoji="1" lang="ja-JP" altLang="en-US" sz="1400" u="sng">
                <a:latin typeface="BIZ UDPゴシック" panose="020B0400000000000000" pitchFamily="50" charset="-128"/>
                <a:ea typeface="BIZ UDPゴシック" panose="020B0400000000000000" pitchFamily="50" charset="-128"/>
              </a:rPr>
              <a:t>１）のいずれかの方法で支給申請をする必要があります。</a:t>
            </a:r>
            <a:endParaRPr kumimoji="1" lang="en-US" altLang="ja-JP" sz="1400" u="sng">
              <a:latin typeface="BIZ UDPゴシック" panose="020B0400000000000000" pitchFamily="50" charset="-128"/>
              <a:ea typeface="BIZ UDPゴシック" panose="020B0400000000000000" pitchFamily="50" charset="-128"/>
            </a:endParaRPr>
          </a:p>
          <a:p>
            <a:pPr marL="363538" indent="-363538"/>
            <a:r>
              <a:rPr kumimoji="1" lang="ja-JP" altLang="en-US" sz="1400">
                <a:latin typeface="BIZ UDPゴシック" panose="020B0400000000000000" pitchFamily="50" charset="-128"/>
                <a:ea typeface="BIZ UDPゴシック" panose="020B0400000000000000" pitchFamily="50" charset="-128"/>
              </a:rPr>
              <a:t>　 </a:t>
            </a:r>
            <a:r>
              <a:rPr kumimoji="1" lang="en-US" altLang="ja-JP" sz="1200">
                <a:latin typeface="BIZ UDPゴシック" panose="020B0400000000000000" pitchFamily="50" charset="-128"/>
                <a:ea typeface="BIZ UDPゴシック" panose="020B0400000000000000" pitchFamily="50" charset="-128"/>
              </a:rPr>
              <a:t>※</a:t>
            </a:r>
            <a:r>
              <a:rPr kumimoji="1" lang="ja-JP" altLang="en-US" sz="1200">
                <a:latin typeface="BIZ UDPゴシック" panose="020B0400000000000000" pitchFamily="50" charset="-128"/>
                <a:ea typeface="BIZ UDPゴシック" panose="020B0400000000000000" pitchFamily="50" charset="-128"/>
              </a:rPr>
              <a:t>１　郵送により支給申請を行う場合は、１か月以内に行ってください（消印有効）。</a:t>
            </a:r>
            <a:endParaRPr kumimoji="1" lang="ja-JP" altLang="en-US" sz="140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958045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4856c1c-163a-4db4-9f2d-e69ab44d016d" xsi:nil="true"/>
    <lcf76f155ced4ddcb4097134ff3c332f xmlns="930e4aa2-6b85-4e20-96a4-6b352a98564c">
      <Terms xmlns="http://schemas.microsoft.com/office/infopath/2007/PartnerControls"/>
    </lcf76f155ced4ddcb4097134ff3c332f>
    <Owner xmlns="930e4aa2-6b85-4e20-96a4-6b352a98564c">
      <UserInfo>
        <DisplayName/>
        <AccountId xsi:nil="true"/>
        <AccountType/>
      </UserInfo>
    </Own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CC9E60734423045B6796EB045070E96" ma:contentTypeVersion="15" ma:contentTypeDescription="新しいドキュメントを作成します。" ma:contentTypeScope="" ma:versionID="ab88b09de7b6f6c4319265c22cbf634f">
  <xsd:schema xmlns:xsd="http://www.w3.org/2001/XMLSchema" xmlns:xs="http://www.w3.org/2001/XMLSchema" xmlns:p="http://schemas.microsoft.com/office/2006/metadata/properties" xmlns:ns2="930e4aa2-6b85-4e20-96a4-6b352a98564c" xmlns:ns3="44856c1c-163a-4db4-9f2d-e69ab44d016d" targetNamespace="http://schemas.microsoft.com/office/2006/metadata/properties" ma:root="true" ma:fieldsID="9c2c9d4e178aaeaa6c270bf5dd4b8f98" ns2:_="" ns3:_="">
    <xsd:import namespace="930e4aa2-6b85-4e20-96a4-6b352a98564c"/>
    <xsd:import namespace="44856c1c-163a-4db4-9f2d-e69ab44d016d"/>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0e4aa2-6b85-4e20-96a4-6b352a98564c"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856c1c-163a-4db4-9f2d-e69ab44d016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d6a03a9-664f-41b3-b6d7-cf4fea56f9ef}" ma:internalName="TaxCatchAll" ma:showField="CatchAllData" ma:web="44856c1c-163a-4db4-9f2d-e69ab44d01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B1E184-90C8-466B-9D73-96B316BE736B}">
  <ds:schemaRefs>
    <ds:schemaRef ds:uri="263dbbe5-076b-4606-a03b-9598f5f2f35a"/>
    <ds:schemaRef ds:uri="684c1c50-4c80-4870-89b5-879dfb1bab37"/>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4A3B147-C334-4B81-A72E-5B464EB582FD}">
  <ds:schemaRefs>
    <ds:schemaRef ds:uri="http://schemas.microsoft.com/sharepoint/v3/contenttype/forms"/>
  </ds:schemaRefs>
</ds:datastoreItem>
</file>

<file path=customXml/itemProps3.xml><?xml version="1.0" encoding="utf-8"?>
<ds:datastoreItem xmlns:ds="http://schemas.openxmlformats.org/officeDocument/2006/customXml" ds:itemID="{BF70B96F-D971-46BA-9325-2B8777910D7B}"/>
</file>

<file path=docProps/app.xml><?xml version="1.0" encoding="utf-8"?>
<Properties xmlns="http://schemas.openxmlformats.org/officeDocument/2006/extended-properties" xmlns:vt="http://schemas.openxmlformats.org/officeDocument/2006/docPropsVTypes">
  <Template>Office Theme 2013 - 2022</Template>
  <Words>5066</Words>
  <PresentationFormat>A4 210 x 297 mm</PresentationFormat>
  <Paragraphs>258</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BIZ UDPゴシック</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0x010100CCC9E60734423045B6796EB045070E96</vt:lpwstr>
  </property>
  <property fmtid="{D5CDD505-2E9C-101B-9397-08002B2CF9AE}" pid="3" name="MediaServiceImageTags">
    <vt:lpwstr/>
  </property>
</Properties>
</file>