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7" r:id="rId5"/>
    <p:sldId id="259" r:id="rId6"/>
  </p:sldIdLst>
  <p:sldSz cx="6858000" cy="9906000" type="A4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FFCCFF"/>
    <a:srgbClr val="CCECFF"/>
    <a:srgbClr val="FFFF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E171933-4619-4E11-9A3F-F7608DF75F80}" styleName="中間スタイル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5" d="100"/>
          <a:sy n="75" d="100"/>
        </p:scale>
        <p:origin x="15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tableStyles.xml" Type="http://schemas.openxmlformats.org/officeDocument/2006/relationships/tableStyles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slides/slide2.xml" Type="http://schemas.openxmlformats.org/officeDocument/2006/relationships/slide"/><Relationship Id="rId7" Target="presProps.xml" Type="http://schemas.openxmlformats.org/officeDocument/2006/relationships/presProps"/><Relationship Id="rId8" Target="viewProps.xml" Type="http://schemas.openxmlformats.org/officeDocument/2006/relationships/viewProps"/><Relationship Id="rId9" Target="theme/theme1.xml" Type="http://schemas.openxmlformats.org/officeDocument/2006/relationships/them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BABE8-3D6B-44F8-9779-C1CC496F298D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F895B-0F57-4F5F-BEF6-EF8FDD8F1C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311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BABE8-3D6B-44F8-9779-C1CC496F298D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F895B-0F57-4F5F-BEF6-EF8FDD8F1C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0307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BABE8-3D6B-44F8-9779-C1CC496F298D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F895B-0F57-4F5F-BEF6-EF8FDD8F1C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872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BABE8-3D6B-44F8-9779-C1CC496F298D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F895B-0F57-4F5F-BEF6-EF8FDD8F1C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30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BABE8-3D6B-44F8-9779-C1CC496F298D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F895B-0F57-4F5F-BEF6-EF8FDD8F1C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0460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BABE8-3D6B-44F8-9779-C1CC496F298D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F895B-0F57-4F5F-BEF6-EF8FDD8F1C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6077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BABE8-3D6B-44F8-9779-C1CC496F298D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F895B-0F57-4F5F-BEF6-EF8FDD8F1C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5512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BABE8-3D6B-44F8-9779-C1CC496F298D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F895B-0F57-4F5F-BEF6-EF8FDD8F1C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747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BABE8-3D6B-44F8-9779-C1CC496F298D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F895B-0F57-4F5F-BEF6-EF8FDD8F1C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73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BABE8-3D6B-44F8-9779-C1CC496F298D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F895B-0F57-4F5F-BEF6-EF8FDD8F1C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6816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BABE8-3D6B-44F8-9779-C1CC496F298D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F895B-0F57-4F5F-BEF6-EF8FDD8F1C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24714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BABE8-3D6B-44F8-9779-C1CC496F298D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F895B-0F57-4F5F-BEF6-EF8FDD8F1C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1122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90">
          <a:fgClr>
            <a:schemeClr val="accent6">
              <a:lumMod val="20000"/>
              <a:lumOff val="80000"/>
            </a:schemeClr>
          </a:fgClr>
          <a:bgClr>
            <a:srgbClr val="92D05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角丸四角形 14"/>
          <p:cNvSpPr/>
          <p:nvPr/>
        </p:nvSpPr>
        <p:spPr>
          <a:xfrm>
            <a:off x="142352" y="1401967"/>
            <a:ext cx="6598697" cy="2390621"/>
          </a:xfrm>
          <a:prstGeom prst="round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A4C5F3E-E7C7-0C93-8E39-EC72159FAAFF}"/>
              </a:ext>
            </a:extLst>
          </p:cNvPr>
          <p:cNvSpPr/>
          <p:nvPr/>
        </p:nvSpPr>
        <p:spPr>
          <a:xfrm>
            <a:off x="1" y="0"/>
            <a:ext cx="6959600" cy="1559337"/>
          </a:xfrm>
          <a:prstGeom prst="rect">
            <a:avLst/>
          </a:prstGeom>
          <a:solidFill>
            <a:srgbClr val="92D050">
              <a:alpha val="61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>
              <a:solidFill>
                <a:schemeClr val="tx1"/>
              </a:solidFill>
            </a:endParaRPr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8C492BBA-43B7-089A-7EF1-0BC2B56587DE}"/>
              </a:ext>
            </a:extLst>
          </p:cNvPr>
          <p:cNvSpPr/>
          <p:nvPr/>
        </p:nvSpPr>
        <p:spPr>
          <a:xfrm>
            <a:off x="-464023" y="-641446"/>
            <a:ext cx="2006221" cy="200622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1DD47F9-9DD6-A095-8348-F8FBC8AE29E4}"/>
              </a:ext>
            </a:extLst>
          </p:cNvPr>
          <p:cNvSpPr/>
          <p:nvPr/>
        </p:nvSpPr>
        <p:spPr>
          <a:xfrm>
            <a:off x="129652" y="3652844"/>
            <a:ext cx="6598698" cy="481698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ysClr val="windowText" lastClr="000000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1A44EA0-87BE-DD4B-2FE7-A5BC4D036B25}"/>
              </a:ext>
            </a:extLst>
          </p:cNvPr>
          <p:cNvSpPr txBox="1"/>
          <p:nvPr/>
        </p:nvSpPr>
        <p:spPr>
          <a:xfrm>
            <a:off x="128896" y="395990"/>
            <a:ext cx="15149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3600" b="1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endParaRPr kumimoji="1" lang="ja-JP" altLang="en-US" sz="3600" b="1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15792" y="4317321"/>
            <a:ext cx="2783008" cy="89255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写真貼付</a:t>
            </a:r>
            <a:r>
              <a:rPr kumimoji="1" lang="en-US" altLang="ja-JP" dirty="0"/>
              <a:t/>
            </a:r>
            <a:br>
              <a:rPr kumimoji="1" lang="en-US" altLang="ja-JP" dirty="0"/>
            </a:br>
            <a:r>
              <a:rPr kumimoji="1" lang="en-US" altLang="ja-JP" sz="1600" dirty="0"/>
              <a:t>※</a:t>
            </a:r>
            <a:r>
              <a:rPr kumimoji="1" lang="ja-JP" altLang="en-US" sz="1600" dirty="0"/>
              <a:t>枚数レイアウト自由</a:t>
            </a:r>
            <a:r>
              <a:rPr kumimoji="1" lang="en-US" altLang="ja-JP" sz="1600" dirty="0"/>
              <a:t/>
            </a:r>
            <a:br>
              <a:rPr kumimoji="1" lang="en-US" altLang="ja-JP" sz="1600" dirty="0"/>
            </a:br>
            <a:r>
              <a:rPr kumimoji="1" lang="en-US" altLang="ja-JP" sz="1600" dirty="0"/>
              <a:t>※</a:t>
            </a:r>
            <a:r>
              <a:rPr kumimoji="1" lang="ja-JP" altLang="en-US" sz="1600" dirty="0"/>
              <a:t>コメント挿入可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3452" y="49276"/>
            <a:ext cx="4500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n/>
                <a:solidFill>
                  <a:schemeClr val="tx2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ハローワーク小田原管内事業所</a:t>
            </a:r>
            <a:r>
              <a:rPr kumimoji="1" lang="en-US" altLang="ja-JP" b="1" dirty="0">
                <a:ln/>
                <a:solidFill>
                  <a:schemeClr val="tx2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PR</a:t>
            </a:r>
            <a:r>
              <a:rPr kumimoji="1" lang="ja-JP" altLang="en-US" b="1" dirty="0">
                <a:ln/>
                <a:solidFill>
                  <a:schemeClr val="tx2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シート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400305" y="1589991"/>
            <a:ext cx="2153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chemeClr val="tx2"/>
                </a:solidFill>
              </a:rPr>
              <a:t>会社からひとこと</a:t>
            </a:r>
          </a:p>
        </p:txBody>
      </p:sp>
      <p:cxnSp>
        <p:nvCxnSpPr>
          <p:cNvPr id="20" name="直線コネクタ 19"/>
          <p:cNvCxnSpPr/>
          <p:nvPr/>
        </p:nvCxnSpPr>
        <p:spPr>
          <a:xfrm>
            <a:off x="2311405" y="1940056"/>
            <a:ext cx="2121088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265522" y="1924511"/>
            <a:ext cx="461665" cy="152645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1" name="角丸四角形 10"/>
          <p:cNvSpPr/>
          <p:nvPr/>
        </p:nvSpPr>
        <p:spPr>
          <a:xfrm>
            <a:off x="2782313" y="3833647"/>
            <a:ext cx="3706505" cy="233078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角丸四角形 20"/>
          <p:cNvSpPr/>
          <p:nvPr/>
        </p:nvSpPr>
        <p:spPr>
          <a:xfrm>
            <a:off x="444371" y="5431842"/>
            <a:ext cx="2098411" cy="237544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角丸四角形 21"/>
          <p:cNvSpPr/>
          <p:nvPr/>
        </p:nvSpPr>
        <p:spPr>
          <a:xfrm>
            <a:off x="3388299" y="6469623"/>
            <a:ext cx="2781409" cy="149726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角丸四角形 26"/>
          <p:cNvSpPr/>
          <p:nvPr/>
        </p:nvSpPr>
        <p:spPr>
          <a:xfrm>
            <a:off x="88950" y="8572500"/>
            <a:ext cx="6690199" cy="1208090"/>
          </a:xfrm>
          <a:prstGeom prst="round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333165" y="7845057"/>
            <a:ext cx="2115864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953155" y="3776467"/>
            <a:ext cx="2581274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15792" y="7703135"/>
            <a:ext cx="2581274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14722" y="8677586"/>
            <a:ext cx="677108" cy="104522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600" dirty="0" smtClean="0"/>
              <a:t>事業内容及びＰＲ</a:t>
            </a:r>
            <a:endParaRPr kumimoji="1" lang="ja-JP" altLang="en-US" sz="16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91830" y="1143000"/>
            <a:ext cx="650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時点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816100" y="395990"/>
            <a:ext cx="96621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会社名</a:t>
            </a:r>
            <a:endParaRPr kumimoji="1" lang="ja-JP" altLang="en-US" sz="900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587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角丸四角形 14"/>
          <p:cNvSpPr/>
          <p:nvPr/>
        </p:nvSpPr>
        <p:spPr>
          <a:xfrm>
            <a:off x="142352" y="1401967"/>
            <a:ext cx="6598697" cy="2390621"/>
          </a:xfrm>
          <a:prstGeom prst="round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A4C5F3E-E7C7-0C93-8E39-EC72159FAAFF}"/>
              </a:ext>
            </a:extLst>
          </p:cNvPr>
          <p:cNvSpPr/>
          <p:nvPr/>
        </p:nvSpPr>
        <p:spPr>
          <a:xfrm>
            <a:off x="1" y="0"/>
            <a:ext cx="6959600" cy="1559337"/>
          </a:xfrm>
          <a:prstGeom prst="rect">
            <a:avLst/>
          </a:prstGeom>
          <a:solidFill>
            <a:srgbClr val="92D050">
              <a:alpha val="61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>
              <a:solidFill>
                <a:schemeClr val="tx1"/>
              </a:solidFill>
            </a:endParaRPr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8C492BBA-43B7-089A-7EF1-0BC2B56587DE}"/>
              </a:ext>
            </a:extLst>
          </p:cNvPr>
          <p:cNvSpPr/>
          <p:nvPr/>
        </p:nvSpPr>
        <p:spPr>
          <a:xfrm>
            <a:off x="-464023" y="-641446"/>
            <a:ext cx="2006221" cy="200622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1DD47F9-9DD6-A095-8348-F8FBC8AE29E4}"/>
              </a:ext>
            </a:extLst>
          </p:cNvPr>
          <p:cNvSpPr/>
          <p:nvPr/>
        </p:nvSpPr>
        <p:spPr>
          <a:xfrm>
            <a:off x="129652" y="3652844"/>
            <a:ext cx="6598698" cy="481698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ysClr val="windowText" lastClr="000000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1A44EA0-87BE-DD4B-2FE7-A5BC4D036B25}"/>
              </a:ext>
            </a:extLst>
          </p:cNvPr>
          <p:cNvSpPr txBox="1"/>
          <p:nvPr/>
        </p:nvSpPr>
        <p:spPr>
          <a:xfrm>
            <a:off x="128896" y="395990"/>
            <a:ext cx="15149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4/1</a:t>
            </a:r>
            <a:endParaRPr kumimoji="1" lang="ja-JP" altLang="en-US" sz="3600" b="1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15792" y="4317321"/>
            <a:ext cx="2783008" cy="89255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写真貼付</a:t>
            </a:r>
            <a:r>
              <a:rPr kumimoji="1" lang="en-US" altLang="ja-JP" dirty="0"/>
              <a:t/>
            </a:r>
            <a:br>
              <a:rPr kumimoji="1" lang="en-US" altLang="ja-JP" dirty="0"/>
            </a:br>
            <a:r>
              <a:rPr kumimoji="1" lang="en-US" altLang="ja-JP" sz="1600" dirty="0"/>
              <a:t>※</a:t>
            </a:r>
            <a:r>
              <a:rPr kumimoji="1" lang="ja-JP" altLang="en-US" sz="1600" dirty="0"/>
              <a:t>枚数レイアウト自由</a:t>
            </a:r>
            <a:r>
              <a:rPr kumimoji="1" lang="en-US" altLang="ja-JP" sz="1600" dirty="0"/>
              <a:t/>
            </a:r>
            <a:br>
              <a:rPr kumimoji="1" lang="en-US" altLang="ja-JP" sz="1600" dirty="0"/>
            </a:br>
            <a:r>
              <a:rPr kumimoji="1" lang="en-US" altLang="ja-JP" sz="1600" dirty="0"/>
              <a:t>※</a:t>
            </a:r>
            <a:r>
              <a:rPr kumimoji="1" lang="ja-JP" altLang="en-US" sz="1600" dirty="0"/>
              <a:t>コメント挿入可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3452" y="49276"/>
            <a:ext cx="4759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ln/>
                <a:solidFill>
                  <a:schemeClr val="tx2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ハローワーク小田原管内事業所</a:t>
            </a:r>
            <a:r>
              <a:rPr kumimoji="1" lang="en-US" altLang="ja-JP" b="1" dirty="0" smtClean="0">
                <a:ln/>
                <a:solidFill>
                  <a:schemeClr val="tx2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PR</a:t>
            </a:r>
            <a:r>
              <a:rPr kumimoji="1" lang="ja-JP" altLang="en-US" b="1" dirty="0" smtClean="0">
                <a:ln/>
                <a:solidFill>
                  <a:schemeClr val="tx2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シート</a:t>
            </a:r>
            <a:endParaRPr kumimoji="1" lang="ja-JP" altLang="en-US" b="1" dirty="0">
              <a:ln/>
              <a:solidFill>
                <a:schemeClr val="tx2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400305" y="1589991"/>
            <a:ext cx="2153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chemeClr val="tx2"/>
                </a:solidFill>
              </a:rPr>
              <a:t>会社からひとこと</a:t>
            </a:r>
          </a:p>
        </p:txBody>
      </p:sp>
      <p:cxnSp>
        <p:nvCxnSpPr>
          <p:cNvPr id="20" name="直線コネクタ 19"/>
          <p:cNvCxnSpPr/>
          <p:nvPr/>
        </p:nvCxnSpPr>
        <p:spPr>
          <a:xfrm>
            <a:off x="2311405" y="1940056"/>
            <a:ext cx="2121088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265522" y="1924511"/>
            <a:ext cx="461665" cy="152645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kumimoji="1" lang="ja-JP" altLang="en-US"/>
              <a:t>未経験者歓迎</a:t>
            </a:r>
            <a:endParaRPr kumimoji="1" lang="ja-JP" altLang="en-US" dirty="0"/>
          </a:p>
        </p:txBody>
      </p:sp>
      <p:sp>
        <p:nvSpPr>
          <p:cNvPr id="11" name="角丸四角形 10"/>
          <p:cNvSpPr/>
          <p:nvPr/>
        </p:nvSpPr>
        <p:spPr>
          <a:xfrm>
            <a:off x="2782313" y="3833647"/>
            <a:ext cx="3706505" cy="233078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角丸四角形 20"/>
          <p:cNvSpPr/>
          <p:nvPr/>
        </p:nvSpPr>
        <p:spPr>
          <a:xfrm>
            <a:off x="444371" y="5431842"/>
            <a:ext cx="2098411" cy="237544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角丸四角形 21"/>
          <p:cNvSpPr/>
          <p:nvPr/>
        </p:nvSpPr>
        <p:spPr>
          <a:xfrm>
            <a:off x="3388299" y="6469623"/>
            <a:ext cx="2781409" cy="149726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角丸四角形 26"/>
          <p:cNvSpPr/>
          <p:nvPr/>
        </p:nvSpPr>
        <p:spPr>
          <a:xfrm>
            <a:off x="88950" y="8572500"/>
            <a:ext cx="6690199" cy="1208090"/>
          </a:xfrm>
          <a:prstGeom prst="round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953155" y="3776467"/>
            <a:ext cx="2581274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65522" y="8677586"/>
            <a:ext cx="677108" cy="104522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600" dirty="0" smtClean="0"/>
              <a:t>事業内容及びＰＲ</a:t>
            </a:r>
            <a:endParaRPr kumimoji="1" lang="ja-JP" altLang="en-US" sz="1600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CEFB0CA5-A1A3-D48F-3676-86EA07F1594D}"/>
              </a:ext>
            </a:extLst>
          </p:cNvPr>
          <p:cNvSpPr txBox="1"/>
          <p:nvPr/>
        </p:nvSpPr>
        <p:spPr>
          <a:xfrm>
            <a:off x="2104948" y="637415"/>
            <a:ext cx="48394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ln w="3175">
                  <a:noFill/>
                </a:ln>
                <a:solidFill>
                  <a:schemeClr val="accent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株式会社　ハローワーク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670055" y="1560850"/>
            <a:ext cx="596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②</a:t>
            </a:r>
            <a:endParaRPr kumimoji="1" lang="ja-JP" altLang="en-US" b="1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57601" y="3718703"/>
            <a:ext cx="596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③</a:t>
            </a:r>
            <a:endParaRPr kumimoji="1" lang="ja-JP" altLang="en-US" b="1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-32928" y="8477821"/>
            <a:ext cx="596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④</a:t>
            </a:r>
            <a:endParaRPr kumimoji="1" lang="ja-JP" altLang="en-US" b="1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624468" y="607504"/>
            <a:ext cx="596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①</a:t>
            </a:r>
            <a:endParaRPr kumimoji="1" lang="ja-JP" altLang="en-US" b="1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333165" y="7870457"/>
            <a:ext cx="2115864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/>
              <a:t>研修中の写真です。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953155" y="3776467"/>
            <a:ext cx="2581274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/>
              <a:t>〇〇自慢のホテルです。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315792" y="7715835"/>
            <a:ext cx="2581274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/>
              <a:t>客室清掃中の写真です。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023023" y="8621659"/>
            <a:ext cx="56544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○○の製造・販売。○○などのヒット商品を国内外に販売しています。○○の技術を生かした製造を行っています。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023023" y="9061276"/>
            <a:ext cx="56409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毎月〇回はノー残業デーを実施し、ワークライフバランスの推進に取り組み、子育て中の方も働きやすい環境です。○○などの福利厚生も充実しています。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860809" y="1959323"/>
            <a:ext cx="580320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○○（職種）は、研修制度もあり未経験の方でも安心して働くことができます。○○（職種）は、現場からも頼られる仕事でやりがいを感じられます。（求人の職種についての説明やＰＲ）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384641" y="82583"/>
            <a:ext cx="1356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記載例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891830" y="1143000"/>
            <a:ext cx="650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時点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816100" y="395990"/>
            <a:ext cx="96621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会社名</a:t>
            </a:r>
            <a:endParaRPr kumimoji="1" lang="ja-JP" altLang="en-US" sz="900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C09593B008C29469FFABB2129621784" ma:contentTypeVersion="13" ma:contentTypeDescription="新しいドキュメントを作成します。" ma:contentTypeScope="" ma:versionID="2f503b8b4c30dd9d29a6a6b9adc183e4">
  <xsd:schema xmlns:xsd="http://www.w3.org/2001/XMLSchema" xmlns:xs="http://www.w3.org/2001/XMLSchema" xmlns:p="http://schemas.microsoft.com/office/2006/metadata/properties" xmlns:ns2="e462741d-1e6e-4ad2-aa8d-bb67d5f04a8c" xmlns:ns3="44856c1c-163a-4db4-9f2d-e69ab44d016d" targetNamespace="http://schemas.microsoft.com/office/2006/metadata/properties" ma:root="true" ma:fieldsID="86a9e36589d7b2917211716bab0c5e46" ns2:_="" ns3:_="">
    <xsd:import namespace="e462741d-1e6e-4ad2-aa8d-bb67d5f04a8c"/>
    <xsd:import namespace="44856c1c-163a-4db4-9f2d-e69ab44d016d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62741d-1e6e-4ad2-aa8d-bb67d5f04a8c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856c1c-163a-4db4-9f2d-e69ab44d016d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699cb091-46b4-4d0a-a910-ccd5f93436e1}" ma:internalName="TaxCatchAll" ma:showField="CatchAllData" ma:web="44856c1c-163a-4db4-9f2d-e69ab44d01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e462741d-1e6e-4ad2-aa8d-bb67d5f04a8c">
      <UserInfo>
        <DisplayName/>
        <AccountId xsi:nil="true"/>
        <AccountType/>
      </UserInfo>
    </Owner>
    <lcf76f155ced4ddcb4097134ff3c332f xmlns="e462741d-1e6e-4ad2-aa8d-bb67d5f04a8c">
      <Terms xmlns="http://schemas.microsoft.com/office/infopath/2007/PartnerControls"/>
    </lcf76f155ced4ddcb4097134ff3c332f>
    <TaxCatchAll xmlns="44856c1c-163a-4db4-9f2d-e69ab44d016d" xsi:nil="true"/>
  </documentManagement>
</p:properties>
</file>

<file path=customXml/itemProps1.xml><?xml version="1.0" encoding="utf-8"?>
<ds:datastoreItem xmlns:ds="http://schemas.openxmlformats.org/officeDocument/2006/customXml" ds:itemID="{DB8D0154-64D0-494B-9F08-B0B1196B580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0B9E32A-1510-4F95-944E-F7FA5EDFFF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462741d-1e6e-4ad2-aa8d-bb67d5f04a8c"/>
    <ds:schemaRef ds:uri="44856c1c-163a-4db4-9f2d-e69ab44d01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A0E394-E671-461E-A539-2923CD7C5F43}">
  <ds:schemaRefs>
    <ds:schemaRef ds:uri="44856c1c-163a-4db4-9f2d-e69ab44d016d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e462741d-1e6e-4ad2-aa8d-bb67d5f04a8c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Words>198</Words>
  <PresentationFormat>A4 210 x 297 mm</PresentationFormat>
  <Paragraphs>27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0x0101002C09593B008C29469FFABB2129621784</vt:lpwstr>
  </property>
</Properties>
</file>