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B0"/>
    <a:srgbClr val="004C83"/>
    <a:srgbClr val="0033CC"/>
    <a:srgbClr val="E8380D"/>
    <a:srgbClr val="FF66CC"/>
    <a:srgbClr val="009999"/>
    <a:srgbClr val="F2E3CE"/>
    <a:srgbClr val="EACFAC"/>
    <a:srgbClr val="E1B985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7BC513-5F45-7952-B0D8-73FD05399D64}" v="15" dt="2025-05-02T02:11:52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4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1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0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47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80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1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01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6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9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4247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3ED1-21C9-4A22-9201-66B615C823D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87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3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/>
          <p:cNvSpPr/>
          <p:nvPr/>
        </p:nvSpPr>
        <p:spPr>
          <a:xfrm rot="1109350">
            <a:off x="4129765" y="-533630"/>
            <a:ext cx="3600230" cy="2337643"/>
          </a:xfrm>
          <a:prstGeom prst="ellipse">
            <a:avLst/>
          </a:prstGeom>
          <a:solidFill>
            <a:srgbClr val="004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623939"/>
            <a:ext cx="6858000" cy="4088088"/>
          </a:xfrm>
          <a:prstGeom prst="rect">
            <a:avLst/>
          </a:prstGeom>
          <a:solidFill>
            <a:srgbClr val="E83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 rot="1849656">
            <a:off x="4230954" y="297942"/>
            <a:ext cx="29629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予約制</a:t>
            </a:r>
            <a:endParaRPr kumimoji="1" lang="en-US" altLang="ja-JP" sz="120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>
                <a:solidFill>
                  <a:srgbClr val="FFFF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雇用保険活動実績対象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17985" y="8920378"/>
            <a:ext cx="4649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ハローワーク相模原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人材確保対策コーナー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℡　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042-776-8609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＃）　</a:t>
            </a:r>
          </a:p>
        </p:txBody>
      </p:sp>
      <p:grpSp>
        <p:nvGrpSpPr>
          <p:cNvPr id="11" name="グループ化 10"/>
          <p:cNvGrpSpPr/>
          <p:nvPr/>
        </p:nvGrpSpPr>
        <p:grpSpPr>
          <a:xfrm rot="1047026">
            <a:off x="6180958" y="9081202"/>
            <a:ext cx="624286" cy="597460"/>
            <a:chOff x="2586990" y="2816225"/>
            <a:chExt cx="3745230" cy="4164330"/>
          </a:xfrm>
        </p:grpSpPr>
        <p:sp>
          <p:nvSpPr>
            <p:cNvPr id="12" name="二等辺三角形 11"/>
            <p:cNvSpPr/>
            <p:nvPr/>
          </p:nvSpPr>
          <p:spPr>
            <a:xfrm rot="18939107">
              <a:off x="4947285" y="6409055"/>
              <a:ext cx="428625" cy="571500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3" name="二等辺三角形 12"/>
            <p:cNvSpPr/>
            <p:nvPr/>
          </p:nvSpPr>
          <p:spPr>
            <a:xfrm rot="3033453">
              <a:off x="3633152" y="6418898"/>
              <a:ext cx="428625" cy="571500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4" name="月 13"/>
            <p:cNvSpPr/>
            <p:nvPr/>
          </p:nvSpPr>
          <p:spPr>
            <a:xfrm rot="7342628">
              <a:off x="4847590" y="4182745"/>
              <a:ext cx="1409700" cy="1559560"/>
            </a:xfrm>
            <a:prstGeom prst="moon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5" name="月 14"/>
            <p:cNvSpPr/>
            <p:nvPr/>
          </p:nvSpPr>
          <p:spPr>
            <a:xfrm rot="17734054">
              <a:off x="2746375" y="4199890"/>
              <a:ext cx="1409700" cy="1559560"/>
            </a:xfrm>
            <a:prstGeom prst="moon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2586990" y="2816225"/>
              <a:ext cx="2965450" cy="4041775"/>
              <a:chOff x="2642235" y="2686050"/>
              <a:chExt cx="2965450" cy="4041775"/>
            </a:xfrm>
          </p:grpSpPr>
          <p:sp>
            <p:nvSpPr>
              <p:cNvPr id="17" name="楕円 16"/>
              <p:cNvSpPr/>
              <p:nvPr/>
            </p:nvSpPr>
            <p:spPr>
              <a:xfrm>
                <a:off x="3758565" y="3197225"/>
                <a:ext cx="1428750" cy="147637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8" name="楕円 17"/>
              <p:cNvSpPr/>
              <p:nvPr/>
            </p:nvSpPr>
            <p:spPr>
              <a:xfrm>
                <a:off x="4366260" y="3519170"/>
                <a:ext cx="361950" cy="3524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9" name="楕円 18"/>
              <p:cNvSpPr/>
              <p:nvPr/>
            </p:nvSpPr>
            <p:spPr>
              <a:xfrm>
                <a:off x="4504055" y="3549015"/>
                <a:ext cx="171450" cy="17145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0" name="二等辺三角形 19"/>
              <p:cNvSpPr/>
              <p:nvPr/>
            </p:nvSpPr>
            <p:spPr>
              <a:xfrm rot="19309364">
                <a:off x="3496945" y="3354705"/>
                <a:ext cx="506095" cy="778510"/>
              </a:xfrm>
              <a:prstGeom prst="triangle">
                <a:avLst>
                  <a:gd name="adj" fmla="val 49923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1" name="二等辺三角形 20"/>
              <p:cNvSpPr/>
              <p:nvPr/>
            </p:nvSpPr>
            <p:spPr>
              <a:xfrm rot="12859936">
                <a:off x="3618230" y="3808730"/>
                <a:ext cx="579120" cy="1008380"/>
              </a:xfrm>
              <a:prstGeom prst="triangle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2" name="月 21"/>
              <p:cNvSpPr/>
              <p:nvPr/>
            </p:nvSpPr>
            <p:spPr>
              <a:xfrm rot="11890243">
                <a:off x="4849495" y="2961640"/>
                <a:ext cx="314325" cy="695325"/>
              </a:xfrm>
              <a:prstGeom prst="moon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3" name="月 22"/>
              <p:cNvSpPr/>
              <p:nvPr/>
            </p:nvSpPr>
            <p:spPr>
              <a:xfrm rot="11890243">
                <a:off x="4858385" y="2779395"/>
                <a:ext cx="391795" cy="865505"/>
              </a:xfrm>
              <a:prstGeom prst="moon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4" name="月 23"/>
              <p:cNvSpPr/>
              <p:nvPr/>
            </p:nvSpPr>
            <p:spPr>
              <a:xfrm rot="11890243">
                <a:off x="4918075" y="2686050"/>
                <a:ext cx="564515" cy="895985"/>
              </a:xfrm>
              <a:prstGeom prst="moon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5" name="二等辺三角形 24"/>
              <p:cNvSpPr/>
              <p:nvPr/>
            </p:nvSpPr>
            <p:spPr>
              <a:xfrm rot="19309364">
                <a:off x="3678555" y="3486785"/>
                <a:ext cx="240665" cy="654050"/>
              </a:xfrm>
              <a:prstGeom prst="triangle">
                <a:avLst>
                  <a:gd name="adj" fmla="val 49923"/>
                </a:avLst>
              </a:prstGeom>
              <a:solidFill>
                <a:srgbClr val="FF0000"/>
              </a:solidFill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 rot="12797319">
                <a:off x="3799205" y="3942080"/>
                <a:ext cx="240665" cy="654050"/>
              </a:xfrm>
              <a:prstGeom prst="triangle">
                <a:avLst>
                  <a:gd name="adj" fmla="val 49923"/>
                </a:avLst>
              </a:prstGeom>
              <a:solidFill>
                <a:srgbClr val="FF0000"/>
              </a:solidFill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7" name="台形 26"/>
              <p:cNvSpPr/>
              <p:nvPr/>
            </p:nvSpPr>
            <p:spPr>
              <a:xfrm>
                <a:off x="3850005" y="4302125"/>
                <a:ext cx="1323975" cy="1943100"/>
              </a:xfrm>
              <a:prstGeom prst="trapezoid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8" name="二等辺三角形 27"/>
              <p:cNvSpPr/>
              <p:nvPr/>
            </p:nvSpPr>
            <p:spPr>
              <a:xfrm rot="12064932">
                <a:off x="4969510" y="5327650"/>
                <a:ext cx="638175" cy="1271270"/>
              </a:xfrm>
              <a:prstGeom prst="triangl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 rot="19147724" flipV="1">
                <a:off x="2642235" y="4492625"/>
                <a:ext cx="685800" cy="19812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0" name="フローチャート: 論理和 29"/>
              <p:cNvSpPr/>
              <p:nvPr/>
            </p:nvSpPr>
            <p:spPr>
              <a:xfrm>
                <a:off x="3134995" y="4025900"/>
                <a:ext cx="485775" cy="447675"/>
              </a:xfrm>
              <a:prstGeom prst="flowChartOr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1" name="フローチャート: 論理積ゲート 30"/>
              <p:cNvSpPr/>
              <p:nvPr/>
            </p:nvSpPr>
            <p:spPr>
              <a:xfrm rot="5400000">
                <a:off x="4258945" y="5810885"/>
                <a:ext cx="506730" cy="1327150"/>
              </a:xfrm>
              <a:prstGeom prst="flowChartDelay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32" name="フローチャート: 処理 31"/>
          <p:cNvSpPr/>
          <p:nvPr/>
        </p:nvSpPr>
        <p:spPr>
          <a:xfrm>
            <a:off x="232784" y="1979696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開催日時</a:t>
            </a:r>
          </a:p>
        </p:txBody>
      </p:sp>
      <p:sp>
        <p:nvSpPr>
          <p:cNvPr id="33" name="月 32"/>
          <p:cNvSpPr/>
          <p:nvPr/>
        </p:nvSpPr>
        <p:spPr>
          <a:xfrm rot="5019167">
            <a:off x="1935675" y="-562799"/>
            <a:ext cx="365345" cy="3996814"/>
          </a:xfrm>
          <a:prstGeom prst="moon">
            <a:avLst>
              <a:gd name="adj" fmla="val 30658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処理 33"/>
          <p:cNvSpPr/>
          <p:nvPr/>
        </p:nvSpPr>
        <p:spPr>
          <a:xfrm>
            <a:off x="234950" y="4001949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職　種</a:t>
            </a:r>
          </a:p>
        </p:txBody>
      </p:sp>
      <p:sp>
        <p:nvSpPr>
          <p:cNvPr id="35" name="フローチャート: 処理 34"/>
          <p:cNvSpPr/>
          <p:nvPr/>
        </p:nvSpPr>
        <p:spPr>
          <a:xfrm>
            <a:off x="145641" y="5067848"/>
            <a:ext cx="1276350" cy="356107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企業名</a:t>
            </a:r>
          </a:p>
        </p:txBody>
      </p:sp>
      <p:sp>
        <p:nvSpPr>
          <p:cNvPr id="36" name="フローチャート: 処理 35"/>
          <p:cNvSpPr/>
          <p:nvPr/>
        </p:nvSpPr>
        <p:spPr>
          <a:xfrm>
            <a:off x="174478" y="6148005"/>
            <a:ext cx="1276350" cy="621989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対象求人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番号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9529" y="714564"/>
            <a:ext cx="3785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資格不問・経験不問、安心の研修制度あります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フローチャート: 処理 37"/>
          <p:cNvSpPr/>
          <p:nvPr/>
        </p:nvSpPr>
        <p:spPr>
          <a:xfrm>
            <a:off x="174478" y="8819752"/>
            <a:ext cx="1489326" cy="101539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問合せ</a:t>
            </a:r>
            <a:endParaRPr kumimoji="1" lang="en-US" altLang="ja-JP" sz="20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ご予約　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→</a:t>
            </a:r>
            <a:endParaRPr kumimoji="1" lang="ja-JP" altLang="en-US" sz="2000" b="1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67631" y="2021177"/>
            <a:ext cx="67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69743" y="1609476"/>
            <a:ext cx="30896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</a:t>
            </a: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en-US" altLang="ja-JP" sz="6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kumimoji="1"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endParaRPr kumimoji="1" lang="ja-JP" altLang="en-US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楕円 41"/>
          <p:cNvSpPr/>
          <p:nvPr/>
        </p:nvSpPr>
        <p:spPr>
          <a:xfrm>
            <a:off x="4668460" y="2097457"/>
            <a:ext cx="571500" cy="531017"/>
          </a:xfrm>
          <a:prstGeom prst="ellipse">
            <a:avLst/>
          </a:prstGeom>
          <a:solidFill>
            <a:srgbClr val="004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火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118347" y="2631873"/>
            <a:ext cx="310219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3200" dirty="0">
                <a:latin typeface="HGS創英角ｺﾞｼｯｸUB"/>
                <a:ea typeface="HGS創英角ｺﾞｼｯｸUB"/>
              </a:rPr>
              <a:t>14:00</a:t>
            </a:r>
            <a:r>
              <a:rPr kumimoji="1" lang="ja-JP" altLang="en-US" sz="3200" dirty="0">
                <a:latin typeface="HGS創英角ｺﾞｼｯｸUB"/>
                <a:ea typeface="HGS創英角ｺﾞｼｯｸUB"/>
              </a:rPr>
              <a:t>～</a:t>
            </a:r>
            <a:r>
              <a:rPr kumimoji="1" lang="en-US" altLang="ja-JP" sz="3200" dirty="0" smtClean="0">
                <a:latin typeface="HGS創英角ｺﾞｼｯｸUB"/>
                <a:ea typeface="HGS創英角ｺﾞｼｯｸUB"/>
              </a:rPr>
              <a:t>16:30</a:t>
            </a:r>
            <a:endParaRPr lang="en-US" altLang="ja-JP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623984" y="3892583"/>
            <a:ext cx="496122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 b="1" dirty="0" smtClean="0">
                <a:latin typeface="メイリオ"/>
                <a:ea typeface="メイリオ"/>
              </a:rPr>
              <a:t>・日勤介護職員・夜勤専従介護職員</a:t>
            </a:r>
            <a:endParaRPr kumimoji="1" lang="en-US" altLang="ja-JP" sz="2000" b="1" dirty="0" smtClean="0">
              <a:latin typeface="メイリオ"/>
              <a:ea typeface="メイリオ"/>
            </a:endParaRPr>
          </a:p>
          <a:p>
            <a:r>
              <a:rPr kumimoji="1" lang="ja-JP" altLang="en-US" sz="2000" b="1" dirty="0" smtClean="0">
                <a:latin typeface="メイリオ"/>
                <a:ea typeface="メイリオ"/>
              </a:rPr>
              <a:t>・介護支援専門員　・介護施設の事務職</a:t>
            </a:r>
            <a:endParaRPr kumimoji="1" lang="en-US" altLang="ja-JP" sz="2000" b="1" dirty="0">
              <a:latin typeface="メイリオ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51195" y="4802519"/>
            <a:ext cx="549450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株式会社エクラシア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地元地域に愛され活用される住まい・介護サービス</a:t>
            </a:r>
            <a:endParaRPr kumimoji="1"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07583" y="6080378"/>
            <a:ext cx="5092203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11050-9183851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（日勤スタッフ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/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パート）</a:t>
            </a:r>
            <a:endParaRPr kumimoji="1" lang="en-US" altLang="ja-JP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11050-9186151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（夜間スタッフ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/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/>
                <a:ea typeface="メイリオ"/>
              </a:rPr>
              <a:t>パート</a:t>
            </a:r>
            <a:r>
              <a:rPr kumimoji="1" lang="ja-JP" altLang="en-US" b="1" dirty="0">
                <a:solidFill>
                  <a:schemeClr val="bg1"/>
                </a:solidFill>
                <a:latin typeface="メイリオ"/>
                <a:ea typeface="メイリオ"/>
              </a:rPr>
              <a:t>）</a:t>
            </a:r>
            <a:endParaRPr kumimoji="1" lang="en-US" altLang="ja-JP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11050-9192651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（夜間スタッフ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/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正社員）</a:t>
            </a:r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11050-9205851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（介護支援専門員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正社員）</a:t>
            </a:r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11050-7859951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（事務職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パート）</a:t>
            </a:r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solidFill>
                  <a:srgbClr val="FFFF00"/>
                </a:solidFill>
                <a:latin typeface="メイリオ"/>
                <a:ea typeface="メイリオ"/>
              </a:rPr>
              <a:t>※</a:t>
            </a:r>
            <a:r>
              <a:rPr kumimoji="1" lang="en-US" altLang="ja-JP" sz="1600" b="1" dirty="0" err="1">
                <a:solidFill>
                  <a:srgbClr val="FFFF00"/>
                </a:solidFill>
                <a:latin typeface="メイリオ"/>
                <a:ea typeface="メイリオ"/>
              </a:rPr>
              <a:t>希望</a:t>
            </a:r>
            <a:r>
              <a:rPr kumimoji="1" lang="ja-JP" altLang="en-US" sz="1600" b="1" dirty="0">
                <a:solidFill>
                  <a:srgbClr val="FFFF00"/>
                </a:solidFill>
                <a:latin typeface="メイリオ"/>
                <a:ea typeface="メイリオ"/>
              </a:rPr>
              <a:t>者はハローワークで予約してください</a:t>
            </a:r>
            <a:r>
              <a:rPr kumimoji="1" lang="ja-JP" altLang="en-US" sz="1600" b="1" dirty="0" smtClean="0">
                <a:solidFill>
                  <a:srgbClr val="FFFF00"/>
                </a:solidFill>
                <a:latin typeface="メイリオ"/>
                <a:ea typeface="メイリオ"/>
              </a:rPr>
              <a:t>。</a:t>
            </a:r>
            <a:endParaRPr kumimoji="1" lang="en-US" altLang="ja-JP" sz="1600" b="1" dirty="0" smtClean="0">
              <a:solidFill>
                <a:srgbClr val="FFFF00"/>
              </a:solidFill>
              <a:latin typeface="メイリオ"/>
              <a:ea typeface="メイリオ"/>
            </a:endParaRPr>
          </a:p>
          <a:p>
            <a:r>
              <a:rPr kumimoji="1" lang="en-US" altLang="ja-JP" sz="1600" b="1" dirty="0" smtClean="0">
                <a:solidFill>
                  <a:srgbClr val="FFFF00"/>
                </a:solidFill>
                <a:latin typeface="メイリオ"/>
                <a:ea typeface="メイリオ"/>
              </a:rPr>
              <a:t>※</a:t>
            </a:r>
            <a:r>
              <a:rPr kumimoji="1" lang="ja-JP" altLang="en-US" sz="1600" b="1" dirty="0" smtClean="0">
                <a:solidFill>
                  <a:srgbClr val="FFFF00"/>
                </a:solidFill>
                <a:latin typeface="メイリオ"/>
                <a:ea typeface="メイリオ"/>
              </a:rPr>
              <a:t>面接希望者は紹介状が必要です。</a:t>
            </a:r>
            <a:r>
              <a:rPr kumimoji="1" lang="ja-JP" altLang="en-US" sz="1600" b="1" dirty="0">
                <a:solidFill>
                  <a:srgbClr val="FFFF00"/>
                </a:solidFill>
                <a:latin typeface="メイリオ"/>
                <a:ea typeface="メイリオ"/>
              </a:rPr>
              <a:t/>
            </a:r>
            <a:br>
              <a:rPr kumimoji="1" lang="ja-JP" altLang="en-US" sz="1600" b="1" dirty="0">
                <a:solidFill>
                  <a:srgbClr val="FFFF00"/>
                </a:solidFill>
                <a:latin typeface="メイリオ"/>
                <a:ea typeface="メイリオ"/>
              </a:rPr>
            </a:br>
            <a:r>
              <a:rPr lang="ja-JP" altLang="en-US" sz="1600" b="1" dirty="0">
                <a:solidFill>
                  <a:srgbClr val="FFFF00"/>
                </a:solidFill>
                <a:latin typeface="メイリオ"/>
                <a:ea typeface="メイリオ"/>
              </a:rPr>
              <a:t>※相談のみも可能です。</a:t>
            </a:r>
            <a:endParaRPr kumimoji="1" lang="en-US" altLang="ja-JP" sz="1600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32760" y="88513"/>
            <a:ext cx="426798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ｺﾞｼｯｸUB"/>
                <a:ea typeface="HGS創英角ｺﾞｼｯｸUB"/>
              </a:rPr>
              <a:t>ミニ</a:t>
            </a:r>
            <a:r>
              <a:rPr kumimoji="1" lang="ja-JP" altLang="en-US" sz="32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ｺﾞｼｯｸUB"/>
                <a:ea typeface="HGS創英角ｺﾞｼｯｸUB"/>
              </a:rPr>
              <a:t>面接会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フローチャート: 処理 33">
            <a:extLst>
              <a:ext uri="{FF2B5EF4-FFF2-40B4-BE49-F238E27FC236}">
                <a16:creationId xmlns:a16="http://schemas.microsoft.com/office/drawing/2014/main" id="{13BF0F48-F4B4-6D67-1C79-2334E197D9CA}"/>
              </a:ext>
            </a:extLst>
          </p:cNvPr>
          <p:cNvSpPr/>
          <p:nvPr/>
        </p:nvSpPr>
        <p:spPr>
          <a:xfrm>
            <a:off x="249986" y="3303924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HGS創英角ｺﾞｼｯｸUB"/>
                <a:ea typeface="HGS創英角ｺﾞｼｯｸUB"/>
              </a:rPr>
              <a:t>会　場</a:t>
            </a:r>
          </a:p>
        </p:txBody>
      </p:sp>
      <p:sp>
        <p:nvSpPr>
          <p:cNvPr id="5" name="テキスト ボックス 44">
            <a:extLst>
              <a:ext uri="{FF2B5EF4-FFF2-40B4-BE49-F238E27FC236}">
                <a16:creationId xmlns:a16="http://schemas.microsoft.com/office/drawing/2014/main" id="{9AEE2146-818C-3764-185C-EE4366A7DFBE}"/>
              </a:ext>
            </a:extLst>
          </p:cNvPr>
          <p:cNvSpPr txBox="1"/>
          <p:nvPr/>
        </p:nvSpPr>
        <p:spPr>
          <a:xfrm>
            <a:off x="1628275" y="3330391"/>
            <a:ext cx="464697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b="1">
                <a:latin typeface="メイリオ"/>
                <a:ea typeface="メイリオ"/>
              </a:rPr>
              <a:t>ハローワーク相模原　地下1階会議室</a:t>
            </a:r>
          </a:p>
        </p:txBody>
      </p:sp>
    </p:spTree>
    <p:extLst>
      <p:ext uri="{BB962C8B-B14F-4D97-AF65-F5344CB8AC3E}">
        <p14:creationId xmlns:p14="http://schemas.microsoft.com/office/powerpoint/2010/main" val="42528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8dd4d2-2964-4e35-b5e2-56263483316e">
      <Terms xmlns="http://schemas.microsoft.com/office/infopath/2007/PartnerControls"/>
    </lcf76f155ced4ddcb4097134ff3c332f>
    <Owner xmlns="158dd4d2-2964-4e35-b5e2-56263483316e">
      <UserInfo>
        <DisplayName/>
        <AccountId xsi:nil="true"/>
        <AccountType/>
      </UserInfo>
    </Owner>
    <TaxCatchAll xmlns="44856c1c-163a-4db4-9f2d-e69ab44d01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EEBEE0A65514B4B866A4A9BC36A4370" ma:contentTypeVersion="15" ma:contentTypeDescription="新しいドキュメントを作成します。" ma:contentTypeScope="" ma:versionID="6537ddabc1b6c26bca37c0a8baf463e2">
  <xsd:schema xmlns:xsd="http://www.w3.org/2001/XMLSchema" xmlns:xs="http://www.w3.org/2001/XMLSchema" xmlns:p="http://schemas.microsoft.com/office/2006/metadata/properties" xmlns:ns2="158dd4d2-2964-4e35-b5e2-56263483316e" xmlns:ns3="44856c1c-163a-4db4-9f2d-e69ab44d016d" targetNamespace="http://schemas.microsoft.com/office/2006/metadata/properties" ma:root="true" ma:fieldsID="89557f7dc77e35b523437cde23f3567a" ns2:_="" ns3:_="">
    <xsd:import namespace="158dd4d2-2964-4e35-b5e2-56263483316e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dd4d2-2964-4e35-b5e2-56263483316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5e7ab55-1400-489c-b291-72e554aeeac5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830641-BB73-4AFC-AEE3-8D0F9D75BB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AC2C0B-FA1E-4BA9-99C8-2CA4AA84A371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4856c1c-163a-4db4-9f2d-e69ab44d016d"/>
    <ds:schemaRef ds:uri="http://purl.org/dc/elements/1.1/"/>
    <ds:schemaRef ds:uri="158dd4d2-2964-4e35-b5e2-56263483316e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6E86AA7-AEBE-40DC-81A4-D782FDC13F0D}">
  <ds:schemaRefs>
    <ds:schemaRef ds:uri="158dd4d2-2964-4e35-b5e2-56263483316e"/>
    <ds:schemaRef ds:uri="44856c1c-163a-4db4-9f2d-e69ab44d01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163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0x010100BEEBEE0A65514B4B866A4A9BC36A4370</vt:lpwstr>
  </property>
  <property fmtid="{D5CDD505-2E9C-101B-9397-08002B2CF9AE}" pid="3" name="MediaServiceImageTags">
    <vt:lpwstr/>
  </property>
</Properties>
</file>