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7B0"/>
    <a:srgbClr val="004C83"/>
    <a:srgbClr val="0033CC"/>
    <a:srgbClr val="E8380D"/>
    <a:srgbClr val="FF66CC"/>
    <a:srgbClr val="009999"/>
    <a:srgbClr val="F2E3CE"/>
    <a:srgbClr val="EACFAC"/>
    <a:srgbClr val="E1B985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4762C4-F76C-B2AF-7D50-D3A2EECBE3EF}" v="5" dt="2025-05-02T02:12:46.7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346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presProps.xml" Type="http://schemas.openxmlformats.org/officeDocument/2006/relationships/presProps"/><Relationship Id="rId7" Target="viewProps.xml" Type="http://schemas.openxmlformats.org/officeDocument/2006/relationships/viewProps"/><Relationship Id="rId8" Target="theme/theme1.xml" Type="http://schemas.openxmlformats.org/officeDocument/2006/relationships/theme"/><Relationship Id="rId9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3ED1-21C9-4A22-9201-66B615C823DD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14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3ED1-21C9-4A22-9201-66B615C823DD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50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3ED1-21C9-4A22-9201-66B615C823DD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476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3ED1-21C9-4A22-9201-66B615C823DD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805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3ED1-21C9-4A22-9201-66B615C823DD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528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3ED1-21C9-4A22-9201-66B615C823DD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010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3ED1-21C9-4A22-9201-66B615C823DD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012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3ED1-21C9-4A22-9201-66B615C823DD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16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3ED1-21C9-4A22-9201-66B615C823DD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2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3ED1-21C9-4A22-9201-66B615C823DD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39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3ED1-21C9-4A22-9201-66B615C823DD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424799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3ED1-21C9-4A22-9201-66B615C823DD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BB259-2108-4098-8352-7A8F7D4F6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87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E3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楕円 2"/>
          <p:cNvSpPr/>
          <p:nvPr/>
        </p:nvSpPr>
        <p:spPr>
          <a:xfrm rot="1109350">
            <a:off x="4129765" y="-533630"/>
            <a:ext cx="3600230" cy="2337643"/>
          </a:xfrm>
          <a:prstGeom prst="ellipse">
            <a:avLst/>
          </a:prstGeom>
          <a:solidFill>
            <a:srgbClr val="004C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5065206"/>
            <a:ext cx="6858000" cy="4088088"/>
          </a:xfrm>
          <a:prstGeom prst="rect">
            <a:avLst/>
          </a:prstGeom>
          <a:solidFill>
            <a:srgbClr val="E83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 rot="1849656">
            <a:off x="4230954" y="297942"/>
            <a:ext cx="296293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予約制</a:t>
            </a:r>
            <a:endParaRPr kumimoji="1" lang="en-US" altLang="ja-JP" sz="120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ja-JP" altLang="en-US">
                <a:solidFill>
                  <a:srgbClr val="FFFF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雇用保険活動実績対象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14348" y="9297193"/>
            <a:ext cx="4649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rPr>
              <a:t>ハローワーク相模原</a:t>
            </a:r>
            <a:r>
              <a:rPr kumimoji="1" lang="ja-JP" altLang="en-US" b="1">
                <a:latin typeface="メイリオ" panose="020B0604030504040204" pitchFamily="50" charset="-128"/>
                <a:ea typeface="メイリオ" panose="020B0604030504040204" pitchFamily="50" charset="-128"/>
              </a:rPr>
              <a:t>　人材確保対策コーナー</a:t>
            </a:r>
            <a:endParaRPr kumimoji="1" lang="en-US" altLang="ja-JP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>
                <a:latin typeface="メイリオ" panose="020B0604030504040204" pitchFamily="50" charset="-128"/>
                <a:ea typeface="メイリオ" panose="020B0604030504040204" pitchFamily="50" charset="-128"/>
              </a:rPr>
              <a:t>℡　</a:t>
            </a:r>
            <a:r>
              <a:rPr kumimoji="1" lang="en-US" altLang="ja-JP" b="1">
                <a:latin typeface="メイリオ" panose="020B0604030504040204" pitchFamily="50" charset="-128"/>
                <a:ea typeface="メイリオ" panose="020B0604030504040204" pitchFamily="50" charset="-128"/>
              </a:rPr>
              <a:t>042-776-8609</a:t>
            </a:r>
            <a:r>
              <a:rPr kumimoji="1" lang="ja-JP" altLang="en-US" b="1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b="1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r>
              <a:rPr kumimoji="1" lang="ja-JP" altLang="en-US" b="1">
                <a:latin typeface="メイリオ" panose="020B0604030504040204" pitchFamily="50" charset="-128"/>
                <a:ea typeface="メイリオ" panose="020B0604030504040204" pitchFamily="50" charset="-128"/>
              </a:rPr>
              <a:t>＃）　</a:t>
            </a:r>
          </a:p>
        </p:txBody>
      </p:sp>
      <p:grpSp>
        <p:nvGrpSpPr>
          <p:cNvPr id="11" name="グループ化 10"/>
          <p:cNvGrpSpPr/>
          <p:nvPr/>
        </p:nvGrpSpPr>
        <p:grpSpPr>
          <a:xfrm rot="1047026">
            <a:off x="6171917" y="9233152"/>
            <a:ext cx="624286" cy="597460"/>
            <a:chOff x="2586990" y="2816225"/>
            <a:chExt cx="3745230" cy="4164330"/>
          </a:xfrm>
        </p:grpSpPr>
        <p:sp>
          <p:nvSpPr>
            <p:cNvPr id="12" name="二等辺三角形 11"/>
            <p:cNvSpPr/>
            <p:nvPr/>
          </p:nvSpPr>
          <p:spPr>
            <a:xfrm rot="18939107">
              <a:off x="4947285" y="6409055"/>
              <a:ext cx="428625" cy="571500"/>
            </a:xfrm>
            <a:prstGeom prst="triangl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3" name="二等辺三角形 12"/>
            <p:cNvSpPr/>
            <p:nvPr/>
          </p:nvSpPr>
          <p:spPr>
            <a:xfrm rot="3033453">
              <a:off x="3633152" y="6418898"/>
              <a:ext cx="428625" cy="571500"/>
            </a:xfrm>
            <a:prstGeom prst="triangle">
              <a:avLst/>
            </a:prstGeom>
            <a:solidFill>
              <a:srgbClr val="FFC000"/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4" name="月 13"/>
            <p:cNvSpPr/>
            <p:nvPr/>
          </p:nvSpPr>
          <p:spPr>
            <a:xfrm rot="7342628">
              <a:off x="4847590" y="4182745"/>
              <a:ext cx="1409700" cy="1559560"/>
            </a:xfrm>
            <a:prstGeom prst="moon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5" name="月 14"/>
            <p:cNvSpPr/>
            <p:nvPr/>
          </p:nvSpPr>
          <p:spPr>
            <a:xfrm rot="17734054">
              <a:off x="2746375" y="4199890"/>
              <a:ext cx="1409700" cy="1559560"/>
            </a:xfrm>
            <a:prstGeom prst="moon">
              <a:avLst/>
            </a:prstGeom>
            <a:solidFill>
              <a:srgbClr val="00B050"/>
            </a:solidFill>
            <a:ln w="12700" cap="flat" cmpd="sng" algn="ctr">
              <a:solidFill>
                <a:srgbClr val="00B05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grpSp>
          <p:nvGrpSpPr>
            <p:cNvPr id="16" name="グループ化 15"/>
            <p:cNvGrpSpPr/>
            <p:nvPr/>
          </p:nvGrpSpPr>
          <p:grpSpPr>
            <a:xfrm>
              <a:off x="2586990" y="2816225"/>
              <a:ext cx="2965450" cy="4041775"/>
              <a:chOff x="2642235" y="2686050"/>
              <a:chExt cx="2965450" cy="4041775"/>
            </a:xfrm>
          </p:grpSpPr>
          <p:sp>
            <p:nvSpPr>
              <p:cNvPr id="17" name="楕円 16"/>
              <p:cNvSpPr/>
              <p:nvPr/>
            </p:nvSpPr>
            <p:spPr>
              <a:xfrm>
                <a:off x="3758565" y="3197225"/>
                <a:ext cx="1428750" cy="1476375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8" name="楕円 17"/>
              <p:cNvSpPr/>
              <p:nvPr/>
            </p:nvSpPr>
            <p:spPr>
              <a:xfrm>
                <a:off x="4366260" y="3519170"/>
                <a:ext cx="361950" cy="35242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9" name="楕円 18"/>
              <p:cNvSpPr/>
              <p:nvPr/>
            </p:nvSpPr>
            <p:spPr>
              <a:xfrm>
                <a:off x="4504055" y="3549015"/>
                <a:ext cx="171450" cy="17145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0" name="二等辺三角形 19"/>
              <p:cNvSpPr/>
              <p:nvPr/>
            </p:nvSpPr>
            <p:spPr>
              <a:xfrm rot="19309364">
                <a:off x="3496945" y="3354705"/>
                <a:ext cx="506095" cy="778510"/>
              </a:xfrm>
              <a:prstGeom prst="triangle">
                <a:avLst>
                  <a:gd name="adj" fmla="val 49923"/>
                </a:avLst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1" name="二等辺三角形 20"/>
              <p:cNvSpPr/>
              <p:nvPr/>
            </p:nvSpPr>
            <p:spPr>
              <a:xfrm rot="12859936">
                <a:off x="3618230" y="3808730"/>
                <a:ext cx="579120" cy="1008380"/>
              </a:xfrm>
              <a:prstGeom prst="triangle">
                <a:avLst/>
              </a:prstGeom>
              <a:solidFill>
                <a:srgbClr val="FFC000"/>
              </a:solidFill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2" name="月 21"/>
              <p:cNvSpPr/>
              <p:nvPr/>
            </p:nvSpPr>
            <p:spPr>
              <a:xfrm rot="11890243">
                <a:off x="4849495" y="2961640"/>
                <a:ext cx="314325" cy="695325"/>
              </a:xfrm>
              <a:prstGeom prst="moon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3" name="月 22"/>
              <p:cNvSpPr/>
              <p:nvPr/>
            </p:nvSpPr>
            <p:spPr>
              <a:xfrm rot="11890243">
                <a:off x="4858385" y="2779395"/>
                <a:ext cx="391795" cy="865505"/>
              </a:xfrm>
              <a:prstGeom prst="moon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B05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4" name="月 23"/>
              <p:cNvSpPr/>
              <p:nvPr/>
            </p:nvSpPr>
            <p:spPr>
              <a:xfrm rot="11890243">
                <a:off x="4918075" y="2686050"/>
                <a:ext cx="564515" cy="895985"/>
              </a:xfrm>
              <a:prstGeom prst="moon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B05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5" name="二等辺三角形 24"/>
              <p:cNvSpPr/>
              <p:nvPr/>
            </p:nvSpPr>
            <p:spPr>
              <a:xfrm rot="19309364">
                <a:off x="3678555" y="3486785"/>
                <a:ext cx="240665" cy="654050"/>
              </a:xfrm>
              <a:prstGeom prst="triangle">
                <a:avLst>
                  <a:gd name="adj" fmla="val 49923"/>
                </a:avLst>
              </a:prstGeom>
              <a:solidFill>
                <a:srgbClr val="FF0000"/>
              </a:solidFill>
              <a:ln w="1270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6" name="二等辺三角形 25"/>
              <p:cNvSpPr/>
              <p:nvPr/>
            </p:nvSpPr>
            <p:spPr>
              <a:xfrm rot="12797319">
                <a:off x="3799205" y="3942080"/>
                <a:ext cx="240665" cy="654050"/>
              </a:xfrm>
              <a:prstGeom prst="triangle">
                <a:avLst>
                  <a:gd name="adj" fmla="val 49923"/>
                </a:avLst>
              </a:prstGeom>
              <a:solidFill>
                <a:srgbClr val="FF0000"/>
              </a:solidFill>
              <a:ln w="1270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7" name="台形 26"/>
              <p:cNvSpPr/>
              <p:nvPr/>
            </p:nvSpPr>
            <p:spPr>
              <a:xfrm>
                <a:off x="3850005" y="4302125"/>
                <a:ext cx="1323975" cy="1943100"/>
              </a:xfrm>
              <a:prstGeom prst="trapezoid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8" name="二等辺三角形 27"/>
              <p:cNvSpPr/>
              <p:nvPr/>
            </p:nvSpPr>
            <p:spPr>
              <a:xfrm rot="12064932">
                <a:off x="4969510" y="5327650"/>
                <a:ext cx="638175" cy="1271270"/>
              </a:xfrm>
              <a:prstGeom prst="triangl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29" name="角丸四角形 28"/>
              <p:cNvSpPr/>
              <p:nvPr/>
            </p:nvSpPr>
            <p:spPr>
              <a:xfrm rot="19147724" flipV="1">
                <a:off x="2642235" y="4492625"/>
                <a:ext cx="685800" cy="19812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0" name="フローチャート: 論理和 29"/>
              <p:cNvSpPr/>
              <p:nvPr/>
            </p:nvSpPr>
            <p:spPr>
              <a:xfrm>
                <a:off x="3134995" y="4025900"/>
                <a:ext cx="485775" cy="447675"/>
              </a:xfrm>
              <a:prstGeom prst="flowChartOr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1" name="フローチャート: 論理積ゲート 30"/>
              <p:cNvSpPr/>
              <p:nvPr/>
            </p:nvSpPr>
            <p:spPr>
              <a:xfrm rot="5400000">
                <a:off x="4258945" y="5810885"/>
                <a:ext cx="506730" cy="1327150"/>
              </a:xfrm>
              <a:prstGeom prst="flowChartDelay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</p:grpSp>
      </p:grpSp>
      <p:sp>
        <p:nvSpPr>
          <p:cNvPr id="32" name="フローチャート: 処理 31"/>
          <p:cNvSpPr/>
          <p:nvPr/>
        </p:nvSpPr>
        <p:spPr>
          <a:xfrm>
            <a:off x="234950" y="2101880"/>
            <a:ext cx="1276350" cy="356107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開催日時</a:t>
            </a:r>
          </a:p>
        </p:txBody>
      </p:sp>
      <p:sp>
        <p:nvSpPr>
          <p:cNvPr id="33" name="月 32"/>
          <p:cNvSpPr/>
          <p:nvPr/>
        </p:nvSpPr>
        <p:spPr>
          <a:xfrm rot="5019167">
            <a:off x="1950109" y="-346341"/>
            <a:ext cx="365345" cy="3996814"/>
          </a:xfrm>
          <a:prstGeom prst="moon">
            <a:avLst>
              <a:gd name="adj" fmla="val 30658"/>
            </a:avLst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フローチャート: 処理 33"/>
          <p:cNvSpPr/>
          <p:nvPr/>
        </p:nvSpPr>
        <p:spPr>
          <a:xfrm>
            <a:off x="234950" y="4001949"/>
            <a:ext cx="1276350" cy="356107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職　種</a:t>
            </a:r>
          </a:p>
        </p:txBody>
      </p:sp>
      <p:sp>
        <p:nvSpPr>
          <p:cNvPr id="35" name="フローチャート: 処理 34"/>
          <p:cNvSpPr/>
          <p:nvPr/>
        </p:nvSpPr>
        <p:spPr>
          <a:xfrm>
            <a:off x="234950" y="5318305"/>
            <a:ext cx="1276350" cy="356107"/>
          </a:xfrm>
          <a:prstGeom prst="flowChartProcess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企業名</a:t>
            </a:r>
          </a:p>
        </p:txBody>
      </p:sp>
      <p:sp>
        <p:nvSpPr>
          <p:cNvPr id="36" name="フローチャート: 処理 35"/>
          <p:cNvSpPr/>
          <p:nvPr/>
        </p:nvSpPr>
        <p:spPr>
          <a:xfrm>
            <a:off x="234950" y="6702479"/>
            <a:ext cx="1276350" cy="356107"/>
          </a:xfrm>
          <a:prstGeom prst="flowChartProcess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求人番号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86088" y="975516"/>
            <a:ext cx="37851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６０歳以上歓迎　　　　未経験可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フローチャート: 処理 37"/>
          <p:cNvSpPr/>
          <p:nvPr/>
        </p:nvSpPr>
        <p:spPr>
          <a:xfrm>
            <a:off x="26330" y="9235569"/>
            <a:ext cx="1723661" cy="572649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予約・問合せ</a:t>
            </a:r>
            <a:endParaRPr kumimoji="1" lang="ja-JP" altLang="en-US" sz="20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567631" y="2021177"/>
            <a:ext cx="67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令和７年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142767" y="1772103"/>
            <a:ext cx="308963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６</a:t>
            </a:r>
            <a:r>
              <a:rPr kumimoji="1" lang="ja-JP" altLang="en-US" sz="2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  <a:r>
              <a:rPr kumimoji="1" lang="ja-JP" altLang="en-US" sz="6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６</a:t>
            </a:r>
            <a:r>
              <a:rPr kumimoji="1" lang="ja-JP" altLang="en-US" sz="2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</a:t>
            </a:r>
            <a:r>
              <a:rPr kumimoji="1" lang="ja-JP" altLang="en-US" sz="6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endParaRPr kumimoji="1" lang="ja-JP" altLang="en-US" sz="2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2" name="楕円 41"/>
          <p:cNvSpPr/>
          <p:nvPr/>
        </p:nvSpPr>
        <p:spPr>
          <a:xfrm>
            <a:off x="4767792" y="2179746"/>
            <a:ext cx="571500" cy="531017"/>
          </a:xfrm>
          <a:prstGeom prst="ellipse">
            <a:avLst/>
          </a:prstGeom>
          <a:solidFill>
            <a:srgbClr val="004C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金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240731" y="2724180"/>
            <a:ext cx="310219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ja-JP" sz="3200" dirty="0">
                <a:latin typeface="HGS創英角ｺﾞｼｯｸUB"/>
                <a:ea typeface="HGS創英角ｺﾞｼｯｸUB"/>
              </a:rPr>
              <a:t>14:00</a:t>
            </a:r>
            <a:r>
              <a:rPr kumimoji="1" lang="ja-JP" altLang="en-US" sz="3200" dirty="0">
                <a:latin typeface="HGS創英角ｺﾞｼｯｸUB"/>
                <a:ea typeface="HGS創英角ｺﾞｼｯｸUB"/>
              </a:rPr>
              <a:t>～</a:t>
            </a:r>
            <a:r>
              <a:rPr kumimoji="1" lang="en-US" altLang="ja-JP" sz="3200" dirty="0">
                <a:latin typeface="HGS創英角ｺﾞｼｯｸUB"/>
                <a:ea typeface="HGS創英角ｺﾞｼｯｸUB"/>
              </a:rPr>
              <a:t>16:00</a:t>
            </a:r>
            <a:endParaRPr lang="en-US" altLang="ja-JP" sz="3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612551" y="4072970"/>
            <a:ext cx="4646976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dirty="0">
                <a:latin typeface="メイリオ"/>
                <a:ea typeface="メイリオ"/>
              </a:rPr>
              <a:t>・</a:t>
            </a:r>
            <a:r>
              <a:rPr kumimoji="1" lang="ja-JP" altLang="en-US" b="1" dirty="0">
                <a:latin typeface="メイリオ"/>
                <a:ea typeface="メイリオ"/>
              </a:rPr>
              <a:t>警備員（交通誘導）</a:t>
            </a:r>
            <a:r>
              <a:rPr kumimoji="1" lang="en-US" altLang="ja-JP" b="1" dirty="0">
                <a:latin typeface="メイリオ"/>
                <a:ea typeface="メイリオ"/>
              </a:rPr>
              <a:t/>
            </a:r>
            <a:br>
              <a:rPr kumimoji="1" lang="en-US" altLang="ja-JP" b="1" dirty="0">
                <a:latin typeface="メイリオ"/>
                <a:ea typeface="メイリオ"/>
              </a:rPr>
            </a:br>
            <a:r>
              <a:rPr kumimoji="1" lang="en-US" altLang="ja-JP" b="1" dirty="0">
                <a:latin typeface="メイリオ"/>
                <a:ea typeface="メイリオ"/>
              </a:rPr>
              <a:t/>
            </a:r>
            <a:br>
              <a:rPr kumimoji="1" lang="en-US" altLang="ja-JP" b="1" dirty="0">
                <a:latin typeface="メイリオ"/>
                <a:ea typeface="メイリオ"/>
              </a:rPr>
            </a:br>
            <a:r>
              <a:rPr kumimoji="1" lang="ja-JP" altLang="en-US" b="1" dirty="0">
                <a:solidFill>
                  <a:srgbClr val="FF0000"/>
                </a:solidFill>
                <a:latin typeface="メイリオ"/>
                <a:ea typeface="メイリオ"/>
              </a:rPr>
              <a:t>★★現場への送迎あります★★</a:t>
            </a:r>
            <a:endParaRPr kumimoji="1" lang="en-US" altLang="ja-JP" dirty="0">
              <a:solidFill>
                <a:srgbClr val="FF0000"/>
              </a:solidFill>
              <a:latin typeface="メイリオ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612551" y="5674412"/>
            <a:ext cx="5303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有限会社　ケーエムプランナー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657205" y="6686583"/>
            <a:ext cx="4869461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ja-JP" b="1" dirty="0">
                <a:solidFill>
                  <a:schemeClr val="bg1"/>
                </a:solidFill>
                <a:latin typeface="メイリオ"/>
                <a:ea typeface="メイリオ"/>
              </a:rPr>
              <a:t>14090-6599051</a:t>
            </a:r>
            <a:r>
              <a:rPr kumimoji="1" lang="ja-JP" altLang="en-US" b="1" dirty="0">
                <a:solidFill>
                  <a:schemeClr val="bg1"/>
                </a:solidFill>
                <a:latin typeface="メイリオ"/>
                <a:ea typeface="メイリオ"/>
              </a:rPr>
              <a:t>（正社員・</a:t>
            </a:r>
            <a:r>
              <a:rPr kumimoji="1" lang="ja-JP" altLang="en-US" sz="1600" b="1" dirty="0">
                <a:solidFill>
                  <a:schemeClr val="bg1"/>
                </a:solidFill>
                <a:latin typeface="メイリオ"/>
                <a:ea typeface="メイリオ"/>
              </a:rPr>
              <a:t>フルタイム</a:t>
            </a:r>
            <a:r>
              <a:rPr kumimoji="1" lang="ja-JP" altLang="en-US" b="1" dirty="0" smtClean="0">
                <a:solidFill>
                  <a:schemeClr val="bg1"/>
                </a:solidFill>
                <a:latin typeface="メイリオ"/>
                <a:ea typeface="メイリオ"/>
              </a:rPr>
              <a:t>）　　　</a:t>
            </a:r>
            <a:endParaRPr kumimoji="1" lang="en-US" altLang="ja-JP" b="1" dirty="0" smtClean="0">
              <a:solidFill>
                <a:schemeClr val="bg1"/>
              </a:solidFill>
              <a:latin typeface="メイリオ"/>
              <a:ea typeface="メイリオ"/>
            </a:endParaRPr>
          </a:p>
          <a:p>
            <a:r>
              <a:rPr kumimoji="1" lang="ja-JP" altLang="en-US" b="1" dirty="0" smtClean="0">
                <a:solidFill>
                  <a:schemeClr val="bg1"/>
                </a:solidFill>
                <a:latin typeface="メイリオ"/>
                <a:ea typeface="メイリオ"/>
              </a:rPr>
              <a:t>　</a:t>
            </a:r>
            <a:r>
              <a:rPr kumimoji="1" lang="en-US" altLang="ja-JP" b="1" dirty="0" smtClean="0">
                <a:solidFill>
                  <a:schemeClr val="bg1"/>
                </a:solidFill>
                <a:latin typeface="メイリオ"/>
                <a:ea typeface="メイリオ"/>
              </a:rPr>
              <a:t>18</a:t>
            </a:r>
            <a:r>
              <a:rPr kumimoji="1" lang="ja-JP" altLang="en-US" b="1" dirty="0">
                <a:solidFill>
                  <a:schemeClr val="bg1"/>
                </a:solidFill>
                <a:latin typeface="メイリオ"/>
                <a:ea typeface="メイリオ"/>
              </a:rPr>
              <a:t>歳～６４歳まで</a:t>
            </a:r>
            <a:endParaRPr kumimoji="1" lang="en-US" altLang="ja-JP" b="1" dirty="0">
              <a:solidFill>
                <a:schemeClr val="bg1"/>
              </a:solidFill>
              <a:latin typeface="メイリオ"/>
              <a:ea typeface="メイリオ"/>
            </a:endParaRPr>
          </a:p>
          <a:p>
            <a:r>
              <a:rPr kumimoji="1" lang="en-US" altLang="ja-JP" b="1" dirty="0">
                <a:solidFill>
                  <a:schemeClr val="bg1"/>
                </a:solidFill>
                <a:latin typeface="メイリオ"/>
                <a:ea typeface="メイリオ"/>
              </a:rPr>
              <a:t>14090-6597951</a:t>
            </a:r>
            <a:r>
              <a:rPr kumimoji="1" lang="ja-JP" altLang="en-US" b="1" dirty="0">
                <a:solidFill>
                  <a:schemeClr val="bg1"/>
                </a:solidFill>
                <a:latin typeface="メイリオ"/>
                <a:ea typeface="メイリオ"/>
              </a:rPr>
              <a:t>（</a:t>
            </a:r>
            <a:r>
              <a:rPr kumimoji="1" lang="ja-JP" altLang="en-US" sz="1600" b="1" dirty="0">
                <a:solidFill>
                  <a:schemeClr val="bg1"/>
                </a:solidFill>
                <a:latin typeface="メイリオ"/>
                <a:ea typeface="メイリオ"/>
              </a:rPr>
              <a:t>パート</a:t>
            </a:r>
            <a:r>
              <a:rPr kumimoji="1" lang="ja-JP" altLang="en-US" b="1" dirty="0" smtClean="0">
                <a:solidFill>
                  <a:schemeClr val="bg1"/>
                </a:solidFill>
                <a:latin typeface="メイリオ"/>
                <a:ea typeface="メイリオ"/>
              </a:rPr>
              <a:t>）</a:t>
            </a:r>
            <a:endParaRPr kumimoji="1" lang="en-US" altLang="ja-JP" b="1" dirty="0" smtClean="0">
              <a:solidFill>
                <a:schemeClr val="bg1"/>
              </a:solidFill>
              <a:latin typeface="メイリオ"/>
              <a:ea typeface="メイリオ"/>
            </a:endParaRPr>
          </a:p>
          <a:p>
            <a:r>
              <a:rPr kumimoji="1" lang="ja-JP" altLang="en-US" b="1" dirty="0" smtClean="0">
                <a:solidFill>
                  <a:schemeClr val="bg1"/>
                </a:solidFill>
                <a:latin typeface="メイリオ"/>
                <a:ea typeface="メイリオ"/>
              </a:rPr>
              <a:t>　</a:t>
            </a:r>
            <a:r>
              <a:rPr kumimoji="1" lang="en-US" altLang="ja-JP" b="1" dirty="0" smtClean="0">
                <a:solidFill>
                  <a:schemeClr val="bg1"/>
                </a:solidFill>
                <a:latin typeface="メイリオ"/>
                <a:ea typeface="メイリオ"/>
              </a:rPr>
              <a:t>18</a:t>
            </a:r>
            <a:r>
              <a:rPr kumimoji="1" lang="ja-JP" altLang="en-US" b="1" dirty="0" smtClean="0">
                <a:solidFill>
                  <a:schemeClr val="bg1"/>
                </a:solidFill>
                <a:latin typeface="メイリオ"/>
                <a:ea typeface="メイリオ"/>
              </a:rPr>
              <a:t>歳～　シニア（</a:t>
            </a:r>
            <a:r>
              <a:rPr kumimoji="1" lang="en-US" altLang="ja-JP" b="1" dirty="0" smtClean="0">
                <a:solidFill>
                  <a:schemeClr val="bg1"/>
                </a:solidFill>
                <a:latin typeface="メイリオ"/>
                <a:ea typeface="メイリオ"/>
              </a:rPr>
              <a:t>60</a:t>
            </a:r>
            <a:r>
              <a:rPr kumimoji="1" lang="ja-JP" altLang="en-US" b="1" dirty="0" smtClean="0">
                <a:solidFill>
                  <a:schemeClr val="bg1"/>
                </a:solidFill>
                <a:latin typeface="メイリオ"/>
                <a:ea typeface="メイリオ"/>
              </a:rPr>
              <a:t>歳以上）歓迎！</a:t>
            </a:r>
            <a:r>
              <a:rPr kumimoji="1" lang="en-US" altLang="ja-JP" b="1" dirty="0">
                <a:solidFill>
                  <a:schemeClr val="bg1"/>
                </a:solidFill>
                <a:latin typeface="メイリオ"/>
                <a:ea typeface="メイリオ"/>
              </a:rPr>
              <a:t/>
            </a:r>
            <a:br>
              <a:rPr kumimoji="1" lang="en-US" altLang="ja-JP" b="1" dirty="0">
                <a:solidFill>
                  <a:schemeClr val="bg1"/>
                </a:solidFill>
                <a:latin typeface="メイリオ"/>
                <a:ea typeface="メイリオ"/>
              </a:rPr>
            </a:br>
            <a:r>
              <a:rPr kumimoji="1" lang="en-US" altLang="ja-JP" b="1" dirty="0">
                <a:solidFill>
                  <a:schemeClr val="bg1"/>
                </a:solidFill>
                <a:latin typeface="メイリオ"/>
                <a:ea typeface="メイリオ"/>
              </a:rPr>
              <a:t/>
            </a:r>
            <a:br>
              <a:rPr kumimoji="1" lang="en-US" altLang="ja-JP" b="1" dirty="0">
                <a:solidFill>
                  <a:schemeClr val="bg1"/>
                </a:solidFill>
                <a:latin typeface="メイリオ"/>
                <a:ea typeface="メイリオ"/>
              </a:rPr>
            </a:br>
            <a:r>
              <a:rPr kumimoji="1" lang="en-US" altLang="ja-JP" b="1" dirty="0">
                <a:solidFill>
                  <a:srgbClr val="FFFF00"/>
                </a:solidFill>
                <a:latin typeface="メイリオ"/>
                <a:ea typeface="メイリオ"/>
              </a:rPr>
              <a:t>※</a:t>
            </a:r>
            <a:r>
              <a:rPr kumimoji="1" lang="en-US" altLang="ja-JP" b="1" dirty="0" err="1">
                <a:solidFill>
                  <a:srgbClr val="FFFF00"/>
                </a:solidFill>
                <a:latin typeface="メイリオ"/>
                <a:ea typeface="メイリオ"/>
              </a:rPr>
              <a:t>希望</a:t>
            </a:r>
            <a:r>
              <a:rPr kumimoji="1" lang="ja-JP" altLang="en-US" b="1" dirty="0">
                <a:solidFill>
                  <a:srgbClr val="FFFF00"/>
                </a:solidFill>
                <a:latin typeface="メイリオ"/>
                <a:ea typeface="メイリオ"/>
              </a:rPr>
              <a:t>者はハローワークで予約してください。</a:t>
            </a:r>
            <a:br>
              <a:rPr kumimoji="1" lang="ja-JP" altLang="en-US" b="1" dirty="0">
                <a:solidFill>
                  <a:srgbClr val="FFFF00"/>
                </a:solidFill>
                <a:latin typeface="メイリオ"/>
                <a:ea typeface="メイリオ"/>
              </a:rPr>
            </a:br>
            <a:r>
              <a:rPr lang="ja-JP" altLang="en-US" b="1" dirty="0">
                <a:solidFill>
                  <a:srgbClr val="FFFF00"/>
                </a:solidFill>
                <a:latin typeface="メイリオ"/>
                <a:ea typeface="メイリオ"/>
              </a:rPr>
              <a:t>※相談のみも可能です。</a:t>
            </a:r>
            <a:endParaRPr kumimoji="1" lang="en-US" altLang="ja-JP" b="1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9963" y="31914"/>
            <a:ext cx="3846076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sz="2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S創英角ｺﾞｼｯｸUB"/>
                <a:ea typeface="HGS創英角ｺﾞｼｯｸUB"/>
              </a:rPr>
              <a:t>シニア歓迎ミニ面接会</a:t>
            </a:r>
            <a:r>
              <a:rPr kumimoji="1" lang="en-US" altLang="ja-JP" sz="280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S創英角ｺﾞｼｯｸUB"/>
                <a:ea typeface="HGS創英角ｺﾞｼｯｸUB"/>
              </a:rPr>
              <a:t/>
            </a:r>
            <a:br>
              <a:rPr kumimoji="1" lang="en-US" altLang="ja-JP" sz="280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S創英角ｺﾞｼｯｸUB"/>
                <a:ea typeface="HGS創英角ｺﾞｼｯｸUB"/>
              </a:rPr>
            </a:br>
            <a:r>
              <a:rPr kumimoji="1" lang="ja-JP" altLang="en-US" sz="2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S創英角ｺﾞｼｯｸUB"/>
                <a:ea typeface="HGS創英角ｺﾞｼｯｸUB"/>
              </a:rPr>
              <a:t>　　</a:t>
            </a:r>
            <a:endParaRPr kumimoji="1" lang="ja-JP" altLang="en-US" sz="2400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48" name="図 4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55" y="7106570"/>
            <a:ext cx="1408438" cy="1976088"/>
          </a:xfrm>
          <a:prstGeom prst="rect">
            <a:avLst/>
          </a:prstGeom>
        </p:spPr>
      </p:pic>
      <p:sp>
        <p:nvSpPr>
          <p:cNvPr id="4" name="フローチャート: 処理 33">
            <a:extLst>
              <a:ext uri="{FF2B5EF4-FFF2-40B4-BE49-F238E27FC236}">
                <a16:creationId xmlns:a16="http://schemas.microsoft.com/office/drawing/2014/main" id="{13BF0F48-F4B4-6D67-1C79-2334E197D9CA}"/>
              </a:ext>
            </a:extLst>
          </p:cNvPr>
          <p:cNvSpPr/>
          <p:nvPr/>
        </p:nvSpPr>
        <p:spPr>
          <a:xfrm>
            <a:off x="249986" y="3303924"/>
            <a:ext cx="1276350" cy="356107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ja-JP" altLang="en-US" sz="2000">
                <a:solidFill>
                  <a:schemeClr val="tx1"/>
                </a:solidFill>
                <a:latin typeface="HGS創英角ｺﾞｼｯｸUB"/>
                <a:ea typeface="HGS創英角ｺﾞｼｯｸUB"/>
              </a:rPr>
              <a:t>会　場</a:t>
            </a:r>
          </a:p>
        </p:txBody>
      </p:sp>
      <p:sp>
        <p:nvSpPr>
          <p:cNvPr id="5" name="テキスト ボックス 44">
            <a:extLst>
              <a:ext uri="{FF2B5EF4-FFF2-40B4-BE49-F238E27FC236}">
                <a16:creationId xmlns:a16="http://schemas.microsoft.com/office/drawing/2014/main" id="{9AEE2146-818C-3764-185C-EE4366A7DFBE}"/>
              </a:ext>
            </a:extLst>
          </p:cNvPr>
          <p:cNvSpPr txBox="1"/>
          <p:nvPr/>
        </p:nvSpPr>
        <p:spPr>
          <a:xfrm>
            <a:off x="1628275" y="3330391"/>
            <a:ext cx="4646976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ja-JP" altLang="en-US" b="1" dirty="0">
                <a:latin typeface="メイリオ"/>
                <a:ea typeface="メイリオ"/>
              </a:rPr>
              <a:t>ハローワーク相模原　地下1階会議室</a:t>
            </a:r>
          </a:p>
        </p:txBody>
      </p:sp>
    </p:spTree>
    <p:extLst>
      <p:ext uri="{BB962C8B-B14F-4D97-AF65-F5344CB8AC3E}">
        <p14:creationId xmlns:p14="http://schemas.microsoft.com/office/powerpoint/2010/main" val="425282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58dd4d2-2964-4e35-b5e2-56263483316e">
      <Terms xmlns="http://schemas.microsoft.com/office/infopath/2007/PartnerControls"/>
    </lcf76f155ced4ddcb4097134ff3c332f>
    <Owner xmlns="158dd4d2-2964-4e35-b5e2-56263483316e">
      <UserInfo>
        <DisplayName/>
        <AccountId xsi:nil="true"/>
        <AccountType/>
      </UserInfo>
    </Owner>
    <TaxCatchAll xmlns="44856c1c-163a-4db4-9f2d-e69ab44d016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EEBEE0A65514B4B866A4A9BC36A4370" ma:contentTypeVersion="15" ma:contentTypeDescription="新しいドキュメントを作成します。" ma:contentTypeScope="" ma:versionID="6537ddabc1b6c26bca37c0a8baf463e2">
  <xsd:schema xmlns:xsd="http://www.w3.org/2001/XMLSchema" xmlns:xs="http://www.w3.org/2001/XMLSchema" xmlns:p="http://schemas.microsoft.com/office/2006/metadata/properties" xmlns:ns2="158dd4d2-2964-4e35-b5e2-56263483316e" xmlns:ns3="44856c1c-163a-4db4-9f2d-e69ab44d016d" targetNamespace="http://schemas.microsoft.com/office/2006/metadata/properties" ma:root="true" ma:fieldsID="89557f7dc77e35b523437cde23f3567a" ns2:_="" ns3:_="">
    <xsd:import namespace="158dd4d2-2964-4e35-b5e2-56263483316e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8dd4d2-2964-4e35-b5e2-56263483316e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65e7ab55-1400-489c-b291-72e554aeeac5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AC2C0B-FA1E-4BA9-99C8-2CA4AA84A371}">
  <ds:schemaRefs>
    <ds:schemaRef ds:uri="http://purl.org/dc/terms/"/>
    <ds:schemaRef ds:uri="158dd4d2-2964-4e35-b5e2-56263483316e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44856c1c-163a-4db4-9f2d-e69ab44d016d"/>
  </ds:schemaRefs>
</ds:datastoreItem>
</file>

<file path=customXml/itemProps2.xml><?xml version="1.0" encoding="utf-8"?>
<ds:datastoreItem xmlns:ds="http://schemas.openxmlformats.org/officeDocument/2006/customXml" ds:itemID="{9C830641-BB73-4AFC-AEE3-8D0F9D75BB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E86AA7-AEBE-40DC-81A4-D782FDC13F0D}">
  <ds:schemaRefs>
    <ds:schemaRef ds:uri="158dd4d2-2964-4e35-b5e2-56263483316e"/>
    <ds:schemaRef ds:uri="44856c1c-163a-4db4-9f2d-e69ab44d016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139</Words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HGS創英角ｺﾞｼｯｸUB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0x010100BEEBEE0A65514B4B866A4A9BC36A4370</vt:lpwstr>
  </property>
  <property fmtid="{D5CDD505-2E9C-101B-9397-08002B2CF9AE}" pid="3" name="MediaServiceImageTags">
    <vt:lpwstr/>
  </property>
</Properties>
</file>