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7"/>
  </p:notesMasterIdLst>
  <p:sldIdLst>
    <p:sldId id="256" r:id="rId5"/>
    <p:sldId id="260" r:id="rId6"/>
  </p:sldIdLst>
  <p:sldSz cx="7199313" cy="10439400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E0B4"/>
    <a:srgbClr val="FFFF00"/>
    <a:srgbClr val="FFF2CC"/>
    <a:srgbClr val="F4B183"/>
    <a:srgbClr val="FF99CC"/>
    <a:srgbClr val="FFE699"/>
    <a:srgbClr val="C618B1"/>
    <a:srgbClr val="FC9E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195" autoAdjust="0"/>
  </p:normalViewPr>
  <p:slideViewPr>
    <p:cSldViewPr snapToGrid="0">
      <p:cViewPr varScale="1">
        <p:scale>
          <a:sx n="45" d="100"/>
          <a:sy n="45" d="100"/>
        </p:scale>
        <p:origin x="21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heme/theme1.xml" Type="http://schemas.openxmlformats.org/officeDocument/2006/relationships/theme"/><Relationship Id="rId11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notesMasters/notesMaster1.xml" Type="http://schemas.openxmlformats.org/officeDocument/2006/relationships/notesMaster"/><Relationship Id="rId8" Target="presProps.xml" Type="http://schemas.openxmlformats.org/officeDocument/2006/relationships/presProps"/><Relationship Id="rId9" Target="viewProps.xml" Type="http://schemas.openxmlformats.org/officeDocument/2006/relationships/viewProp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6BD12-2FE1-4A9C-9EA0-860B6076D16D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6313" y="1243013"/>
            <a:ext cx="2312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A7223-2749-484C-8679-8CFFCABE30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82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2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46313" y="1243013"/>
            <a:ext cx="2312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8BAB8-4ABF-45B4-8FB6-60006ECD217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148781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708486"/>
            <a:ext cx="6119416" cy="3634458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483102"/>
            <a:ext cx="5399485" cy="2520438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F866-CB7B-4228-8059-4C6BD14779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D597-B902-48BB-B97F-C2E17A1E5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608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F866-CB7B-4228-8059-4C6BD14779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D597-B902-48BB-B97F-C2E17A1E5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01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55801"/>
            <a:ext cx="1552352" cy="88469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55801"/>
            <a:ext cx="4567064" cy="88469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F866-CB7B-4228-8059-4C6BD14779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D597-B902-48BB-B97F-C2E17A1E5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54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F866-CB7B-4228-8059-4C6BD14779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D597-B902-48BB-B97F-C2E17A1E5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44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602603"/>
            <a:ext cx="6209407" cy="4342500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6986185"/>
            <a:ext cx="6209407" cy="2283618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F866-CB7B-4228-8059-4C6BD14779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D597-B902-48BB-B97F-C2E17A1E5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101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779007"/>
            <a:ext cx="3059708" cy="66237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779007"/>
            <a:ext cx="3059708" cy="66237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F866-CB7B-4228-8059-4C6BD14779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D597-B902-48BB-B97F-C2E17A1E5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54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55804"/>
            <a:ext cx="6209407" cy="201780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559104"/>
            <a:ext cx="3045646" cy="125417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813281"/>
            <a:ext cx="3045646" cy="56087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559104"/>
            <a:ext cx="3060646" cy="125417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813281"/>
            <a:ext cx="3060646" cy="56087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F866-CB7B-4228-8059-4C6BD14779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D597-B902-48BB-B97F-C2E17A1E5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343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F866-CB7B-4228-8059-4C6BD14779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D597-B902-48BB-B97F-C2E17A1E5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03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F866-CB7B-4228-8059-4C6BD14779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D597-B902-48BB-B97F-C2E17A1E5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239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95960"/>
            <a:ext cx="2321966" cy="243586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503083"/>
            <a:ext cx="3644652" cy="7418740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131820"/>
            <a:ext cx="2321966" cy="5802084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F866-CB7B-4228-8059-4C6BD14779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D597-B902-48BB-B97F-C2E17A1E5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90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95960"/>
            <a:ext cx="2321966" cy="243586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503083"/>
            <a:ext cx="3644652" cy="7418740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131820"/>
            <a:ext cx="2321966" cy="5802084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F866-CB7B-4228-8059-4C6BD14779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6D597-B902-48BB-B97F-C2E17A1E5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24205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55804"/>
            <a:ext cx="6209407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779007"/>
            <a:ext cx="6209407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9675780"/>
            <a:ext cx="1619845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7F866-CB7B-4228-8059-4C6BD14779F9}" type="datetimeFigureOut">
              <a:rPr kumimoji="1" lang="ja-JP" altLang="en-US" smtClean="0"/>
              <a:t>2025/5/21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9675780"/>
            <a:ext cx="2429768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9675780"/>
            <a:ext cx="1619845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6D597-B902-48BB-B97F-C2E17A1E53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78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kumimoji="1"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2092" y="1186722"/>
            <a:ext cx="6480563" cy="188055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567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交通誘導警備員</a:t>
            </a:r>
            <a:endParaRPr kumimoji="1" lang="en-US" altLang="ja-JP" sz="4567" dirty="0"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567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合同面接・相談会</a:t>
            </a:r>
            <a:endParaRPr kumimoji="1" lang="en-US" altLang="ja-JP" sz="4567" dirty="0"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kumimoji="1" lang="ja-JP" altLang="en-US" sz="2055" dirty="0">
              <a:solidFill>
                <a:srgbClr val="FFC000"/>
              </a:solidFill>
            </a:endParaRPr>
          </a:p>
        </p:txBody>
      </p:sp>
      <p:sp>
        <p:nvSpPr>
          <p:cNvPr id="7" name="フローチャート: 結合子 6"/>
          <p:cNvSpPr/>
          <p:nvPr/>
        </p:nvSpPr>
        <p:spPr>
          <a:xfrm>
            <a:off x="5013042" y="3253840"/>
            <a:ext cx="1789612" cy="1545574"/>
          </a:xfrm>
          <a:prstGeom prst="flowChartConnector">
            <a:avLst/>
          </a:prstGeom>
          <a:solidFill>
            <a:schemeClr val="accent1">
              <a:lumMod val="60000"/>
              <a:lumOff val="40000"/>
              <a:alpha val="85098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55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フローチャート: 結合子 7"/>
          <p:cNvSpPr/>
          <p:nvPr/>
        </p:nvSpPr>
        <p:spPr>
          <a:xfrm>
            <a:off x="4430063" y="4408037"/>
            <a:ext cx="2114997" cy="1797009"/>
          </a:xfrm>
          <a:prstGeom prst="flowChartConnector">
            <a:avLst/>
          </a:prstGeom>
          <a:solidFill>
            <a:srgbClr val="FF0000">
              <a:alpha val="80000"/>
            </a:srgbClr>
          </a:solidFill>
          <a:ln w="28575">
            <a:solidFill>
              <a:srgbClr val="C618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98" dirty="0"/>
          </a:p>
        </p:txBody>
      </p:sp>
      <p:sp>
        <p:nvSpPr>
          <p:cNvPr id="9" name="フローチャート: 結合子 8"/>
          <p:cNvSpPr/>
          <p:nvPr/>
        </p:nvSpPr>
        <p:spPr>
          <a:xfrm>
            <a:off x="4565640" y="5843351"/>
            <a:ext cx="2440379" cy="1992977"/>
          </a:xfrm>
          <a:prstGeom prst="flowChartConnector">
            <a:avLst/>
          </a:prstGeom>
          <a:solidFill>
            <a:schemeClr val="accent2">
              <a:alpha val="89804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55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30553" y="3047358"/>
            <a:ext cx="4324894" cy="3278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55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日時 ： </a:t>
            </a:r>
            <a:r>
              <a:rPr kumimoji="1" lang="ja-JP" altLang="en-US" sz="2055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令和７年</a:t>
            </a:r>
            <a:r>
              <a:rPr kumimoji="1" lang="ja-JP" altLang="en-US" sz="36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６</a:t>
            </a:r>
            <a:r>
              <a:rPr kumimoji="1" lang="ja-JP" altLang="en-US" sz="2055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kumimoji="1" lang="ja-JP" altLang="en-US" sz="36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１３</a:t>
            </a:r>
            <a:r>
              <a:rPr kumimoji="1" lang="ja-JP" altLang="en-US" sz="2055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日（</a:t>
            </a:r>
            <a:r>
              <a:rPr kumimoji="1" lang="ja-JP" altLang="en-US" sz="2055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金</a:t>
            </a:r>
            <a:r>
              <a:rPr kumimoji="1" lang="ja-JP" altLang="en-US" sz="2055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）</a:t>
            </a:r>
            <a:endParaRPr kumimoji="1" lang="en-US" altLang="ja-JP" sz="2055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kumimoji="1" lang="en-US" altLang="ja-JP" sz="2055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055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時間 ： </a:t>
            </a:r>
            <a:r>
              <a:rPr kumimoji="1" lang="ja-JP" altLang="en-US" sz="2319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１４：００～１６：３０</a:t>
            </a:r>
            <a:endParaRPr kumimoji="1" lang="en-US" altLang="ja-JP" sz="2319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055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事前予約制</a:t>
            </a:r>
            <a:endParaRPr kumimoji="1" lang="en-US" altLang="ja-JP" sz="2055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055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場所 ： ハローワーク戸塚　</a:t>
            </a:r>
            <a:endParaRPr kumimoji="1" lang="en-US" altLang="ja-JP" sz="2055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055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別棟会議室</a:t>
            </a:r>
            <a:endParaRPr kumimoji="1" lang="en-US" altLang="ja-JP" sz="2055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055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面接 ： 履歴書（写真貼付）を</a:t>
            </a:r>
            <a:endParaRPr kumimoji="1" lang="en-US" altLang="ja-JP" sz="2055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055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   持参してください</a:t>
            </a:r>
            <a:endParaRPr kumimoji="1" lang="en-US" altLang="ja-JP" sz="2055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055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（時間　約３０分）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2090" y="6263643"/>
            <a:ext cx="1898074" cy="40857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55" dirty="0">
                <a:solidFill>
                  <a:schemeClr val="bg1"/>
                </a:solidFill>
              </a:rPr>
              <a:t>参加企業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2091" y="6743522"/>
            <a:ext cx="4107972" cy="1637017"/>
          </a:xfrm>
          <a:prstGeom prst="rect">
            <a:avLst/>
          </a:prstGeom>
          <a:solidFill>
            <a:srgbClr val="FFF2CC">
              <a:alpha val="69020"/>
            </a:srgbClr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976" dirty="0">
                <a:solidFill>
                  <a:schemeClr val="accent1">
                    <a:lumMod val="75000"/>
                  </a:schemeClr>
                </a:solidFill>
              </a:rPr>
              <a:t>◆ </a:t>
            </a:r>
            <a:r>
              <a:rPr kumimoji="1" lang="ja-JP" altLang="en-US" sz="1826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株式会社</a:t>
            </a:r>
            <a:r>
              <a:rPr kumimoji="1" lang="ja-JP" altLang="en-US" sz="2055" dirty="0">
                <a:solidFill>
                  <a:schemeClr val="accent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z="1826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エンブリッジ警備保障</a:t>
            </a:r>
            <a:endParaRPr kumimoji="1" lang="en-US" altLang="ja-JP" sz="1826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kumimoji="1" lang="en-US" altLang="ja-JP" sz="1826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976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◆ </a:t>
            </a:r>
            <a:r>
              <a:rPr kumimoji="1" lang="ja-JP" altLang="en-US" sz="1826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株式会社　ゼンコー　横浜支社</a:t>
            </a:r>
            <a:endParaRPr kumimoji="1" lang="en-US" altLang="ja-JP" sz="1826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kumimoji="1" lang="en-US" altLang="ja-JP" sz="1826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976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◆ </a:t>
            </a:r>
            <a:r>
              <a:rPr kumimoji="1" lang="ja-JP" altLang="en-US" sz="1826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株式会社　第一警備　横浜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65640" y="4825739"/>
            <a:ext cx="2540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26" dirty="0"/>
              <a:t>　</a:t>
            </a:r>
            <a:r>
              <a:rPr kumimoji="1"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１日４時間</a:t>
            </a:r>
            <a:endParaRPr kumimoji="1"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週１日からＯＫ！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01217" y="6135214"/>
            <a:ext cx="2304803" cy="1043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969" dirty="0">
                <a:ln w="15875">
                  <a:solidFill>
                    <a:schemeClr val="accent1"/>
                  </a:solidFill>
                </a:ln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生涯現役の</a:t>
            </a:r>
            <a:endParaRPr kumimoji="1" lang="en-US" altLang="ja-JP" sz="2969" dirty="0">
              <a:ln w="15875">
                <a:solidFill>
                  <a:schemeClr val="accent1"/>
                </a:solidFill>
              </a:ln>
              <a:solidFill>
                <a:srgbClr val="C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969" dirty="0">
                <a:ln w="15875">
                  <a:solidFill>
                    <a:schemeClr val="accent1"/>
                  </a:solidFill>
                </a:ln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勤務が可能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2092" y="8347812"/>
            <a:ext cx="3647012" cy="752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55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</a:t>
            </a:r>
            <a:r>
              <a:rPr kumimoji="1" lang="ja-JP" altLang="en-US" sz="2055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キャンセルの場合は早めに　　　ご連絡ください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2093" y="9085708"/>
            <a:ext cx="5762006" cy="861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98" b="1" dirty="0"/>
              <a:t>申込み：ハローワーク戸塚　</a:t>
            </a:r>
            <a:endParaRPr kumimoji="1" lang="en-US" altLang="ja-JP" sz="1598" b="1" dirty="0"/>
          </a:p>
          <a:p>
            <a:r>
              <a:rPr kumimoji="1" lang="ja-JP" altLang="en-US" sz="1598" b="1" dirty="0"/>
              <a:t>　　　　　職業相談第一部門</a:t>
            </a:r>
            <a:endParaRPr kumimoji="1" lang="en-US" altLang="ja-JP" sz="1598" b="1" dirty="0"/>
          </a:p>
          <a:p>
            <a:r>
              <a:rPr kumimoji="1" lang="ja-JP" altLang="en-US" sz="1598" b="1" dirty="0"/>
              <a:t>☎０４５－８６４－８６０９　  ４１＃</a:t>
            </a:r>
          </a:p>
        </p:txBody>
      </p:sp>
      <p:sp>
        <p:nvSpPr>
          <p:cNvPr id="17" name="山形 16"/>
          <p:cNvSpPr/>
          <p:nvPr/>
        </p:nvSpPr>
        <p:spPr>
          <a:xfrm>
            <a:off x="322090" y="433844"/>
            <a:ext cx="2663157" cy="561238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山形 17"/>
          <p:cNvSpPr/>
          <p:nvPr/>
        </p:nvSpPr>
        <p:spPr>
          <a:xfrm>
            <a:off x="2810435" y="433844"/>
            <a:ext cx="4087906" cy="561238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フローチャート: 判断 18"/>
          <p:cNvSpPr/>
          <p:nvPr/>
        </p:nvSpPr>
        <p:spPr>
          <a:xfrm flipH="1">
            <a:off x="739588" y="481553"/>
            <a:ext cx="255494" cy="37905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95082" y="481553"/>
            <a:ext cx="2299200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2400" b="1" dirty="0" smtClean="0"/>
              <a:t>相談のみ</a:t>
            </a:r>
            <a:r>
              <a:rPr kumimoji="1" lang="en-US" altLang="ja-JP" sz="2400" b="1" dirty="0" smtClean="0"/>
              <a:t>OK</a:t>
            </a:r>
            <a:r>
              <a:rPr kumimoji="1" lang="ja-JP" altLang="en-US" sz="2400" b="1" dirty="0" smtClean="0"/>
              <a:t>！</a:t>
            </a:r>
            <a:endParaRPr kumimoji="1" lang="ja-JP" altLang="en-US" sz="2400" b="1" dirty="0"/>
          </a:p>
        </p:txBody>
      </p:sp>
      <p:sp>
        <p:nvSpPr>
          <p:cNvPr id="21" name="フローチャート: 判断 20"/>
          <p:cNvSpPr/>
          <p:nvPr/>
        </p:nvSpPr>
        <p:spPr>
          <a:xfrm>
            <a:off x="3119717" y="481553"/>
            <a:ext cx="283028" cy="37905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402745" y="481553"/>
            <a:ext cx="3399909" cy="44627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2300" b="1" dirty="0" smtClean="0"/>
              <a:t>就職活動実績になります</a:t>
            </a:r>
            <a:endParaRPr kumimoji="1" lang="ja-JP" altLang="en-US" sz="2300" b="1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300662" y="3392374"/>
            <a:ext cx="1244397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2000" b="1" dirty="0" smtClean="0"/>
              <a:t>　</a:t>
            </a:r>
            <a:r>
              <a:rPr kumimoji="1" lang="ja-JP" altLang="en-US" sz="2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</a:t>
            </a:r>
            <a:endParaRPr kumimoji="1" lang="en-US" altLang="ja-JP" sz="2000" b="1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学歴</a:t>
            </a:r>
            <a:endParaRPr kumimoji="1" lang="en-US" altLang="ja-JP" sz="2000" b="1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0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資格不問</a:t>
            </a:r>
            <a:endParaRPr kumimoji="1" lang="ja-JP" altLang="en-US" sz="20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640" y="7178942"/>
            <a:ext cx="2440379" cy="2450977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3294282" y="7596644"/>
            <a:ext cx="2537558" cy="2404465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9085708"/>
            <a:ext cx="733276" cy="96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23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06071" y="779383"/>
            <a:ext cx="4097395" cy="344858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524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＊求人票の詳細は求人番号から、</a:t>
            </a:r>
            <a:r>
              <a:rPr lang="ja-JP" altLang="en-US" sz="1524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ご確認ください</a:t>
            </a:r>
            <a:r>
              <a:rPr lang="ja-JP" altLang="en-US" sz="1524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385858" y="1758696"/>
          <a:ext cx="6469962" cy="1430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121">
                  <a:extLst>
                    <a:ext uri="{9D8B030D-6E8A-4147-A177-3AD203B41FA5}">
                      <a16:colId xmlns:a16="http://schemas.microsoft.com/office/drawing/2014/main" val="2532786186"/>
                    </a:ext>
                  </a:extLst>
                </a:gridCol>
                <a:gridCol w="987786">
                  <a:extLst>
                    <a:ext uri="{9D8B030D-6E8A-4147-A177-3AD203B41FA5}">
                      <a16:colId xmlns:a16="http://schemas.microsoft.com/office/drawing/2014/main" val="341359965"/>
                    </a:ext>
                  </a:extLst>
                </a:gridCol>
                <a:gridCol w="831820">
                  <a:extLst>
                    <a:ext uri="{9D8B030D-6E8A-4147-A177-3AD203B41FA5}">
                      <a16:colId xmlns:a16="http://schemas.microsoft.com/office/drawing/2014/main" val="2378292644"/>
                    </a:ext>
                  </a:extLst>
                </a:gridCol>
                <a:gridCol w="1598654">
                  <a:extLst>
                    <a:ext uri="{9D8B030D-6E8A-4147-A177-3AD203B41FA5}">
                      <a16:colId xmlns:a16="http://schemas.microsoft.com/office/drawing/2014/main" val="3948116025"/>
                    </a:ext>
                  </a:extLst>
                </a:gridCol>
                <a:gridCol w="805825">
                  <a:extLst>
                    <a:ext uri="{9D8B030D-6E8A-4147-A177-3AD203B41FA5}">
                      <a16:colId xmlns:a16="http://schemas.microsoft.com/office/drawing/2014/main" val="528340362"/>
                    </a:ext>
                  </a:extLst>
                </a:gridCol>
                <a:gridCol w="1375756">
                  <a:extLst>
                    <a:ext uri="{9D8B030D-6E8A-4147-A177-3AD203B41FA5}">
                      <a16:colId xmlns:a16="http://schemas.microsoft.com/office/drawing/2014/main" val="3782867971"/>
                    </a:ext>
                  </a:extLst>
                </a:gridCol>
              </a:tblGrid>
              <a:tr h="332456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職　種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区分</a:t>
                      </a:r>
                      <a:endParaRPr kumimoji="1" lang="ja-JP" altLang="en-US" sz="1200" b="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年齢</a:t>
                      </a:r>
                      <a:endParaRPr kumimoji="1" lang="ja-JP" altLang="en-US" sz="1200" b="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勤務地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採用人数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求人番号</a:t>
                      </a:r>
                    </a:p>
                  </a:txBody>
                  <a:tcPr marL="87081" marR="87081" marT="43541" marB="43541" anchor="ctr"/>
                </a:tc>
                <a:extLst>
                  <a:ext uri="{0D108BD9-81ED-4DB2-BD59-A6C34878D82A}">
                    <a16:rowId xmlns:a16="http://schemas.microsoft.com/office/drawing/2014/main" val="3735144875"/>
                  </a:ext>
                </a:extLst>
              </a:tr>
              <a:tr h="292894">
                <a:tc rowSpan="4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交通誘導</a:t>
                      </a:r>
                      <a:endParaRPr kumimoji="1" lang="en-US" altLang="ja-JP" sz="1100" b="0" dirty="0" smtClean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警備員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パート</a:t>
                      </a:r>
                      <a:endParaRPr kumimoji="1" lang="ja-JP" altLang="en-US" sz="1100" b="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ctr" defTabSz="7559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18</a:t>
                      </a:r>
                      <a:r>
                        <a:rPr kumimoji="1" lang="ja-JP" altLang="en-US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歳以上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+mn-cs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9207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戸塚区（矢部町）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５人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14010-43400241</a:t>
                      </a:r>
                      <a:endParaRPr kumimoji="1" lang="ja-JP" altLang="en-US" sz="1100" b="0" dirty="0" smtClean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extLst>
                  <a:ext uri="{0D108BD9-81ED-4DB2-BD59-A6C34878D82A}">
                    <a16:rowId xmlns:a16="http://schemas.microsoft.com/office/drawing/2014/main" val="255783379"/>
                  </a:ext>
                </a:extLst>
              </a:tr>
              <a:tr h="268500">
                <a:tc vMerge="1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 smtClean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パート</a:t>
                      </a:r>
                      <a:endParaRPr kumimoji="1" lang="ja-JP" altLang="en-US" sz="1100" b="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ctr" defTabSz="7559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18</a:t>
                      </a: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歳以上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+mn-cs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9207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戸塚区（戸塚町）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５人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14010-43399741</a:t>
                      </a:r>
                      <a:endParaRPr kumimoji="1" lang="ja-JP" altLang="en-US" sz="1100" b="0" dirty="0" smtClean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extLst>
                  <a:ext uri="{0D108BD9-81ED-4DB2-BD59-A6C34878D82A}">
                    <a16:rowId xmlns:a16="http://schemas.microsoft.com/office/drawing/2014/main" val="2709293942"/>
                  </a:ext>
                </a:extLst>
              </a:tr>
              <a:tr h="268500">
                <a:tc vMerge="1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 smtClean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パート</a:t>
                      </a:r>
                      <a:endParaRPr kumimoji="1" lang="ja-JP" altLang="en-US" sz="1100" b="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ctr" defTabSz="7559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18</a:t>
                      </a: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歳以上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+mn-cs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9207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栄区（笠間）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５人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14010-43398441</a:t>
                      </a:r>
                      <a:endParaRPr kumimoji="1" lang="ja-JP" altLang="en-US" sz="1100" b="0" dirty="0" smtClean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extLst>
                  <a:ext uri="{0D108BD9-81ED-4DB2-BD59-A6C34878D82A}">
                    <a16:rowId xmlns:a16="http://schemas.microsoft.com/office/drawing/2014/main" val="3782311924"/>
                  </a:ext>
                </a:extLst>
              </a:tr>
              <a:tr h="268500">
                <a:tc vMerge="1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 smtClean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パート</a:t>
                      </a:r>
                      <a:endParaRPr kumimoji="1" lang="ja-JP" altLang="en-US" sz="1100" b="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ctr" defTabSz="7559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18</a:t>
                      </a: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歳以上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+mn-cs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9207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栄区（飯島町）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５人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14010-43332641</a:t>
                      </a:r>
                      <a:endParaRPr kumimoji="1" lang="ja-JP" altLang="en-US" sz="1100" b="0" dirty="0" smtClean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extLst>
                  <a:ext uri="{0D108BD9-81ED-4DB2-BD59-A6C34878D82A}">
                    <a16:rowId xmlns:a16="http://schemas.microsoft.com/office/drawing/2014/main" val="236182423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/>
          </p:nvPr>
        </p:nvGraphicFramePr>
        <p:xfrm>
          <a:off x="385858" y="1301121"/>
          <a:ext cx="6479427" cy="458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9427">
                  <a:extLst>
                    <a:ext uri="{9D8B030D-6E8A-4147-A177-3AD203B41FA5}">
                      <a16:colId xmlns:a16="http://schemas.microsoft.com/office/drawing/2014/main" val="637039855"/>
                    </a:ext>
                  </a:extLst>
                </a:gridCol>
              </a:tblGrid>
              <a:tr h="458808">
                <a:tc>
                  <a:txBody>
                    <a:bodyPr/>
                    <a:lstStyle/>
                    <a:p>
                      <a:pPr marL="0" marR="0" lvl="0" indent="0" algn="l" defTabSz="7559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b="0" dirty="0" smtClean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株式会社　エンブリッジ警備保障　横浜支社</a:t>
                      </a:r>
                    </a:p>
                  </a:txBody>
                  <a:tcPr marL="87081" marR="87081" marT="43541" marB="43541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105093"/>
                  </a:ext>
                </a:extLst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/>
          </p:nvPr>
        </p:nvGraphicFramePr>
        <p:xfrm>
          <a:off x="364634" y="6957431"/>
          <a:ext cx="6479427" cy="458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9427">
                  <a:extLst>
                    <a:ext uri="{9D8B030D-6E8A-4147-A177-3AD203B41FA5}">
                      <a16:colId xmlns:a16="http://schemas.microsoft.com/office/drawing/2014/main" val="637039855"/>
                    </a:ext>
                  </a:extLst>
                </a:gridCol>
              </a:tblGrid>
              <a:tr h="458808">
                <a:tc>
                  <a:txBody>
                    <a:bodyPr/>
                    <a:lstStyle/>
                    <a:p>
                      <a:pPr marL="0" marR="0" lvl="0" indent="0" algn="l" defTabSz="7559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b="0" dirty="0" smtClean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株式会社第一警備　横浜</a:t>
                      </a:r>
                    </a:p>
                  </a:txBody>
                  <a:tcPr marL="87081" marR="87081" marT="43541" marB="43541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105093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/>
          </p:nvPr>
        </p:nvGraphicFramePr>
        <p:xfrm>
          <a:off x="365082" y="4119164"/>
          <a:ext cx="6479427" cy="458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9427">
                  <a:extLst>
                    <a:ext uri="{9D8B030D-6E8A-4147-A177-3AD203B41FA5}">
                      <a16:colId xmlns:a16="http://schemas.microsoft.com/office/drawing/2014/main" val="637039855"/>
                    </a:ext>
                  </a:extLst>
                </a:gridCol>
              </a:tblGrid>
              <a:tr h="458808">
                <a:tc>
                  <a:txBody>
                    <a:bodyPr/>
                    <a:lstStyle/>
                    <a:p>
                      <a:pPr marL="0" marR="0" lvl="0" indent="0" algn="l" defTabSz="7559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b="0" dirty="0" smtClean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株式会社ゼンコー　横浜支社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105093"/>
                  </a:ext>
                </a:extLst>
              </a:tr>
            </a:tbl>
          </a:graphicData>
        </a:graphic>
      </p:graphicFrame>
      <p:graphicFrame>
        <p:nvGraphicFramePr>
          <p:cNvPr id="22" name="表 21"/>
          <p:cNvGraphicFramePr>
            <a:graphicFrameLocks noGrp="1"/>
          </p:cNvGraphicFramePr>
          <p:nvPr>
            <p:extLst/>
          </p:nvPr>
        </p:nvGraphicFramePr>
        <p:xfrm>
          <a:off x="365082" y="4604470"/>
          <a:ext cx="6469962" cy="1162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121">
                  <a:extLst>
                    <a:ext uri="{9D8B030D-6E8A-4147-A177-3AD203B41FA5}">
                      <a16:colId xmlns:a16="http://schemas.microsoft.com/office/drawing/2014/main" val="2532786186"/>
                    </a:ext>
                  </a:extLst>
                </a:gridCol>
                <a:gridCol w="987786">
                  <a:extLst>
                    <a:ext uri="{9D8B030D-6E8A-4147-A177-3AD203B41FA5}">
                      <a16:colId xmlns:a16="http://schemas.microsoft.com/office/drawing/2014/main" val="341359965"/>
                    </a:ext>
                  </a:extLst>
                </a:gridCol>
                <a:gridCol w="831820">
                  <a:extLst>
                    <a:ext uri="{9D8B030D-6E8A-4147-A177-3AD203B41FA5}">
                      <a16:colId xmlns:a16="http://schemas.microsoft.com/office/drawing/2014/main" val="2378292644"/>
                    </a:ext>
                  </a:extLst>
                </a:gridCol>
                <a:gridCol w="1598654">
                  <a:extLst>
                    <a:ext uri="{9D8B030D-6E8A-4147-A177-3AD203B41FA5}">
                      <a16:colId xmlns:a16="http://schemas.microsoft.com/office/drawing/2014/main" val="3948116025"/>
                    </a:ext>
                  </a:extLst>
                </a:gridCol>
                <a:gridCol w="805825">
                  <a:extLst>
                    <a:ext uri="{9D8B030D-6E8A-4147-A177-3AD203B41FA5}">
                      <a16:colId xmlns:a16="http://schemas.microsoft.com/office/drawing/2014/main" val="528340362"/>
                    </a:ext>
                  </a:extLst>
                </a:gridCol>
                <a:gridCol w="1375756">
                  <a:extLst>
                    <a:ext uri="{9D8B030D-6E8A-4147-A177-3AD203B41FA5}">
                      <a16:colId xmlns:a16="http://schemas.microsoft.com/office/drawing/2014/main" val="3782867971"/>
                    </a:ext>
                  </a:extLst>
                </a:gridCol>
              </a:tblGrid>
              <a:tr h="332456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職　種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区分</a:t>
                      </a:r>
                      <a:endParaRPr kumimoji="1" lang="ja-JP" altLang="en-US" sz="1200" b="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年齢</a:t>
                      </a:r>
                      <a:endParaRPr kumimoji="1" lang="ja-JP" altLang="en-US" sz="1200" b="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勤務地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採用人数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求人番号</a:t>
                      </a:r>
                    </a:p>
                  </a:txBody>
                  <a:tcPr marL="87081" marR="87081" marT="43541" marB="43541" anchor="ctr"/>
                </a:tc>
                <a:extLst>
                  <a:ext uri="{0D108BD9-81ED-4DB2-BD59-A6C34878D82A}">
                    <a16:rowId xmlns:a16="http://schemas.microsoft.com/office/drawing/2014/main" val="3735144875"/>
                  </a:ext>
                </a:extLst>
              </a:tr>
              <a:tr h="292894">
                <a:tc rowSpan="3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交通誘導</a:t>
                      </a:r>
                      <a:endParaRPr kumimoji="1" lang="en-US" altLang="ja-JP" sz="1100" b="0" dirty="0" smtClean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警備員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パート</a:t>
                      </a:r>
                      <a:endParaRPr kumimoji="1" lang="ja-JP" altLang="en-US" sz="1100" b="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18</a:t>
                      </a: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歳以上</a:t>
                      </a:r>
                      <a:endParaRPr kumimoji="1" lang="ja-JP" altLang="en-US" sz="1100" b="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横浜市周辺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１人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14010-43403741</a:t>
                      </a:r>
                      <a:endParaRPr kumimoji="1" lang="ja-JP" altLang="en-US" sz="1100" b="0" dirty="0" smtClean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extLst>
                  <a:ext uri="{0D108BD9-81ED-4DB2-BD59-A6C34878D82A}">
                    <a16:rowId xmlns:a16="http://schemas.microsoft.com/office/drawing/2014/main" val="255783379"/>
                  </a:ext>
                </a:extLst>
              </a:tr>
              <a:tr h="268500">
                <a:tc vMerge="1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 smtClean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パート</a:t>
                      </a:r>
                      <a:endParaRPr kumimoji="1" lang="ja-JP" altLang="en-US" sz="1100" b="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18</a:t>
                      </a: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歳以上</a:t>
                      </a:r>
                      <a:endParaRPr kumimoji="1" lang="ja-JP" altLang="en-US" sz="1100" b="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9207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横浜市周辺（４時間勤務）</a:t>
                      </a:r>
                    </a:p>
                  </a:txBody>
                  <a:tcPr marL="0" marR="0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２人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14010-43405941</a:t>
                      </a:r>
                      <a:endParaRPr kumimoji="1" lang="ja-JP" altLang="en-US" sz="1100" b="0" dirty="0" smtClean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extLst>
                  <a:ext uri="{0D108BD9-81ED-4DB2-BD59-A6C34878D82A}">
                    <a16:rowId xmlns:a16="http://schemas.microsoft.com/office/drawing/2014/main" val="2709293942"/>
                  </a:ext>
                </a:extLst>
              </a:tr>
              <a:tr h="268500">
                <a:tc vMerge="1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 smtClean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フルタイム</a:t>
                      </a:r>
                      <a:endParaRPr kumimoji="1" lang="ja-JP" altLang="en-US" sz="1100" b="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18</a:t>
                      </a: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歳以上</a:t>
                      </a:r>
                      <a:endParaRPr kumimoji="1" lang="ja-JP" altLang="en-US" sz="1100" b="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横浜市周辺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２人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14010-43402441</a:t>
                      </a:r>
                      <a:endParaRPr kumimoji="1" lang="ja-JP" altLang="en-US" sz="1100" b="0" dirty="0" smtClean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extLst>
                  <a:ext uri="{0D108BD9-81ED-4DB2-BD59-A6C34878D82A}">
                    <a16:rowId xmlns:a16="http://schemas.microsoft.com/office/drawing/2014/main" val="1574419953"/>
                  </a:ext>
                </a:extLst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/>
          </p:nvPr>
        </p:nvGraphicFramePr>
        <p:xfrm>
          <a:off x="359729" y="7443157"/>
          <a:ext cx="6469962" cy="2112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121">
                  <a:extLst>
                    <a:ext uri="{9D8B030D-6E8A-4147-A177-3AD203B41FA5}">
                      <a16:colId xmlns:a16="http://schemas.microsoft.com/office/drawing/2014/main" val="2532786186"/>
                    </a:ext>
                  </a:extLst>
                </a:gridCol>
                <a:gridCol w="987786">
                  <a:extLst>
                    <a:ext uri="{9D8B030D-6E8A-4147-A177-3AD203B41FA5}">
                      <a16:colId xmlns:a16="http://schemas.microsoft.com/office/drawing/2014/main" val="341359965"/>
                    </a:ext>
                  </a:extLst>
                </a:gridCol>
                <a:gridCol w="831820">
                  <a:extLst>
                    <a:ext uri="{9D8B030D-6E8A-4147-A177-3AD203B41FA5}">
                      <a16:colId xmlns:a16="http://schemas.microsoft.com/office/drawing/2014/main" val="2378292644"/>
                    </a:ext>
                  </a:extLst>
                </a:gridCol>
                <a:gridCol w="1598654">
                  <a:extLst>
                    <a:ext uri="{9D8B030D-6E8A-4147-A177-3AD203B41FA5}">
                      <a16:colId xmlns:a16="http://schemas.microsoft.com/office/drawing/2014/main" val="3948116025"/>
                    </a:ext>
                  </a:extLst>
                </a:gridCol>
                <a:gridCol w="805825">
                  <a:extLst>
                    <a:ext uri="{9D8B030D-6E8A-4147-A177-3AD203B41FA5}">
                      <a16:colId xmlns:a16="http://schemas.microsoft.com/office/drawing/2014/main" val="528340362"/>
                    </a:ext>
                  </a:extLst>
                </a:gridCol>
                <a:gridCol w="1375756">
                  <a:extLst>
                    <a:ext uri="{9D8B030D-6E8A-4147-A177-3AD203B41FA5}">
                      <a16:colId xmlns:a16="http://schemas.microsoft.com/office/drawing/2014/main" val="3782867971"/>
                    </a:ext>
                  </a:extLst>
                </a:gridCol>
              </a:tblGrid>
              <a:tr h="332456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職　種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区分</a:t>
                      </a:r>
                      <a:endParaRPr kumimoji="1" lang="ja-JP" altLang="en-US" sz="1200" b="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年齢</a:t>
                      </a:r>
                      <a:endParaRPr kumimoji="1" lang="ja-JP" altLang="en-US" sz="1200" b="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勤務地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採用人数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求人番号</a:t>
                      </a:r>
                    </a:p>
                  </a:txBody>
                  <a:tcPr marL="87081" marR="87081" marT="43541" marB="43541" anchor="ctr"/>
                </a:tc>
                <a:extLst>
                  <a:ext uri="{0D108BD9-81ED-4DB2-BD59-A6C34878D82A}">
                    <a16:rowId xmlns:a16="http://schemas.microsoft.com/office/drawing/2014/main" val="3735144875"/>
                  </a:ext>
                </a:extLst>
              </a:tr>
              <a:tr h="292894">
                <a:tc rowSpan="6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交通誘導</a:t>
                      </a:r>
                      <a:endParaRPr kumimoji="1" lang="en-US" altLang="ja-JP" sz="1100" b="0" dirty="0" smtClean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警備員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パート</a:t>
                      </a:r>
                      <a:endParaRPr kumimoji="1" lang="ja-JP" altLang="en-US" sz="1100" b="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18</a:t>
                      </a: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歳以上</a:t>
                      </a:r>
                      <a:endParaRPr kumimoji="1" lang="ja-JP" altLang="en-US" sz="1100" b="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8572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戸塚区（矢部町）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１人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14010-43339541</a:t>
                      </a:r>
                      <a:endParaRPr kumimoji="1" lang="ja-JP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+mn-cs"/>
                      </a:endParaRPr>
                    </a:p>
                  </a:txBody>
                  <a:tcPr marL="87081" marR="87081" marT="43541" marB="43541" anchor="ctr"/>
                </a:tc>
                <a:extLst>
                  <a:ext uri="{0D108BD9-81ED-4DB2-BD59-A6C34878D82A}">
                    <a16:rowId xmlns:a16="http://schemas.microsoft.com/office/drawing/2014/main" val="255783379"/>
                  </a:ext>
                </a:extLst>
              </a:tr>
              <a:tr h="268500">
                <a:tc vMerge="1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 smtClean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パート</a:t>
                      </a:r>
                      <a:endParaRPr kumimoji="1" lang="ja-JP" altLang="en-US" sz="1100" b="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18</a:t>
                      </a: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歳以上</a:t>
                      </a:r>
                      <a:endParaRPr kumimoji="1" lang="ja-JP" altLang="en-US" sz="1100" b="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8572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戸塚区（柏尾町）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１人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14010-43336341</a:t>
                      </a:r>
                      <a:endParaRPr kumimoji="1" lang="ja-JP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+mn-cs"/>
                      </a:endParaRPr>
                    </a:p>
                  </a:txBody>
                  <a:tcPr marL="87081" marR="87081" marT="43541" marB="43541" anchor="ctr"/>
                </a:tc>
                <a:extLst>
                  <a:ext uri="{0D108BD9-81ED-4DB2-BD59-A6C34878D82A}">
                    <a16:rowId xmlns:a16="http://schemas.microsoft.com/office/drawing/2014/main" val="2709293942"/>
                  </a:ext>
                </a:extLst>
              </a:tr>
              <a:tr h="304784">
                <a:tc vMerge="1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dirty="0" smtClean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パート</a:t>
                      </a:r>
                      <a:endParaRPr kumimoji="1" lang="ja-JP" altLang="en-US" sz="1100" b="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18</a:t>
                      </a: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歳以上</a:t>
                      </a:r>
                      <a:endParaRPr kumimoji="1" lang="ja-JP" altLang="en-US" sz="1100" b="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8572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戸塚区（舞岡町）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１人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14010-43177841</a:t>
                      </a:r>
                      <a:endParaRPr kumimoji="1" lang="ja-JP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+mn-cs"/>
                      </a:endParaRPr>
                    </a:p>
                  </a:txBody>
                  <a:tcPr marL="87081" marR="87081" marT="43541" marB="43541" anchor="ctr"/>
                </a:tc>
                <a:extLst>
                  <a:ext uri="{0D108BD9-81ED-4DB2-BD59-A6C34878D82A}">
                    <a16:rowId xmlns:a16="http://schemas.microsoft.com/office/drawing/2014/main" val="1650316557"/>
                  </a:ext>
                </a:extLst>
              </a:tr>
              <a:tr h="304784">
                <a:tc vMerge="1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 smtClean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フルタイム</a:t>
                      </a:r>
                      <a:endParaRPr kumimoji="1" lang="ja-JP" altLang="en-US" sz="1100" b="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18</a:t>
                      </a: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歳以上</a:t>
                      </a:r>
                      <a:endParaRPr kumimoji="1" lang="ja-JP" altLang="en-US" sz="1100" b="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8572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戸塚区（矢部町）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３人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14010-43329841</a:t>
                      </a:r>
                      <a:endParaRPr kumimoji="1" lang="ja-JP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+mn-cs"/>
                      </a:endParaRPr>
                    </a:p>
                  </a:txBody>
                  <a:tcPr marL="87081" marR="87081" marT="43541" marB="43541" anchor="ctr"/>
                </a:tc>
                <a:extLst>
                  <a:ext uri="{0D108BD9-81ED-4DB2-BD59-A6C34878D82A}">
                    <a16:rowId xmlns:a16="http://schemas.microsoft.com/office/drawing/2014/main" val="1496170396"/>
                  </a:ext>
                </a:extLst>
              </a:tr>
              <a:tr h="304784">
                <a:tc vMerge="1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 smtClean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フルタイム</a:t>
                      </a:r>
                      <a:endParaRPr kumimoji="1" lang="ja-JP" altLang="en-US" sz="1100" b="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18</a:t>
                      </a: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歳以上</a:t>
                      </a:r>
                      <a:endParaRPr kumimoji="1" lang="ja-JP" altLang="en-US" sz="1100" b="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8572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戸塚区（柏尾町）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４人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14010-43333941</a:t>
                      </a:r>
                      <a:endParaRPr kumimoji="1" lang="ja-JP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+mn-cs"/>
                      </a:endParaRPr>
                    </a:p>
                  </a:txBody>
                  <a:tcPr marL="87081" marR="87081" marT="43541" marB="43541" anchor="ctr"/>
                </a:tc>
                <a:extLst>
                  <a:ext uri="{0D108BD9-81ED-4DB2-BD59-A6C34878D82A}">
                    <a16:rowId xmlns:a16="http://schemas.microsoft.com/office/drawing/2014/main" val="2202253133"/>
                  </a:ext>
                </a:extLst>
              </a:tr>
              <a:tr h="304784">
                <a:tc vMerge="1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 smtClean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フルタイム</a:t>
                      </a:r>
                      <a:endParaRPr kumimoji="1" lang="ja-JP" altLang="en-US" sz="1100" b="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18</a:t>
                      </a: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歳以上</a:t>
                      </a:r>
                      <a:endParaRPr kumimoji="1" lang="ja-JP" altLang="en-US" sz="1100" b="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8572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戸塚区（舞岡町）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３人</a:t>
                      </a:r>
                    </a:p>
                  </a:txBody>
                  <a:tcPr marL="87081" marR="87081" marT="43541" marB="43541" anchor="ctr"/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14010-43335041</a:t>
                      </a:r>
                      <a:endParaRPr kumimoji="1" lang="ja-JP" alt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+mn-cs"/>
                      </a:endParaRPr>
                    </a:p>
                  </a:txBody>
                  <a:tcPr marL="87081" marR="87081" marT="43541" marB="43541" anchor="ctr"/>
                </a:tc>
                <a:extLst>
                  <a:ext uri="{0D108BD9-81ED-4DB2-BD59-A6C34878D82A}">
                    <a16:rowId xmlns:a16="http://schemas.microsoft.com/office/drawing/2014/main" val="2926580074"/>
                  </a:ext>
                </a:extLst>
              </a:tr>
            </a:tbl>
          </a:graphicData>
        </a:graphic>
      </p:graphicFrame>
      <p:sp>
        <p:nvSpPr>
          <p:cNvPr id="15" name="角丸四角形 14"/>
          <p:cNvSpPr/>
          <p:nvPr/>
        </p:nvSpPr>
        <p:spPr>
          <a:xfrm>
            <a:off x="5253462" y="4178585"/>
            <a:ext cx="1518599" cy="29820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33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就業場所：横浜市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3244" y="3232038"/>
            <a:ext cx="6441948" cy="6200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2342">
              <a:lnSpc>
                <a:spcPct val="150000"/>
              </a:lnSpc>
            </a:pPr>
            <a:r>
              <a:rPr kumimoji="1" lang="ja-JP" altLang="en-US" sz="1143" b="1" dirty="0" smtClean="0">
                <a:latin typeface="+mn-ea"/>
              </a:rPr>
              <a:t>・シニアの方も歓迎（</a:t>
            </a:r>
            <a:r>
              <a:rPr kumimoji="1" lang="en-US" altLang="ja-JP" sz="1143" b="1" dirty="0" smtClean="0">
                <a:latin typeface="+mn-ea"/>
              </a:rPr>
              <a:t>85</a:t>
            </a:r>
            <a:r>
              <a:rPr kumimoji="1" lang="ja-JP" altLang="en-US" sz="1143" b="1" dirty="0" smtClean="0">
                <a:latin typeface="+mn-ea"/>
              </a:rPr>
              <a:t>歳以上の方も歓迎）</a:t>
            </a:r>
            <a:r>
              <a:rPr kumimoji="1" lang="en-US" altLang="ja-JP" sz="1143" b="1" dirty="0">
                <a:latin typeface="+mn-ea"/>
              </a:rPr>
              <a:t>	</a:t>
            </a:r>
            <a:r>
              <a:rPr kumimoji="1" lang="ja-JP" altLang="en-US" sz="1143" b="1" dirty="0">
                <a:latin typeface="+mn-ea"/>
              </a:rPr>
              <a:t> ・入社奨励金制度あり、日払い制度</a:t>
            </a:r>
            <a:r>
              <a:rPr kumimoji="1" lang="ja-JP" altLang="en-US" sz="1143" b="1" dirty="0" smtClean="0">
                <a:latin typeface="+mn-ea"/>
              </a:rPr>
              <a:t>あり</a:t>
            </a:r>
            <a:endParaRPr kumimoji="1" lang="en-US" altLang="ja-JP" sz="1143" b="1" dirty="0" smtClean="0">
              <a:latin typeface="+mn-ea"/>
            </a:endParaRPr>
          </a:p>
          <a:p>
            <a:pPr marL="172342">
              <a:lnSpc>
                <a:spcPct val="150000"/>
              </a:lnSpc>
            </a:pPr>
            <a:r>
              <a:rPr kumimoji="1" lang="ja-JP" altLang="en-US" sz="1143" b="1" dirty="0" smtClean="0">
                <a:latin typeface="+mn-ea"/>
              </a:rPr>
              <a:t>・</a:t>
            </a:r>
            <a:r>
              <a:rPr kumimoji="1" lang="ja-JP" altLang="en-US" sz="1143" b="1" dirty="0">
                <a:latin typeface="+mn-ea"/>
              </a:rPr>
              <a:t>資格取得費用</a:t>
            </a:r>
            <a:r>
              <a:rPr kumimoji="1" lang="ja-JP" altLang="en-US" sz="1143" b="1" dirty="0" smtClean="0">
                <a:latin typeface="+mn-ea"/>
              </a:rPr>
              <a:t>全額会社負担</a:t>
            </a:r>
            <a:r>
              <a:rPr kumimoji="1" lang="en-US" altLang="ja-JP" sz="1143" b="1" dirty="0" smtClean="0">
                <a:latin typeface="+mn-ea"/>
              </a:rPr>
              <a:t>		</a:t>
            </a:r>
            <a:r>
              <a:rPr kumimoji="1" lang="ja-JP" altLang="en-US" sz="1143" b="1" dirty="0" smtClean="0">
                <a:latin typeface="+mn-ea"/>
              </a:rPr>
              <a:t>・</a:t>
            </a:r>
            <a:r>
              <a:rPr kumimoji="1" lang="ja-JP" altLang="en-US" sz="1143" b="1" dirty="0">
                <a:latin typeface="+mn-ea"/>
              </a:rPr>
              <a:t>その他入寮制度、バイク貸与、携帯貸与</a:t>
            </a:r>
            <a:r>
              <a:rPr kumimoji="1" lang="ja-JP" altLang="en-US" sz="1143" b="1" dirty="0" smtClean="0">
                <a:latin typeface="+mn-ea"/>
              </a:rPr>
              <a:t>など</a:t>
            </a:r>
            <a:endParaRPr kumimoji="1" lang="en-US" altLang="ja-JP" sz="1143" b="1" dirty="0"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72637" y="5827200"/>
            <a:ext cx="6440893" cy="8838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2075">
              <a:lnSpc>
                <a:spcPct val="150000"/>
              </a:lnSpc>
            </a:pPr>
            <a:r>
              <a:rPr kumimoji="1" lang="ja-JP" altLang="en-US" sz="1143" b="1" dirty="0" smtClean="0"/>
              <a:t>・戸建て住宅の建築に伴う交通誘導警備のお仕事です</a:t>
            </a:r>
            <a:endParaRPr kumimoji="1" lang="en-US" altLang="ja-JP" sz="1143" b="1" dirty="0" smtClean="0"/>
          </a:p>
          <a:p>
            <a:pPr marL="92075">
              <a:lnSpc>
                <a:spcPct val="150000"/>
              </a:lnSpc>
            </a:pPr>
            <a:r>
              <a:rPr kumimoji="1" lang="ja-JP" altLang="en-US" sz="1143" b="1" dirty="0" smtClean="0"/>
              <a:t>・静かな住宅街でのお仕事ですからご高齢の方も活躍できます　・</a:t>
            </a:r>
            <a:r>
              <a:rPr kumimoji="1" lang="en-US" altLang="ja-JP" sz="1143" b="1" dirty="0" smtClean="0"/>
              <a:t>60</a:t>
            </a:r>
            <a:r>
              <a:rPr kumimoji="1" lang="ja-JP" altLang="en-US" sz="1143" b="1" dirty="0" smtClean="0"/>
              <a:t>歳以上の方の応募歓迎　</a:t>
            </a:r>
            <a:endParaRPr kumimoji="1" lang="en-US" altLang="ja-JP" sz="1143" b="1" dirty="0" smtClean="0"/>
          </a:p>
          <a:p>
            <a:pPr marL="92075">
              <a:lnSpc>
                <a:spcPct val="150000"/>
              </a:lnSpc>
            </a:pPr>
            <a:r>
              <a:rPr kumimoji="1" lang="ja-JP" altLang="en-US" sz="1143" b="1" dirty="0" smtClean="0"/>
              <a:t>・資格取得費用は当社負担　</a:t>
            </a:r>
            <a:r>
              <a:rPr kumimoji="1" lang="en-US" altLang="ja-JP" sz="1143" b="1" dirty="0" smtClean="0"/>
              <a:t>	</a:t>
            </a:r>
            <a:r>
              <a:rPr kumimoji="1" lang="ja-JP" altLang="en-US" sz="1143" b="1" dirty="0" smtClean="0"/>
              <a:t>・</a:t>
            </a:r>
            <a:r>
              <a:rPr kumimoji="1" lang="en-US" altLang="ja-JP" sz="1143" b="1" dirty="0" smtClean="0">
                <a:latin typeface="+mn-ea"/>
              </a:rPr>
              <a:t> </a:t>
            </a:r>
            <a:r>
              <a:rPr kumimoji="1" lang="ja-JP" altLang="en-US" sz="1143" b="1" dirty="0" smtClean="0">
                <a:latin typeface="+mn-ea"/>
              </a:rPr>
              <a:t>週１日からの勤務歓迎</a:t>
            </a:r>
            <a:endParaRPr kumimoji="1" lang="en-US" altLang="ja-JP" sz="1143" b="1" dirty="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59729" y="9620788"/>
            <a:ext cx="6437062" cy="6200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4685" indent="-172342">
              <a:lnSpc>
                <a:spcPct val="150000"/>
              </a:lnSpc>
            </a:pPr>
            <a:r>
              <a:rPr kumimoji="1" lang="ja-JP" altLang="en-US" sz="1143" b="1" dirty="0" smtClean="0"/>
              <a:t>・日勤のみ／夜勤のみ就労可　　・携帯（電話番号）無い方　就労可</a:t>
            </a:r>
            <a:endParaRPr kumimoji="1" lang="en-US" altLang="ja-JP" sz="1143" b="1" dirty="0" smtClean="0"/>
          </a:p>
          <a:p>
            <a:pPr marL="344685" indent="-172342">
              <a:lnSpc>
                <a:spcPct val="150000"/>
              </a:lnSpc>
            </a:pPr>
            <a:r>
              <a:rPr kumimoji="1" lang="ja-JP" altLang="en-US" sz="1143" b="1" dirty="0" smtClean="0"/>
              <a:t>・緊急連絡先無い方　就労可　　・保証人不要　　・日払い、週払い可</a:t>
            </a:r>
            <a:endParaRPr kumimoji="1" lang="en-US" altLang="ja-JP" sz="1143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85858" y="232266"/>
            <a:ext cx="6479428" cy="56124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b">
            <a:spAutoFit/>
          </a:bodyPr>
          <a:lstStyle/>
          <a:p>
            <a:pPr algn="ctr"/>
            <a:r>
              <a:rPr kumimoji="1" lang="ja-JP" altLang="en-US" sz="3047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交通誘導警備　求人一覧</a:t>
            </a:r>
            <a:endParaRPr kumimoji="1" lang="ja-JP" altLang="en-US" sz="3047" b="1" dirty="0">
              <a:solidFill>
                <a:schemeClr val="bg1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5125914" y="1369849"/>
            <a:ext cx="1646361" cy="3128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kumimoji="1" lang="ja-JP" altLang="en-US" sz="1095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就業場所：戸塚区</a:t>
            </a:r>
            <a:r>
              <a:rPr kumimoji="1" lang="ja-JP" altLang="en-US" sz="1095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、栄区</a:t>
            </a:r>
            <a:endParaRPr kumimoji="1" lang="ja-JP" altLang="en-US" sz="1095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5261082" y="7020845"/>
            <a:ext cx="1518599" cy="29820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33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就業場所</a:t>
            </a:r>
            <a:r>
              <a:rPr kumimoji="1" lang="ja-JP" altLang="en-US" sz="1333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：戸塚区</a:t>
            </a:r>
            <a:endParaRPr kumimoji="1" lang="ja-JP" altLang="en-US" sz="1333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892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B6A50774F48964E8EBD70FA34072C22" ma:contentTypeVersion="14" ma:contentTypeDescription="新しいドキュメントを作成します。" ma:contentTypeScope="" ma:versionID="68c294677b01d3b8a1ac952f99035660">
  <xsd:schema xmlns:xsd="http://www.w3.org/2001/XMLSchema" xmlns:xs="http://www.w3.org/2001/XMLSchema" xmlns:p="http://schemas.microsoft.com/office/2006/metadata/properties" xmlns:ns2="b3144d02-269d-4995-a597-bed2b219bf6d" xmlns:ns3="44856c1c-163a-4db4-9f2d-e69ab44d016d" targetNamespace="http://schemas.microsoft.com/office/2006/metadata/properties" ma:root="true" ma:fieldsID="36c0df7bed031e304e50fe88c2a97415" ns2:_="" ns3:_="">
    <xsd:import namespace="b3144d02-269d-4995-a597-bed2b219bf6d"/>
    <xsd:import namespace="44856c1c-163a-4db4-9f2d-e69ab44d016d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144d02-269d-4995-a597-bed2b219bf6d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56c1c-163a-4db4-9f2d-e69ab44d016d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3e7bbcd9-3e3b-4717-8a77-7d15746cba6d}" ma:internalName="TaxCatchAll" ma:showField="CatchAllData" ma:web="44856c1c-163a-4db4-9f2d-e69ab44d01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b3144d02-269d-4995-a597-bed2b219bf6d">
      <UserInfo>
        <DisplayName/>
        <AccountId xsi:nil="true"/>
        <AccountType/>
      </UserInfo>
    </Owner>
    <lcf76f155ced4ddcb4097134ff3c332f xmlns="b3144d02-269d-4995-a597-bed2b219bf6d">
      <Terms xmlns="http://schemas.microsoft.com/office/infopath/2007/PartnerControls"/>
    </lcf76f155ced4ddcb4097134ff3c332f>
    <TaxCatchAll xmlns="44856c1c-163a-4db4-9f2d-e69ab44d016d" xsi:nil="true"/>
  </documentManagement>
</p:properties>
</file>

<file path=customXml/itemProps1.xml><?xml version="1.0" encoding="utf-8"?>
<ds:datastoreItem xmlns:ds="http://schemas.openxmlformats.org/officeDocument/2006/customXml" ds:itemID="{961602A1-ACFB-4F32-861B-FCE94C7C52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144d02-269d-4995-a597-bed2b219bf6d"/>
    <ds:schemaRef ds:uri="44856c1c-163a-4db4-9f2d-e69ab44d01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66B4A1-BE62-46ED-991F-25C9B2533D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54EABC-BCB0-4A08-BDFB-F716BBFC1557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b3144d02-269d-4995-a597-bed2b219bf6d"/>
    <ds:schemaRef ds:uri="http://purl.org/dc/terms/"/>
    <ds:schemaRef ds:uri="http://purl.org/dc/dcmitype/"/>
    <ds:schemaRef ds:uri="http://schemas.openxmlformats.org/package/2006/metadata/core-properties"/>
    <ds:schemaRef ds:uri="44856c1c-163a-4db4-9f2d-e69ab44d016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520</Words>
  <PresentationFormat>ユーザー設定</PresentationFormat>
  <Paragraphs>135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HGPｺﾞｼｯｸE</vt:lpstr>
      <vt:lpstr>HGPｺﾞｼｯｸM</vt:lpstr>
      <vt:lpstr>HGP創英角ｺﾞｼｯｸUB</vt:lpstr>
      <vt:lpstr>HGP創英角ﾎﾟｯﾌﾟ体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＊求人票の詳細は求人番号から、ご確認ください＊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0x0101001B6A50774F48964E8EBD70FA34072C22</vt:lpwstr>
  </property>
  <property fmtid="{D5CDD505-2E9C-101B-9397-08002B2CF9AE}" pid="3" name="MediaServiceImageTags">
    <vt:lpwstr/>
  </property>
</Properties>
</file>