
<file path=[Content_Types].xml><?xml version="1.0" encoding="utf-8"?>
<Types xmlns="http://schemas.openxmlformats.org/package/2006/content-types">
  <Default ContentType="image/x-emf" Extension="emf"/>
  <Default ContentType="image/gif" Extension="gif"/>
  <Default ContentType="image/jpeg" Extension="jpe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76" r:id="rId2"/>
    <p:sldId id="277" r:id="rId3"/>
  </p:sldIdLst>
  <p:sldSz cx="6858000" cy="9906000" type="A4"/>
  <p:notesSz cx="6807200" cy="9939338"/>
  <p:defaultTextStyle>
    <a:defPPr>
      <a:defRPr lang="ja-JP"/>
    </a:defPPr>
    <a:lvl1pPr marL="0" algn="l" defTabSz="938032" rtl="0" eaLnBrk="1" latinLnBrk="0" hangingPunct="1">
      <a:defRPr kumimoji="1" sz="1816" kern="1200">
        <a:solidFill>
          <a:schemeClr val="tx1"/>
        </a:solidFill>
        <a:latin typeface="+mn-lt"/>
        <a:ea typeface="+mn-ea"/>
        <a:cs typeface="+mn-cs"/>
      </a:defRPr>
    </a:lvl1pPr>
    <a:lvl2pPr marL="469016" algn="l" defTabSz="938032" rtl="0" eaLnBrk="1" latinLnBrk="0" hangingPunct="1">
      <a:defRPr kumimoji="1" sz="1816" kern="1200">
        <a:solidFill>
          <a:schemeClr val="tx1"/>
        </a:solidFill>
        <a:latin typeface="+mn-lt"/>
        <a:ea typeface="+mn-ea"/>
        <a:cs typeface="+mn-cs"/>
      </a:defRPr>
    </a:lvl2pPr>
    <a:lvl3pPr marL="938032" algn="l" defTabSz="938032" rtl="0" eaLnBrk="1" latinLnBrk="0" hangingPunct="1">
      <a:defRPr kumimoji="1" sz="1816" kern="1200">
        <a:solidFill>
          <a:schemeClr val="tx1"/>
        </a:solidFill>
        <a:latin typeface="+mn-lt"/>
        <a:ea typeface="+mn-ea"/>
        <a:cs typeface="+mn-cs"/>
      </a:defRPr>
    </a:lvl3pPr>
    <a:lvl4pPr marL="1407047" algn="l" defTabSz="938032" rtl="0" eaLnBrk="1" latinLnBrk="0" hangingPunct="1">
      <a:defRPr kumimoji="1" sz="1816" kern="1200">
        <a:solidFill>
          <a:schemeClr val="tx1"/>
        </a:solidFill>
        <a:latin typeface="+mn-lt"/>
        <a:ea typeface="+mn-ea"/>
        <a:cs typeface="+mn-cs"/>
      </a:defRPr>
    </a:lvl4pPr>
    <a:lvl5pPr marL="1876064" algn="l" defTabSz="938032" rtl="0" eaLnBrk="1" latinLnBrk="0" hangingPunct="1">
      <a:defRPr kumimoji="1" sz="1816" kern="1200">
        <a:solidFill>
          <a:schemeClr val="tx1"/>
        </a:solidFill>
        <a:latin typeface="+mn-lt"/>
        <a:ea typeface="+mn-ea"/>
        <a:cs typeface="+mn-cs"/>
      </a:defRPr>
    </a:lvl5pPr>
    <a:lvl6pPr marL="2345079" algn="l" defTabSz="938032" rtl="0" eaLnBrk="1" latinLnBrk="0" hangingPunct="1">
      <a:defRPr kumimoji="1" sz="1816" kern="1200">
        <a:solidFill>
          <a:schemeClr val="tx1"/>
        </a:solidFill>
        <a:latin typeface="+mn-lt"/>
        <a:ea typeface="+mn-ea"/>
        <a:cs typeface="+mn-cs"/>
      </a:defRPr>
    </a:lvl6pPr>
    <a:lvl7pPr marL="2814097" algn="l" defTabSz="938032" rtl="0" eaLnBrk="1" latinLnBrk="0" hangingPunct="1">
      <a:defRPr kumimoji="1" sz="1816" kern="1200">
        <a:solidFill>
          <a:schemeClr val="tx1"/>
        </a:solidFill>
        <a:latin typeface="+mn-lt"/>
        <a:ea typeface="+mn-ea"/>
        <a:cs typeface="+mn-cs"/>
      </a:defRPr>
    </a:lvl7pPr>
    <a:lvl8pPr marL="3283112" algn="l" defTabSz="938032" rtl="0" eaLnBrk="1" latinLnBrk="0" hangingPunct="1">
      <a:defRPr kumimoji="1" sz="1816" kern="1200">
        <a:solidFill>
          <a:schemeClr val="tx1"/>
        </a:solidFill>
        <a:latin typeface="+mn-lt"/>
        <a:ea typeface="+mn-ea"/>
        <a:cs typeface="+mn-cs"/>
      </a:defRPr>
    </a:lvl8pPr>
    <a:lvl9pPr marL="3752128" algn="l" defTabSz="938032" rtl="0" eaLnBrk="1" latinLnBrk="0" hangingPunct="1">
      <a:defRPr kumimoji="1" sz="181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18" userDrawn="1">
          <p15:clr>
            <a:srgbClr val="A4A3A4"/>
          </p15:clr>
        </p15:guide>
        <p15:guide id="2" pos="4201" userDrawn="1">
          <p15:clr>
            <a:srgbClr val="A4A3A4"/>
          </p15:clr>
        </p15:guide>
        <p15:guide id="3" pos="346" userDrawn="1">
          <p15:clr>
            <a:srgbClr val="A4A3A4"/>
          </p15:clr>
        </p15:guide>
        <p15:guide id="4" pos="142" userDrawn="1">
          <p15:clr>
            <a:srgbClr val="A4A3A4"/>
          </p15:clr>
        </p15:guide>
        <p15:guide id="5" pos="4178" userDrawn="1">
          <p15:clr>
            <a:srgbClr val="A4A3A4"/>
          </p15:clr>
        </p15:guide>
        <p15:guide id="6" pos="368" userDrawn="1">
          <p15:clr>
            <a:srgbClr val="A4A3A4"/>
          </p15:clr>
        </p15:guide>
        <p15:guide id="7" pos="3929" userDrawn="1">
          <p15:clr>
            <a:srgbClr val="A4A3A4"/>
          </p15:clr>
        </p15:guide>
        <p15:guide id="8" pos="3952" userDrawn="1">
          <p15:clr>
            <a:srgbClr val="A4A3A4"/>
          </p15:clr>
        </p15:guide>
        <p15:guide id="9" pos="4247" userDrawn="1">
          <p15:clr>
            <a:srgbClr val="A4A3A4"/>
          </p15:clr>
        </p15:guide>
        <p15:guide id="10" pos="2160" userDrawn="1">
          <p15:clr>
            <a:srgbClr val="A4A3A4"/>
          </p15:clr>
        </p15:guide>
        <p15:guide id="11" pos="73"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8C29949-DA9E-CDE5-FD6F-7B306D523C40}" name="菅原 匠也(sugawara-takuya.m60)" initials="匠菅" userId="S::STBTC@lansys.mhlw.go.jp::fdeb31d3-bc10-4629-b92a-0ff8b9a39e8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横井 菜穂子(yokoi-nahoko)" initials="横井" lastIdx="1" clrIdx="0">
    <p:extLst>
      <p:ext uri="{19B8F6BF-5375-455C-9EA6-DF929625EA0E}">
        <p15:presenceInfo xmlns:p15="http://schemas.microsoft.com/office/powerpoint/2012/main" userId="S-1-5-21-4175116151-3849908774-3845857867-407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8B4FE"/>
    <a:srgbClr val="91FDC2"/>
    <a:srgbClr val="FFD5F3"/>
    <a:srgbClr val="FBBDE2"/>
    <a:srgbClr val="FFFFFF"/>
    <a:srgbClr val="E6E6E6"/>
    <a:srgbClr val="215968"/>
    <a:srgbClr val="FFFF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7" autoAdjust="0"/>
    <p:restoredTop sz="94152" autoAdjust="0"/>
  </p:normalViewPr>
  <p:slideViewPr>
    <p:cSldViewPr>
      <p:cViewPr varScale="1">
        <p:scale>
          <a:sx n="72" d="100"/>
          <a:sy n="72" d="100"/>
        </p:scale>
        <p:origin x="3558" y="84"/>
      </p:cViewPr>
      <p:guideLst>
        <p:guide orient="horz" pos="4118"/>
        <p:guide pos="4201"/>
        <p:guide pos="346"/>
        <p:guide pos="142"/>
        <p:guide pos="4178"/>
        <p:guide pos="368"/>
        <p:guide pos="3929"/>
        <p:guide pos="3952"/>
        <p:guide pos="4247"/>
        <p:guide pos="2160"/>
        <p:guide pos="73"/>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authors.xml" Type="http://schemas.microsoft.com/office/2018/10/relationships/authors"/><Relationship Id="rId11" Target="../customXml/item1.xml" Type="http://schemas.openxmlformats.org/officeDocument/2006/relationships/customXml"/><Relationship Id="rId12" Target="../customXml/item2.xml" Type="http://schemas.openxmlformats.org/officeDocument/2006/relationships/customXml"/><Relationship Id="rId13" Target="../customXml/item3.xml" Type="http://schemas.openxmlformats.org/officeDocument/2006/relationships/customXml"/><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commentAuthors.xml" Type="http://schemas.openxmlformats.org/officeDocument/2006/relationships/commentAuthors"/><Relationship Id="rId6" Target="presProps.xml" Type="http://schemas.openxmlformats.org/officeDocument/2006/relationships/presProps"/><Relationship Id="rId7" Target="viewProps.xml" Type="http://schemas.openxmlformats.org/officeDocument/2006/relationships/viewProps"/><Relationship Id="rId8" Target="theme/theme1.xml" Type="http://schemas.openxmlformats.org/officeDocument/2006/relationships/theme"/><Relationship Id="rId9"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30" tIns="45715" rIns="91430"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0" tIns="45715" rIns="91430" bIns="45715" rtlCol="0"/>
          <a:lstStyle>
            <a:lvl1pPr algn="r">
              <a:defRPr sz="1200"/>
            </a:lvl1pPr>
          </a:lstStyle>
          <a:p>
            <a:fld id="{7ACECEF2-7819-4615-B73A-30FD7F758142}" type="datetimeFigureOut">
              <a:rPr kumimoji="1" lang="ja-JP" altLang="en-US" smtClean="0"/>
              <a:t>2025/2/28</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0" tIns="45715" rIns="91430" bIns="45715" rtlCol="0" anchor="ctr"/>
          <a:lstStyle/>
          <a:p>
            <a:endParaRPr lang="ja-JP" altLang="en-US"/>
          </a:p>
        </p:txBody>
      </p:sp>
      <p:sp>
        <p:nvSpPr>
          <p:cNvPr id="5" name="ノート プレースホルダー 4"/>
          <p:cNvSpPr>
            <a:spLocks noGrp="1"/>
          </p:cNvSpPr>
          <p:nvPr>
            <p:ph type="body" sz="quarter" idx="3"/>
          </p:nvPr>
        </p:nvSpPr>
        <p:spPr>
          <a:xfrm>
            <a:off x="681039" y="4721227"/>
            <a:ext cx="5445125" cy="4471988"/>
          </a:xfrm>
          <a:prstGeom prst="rect">
            <a:avLst/>
          </a:prstGeom>
        </p:spPr>
        <p:txBody>
          <a:bodyPr vert="horz" lIns="91430" tIns="45715" rIns="91430"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4"/>
            <a:ext cx="2949575" cy="496887"/>
          </a:xfrm>
          <a:prstGeom prst="rect">
            <a:avLst/>
          </a:prstGeom>
        </p:spPr>
        <p:txBody>
          <a:bodyPr vert="horz" lIns="91430" tIns="45715" rIns="91430"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0" tIns="45715" rIns="91430" bIns="45715" rtlCol="0" anchor="b"/>
          <a:lstStyle>
            <a:lvl1pPr algn="r">
              <a:defRPr sz="1200"/>
            </a:lvl1pPr>
          </a:lstStyle>
          <a:p>
            <a:fld id="{152ABEC6-2913-4F61-A86D-723B575ECA06}" type="slidenum">
              <a:rPr kumimoji="1" lang="ja-JP" altLang="en-US" smtClean="0"/>
              <a:t>‹#›</a:t>
            </a:fld>
            <a:endParaRPr kumimoji="1" lang="ja-JP" altLang="en-US"/>
          </a:p>
        </p:txBody>
      </p:sp>
    </p:spTree>
    <p:extLst>
      <p:ext uri="{BB962C8B-B14F-4D97-AF65-F5344CB8AC3E}">
        <p14:creationId xmlns:p14="http://schemas.microsoft.com/office/powerpoint/2010/main" val="2374143895"/>
      </p:ext>
    </p:extLst>
  </p:cSld>
  <p:clrMap bg1="lt1" tx1="dk1" bg2="lt2" tx2="dk2" accent1="accent1" accent2="accent2" accent3="accent3" accent4="accent4" accent5="accent5" accent6="accent6" hlink="hlink" folHlink="folHlink"/>
  <p:notesStyle>
    <a:lvl1pPr marL="0" algn="l" defTabSz="938529" rtl="0" eaLnBrk="1" latinLnBrk="0" hangingPunct="1">
      <a:defRPr kumimoji="1" sz="1243" kern="1200">
        <a:solidFill>
          <a:schemeClr val="tx1"/>
        </a:solidFill>
        <a:latin typeface="+mn-lt"/>
        <a:ea typeface="+mn-ea"/>
        <a:cs typeface="+mn-cs"/>
      </a:defRPr>
    </a:lvl1pPr>
    <a:lvl2pPr marL="469264" algn="l" defTabSz="938529" rtl="0" eaLnBrk="1" latinLnBrk="0" hangingPunct="1">
      <a:defRPr kumimoji="1" sz="1243" kern="1200">
        <a:solidFill>
          <a:schemeClr val="tx1"/>
        </a:solidFill>
        <a:latin typeface="+mn-lt"/>
        <a:ea typeface="+mn-ea"/>
        <a:cs typeface="+mn-cs"/>
      </a:defRPr>
    </a:lvl2pPr>
    <a:lvl3pPr marL="938529" algn="l" defTabSz="938529" rtl="0" eaLnBrk="1" latinLnBrk="0" hangingPunct="1">
      <a:defRPr kumimoji="1" sz="1243" kern="1200">
        <a:solidFill>
          <a:schemeClr val="tx1"/>
        </a:solidFill>
        <a:latin typeface="+mn-lt"/>
        <a:ea typeface="+mn-ea"/>
        <a:cs typeface="+mn-cs"/>
      </a:defRPr>
    </a:lvl3pPr>
    <a:lvl4pPr marL="1407793" algn="l" defTabSz="938529" rtl="0" eaLnBrk="1" latinLnBrk="0" hangingPunct="1">
      <a:defRPr kumimoji="1" sz="1243" kern="1200">
        <a:solidFill>
          <a:schemeClr val="tx1"/>
        </a:solidFill>
        <a:latin typeface="+mn-lt"/>
        <a:ea typeface="+mn-ea"/>
        <a:cs typeface="+mn-cs"/>
      </a:defRPr>
    </a:lvl4pPr>
    <a:lvl5pPr marL="1877058" algn="l" defTabSz="938529" rtl="0" eaLnBrk="1" latinLnBrk="0" hangingPunct="1">
      <a:defRPr kumimoji="1" sz="1243" kern="1200">
        <a:solidFill>
          <a:schemeClr val="tx1"/>
        </a:solidFill>
        <a:latin typeface="+mn-lt"/>
        <a:ea typeface="+mn-ea"/>
        <a:cs typeface="+mn-cs"/>
      </a:defRPr>
    </a:lvl5pPr>
    <a:lvl6pPr marL="2346322" algn="l" defTabSz="938529" rtl="0" eaLnBrk="1" latinLnBrk="0" hangingPunct="1">
      <a:defRPr kumimoji="1" sz="1243" kern="1200">
        <a:solidFill>
          <a:schemeClr val="tx1"/>
        </a:solidFill>
        <a:latin typeface="+mn-lt"/>
        <a:ea typeface="+mn-ea"/>
        <a:cs typeface="+mn-cs"/>
      </a:defRPr>
    </a:lvl6pPr>
    <a:lvl7pPr marL="2815587" algn="l" defTabSz="938529" rtl="0" eaLnBrk="1" latinLnBrk="0" hangingPunct="1">
      <a:defRPr kumimoji="1" sz="1243" kern="1200">
        <a:solidFill>
          <a:schemeClr val="tx1"/>
        </a:solidFill>
        <a:latin typeface="+mn-lt"/>
        <a:ea typeface="+mn-ea"/>
        <a:cs typeface="+mn-cs"/>
      </a:defRPr>
    </a:lvl7pPr>
    <a:lvl8pPr marL="3284851" algn="l" defTabSz="938529" rtl="0" eaLnBrk="1" latinLnBrk="0" hangingPunct="1">
      <a:defRPr kumimoji="1" sz="1243" kern="1200">
        <a:solidFill>
          <a:schemeClr val="tx1"/>
        </a:solidFill>
        <a:latin typeface="+mn-lt"/>
        <a:ea typeface="+mn-ea"/>
        <a:cs typeface="+mn-cs"/>
      </a:defRPr>
    </a:lvl8pPr>
    <a:lvl9pPr marL="3754115" algn="l" defTabSz="938529" rtl="0" eaLnBrk="1" latinLnBrk="0" hangingPunct="1">
      <a:defRPr kumimoji="1" sz="1243"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37932">
              <a:defRPr/>
            </a:pPr>
            <a:fld id="{152ABEC6-2913-4F61-A86D-723B575ECA06}" type="slidenum">
              <a:rPr lang="ja-JP" altLang="en-US">
                <a:solidFill>
                  <a:prstClr val="black"/>
                </a:solidFill>
                <a:latin typeface="Calibri"/>
                <a:ea typeface="ＭＳ Ｐゴシック" panose="020B0600070205080204" pitchFamily="50" charset="-128"/>
              </a:rPr>
              <a:pPr defTabSz="937932">
                <a:defRPr/>
              </a:pPr>
              <a:t>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013254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24088" y="768350"/>
            <a:ext cx="2654300" cy="38369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71040">
              <a:defRPr/>
            </a:pPr>
            <a:fld id="{152ABEC6-2913-4F61-A86D-723B575ECA06}" type="slidenum">
              <a:rPr lang="ja-JP" altLang="en-US">
                <a:solidFill>
                  <a:prstClr val="black"/>
                </a:solidFill>
                <a:latin typeface="Calibri"/>
                <a:ea typeface="ＭＳ Ｐゴシック" panose="020B0600070205080204" pitchFamily="50" charset="-128"/>
              </a:rPr>
              <a:pPr defTabSz="971040">
                <a:defRPr/>
              </a:pPr>
              <a:t>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04546031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4"/>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1"/>
            <a:ext cx="4800600" cy="2531534"/>
          </a:xfrm>
        </p:spPr>
        <p:txBody>
          <a:bodyPr/>
          <a:lstStyle>
            <a:lvl1pPr marL="0" indent="0" algn="ctr">
              <a:buNone/>
              <a:defRPr>
                <a:solidFill>
                  <a:schemeClr val="tx1">
                    <a:tint val="75000"/>
                  </a:schemeClr>
                </a:solidFill>
              </a:defRPr>
            </a:lvl1pPr>
            <a:lvl2pPr marL="467414" indent="0" algn="ctr">
              <a:buNone/>
              <a:defRPr>
                <a:solidFill>
                  <a:schemeClr val="tx1">
                    <a:tint val="75000"/>
                  </a:schemeClr>
                </a:solidFill>
              </a:defRPr>
            </a:lvl2pPr>
            <a:lvl3pPr marL="934830" indent="0" algn="ctr">
              <a:buNone/>
              <a:defRPr>
                <a:solidFill>
                  <a:schemeClr val="tx1">
                    <a:tint val="75000"/>
                  </a:schemeClr>
                </a:solidFill>
              </a:defRPr>
            </a:lvl3pPr>
            <a:lvl4pPr marL="1402244" indent="0" algn="ctr">
              <a:buNone/>
              <a:defRPr>
                <a:solidFill>
                  <a:schemeClr val="tx1">
                    <a:tint val="75000"/>
                  </a:schemeClr>
                </a:solidFill>
              </a:defRPr>
            </a:lvl4pPr>
            <a:lvl5pPr marL="1869659" indent="0" algn="ctr">
              <a:buNone/>
              <a:defRPr>
                <a:solidFill>
                  <a:schemeClr val="tx1">
                    <a:tint val="75000"/>
                  </a:schemeClr>
                </a:solidFill>
              </a:defRPr>
            </a:lvl5pPr>
            <a:lvl6pPr marL="2337073" indent="0" algn="ctr">
              <a:buNone/>
              <a:defRPr>
                <a:solidFill>
                  <a:schemeClr val="tx1">
                    <a:tint val="75000"/>
                  </a:schemeClr>
                </a:solidFill>
              </a:defRPr>
            </a:lvl6pPr>
            <a:lvl7pPr marL="2804489" indent="0" algn="ctr">
              <a:buNone/>
              <a:defRPr>
                <a:solidFill>
                  <a:schemeClr val="tx1">
                    <a:tint val="75000"/>
                  </a:schemeClr>
                </a:solidFill>
              </a:defRPr>
            </a:lvl7pPr>
            <a:lvl8pPr marL="3271904" indent="0" algn="ctr">
              <a:buNone/>
              <a:defRPr>
                <a:solidFill>
                  <a:schemeClr val="tx1">
                    <a:tint val="75000"/>
                  </a:schemeClr>
                </a:solidFill>
              </a:defRPr>
            </a:lvl8pPr>
            <a:lvl9pPr marL="373931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198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328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3" y="396703"/>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8069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235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6" y="6365522"/>
            <a:ext cx="5829300" cy="1967442"/>
          </a:xfrm>
        </p:spPr>
        <p:txBody>
          <a:bodyPr anchor="t"/>
          <a:lstStyle>
            <a:lvl1pPr algn="l">
              <a:defRPr sz="4095"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6" y="4198590"/>
            <a:ext cx="5829300" cy="2166936"/>
          </a:xfrm>
        </p:spPr>
        <p:txBody>
          <a:bodyPr anchor="b"/>
          <a:lstStyle>
            <a:lvl1pPr marL="0" indent="0">
              <a:buNone/>
              <a:defRPr sz="2000">
                <a:solidFill>
                  <a:schemeClr val="tx1">
                    <a:tint val="75000"/>
                  </a:schemeClr>
                </a:solidFill>
              </a:defRPr>
            </a:lvl1pPr>
            <a:lvl2pPr marL="467414" indent="0">
              <a:buNone/>
              <a:defRPr sz="1810">
                <a:solidFill>
                  <a:schemeClr val="tx1">
                    <a:tint val="75000"/>
                  </a:schemeClr>
                </a:solidFill>
              </a:defRPr>
            </a:lvl2pPr>
            <a:lvl3pPr marL="934830" indent="0">
              <a:buNone/>
              <a:defRPr sz="1714">
                <a:solidFill>
                  <a:schemeClr val="tx1">
                    <a:tint val="75000"/>
                  </a:schemeClr>
                </a:solidFill>
              </a:defRPr>
            </a:lvl3pPr>
            <a:lvl4pPr marL="1402244" indent="0">
              <a:buNone/>
              <a:defRPr sz="1429">
                <a:solidFill>
                  <a:schemeClr val="tx1">
                    <a:tint val="75000"/>
                  </a:schemeClr>
                </a:solidFill>
              </a:defRPr>
            </a:lvl4pPr>
            <a:lvl5pPr marL="1869659" indent="0">
              <a:buNone/>
              <a:defRPr sz="1429">
                <a:solidFill>
                  <a:schemeClr val="tx1">
                    <a:tint val="75000"/>
                  </a:schemeClr>
                </a:solidFill>
              </a:defRPr>
            </a:lvl5pPr>
            <a:lvl6pPr marL="2337073" indent="0">
              <a:buNone/>
              <a:defRPr sz="1429">
                <a:solidFill>
                  <a:schemeClr val="tx1">
                    <a:tint val="75000"/>
                  </a:schemeClr>
                </a:solidFill>
              </a:defRPr>
            </a:lvl6pPr>
            <a:lvl7pPr marL="2804489" indent="0">
              <a:buNone/>
              <a:defRPr sz="1429">
                <a:solidFill>
                  <a:schemeClr val="tx1">
                    <a:tint val="75000"/>
                  </a:schemeClr>
                </a:solidFill>
              </a:defRPr>
            </a:lvl7pPr>
            <a:lvl8pPr marL="3271904" indent="0">
              <a:buNone/>
              <a:defRPr sz="1429">
                <a:solidFill>
                  <a:schemeClr val="tx1">
                    <a:tint val="75000"/>
                  </a:schemeClr>
                </a:solidFill>
              </a:defRPr>
            </a:lvl8pPr>
            <a:lvl9pPr marL="3739319" indent="0">
              <a:buNone/>
              <a:defRPr sz="1429">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0620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5"/>
            <a:ext cx="3028950" cy="6537502"/>
          </a:xfrm>
        </p:spPr>
        <p:txBody>
          <a:bodyPr/>
          <a:lstStyle>
            <a:lvl1pPr>
              <a:defRPr sz="2857"/>
            </a:lvl1pPr>
            <a:lvl2pPr>
              <a:defRPr sz="2381"/>
            </a:lvl2pPr>
            <a:lvl3pPr>
              <a:defRPr sz="2000"/>
            </a:lvl3pPr>
            <a:lvl4pPr>
              <a:defRPr sz="1810"/>
            </a:lvl4pPr>
            <a:lvl5pPr>
              <a:defRPr sz="1810"/>
            </a:lvl5pPr>
            <a:lvl6pPr>
              <a:defRPr sz="1810"/>
            </a:lvl6pPr>
            <a:lvl7pPr>
              <a:defRPr sz="1810"/>
            </a:lvl7pPr>
            <a:lvl8pPr>
              <a:defRPr sz="1810"/>
            </a:lvl8pPr>
            <a:lvl9pPr>
              <a:defRPr sz="181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5"/>
            <a:ext cx="3028950" cy="6537502"/>
          </a:xfrm>
        </p:spPr>
        <p:txBody>
          <a:bodyPr/>
          <a:lstStyle>
            <a:lvl1pPr>
              <a:defRPr sz="2857"/>
            </a:lvl1pPr>
            <a:lvl2pPr>
              <a:defRPr sz="2381"/>
            </a:lvl2pPr>
            <a:lvl3pPr>
              <a:defRPr sz="2000"/>
            </a:lvl3pPr>
            <a:lvl4pPr>
              <a:defRPr sz="1810"/>
            </a:lvl4pPr>
            <a:lvl5pPr>
              <a:defRPr sz="1810"/>
            </a:lvl5pPr>
            <a:lvl6pPr>
              <a:defRPr sz="1810"/>
            </a:lvl6pPr>
            <a:lvl7pPr>
              <a:defRPr sz="1810"/>
            </a:lvl7pPr>
            <a:lvl8pPr>
              <a:defRPr sz="1810"/>
            </a:lvl8pPr>
            <a:lvl9pPr>
              <a:defRPr sz="181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90356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5" y="2217387"/>
            <a:ext cx="3030141" cy="924101"/>
          </a:xfrm>
        </p:spPr>
        <p:txBody>
          <a:bodyPr anchor="b"/>
          <a:lstStyle>
            <a:lvl1pPr marL="0" indent="0">
              <a:buNone/>
              <a:defRPr sz="2381" b="1"/>
            </a:lvl1pPr>
            <a:lvl2pPr marL="467414" indent="0">
              <a:buNone/>
              <a:defRPr sz="2000" b="1"/>
            </a:lvl2pPr>
            <a:lvl3pPr marL="934830" indent="0">
              <a:buNone/>
              <a:defRPr sz="1810" b="1"/>
            </a:lvl3pPr>
            <a:lvl4pPr marL="1402244" indent="0">
              <a:buNone/>
              <a:defRPr sz="1714" b="1"/>
            </a:lvl4pPr>
            <a:lvl5pPr marL="1869659" indent="0">
              <a:buNone/>
              <a:defRPr sz="1714" b="1"/>
            </a:lvl5pPr>
            <a:lvl6pPr marL="2337073" indent="0">
              <a:buNone/>
              <a:defRPr sz="1714" b="1"/>
            </a:lvl6pPr>
            <a:lvl7pPr marL="2804489" indent="0">
              <a:buNone/>
              <a:defRPr sz="1714" b="1"/>
            </a:lvl7pPr>
            <a:lvl8pPr marL="3271904" indent="0">
              <a:buNone/>
              <a:defRPr sz="1714" b="1"/>
            </a:lvl8pPr>
            <a:lvl9pPr marL="3739319" indent="0">
              <a:buNone/>
              <a:defRPr sz="1714"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5" y="3141486"/>
            <a:ext cx="3030141" cy="5707417"/>
          </a:xfrm>
        </p:spPr>
        <p:txBody>
          <a:bodyPr/>
          <a:lstStyle>
            <a:lvl1pPr>
              <a:defRPr sz="2381"/>
            </a:lvl1pPr>
            <a:lvl2pPr>
              <a:defRPr sz="2000"/>
            </a:lvl2pPr>
            <a:lvl3pPr>
              <a:defRPr sz="1810"/>
            </a:lvl3pPr>
            <a:lvl4pPr>
              <a:defRPr sz="1714"/>
            </a:lvl4pPr>
            <a:lvl5pPr>
              <a:defRPr sz="1714"/>
            </a:lvl5pPr>
            <a:lvl6pPr>
              <a:defRPr sz="1714"/>
            </a:lvl6pPr>
            <a:lvl7pPr>
              <a:defRPr sz="1714"/>
            </a:lvl7pPr>
            <a:lvl8pPr>
              <a:defRPr sz="1714"/>
            </a:lvl8pPr>
            <a:lvl9pPr>
              <a:defRPr sz="1714"/>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5" y="2217387"/>
            <a:ext cx="3031331" cy="924101"/>
          </a:xfrm>
        </p:spPr>
        <p:txBody>
          <a:bodyPr anchor="b"/>
          <a:lstStyle>
            <a:lvl1pPr marL="0" indent="0">
              <a:buNone/>
              <a:defRPr sz="2381" b="1"/>
            </a:lvl1pPr>
            <a:lvl2pPr marL="467414" indent="0">
              <a:buNone/>
              <a:defRPr sz="2000" b="1"/>
            </a:lvl2pPr>
            <a:lvl3pPr marL="934830" indent="0">
              <a:buNone/>
              <a:defRPr sz="1810" b="1"/>
            </a:lvl3pPr>
            <a:lvl4pPr marL="1402244" indent="0">
              <a:buNone/>
              <a:defRPr sz="1714" b="1"/>
            </a:lvl4pPr>
            <a:lvl5pPr marL="1869659" indent="0">
              <a:buNone/>
              <a:defRPr sz="1714" b="1"/>
            </a:lvl5pPr>
            <a:lvl6pPr marL="2337073" indent="0">
              <a:buNone/>
              <a:defRPr sz="1714" b="1"/>
            </a:lvl6pPr>
            <a:lvl7pPr marL="2804489" indent="0">
              <a:buNone/>
              <a:defRPr sz="1714" b="1"/>
            </a:lvl7pPr>
            <a:lvl8pPr marL="3271904" indent="0">
              <a:buNone/>
              <a:defRPr sz="1714" b="1"/>
            </a:lvl8pPr>
            <a:lvl9pPr marL="3739319" indent="0">
              <a:buNone/>
              <a:defRPr sz="1714"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5" y="3141486"/>
            <a:ext cx="3031331" cy="5707417"/>
          </a:xfrm>
        </p:spPr>
        <p:txBody>
          <a:bodyPr/>
          <a:lstStyle>
            <a:lvl1pPr>
              <a:defRPr sz="2381"/>
            </a:lvl1pPr>
            <a:lvl2pPr>
              <a:defRPr sz="2000"/>
            </a:lvl2pPr>
            <a:lvl3pPr>
              <a:defRPr sz="1810"/>
            </a:lvl3pPr>
            <a:lvl4pPr>
              <a:defRPr sz="1714"/>
            </a:lvl4pPr>
            <a:lvl5pPr>
              <a:defRPr sz="1714"/>
            </a:lvl5pPr>
            <a:lvl6pPr>
              <a:defRPr sz="1714"/>
            </a:lvl6pPr>
            <a:lvl7pPr>
              <a:defRPr sz="1714"/>
            </a:lvl7pPr>
            <a:lvl8pPr>
              <a:defRPr sz="1714"/>
            </a:lvl8pPr>
            <a:lvl9pPr>
              <a:defRPr sz="1714"/>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35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949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42499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6"/>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92" y="394408"/>
            <a:ext cx="3833813" cy="8454498"/>
          </a:xfrm>
        </p:spPr>
        <p:txBody>
          <a:bodyPr/>
          <a:lstStyle>
            <a:lvl1pPr>
              <a:defRPr sz="3238"/>
            </a:lvl1pPr>
            <a:lvl2pPr>
              <a:defRPr sz="2857"/>
            </a:lvl2pPr>
            <a:lvl3pPr>
              <a:defRPr sz="2381"/>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3" y="2072925"/>
            <a:ext cx="2256235" cy="6775980"/>
          </a:xfrm>
        </p:spPr>
        <p:txBody>
          <a:bodyPr/>
          <a:lstStyle>
            <a:lvl1pPr marL="0" indent="0">
              <a:buNone/>
              <a:defRPr sz="1429"/>
            </a:lvl1pPr>
            <a:lvl2pPr marL="467414" indent="0">
              <a:buNone/>
              <a:defRPr sz="1238"/>
            </a:lvl2pPr>
            <a:lvl3pPr marL="934830" indent="0">
              <a:buNone/>
              <a:defRPr sz="1048"/>
            </a:lvl3pPr>
            <a:lvl4pPr marL="1402244" indent="0">
              <a:buNone/>
              <a:defRPr sz="952"/>
            </a:lvl4pPr>
            <a:lvl5pPr marL="1869659" indent="0">
              <a:buNone/>
              <a:defRPr sz="952"/>
            </a:lvl5pPr>
            <a:lvl6pPr marL="2337073" indent="0">
              <a:buNone/>
              <a:defRPr sz="952"/>
            </a:lvl6pPr>
            <a:lvl7pPr marL="2804489" indent="0">
              <a:buNone/>
              <a:defRPr sz="952"/>
            </a:lvl7pPr>
            <a:lvl8pPr marL="3271904" indent="0">
              <a:buNone/>
              <a:defRPr sz="952"/>
            </a:lvl8pPr>
            <a:lvl9pPr marL="3739319" indent="0">
              <a:buNone/>
              <a:defRPr sz="952"/>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4183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5" y="6934203"/>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5" y="885121"/>
            <a:ext cx="4114800" cy="5943600"/>
          </a:xfrm>
        </p:spPr>
        <p:txBody>
          <a:bodyPr/>
          <a:lstStyle>
            <a:lvl1pPr marL="0" indent="0">
              <a:buNone/>
              <a:defRPr sz="3238"/>
            </a:lvl1pPr>
            <a:lvl2pPr marL="467414" indent="0">
              <a:buNone/>
              <a:defRPr sz="2857"/>
            </a:lvl2pPr>
            <a:lvl3pPr marL="934830" indent="0">
              <a:buNone/>
              <a:defRPr sz="2381"/>
            </a:lvl3pPr>
            <a:lvl4pPr marL="1402244" indent="0">
              <a:buNone/>
              <a:defRPr sz="2000"/>
            </a:lvl4pPr>
            <a:lvl5pPr marL="1869659" indent="0">
              <a:buNone/>
              <a:defRPr sz="2000"/>
            </a:lvl5pPr>
            <a:lvl6pPr marL="2337073" indent="0">
              <a:buNone/>
              <a:defRPr sz="2000"/>
            </a:lvl6pPr>
            <a:lvl7pPr marL="2804489" indent="0">
              <a:buNone/>
              <a:defRPr sz="2000"/>
            </a:lvl7pPr>
            <a:lvl8pPr marL="3271904" indent="0">
              <a:buNone/>
              <a:defRPr sz="2000"/>
            </a:lvl8pPr>
            <a:lvl9pPr marL="3739319"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344215" y="7752824"/>
            <a:ext cx="4114800" cy="1162578"/>
          </a:xfrm>
        </p:spPr>
        <p:txBody>
          <a:bodyPr/>
          <a:lstStyle>
            <a:lvl1pPr marL="0" indent="0">
              <a:buNone/>
              <a:defRPr sz="1429"/>
            </a:lvl1pPr>
            <a:lvl2pPr marL="467414" indent="0">
              <a:buNone/>
              <a:defRPr sz="1238"/>
            </a:lvl2pPr>
            <a:lvl3pPr marL="934830" indent="0">
              <a:buNone/>
              <a:defRPr sz="1048"/>
            </a:lvl3pPr>
            <a:lvl4pPr marL="1402244" indent="0">
              <a:buNone/>
              <a:defRPr sz="952"/>
            </a:lvl4pPr>
            <a:lvl5pPr marL="1869659" indent="0">
              <a:buNone/>
              <a:defRPr sz="952"/>
            </a:lvl5pPr>
            <a:lvl6pPr marL="2337073" indent="0">
              <a:buNone/>
              <a:defRPr sz="952"/>
            </a:lvl6pPr>
            <a:lvl7pPr marL="2804489" indent="0">
              <a:buNone/>
              <a:defRPr sz="952"/>
            </a:lvl7pPr>
            <a:lvl8pPr marL="3271904" indent="0">
              <a:buNone/>
              <a:defRPr sz="952"/>
            </a:lvl8pPr>
            <a:lvl9pPr marL="3739319" indent="0">
              <a:buNone/>
              <a:defRPr sz="952"/>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C56B299-398B-4979-9E73-E20F41E712D2}" type="datetimeFigureOut">
              <a:rPr lang="ja-JP" altLang="en-US" smtClean="0">
                <a:solidFill>
                  <a:prstClr val="black">
                    <a:tint val="75000"/>
                  </a:prstClr>
                </a:solidFill>
              </a:rPr>
              <a:pPr/>
              <a:t>2025/2/28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344456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3" y="396700"/>
            <a:ext cx="6172200" cy="1650999"/>
          </a:xfrm>
          <a:prstGeom prst="rect">
            <a:avLst/>
          </a:prstGeom>
        </p:spPr>
        <p:txBody>
          <a:bodyPr vert="horz" lIns="98155" tIns="49078" rIns="98155" bIns="49078"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3" y="2311405"/>
            <a:ext cx="6172200" cy="6537502"/>
          </a:xfrm>
          <a:prstGeom prst="rect">
            <a:avLst/>
          </a:prstGeom>
        </p:spPr>
        <p:txBody>
          <a:bodyPr vert="horz" lIns="98155" tIns="49078" rIns="98155" bIns="49078"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3" y="9181396"/>
            <a:ext cx="1600200" cy="527403"/>
          </a:xfrm>
          <a:prstGeom prst="rect">
            <a:avLst/>
          </a:prstGeom>
        </p:spPr>
        <p:txBody>
          <a:bodyPr vert="horz" lIns="98155" tIns="49078" rIns="98155" bIns="49078" rtlCol="0" anchor="ctr"/>
          <a:lstStyle>
            <a:lvl1pPr algn="l">
              <a:defRPr sz="1238">
                <a:solidFill>
                  <a:schemeClr val="tx1">
                    <a:tint val="75000"/>
                  </a:schemeClr>
                </a:solidFill>
              </a:defRPr>
            </a:lvl1pPr>
          </a:lstStyle>
          <a:p>
            <a:pPr defTabSz="934830"/>
            <a:fld id="{2C56B299-398B-4979-9E73-E20F41E712D2}" type="datetimeFigureOut">
              <a:rPr lang="ja-JP" altLang="en-US" smtClean="0">
                <a:solidFill>
                  <a:prstClr val="black">
                    <a:tint val="75000"/>
                  </a:prstClr>
                </a:solidFill>
              </a:rPr>
              <a:pPr defTabSz="934830"/>
              <a:t>2025/2/28</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1" y="9181396"/>
            <a:ext cx="2171700" cy="527403"/>
          </a:xfrm>
          <a:prstGeom prst="rect">
            <a:avLst/>
          </a:prstGeom>
        </p:spPr>
        <p:txBody>
          <a:bodyPr vert="horz" lIns="98155" tIns="49078" rIns="98155" bIns="49078" rtlCol="0" anchor="ctr"/>
          <a:lstStyle>
            <a:lvl1pPr algn="ctr">
              <a:defRPr sz="1238">
                <a:solidFill>
                  <a:schemeClr val="tx1">
                    <a:tint val="75000"/>
                  </a:schemeClr>
                </a:solidFill>
              </a:defRPr>
            </a:lvl1pPr>
          </a:lstStyle>
          <a:p>
            <a:pPr defTabSz="934830"/>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3" y="9181396"/>
            <a:ext cx="1600200" cy="527403"/>
          </a:xfrm>
          <a:prstGeom prst="rect">
            <a:avLst/>
          </a:prstGeom>
        </p:spPr>
        <p:txBody>
          <a:bodyPr vert="horz" lIns="98155" tIns="49078" rIns="98155" bIns="49078" rtlCol="0" anchor="ctr"/>
          <a:lstStyle>
            <a:lvl1pPr algn="r">
              <a:defRPr sz="1238">
                <a:solidFill>
                  <a:schemeClr val="tx1">
                    <a:tint val="75000"/>
                  </a:schemeClr>
                </a:solidFill>
              </a:defRPr>
            </a:lvl1pPr>
          </a:lstStyle>
          <a:p>
            <a:pPr defTabSz="934830"/>
            <a:fld id="{32927FFD-3D24-4EC2-AEC8-E83A8D96C0AC}" type="slidenum">
              <a:rPr lang="ja-JP" altLang="en-US" smtClean="0">
                <a:solidFill>
                  <a:prstClr val="black">
                    <a:tint val="75000"/>
                  </a:prstClr>
                </a:solidFill>
              </a:rPr>
              <a:pPr defTabSz="934830"/>
              <a:t>‹#›</a:t>
            </a:fld>
            <a:endParaRPr lang="ja-JP" altLang="en-US">
              <a:solidFill>
                <a:prstClr val="black">
                  <a:tint val="75000"/>
                </a:prstClr>
              </a:solidFill>
            </a:endParaRPr>
          </a:p>
        </p:txBody>
      </p:sp>
    </p:spTree>
    <p:extLst>
      <p:ext uri="{BB962C8B-B14F-4D97-AF65-F5344CB8AC3E}">
        <p14:creationId xmlns:p14="http://schemas.microsoft.com/office/powerpoint/2010/main" val="35598182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34830" rtl="0" eaLnBrk="1" latinLnBrk="0" hangingPunct="1">
        <a:spcBef>
          <a:spcPct val="0"/>
        </a:spcBef>
        <a:buNone/>
        <a:defRPr kumimoji="1" sz="4572" kern="1200">
          <a:solidFill>
            <a:schemeClr val="tx1"/>
          </a:solidFill>
          <a:latin typeface="+mj-lt"/>
          <a:ea typeface="+mj-ea"/>
          <a:cs typeface="+mj-cs"/>
        </a:defRPr>
      </a:lvl1pPr>
    </p:titleStyle>
    <p:bodyStyle>
      <a:lvl1pPr marL="350561" indent="-350561" algn="l" defTabSz="934830" rtl="0" eaLnBrk="1" latinLnBrk="0" hangingPunct="1">
        <a:spcBef>
          <a:spcPct val="20000"/>
        </a:spcBef>
        <a:buFont typeface="Arial" pitchFamily="34" charset="0"/>
        <a:buChar char="•"/>
        <a:defRPr kumimoji="1" sz="3238" kern="1200">
          <a:solidFill>
            <a:schemeClr val="tx1"/>
          </a:solidFill>
          <a:latin typeface="+mn-lt"/>
          <a:ea typeface="+mn-ea"/>
          <a:cs typeface="+mn-cs"/>
        </a:defRPr>
      </a:lvl1pPr>
      <a:lvl2pPr marL="759549" indent="-292135" algn="l" defTabSz="934830" rtl="0" eaLnBrk="1" latinLnBrk="0" hangingPunct="1">
        <a:spcBef>
          <a:spcPct val="20000"/>
        </a:spcBef>
        <a:buFont typeface="Arial" pitchFamily="34" charset="0"/>
        <a:buChar char="–"/>
        <a:defRPr kumimoji="1" sz="2857" kern="1200">
          <a:solidFill>
            <a:schemeClr val="tx1"/>
          </a:solidFill>
          <a:latin typeface="+mn-lt"/>
          <a:ea typeface="+mn-ea"/>
          <a:cs typeface="+mn-cs"/>
        </a:defRPr>
      </a:lvl2pPr>
      <a:lvl3pPr marL="1168538" indent="-233708" algn="l" defTabSz="934830" rtl="0" eaLnBrk="1" latinLnBrk="0" hangingPunct="1">
        <a:spcBef>
          <a:spcPct val="20000"/>
        </a:spcBef>
        <a:buFont typeface="Arial" pitchFamily="34" charset="0"/>
        <a:buChar char="•"/>
        <a:defRPr kumimoji="1" sz="2381" kern="1200">
          <a:solidFill>
            <a:schemeClr val="tx1"/>
          </a:solidFill>
          <a:latin typeface="+mn-lt"/>
          <a:ea typeface="+mn-ea"/>
          <a:cs typeface="+mn-cs"/>
        </a:defRPr>
      </a:lvl3pPr>
      <a:lvl4pPr marL="1635953" indent="-233708" algn="l" defTabSz="93483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103368" indent="-233708" algn="l" defTabSz="93483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70782" indent="-233708" algn="l" defTabSz="93483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3038197" indent="-233708" algn="l" defTabSz="93483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505612" indent="-233708" algn="l" defTabSz="93483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973026" indent="-233708" algn="l" defTabSz="93483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34830" rtl="0" eaLnBrk="1" latinLnBrk="0" hangingPunct="1">
        <a:defRPr kumimoji="1" sz="1810" kern="1200">
          <a:solidFill>
            <a:schemeClr val="tx1"/>
          </a:solidFill>
          <a:latin typeface="+mn-lt"/>
          <a:ea typeface="+mn-ea"/>
          <a:cs typeface="+mn-cs"/>
        </a:defRPr>
      </a:lvl1pPr>
      <a:lvl2pPr marL="467414" algn="l" defTabSz="934830" rtl="0" eaLnBrk="1" latinLnBrk="0" hangingPunct="1">
        <a:defRPr kumimoji="1" sz="1810" kern="1200">
          <a:solidFill>
            <a:schemeClr val="tx1"/>
          </a:solidFill>
          <a:latin typeface="+mn-lt"/>
          <a:ea typeface="+mn-ea"/>
          <a:cs typeface="+mn-cs"/>
        </a:defRPr>
      </a:lvl2pPr>
      <a:lvl3pPr marL="934830" algn="l" defTabSz="934830" rtl="0" eaLnBrk="1" latinLnBrk="0" hangingPunct="1">
        <a:defRPr kumimoji="1" sz="1810" kern="1200">
          <a:solidFill>
            <a:schemeClr val="tx1"/>
          </a:solidFill>
          <a:latin typeface="+mn-lt"/>
          <a:ea typeface="+mn-ea"/>
          <a:cs typeface="+mn-cs"/>
        </a:defRPr>
      </a:lvl3pPr>
      <a:lvl4pPr marL="1402244" algn="l" defTabSz="934830" rtl="0" eaLnBrk="1" latinLnBrk="0" hangingPunct="1">
        <a:defRPr kumimoji="1" sz="1810" kern="1200">
          <a:solidFill>
            <a:schemeClr val="tx1"/>
          </a:solidFill>
          <a:latin typeface="+mn-lt"/>
          <a:ea typeface="+mn-ea"/>
          <a:cs typeface="+mn-cs"/>
        </a:defRPr>
      </a:lvl4pPr>
      <a:lvl5pPr marL="1869659" algn="l" defTabSz="934830" rtl="0" eaLnBrk="1" latinLnBrk="0" hangingPunct="1">
        <a:defRPr kumimoji="1" sz="1810" kern="1200">
          <a:solidFill>
            <a:schemeClr val="tx1"/>
          </a:solidFill>
          <a:latin typeface="+mn-lt"/>
          <a:ea typeface="+mn-ea"/>
          <a:cs typeface="+mn-cs"/>
        </a:defRPr>
      </a:lvl5pPr>
      <a:lvl6pPr marL="2337073" algn="l" defTabSz="934830" rtl="0" eaLnBrk="1" latinLnBrk="0" hangingPunct="1">
        <a:defRPr kumimoji="1" sz="1810" kern="1200">
          <a:solidFill>
            <a:schemeClr val="tx1"/>
          </a:solidFill>
          <a:latin typeface="+mn-lt"/>
          <a:ea typeface="+mn-ea"/>
          <a:cs typeface="+mn-cs"/>
        </a:defRPr>
      </a:lvl6pPr>
      <a:lvl7pPr marL="2804489" algn="l" defTabSz="934830" rtl="0" eaLnBrk="1" latinLnBrk="0" hangingPunct="1">
        <a:defRPr kumimoji="1" sz="1810" kern="1200">
          <a:solidFill>
            <a:schemeClr val="tx1"/>
          </a:solidFill>
          <a:latin typeface="+mn-lt"/>
          <a:ea typeface="+mn-ea"/>
          <a:cs typeface="+mn-cs"/>
        </a:defRPr>
      </a:lvl7pPr>
      <a:lvl8pPr marL="3271904" algn="l" defTabSz="934830" rtl="0" eaLnBrk="1" latinLnBrk="0" hangingPunct="1">
        <a:defRPr kumimoji="1" sz="1810" kern="1200">
          <a:solidFill>
            <a:schemeClr val="tx1"/>
          </a:solidFill>
          <a:latin typeface="+mn-lt"/>
          <a:ea typeface="+mn-ea"/>
          <a:cs typeface="+mn-cs"/>
        </a:defRPr>
      </a:lvl8pPr>
      <a:lvl9pPr marL="3739319" algn="l" defTabSz="934830" rtl="0" eaLnBrk="1" latinLnBrk="0" hangingPunct="1">
        <a:defRPr kumimoji="1" sz="181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emf" Type="http://schemas.openxmlformats.org/officeDocument/2006/relationships/image"/><Relationship Id="rId4" Target="../media/image2.gi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emf" Type="http://schemas.openxmlformats.org/officeDocument/2006/relationships/image"/><Relationship Id="rId4" Target="../media/image2.gi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AutoShape 124"/>
          <p:cNvSpPr>
            <a:spLocks noChangeArrowheads="1"/>
          </p:cNvSpPr>
          <p:nvPr/>
        </p:nvSpPr>
        <p:spPr bwMode="auto">
          <a:xfrm>
            <a:off x="56339" y="7250226"/>
            <a:ext cx="6717548" cy="1778468"/>
          </a:xfrm>
          <a:prstGeom prst="roundRect">
            <a:avLst>
              <a:gd name="adj" fmla="val 7200"/>
            </a:avLst>
          </a:prstGeom>
          <a:solidFill>
            <a:srgbClr val="DDFFDD"/>
          </a:solidFill>
          <a:ln w="12700">
            <a:solidFill>
              <a:srgbClr val="008000"/>
            </a:solidFill>
            <a:round/>
            <a:headEnd/>
            <a:tailEnd/>
          </a:ln>
        </p:spPr>
        <p:txBody>
          <a:bodyPr rot="0" vert="horz" wrap="square" lIns="74295" tIns="8890" rIns="74295" bIns="8890" anchor="t" anchorCtr="0" upright="1">
            <a:noAutofit/>
          </a:bodyPr>
          <a:lstStyle/>
          <a:p>
            <a:pPr algn="just">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14" name="AutoShape 12"/>
          <p:cNvSpPr>
            <a:spLocks noChangeArrowheads="1"/>
          </p:cNvSpPr>
          <p:nvPr/>
        </p:nvSpPr>
        <p:spPr bwMode="auto">
          <a:xfrm>
            <a:off x="-240443" y="-213470"/>
            <a:ext cx="616993" cy="477161"/>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15" name="図 14"/>
          <p:cNvPicPr>
            <a:picLocks noChangeAspect="1" noChangeArrowheads="1"/>
          </p:cNvPicPr>
          <p:nvPr/>
        </p:nvPicPr>
        <p:blipFill>
          <a:blip r:embed="rId3" cstate="print"/>
          <a:srcRect/>
          <a:stretch>
            <a:fillRect/>
          </a:stretch>
        </p:blipFill>
        <p:spPr bwMode="auto">
          <a:xfrm>
            <a:off x="367124" y="-256622"/>
            <a:ext cx="497714" cy="506488"/>
          </a:xfrm>
          <a:prstGeom prst="rect">
            <a:avLst/>
          </a:prstGeom>
          <a:noFill/>
          <a:ln w="9525">
            <a:noFill/>
            <a:miter lim="800000"/>
            <a:headEnd/>
            <a:tailEnd/>
          </a:ln>
        </p:spPr>
      </p:pic>
      <p:sp>
        <p:nvSpPr>
          <p:cNvPr id="16" name="AutoShape 14"/>
          <p:cNvSpPr>
            <a:spLocks noChangeArrowheads="1"/>
          </p:cNvSpPr>
          <p:nvPr/>
        </p:nvSpPr>
        <p:spPr bwMode="auto">
          <a:xfrm>
            <a:off x="857442" y="-213470"/>
            <a:ext cx="6584286" cy="477161"/>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4" name="AutoShape 7"/>
          <p:cNvSpPr>
            <a:spLocks noChangeArrowheads="1"/>
          </p:cNvSpPr>
          <p:nvPr/>
        </p:nvSpPr>
        <p:spPr bwMode="auto">
          <a:xfrm>
            <a:off x="-590572" y="9670255"/>
            <a:ext cx="6584285" cy="476233"/>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25" name="図 1"/>
          <p:cNvPicPr>
            <a:picLocks noChangeAspect="1" noChangeArrowheads="1"/>
          </p:cNvPicPr>
          <p:nvPr/>
        </p:nvPicPr>
        <p:blipFill>
          <a:blip r:embed="rId3" cstate="print"/>
          <a:srcRect/>
          <a:stretch>
            <a:fillRect/>
          </a:stretch>
        </p:blipFill>
        <p:spPr bwMode="auto">
          <a:xfrm rot="10800000">
            <a:off x="5939756" y="9625716"/>
            <a:ext cx="507858" cy="531402"/>
          </a:xfrm>
          <a:prstGeom prst="rect">
            <a:avLst/>
          </a:prstGeom>
          <a:noFill/>
          <a:ln w="9525">
            <a:noFill/>
            <a:miter lim="800000"/>
            <a:headEnd/>
            <a:tailEnd/>
          </a:ln>
        </p:spPr>
      </p:pic>
      <p:sp>
        <p:nvSpPr>
          <p:cNvPr id="26" name="AutoShape 9"/>
          <p:cNvSpPr>
            <a:spLocks noChangeArrowheads="1"/>
          </p:cNvSpPr>
          <p:nvPr/>
        </p:nvSpPr>
        <p:spPr bwMode="auto">
          <a:xfrm>
            <a:off x="6447614" y="9625717"/>
            <a:ext cx="616993" cy="476233"/>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7" name="正方形/長方形 36"/>
          <p:cNvSpPr/>
          <p:nvPr/>
        </p:nvSpPr>
        <p:spPr bwMode="auto">
          <a:xfrm>
            <a:off x="0" y="308484"/>
            <a:ext cx="6858000" cy="537807"/>
          </a:xfrm>
          <a:prstGeom prst="rect">
            <a:avLst/>
          </a:prstGeom>
          <a:solidFill>
            <a:schemeClr val="accent3">
              <a:lumMod val="40000"/>
              <a:lumOff val="60000"/>
            </a:schemeClr>
          </a:solidFill>
          <a:ln>
            <a:noFill/>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ctr" anchorCtr="0" upright="1">
            <a:noAutofit/>
          </a:bodyPr>
          <a:lstStyle/>
          <a:p>
            <a:pPr marL="286385" marR="113030" indent="-133985" algn="just">
              <a:lnSpc>
                <a:spcPts val="1500"/>
              </a:lnSpc>
              <a:spcAft>
                <a:spcPts val="0"/>
              </a:spcAft>
            </a:pPr>
            <a:endParaRPr kumimoji="1" lang="ja-JP" altLang="en-US" sz="1200" kern="100" dirty="0">
              <a:effectLst/>
              <a:latin typeface="Century"/>
              <a:ea typeface="ＭＳ ゴシック"/>
              <a:cs typeface="Times New Roman"/>
            </a:endParaRPr>
          </a:p>
        </p:txBody>
      </p:sp>
      <p:sp>
        <p:nvSpPr>
          <p:cNvPr id="38" name="テキスト ボックス 37"/>
          <p:cNvSpPr txBox="1"/>
          <p:nvPr/>
        </p:nvSpPr>
        <p:spPr>
          <a:xfrm>
            <a:off x="-63388" y="385719"/>
            <a:ext cx="6921388" cy="461665"/>
          </a:xfrm>
          <a:prstGeom prst="rect">
            <a:avLst/>
          </a:prstGeom>
          <a:noFill/>
        </p:spPr>
        <p:txBody>
          <a:bodyPr wrap="square" rtlCol="0" anchor="ctr">
            <a:spAutoFit/>
          </a:bodyPr>
          <a:lstStyle/>
          <a:p>
            <a:pPr algn="ctr"/>
            <a:r>
              <a:rPr lang="ja-JP" altLang="en-US" sz="2400" b="1" dirty="0">
                <a:solidFill>
                  <a:srgbClr val="0000FF"/>
                </a:solidFill>
                <a:latin typeface="メイリオ" panose="020B0604030504040204" pitchFamily="50" charset="-128"/>
                <a:ea typeface="メイリオ" panose="020B0604030504040204" pitchFamily="50" charset="-128"/>
              </a:rPr>
              <a:t>離職されたみなさまへ</a:t>
            </a:r>
            <a:r>
              <a:rPr lang="ja-JP" altLang="en-US" sz="1400" b="1" dirty="0">
                <a:solidFill>
                  <a:srgbClr val="0000FF"/>
                </a:solidFill>
                <a:latin typeface="メイリオ" panose="020B0604030504040204" pitchFamily="50" charset="-128"/>
                <a:ea typeface="メイリオ" panose="020B0604030504040204" pitchFamily="50" charset="-128"/>
              </a:rPr>
              <a:t>　</a:t>
            </a:r>
            <a:r>
              <a:rPr lang="ja-JP" altLang="en-US" sz="1600" b="1" dirty="0">
                <a:solidFill>
                  <a:srgbClr val="0000FF"/>
                </a:solidFill>
                <a:latin typeface="メイリオ" panose="020B0604030504040204" pitchFamily="50" charset="-128"/>
                <a:ea typeface="メイリオ" panose="020B0604030504040204" pitchFamily="50" charset="-128"/>
              </a:rPr>
              <a:t>＜特例一時金のご案内＞</a:t>
            </a:r>
            <a:endParaRPr lang="en-US" altLang="ja-JP" sz="1600" b="1" dirty="0">
              <a:solidFill>
                <a:srgbClr val="0000FF"/>
              </a:solidFill>
              <a:latin typeface="メイリオ" panose="020B0604030504040204" pitchFamily="50" charset="-128"/>
              <a:ea typeface="メイリオ" panose="020B0604030504040204" pitchFamily="50" charset="-128"/>
            </a:endParaRPr>
          </a:p>
        </p:txBody>
      </p:sp>
      <p:sp>
        <p:nvSpPr>
          <p:cNvPr id="62" name="正方形/長方形 61"/>
          <p:cNvSpPr/>
          <p:nvPr/>
        </p:nvSpPr>
        <p:spPr>
          <a:xfrm>
            <a:off x="44624" y="2216696"/>
            <a:ext cx="6740978" cy="2215991"/>
          </a:xfrm>
          <a:prstGeom prst="rect">
            <a:avLst/>
          </a:prstGeom>
        </p:spPr>
        <p:txBody>
          <a:bodyPr wrap="square">
            <a:spAutoFit/>
          </a:bodyPr>
          <a:lstStyle/>
          <a:p>
            <a:r>
              <a:rPr lang="ja-JP" altLang="en-US" sz="1300" dirty="0">
                <a:latin typeface="Meiryo UI" panose="020B0604030504040204" pitchFamily="50" charset="-128"/>
                <a:ea typeface="Meiryo UI" panose="020B0604030504040204" pitchFamily="50" charset="-128"/>
              </a:rPr>
              <a:t>　短期特例</a:t>
            </a:r>
            <a:r>
              <a:rPr lang="ja-JP" altLang="ja-JP" sz="1300" dirty="0">
                <a:latin typeface="Meiryo UI" panose="020B0604030504040204" pitchFamily="50" charset="-128"/>
                <a:ea typeface="Meiryo UI" panose="020B0604030504040204" pitchFamily="50" charset="-128"/>
              </a:rPr>
              <a:t>被保険者であった方が失業した場合に支給される手当を</a:t>
            </a:r>
            <a:r>
              <a:rPr lang="ja-JP" altLang="en-US" sz="1300" b="1" dirty="0">
                <a:latin typeface="Meiryo UI" panose="020B0604030504040204" pitchFamily="50" charset="-128"/>
                <a:ea typeface="Meiryo UI" panose="020B0604030504040204" pitchFamily="50" charset="-128"/>
              </a:rPr>
              <a:t>特例一時</a:t>
            </a:r>
            <a:r>
              <a:rPr lang="ja-JP" altLang="ja-JP" sz="1300" b="1" dirty="0">
                <a:latin typeface="Meiryo UI" panose="020B0604030504040204" pitchFamily="50" charset="-128"/>
                <a:ea typeface="Meiryo UI" panose="020B0604030504040204" pitchFamily="50" charset="-128"/>
              </a:rPr>
              <a:t>金</a:t>
            </a:r>
            <a:r>
              <a:rPr lang="ja-JP" altLang="ja-JP" sz="1300" dirty="0">
                <a:latin typeface="Meiryo UI" panose="020B0604030504040204" pitchFamily="50" charset="-128"/>
                <a:ea typeface="Meiryo UI" panose="020B0604030504040204" pitchFamily="50" charset="-128"/>
              </a:rPr>
              <a:t>といいます。</a:t>
            </a:r>
            <a:endParaRPr lang="en-US" altLang="ja-JP" sz="13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特例一時</a:t>
            </a:r>
            <a:r>
              <a:rPr lang="ja-JP" altLang="ja-JP" sz="1300" dirty="0">
                <a:latin typeface="Meiryo UI" panose="020B0604030504040204" pitchFamily="50" charset="-128"/>
                <a:ea typeface="Meiryo UI" panose="020B0604030504040204" pitchFamily="50" charset="-128"/>
              </a:rPr>
              <a:t>金の支給を受けるには、次の</a:t>
            </a:r>
            <a:r>
              <a:rPr lang="en-US" altLang="ja-JP" sz="1300" dirty="0">
                <a:latin typeface="Meiryo UI" panose="020B0604030504040204" pitchFamily="50" charset="-128"/>
                <a:ea typeface="Meiryo UI" panose="020B0604030504040204" pitchFamily="50" charset="-128"/>
              </a:rPr>
              <a:t>(1)</a:t>
            </a:r>
            <a:r>
              <a:rPr lang="ja-JP" altLang="en-US" sz="1300" dirty="0" err="1">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(2)</a:t>
            </a:r>
            <a:r>
              <a:rPr lang="ja-JP" altLang="ja-JP" sz="1300" dirty="0">
                <a:latin typeface="Meiryo UI" panose="020B0604030504040204" pitchFamily="50" charset="-128"/>
                <a:ea typeface="Meiryo UI" panose="020B0604030504040204" pitchFamily="50" charset="-128"/>
              </a:rPr>
              <a:t>の要件をすべて満たしている必要があります。</a:t>
            </a:r>
            <a:endParaRPr lang="en-US" altLang="ja-JP" sz="13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pPr marL="363538" indent="-363538"/>
            <a:r>
              <a:rPr lang="ja-JP" altLang="en-US" sz="1300" dirty="0">
                <a:latin typeface="Meiryo UI" panose="020B0604030504040204" pitchFamily="50" charset="-128"/>
                <a:ea typeface="Meiryo UI" panose="020B0604030504040204" pitchFamily="50" charset="-128"/>
              </a:rPr>
              <a:t>（１）離職の日以前１年間に、</a:t>
            </a:r>
            <a:r>
              <a:rPr lang="en-US" altLang="ja-JP" sz="1300" b="1" dirty="0">
                <a:latin typeface="Meiryo UI" panose="020B0604030504040204" pitchFamily="50" charset="-128"/>
                <a:ea typeface="Meiryo UI" panose="020B0604030504040204" pitchFamily="50" charset="-128"/>
              </a:rPr>
              <a:t>11</a:t>
            </a:r>
            <a:r>
              <a:rPr lang="ja-JP" altLang="en-US" sz="1300" b="1" dirty="0">
                <a:latin typeface="Meiryo UI" panose="020B0604030504040204" pitchFamily="50" charset="-128"/>
                <a:ea typeface="Meiryo UI" panose="020B0604030504040204" pitchFamily="50" charset="-128"/>
              </a:rPr>
              <a:t>日以上働いた月</a:t>
            </a:r>
            <a:r>
              <a:rPr lang="ja-JP" altLang="en-US" sz="1300" dirty="0">
                <a:latin typeface="Meiryo UI" panose="020B0604030504040204" pitchFamily="50" charset="-128"/>
                <a:ea typeface="Meiryo UI" panose="020B0604030504040204" pitchFamily="50" charset="-128"/>
              </a:rPr>
              <a:t>が通算して</a:t>
            </a:r>
            <a:r>
              <a:rPr lang="ja-JP" altLang="en-US" sz="1300" b="1" dirty="0">
                <a:latin typeface="Meiryo UI" panose="020B0604030504040204" pitchFamily="50" charset="-128"/>
                <a:ea typeface="Meiryo UI" panose="020B0604030504040204" pitchFamily="50" charset="-128"/>
              </a:rPr>
              <a:t>６か月</a:t>
            </a:r>
            <a:r>
              <a:rPr lang="ja-JP" altLang="en-US" sz="1300" dirty="0">
                <a:latin typeface="Meiryo UI" panose="020B0604030504040204" pitchFamily="50" charset="-128"/>
                <a:ea typeface="Meiryo UI" panose="020B0604030504040204" pitchFamily="50" charset="-128"/>
              </a:rPr>
              <a:t>以上あること。</a:t>
            </a:r>
            <a:endParaRPr lang="en-US" altLang="ja-JP" sz="1300" dirty="0">
              <a:latin typeface="Meiryo UI" panose="020B0604030504040204" pitchFamily="50" charset="-128"/>
              <a:ea typeface="Meiryo UI" panose="020B0604030504040204" pitchFamily="50" charset="-128"/>
            </a:endParaRPr>
          </a:p>
          <a:p>
            <a:pPr marL="363538" indent="-363538"/>
            <a:r>
              <a:rPr lang="ja-JP" altLang="en-US" sz="1300" dirty="0">
                <a:latin typeface="Meiryo UI" panose="020B0604030504040204" pitchFamily="50" charset="-128"/>
                <a:ea typeface="Meiryo UI" panose="020B0604030504040204" pitchFamily="50" charset="-128"/>
              </a:rPr>
              <a:t>　　　　 なお、賃金の支払いの基礎となった時間数が８０時間以上の月を１か月として計算する場合があります。</a:t>
            </a:r>
            <a:endParaRPr lang="en-US" altLang="ja-JP" sz="13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（２）失業の状態にあること。</a:t>
            </a:r>
            <a:endParaRPr lang="en-US" altLang="ja-JP" sz="1300" dirty="0">
              <a:latin typeface="Meiryo UI" panose="020B0604030504040204" pitchFamily="50" charset="-128"/>
              <a:ea typeface="Meiryo UI" panose="020B0604030504040204" pitchFamily="50" charset="-128"/>
            </a:endParaRPr>
          </a:p>
          <a:p>
            <a:pPr marL="396000" indent="-457200"/>
            <a:r>
              <a:rPr lang="ja-JP" altLang="en-US" sz="1300" dirty="0">
                <a:latin typeface="Meiryo UI" panose="020B0604030504040204" pitchFamily="50" charset="-128"/>
                <a:ea typeface="Meiryo UI" panose="020B0604030504040204" pitchFamily="50" charset="-128"/>
              </a:rPr>
              <a:t>　　　　 離職し、「就職したいという積極的な意思といつでも就職できる能力（健康状態・家庭環境</a:t>
            </a:r>
            <a:endParaRPr lang="en-US" altLang="ja-JP" sz="1300" dirty="0">
              <a:latin typeface="Meiryo UI" panose="020B0604030504040204" pitchFamily="50" charset="-128"/>
              <a:ea typeface="Meiryo UI" panose="020B0604030504040204" pitchFamily="50" charset="-128"/>
            </a:endParaRPr>
          </a:p>
          <a:p>
            <a:pPr marL="396000" indent="-457200"/>
            <a:r>
              <a:rPr lang="en-US" altLang="ja-JP" sz="13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など）があり積極的に求職活動を行っているにもかかわらず、就職できない状態」にある方を</a:t>
            </a:r>
            <a:endParaRPr lang="en-US" altLang="ja-JP" sz="1300" dirty="0">
              <a:latin typeface="Meiryo UI" panose="020B0604030504040204" pitchFamily="50" charset="-128"/>
              <a:ea typeface="Meiryo UI" panose="020B0604030504040204" pitchFamily="50" charset="-128"/>
            </a:endParaRPr>
          </a:p>
          <a:p>
            <a:pPr marL="396000" indent="-457200"/>
            <a:r>
              <a:rPr lang="en-US" altLang="ja-JP" sz="13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いいます。</a:t>
            </a:r>
            <a:endParaRPr lang="en-US" altLang="ja-JP"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33032" y="1496616"/>
            <a:ext cx="6761008" cy="276999"/>
          </a:xfrm>
          <a:prstGeom prst="rect">
            <a:avLst/>
          </a:prstGeom>
          <a:noFill/>
        </p:spPr>
        <p:txBody>
          <a:bodyPr wrap="square" rtlCol="0">
            <a:spAutoFit/>
          </a:bodyPr>
          <a:lstStyle>
            <a:defPPr>
              <a:defRPr lang="ja-JP"/>
            </a:defPPr>
            <a:lvl1pPr marR="0" lvl="0" indent="0" fontAlgn="auto">
              <a:lnSpc>
                <a:spcPct val="100000"/>
              </a:lnSpc>
              <a:spcBef>
                <a:spcPts val="0"/>
              </a:spcBef>
              <a:spcAft>
                <a:spcPts val="0"/>
              </a:spcAft>
              <a:buClrTx/>
              <a:buSzTx/>
              <a:buFontTx/>
              <a:buNone/>
              <a:tabLst/>
              <a:defRPr sz="1400" b="1" i="0" u="none" strike="noStrike" cap="none" spc="0" normalizeH="0" baseline="0">
                <a:ln>
                  <a:noFill/>
                </a:ln>
                <a:solidFill>
                  <a:prstClr val="black"/>
                </a:solidFill>
                <a:effectLst/>
                <a:uLnTx/>
                <a:uFillTx/>
                <a:latin typeface="メイリオ" panose="020B0604030504040204" pitchFamily="50" charset="-128"/>
                <a:ea typeface="メイリオ" panose="020B0604030504040204" pitchFamily="50" charset="-128"/>
              </a:defRPr>
            </a:lvl1pPr>
          </a:lstStyle>
          <a:p>
            <a:pPr algn="ctr"/>
            <a:r>
              <a:rPr lang="en-US" altLang="ja-JP" sz="1200" dirty="0">
                <a:solidFill>
                  <a:srgbClr val="C00000"/>
                </a:solidFill>
              </a:rPr>
              <a:t>※</a:t>
            </a:r>
            <a:r>
              <a:rPr lang="ja-JP" altLang="en-US" sz="1200" dirty="0">
                <a:solidFill>
                  <a:srgbClr val="C00000"/>
                </a:solidFill>
              </a:rPr>
              <a:t>受給手続きには個人番号確認書類（マイナンバーカードなど）が必要です。</a:t>
            </a:r>
          </a:p>
        </p:txBody>
      </p:sp>
      <p:pic>
        <p:nvPicPr>
          <p:cNvPr id="75" name="図 7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3339" y="9364638"/>
            <a:ext cx="275754" cy="232878"/>
          </a:xfrm>
          <a:prstGeom prst="rect">
            <a:avLst/>
          </a:prstGeom>
        </p:spPr>
      </p:pic>
      <p:sp>
        <p:nvSpPr>
          <p:cNvPr id="76" name="Rectangle 10"/>
          <p:cNvSpPr>
            <a:spLocks noChangeArrowheads="1"/>
          </p:cNvSpPr>
          <p:nvPr/>
        </p:nvSpPr>
        <p:spPr bwMode="auto">
          <a:xfrm>
            <a:off x="1144254" y="9365751"/>
            <a:ext cx="4604050" cy="303773"/>
          </a:xfrm>
          <a:prstGeom prst="rect">
            <a:avLst/>
          </a:prstGeom>
          <a:noFill/>
          <a:ln w="9525">
            <a:noFill/>
            <a:miter lim="800000"/>
            <a:headEnd/>
            <a:tailEnd/>
          </a:ln>
        </p:spPr>
        <p:txBody>
          <a:bodyPr wrap="square" lIns="87474" tIns="43737" rIns="87474" bIns="43737">
            <a:spAutoFit/>
          </a:bodyPr>
          <a:lstStyle/>
          <a:p>
            <a:pPr marL="0" marR="0" lvl="0" indent="0" algn="ctr" defTabSz="870875" rtl="0" eaLnBrk="1" fontAlgn="auto" latinLnBrk="0" hangingPunct="1">
              <a:lnSpc>
                <a:spcPct val="100000"/>
              </a:lnSpc>
              <a:spcBef>
                <a:spcPct val="3000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厚生労働省　ハローワーク</a:t>
            </a:r>
          </a:p>
        </p:txBody>
      </p:sp>
      <p:sp>
        <p:nvSpPr>
          <p:cNvPr id="93" name="正方形/長方形 92"/>
          <p:cNvSpPr/>
          <p:nvPr/>
        </p:nvSpPr>
        <p:spPr bwMode="auto">
          <a:xfrm>
            <a:off x="44623" y="965327"/>
            <a:ext cx="6773207" cy="495285"/>
          </a:xfrm>
          <a:prstGeom prst="rect">
            <a:avLst/>
          </a:prstGeom>
          <a:solidFill>
            <a:schemeClr val="accent6">
              <a:lumMod val="20000"/>
              <a:lumOff val="80000"/>
            </a:schemeClr>
          </a:solidFill>
          <a:ln>
            <a:solidFill>
              <a:schemeClr val="accent3">
                <a:lumMod val="50000"/>
              </a:schemeClr>
            </a:solidFill>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t" anchorCtr="0" upright="1">
            <a:noAutofit/>
          </a:bodyPr>
          <a:lstStyle/>
          <a:p>
            <a:pPr marL="177800" marR="113030" lvl="0" algn="just">
              <a:lnSpc>
                <a:spcPts val="1500"/>
              </a:lnSpc>
              <a:defRPr/>
            </a:pPr>
            <a:r>
              <a:rPr lang="ja-JP" altLang="en-US" sz="1100" b="1" dirty="0">
                <a:latin typeface="メイリオ" panose="020B0604030504040204" pitchFamily="50" charset="-128"/>
                <a:ea typeface="メイリオ" panose="020B0604030504040204" pitchFamily="50" charset="-128"/>
              </a:rPr>
              <a:t>このリーフレットは、離職されたみなさまに特に重要なことを記載しています。詳しくは、お近くの</a:t>
            </a:r>
            <a:endParaRPr lang="en-US" altLang="ja-JP" sz="1100" b="1" dirty="0">
              <a:latin typeface="メイリオ" panose="020B0604030504040204" pitchFamily="50" charset="-128"/>
              <a:ea typeface="メイリオ" panose="020B0604030504040204" pitchFamily="50" charset="-128"/>
            </a:endParaRPr>
          </a:p>
          <a:p>
            <a:pPr marL="177800" marR="113030" lvl="0" algn="just">
              <a:lnSpc>
                <a:spcPts val="1500"/>
              </a:lnSpc>
              <a:defRPr/>
            </a:pPr>
            <a:r>
              <a:rPr lang="ja-JP" altLang="en-US" sz="1100" b="1" dirty="0">
                <a:latin typeface="メイリオ" panose="020B0604030504040204" pitchFamily="50" charset="-128"/>
                <a:ea typeface="メイリオ" panose="020B0604030504040204" pitchFamily="50" charset="-128"/>
              </a:rPr>
              <a:t>ハローワークにお問い合わせください。また、あわせて「離職票－２」の裏面もお読みください。</a:t>
            </a:r>
            <a:endParaRPr lang="en-US" altLang="ja-JP" sz="1100" b="1" dirty="0">
              <a:latin typeface="メイリオ" panose="020B0604030504040204" pitchFamily="50" charset="-128"/>
              <a:ea typeface="メイリオ" panose="020B0604030504040204" pitchFamily="50" charset="-128"/>
            </a:endParaRPr>
          </a:p>
        </p:txBody>
      </p:sp>
      <p:sp>
        <p:nvSpPr>
          <p:cNvPr id="45" name="AutoShape 6"/>
          <p:cNvSpPr>
            <a:spLocks noChangeArrowheads="1"/>
          </p:cNvSpPr>
          <p:nvPr/>
        </p:nvSpPr>
        <p:spPr bwMode="auto">
          <a:xfrm>
            <a:off x="44623" y="1850910"/>
            <a:ext cx="3348373" cy="293778"/>
          </a:xfrm>
          <a:prstGeom prst="roundRect">
            <a:avLst>
              <a:gd name="adj" fmla="val 28333"/>
            </a:avLst>
          </a:prstGeom>
          <a:solidFill>
            <a:schemeClr val="accent2">
              <a:lumMod val="40000"/>
              <a:lumOff val="60000"/>
            </a:schemeClr>
          </a:solidFill>
          <a:ln w="12700">
            <a:solidFill>
              <a:schemeClr val="accent2">
                <a:lumMod val="50000"/>
                <a:lumOff val="0"/>
              </a:schemeClr>
            </a:solidFill>
            <a:round/>
            <a:headEnd/>
            <a:tailEnd/>
          </a:ln>
        </p:spPr>
        <p:txBody>
          <a:bodyPr rot="0" vert="horz" wrap="square" lIns="74295" tIns="8890" rIns="74295" bIns="8890" anchor="t" anchorCtr="0" upright="1">
            <a:noAutofit/>
          </a:bodyPr>
          <a:lstStyle/>
          <a:p>
            <a:pPr algn="just">
              <a:lnSpc>
                <a:spcPts val="1900"/>
              </a:lnSpc>
              <a:spcAft>
                <a:spcPts val="0"/>
              </a:spcAft>
            </a:pPr>
            <a:r>
              <a:rPr lang="ja-JP"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①　</a:t>
            </a:r>
            <a:r>
              <a:rPr lang="ja-JP" altLang="en-US"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特例一時金の対象となる方</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sz="1050" b="1" kern="100" dirty="0">
                <a:solidFill>
                  <a:srgbClr val="FFFFFF"/>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6" name="AutoShape 12"/>
          <p:cNvSpPr>
            <a:spLocks noChangeArrowheads="1"/>
          </p:cNvSpPr>
          <p:nvPr/>
        </p:nvSpPr>
        <p:spPr bwMode="auto">
          <a:xfrm>
            <a:off x="68053" y="4231836"/>
            <a:ext cx="4225043" cy="325120"/>
          </a:xfrm>
          <a:prstGeom prst="roundRect">
            <a:avLst>
              <a:gd name="adj" fmla="val 28333"/>
            </a:avLst>
          </a:prstGeom>
          <a:solidFill>
            <a:schemeClr val="accent2">
              <a:lumMod val="40000"/>
              <a:lumOff val="60000"/>
            </a:schemeClr>
          </a:solidFill>
          <a:ln w="12700">
            <a:solidFill>
              <a:schemeClr val="accent2">
                <a:lumMod val="50000"/>
                <a:lumOff val="0"/>
              </a:schemeClr>
            </a:solidFill>
            <a:round/>
            <a:headEnd/>
            <a:tailEnd/>
          </a:ln>
        </p:spPr>
        <p:txBody>
          <a:bodyPr rot="0" vert="horz" wrap="square" lIns="74295" tIns="8890" rIns="74295" bIns="8890" anchor="t" anchorCtr="0" upright="1">
            <a:noAutofit/>
          </a:bodyPr>
          <a:lstStyle/>
          <a:p>
            <a:pPr algn="just">
              <a:lnSpc>
                <a:spcPts val="1900"/>
              </a:lnSpc>
              <a:spcAft>
                <a:spcPts val="0"/>
              </a:spcAft>
            </a:pPr>
            <a:r>
              <a:rPr lang="ja-JP" altLang="en-US"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②</a:t>
            </a:r>
            <a:r>
              <a:rPr lang="ja-JP"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　次のような方は、原則として支給を受けられません</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52" name="AutoShape 124"/>
          <p:cNvSpPr>
            <a:spLocks noChangeArrowheads="1"/>
          </p:cNvSpPr>
          <p:nvPr/>
        </p:nvSpPr>
        <p:spPr bwMode="auto">
          <a:xfrm>
            <a:off x="80628" y="5097016"/>
            <a:ext cx="6713412" cy="1201709"/>
          </a:xfrm>
          <a:prstGeom prst="roundRect">
            <a:avLst>
              <a:gd name="adj" fmla="val 7200"/>
            </a:avLst>
          </a:prstGeom>
          <a:solidFill>
            <a:srgbClr val="DDFFDD"/>
          </a:solidFill>
          <a:ln w="12700">
            <a:solidFill>
              <a:srgbClr val="008000"/>
            </a:solidFill>
            <a:round/>
            <a:headEnd/>
            <a:tailEnd/>
          </a:ln>
        </p:spPr>
        <p:txBody>
          <a:bodyPr rot="0" vert="horz" wrap="square" lIns="74295" tIns="8890" rIns="74295" bIns="8890" anchor="t" anchorCtr="0" upright="1">
            <a:noAutofit/>
          </a:bodyPr>
          <a:lstStyle/>
          <a:p>
            <a:pPr algn="just">
              <a:spcAft>
                <a:spcPts val="0"/>
              </a:spcAft>
            </a:pPr>
            <a:r>
              <a:rPr lang="en-US" sz="10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8" name="Rectangle 125"/>
          <p:cNvSpPr>
            <a:spLocks noChangeArrowheads="1"/>
          </p:cNvSpPr>
          <p:nvPr/>
        </p:nvSpPr>
        <p:spPr bwMode="auto">
          <a:xfrm>
            <a:off x="454205" y="5263958"/>
            <a:ext cx="6200775" cy="1556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spcAft>
                <a:spcPts val="0"/>
              </a:spcAft>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50" name="Rectangle 125"/>
          <p:cNvSpPr>
            <a:spLocks noChangeArrowheads="1"/>
          </p:cNvSpPr>
          <p:nvPr/>
        </p:nvSpPr>
        <p:spPr bwMode="auto">
          <a:xfrm>
            <a:off x="246839" y="5130991"/>
            <a:ext cx="3290173" cy="1406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marR="133350" lvl="0" algn="just">
              <a:lnSpc>
                <a:spcPts val="1100"/>
              </a:lnSpc>
              <a:spcAft>
                <a:spcPts val="0"/>
              </a:spcAft>
              <a:tabLst>
                <a:tab pos="228600" algn="l"/>
              </a:tabLs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①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家事に専念する方</a:t>
            </a:r>
          </a:p>
          <a:p>
            <a:pPr marL="108000" marR="133350" lvl="0" indent="-45720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②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昼間学生、または昼間学生と同様の状態と認められる</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など</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L="108000" marR="133350" lvl="0" indent="-45720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学業に専念する方</a:t>
            </a:r>
          </a:p>
          <a:p>
            <a:pPr marR="133350" lvl="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③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家業に従事し職業に就くことができない方</a:t>
            </a:r>
          </a:p>
          <a:p>
            <a:pPr marR="133350" lvl="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④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自営を開始、または自営準備に専念する方</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L="108000" marR="133350" lvl="0" indent="-457200" algn="just">
              <a:lnSpc>
                <a:spcPts val="1100"/>
              </a:lnSpc>
              <a:spcAft>
                <a:spcPts val="0"/>
              </a:spcAft>
              <a:tabLst>
                <a:tab pos="228600" algn="l"/>
              </a:tabLst>
            </a:pP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（求職活動中に創業の準備・検討を行う方は支給可能な</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L="108000" marR="133350" lvl="0" indent="-457200" algn="just">
              <a:lnSpc>
                <a:spcPts val="1100"/>
              </a:lnSpc>
              <a:spcAft>
                <a:spcPts val="0"/>
              </a:spcAft>
              <a:tabLst>
                <a:tab pos="228600" algn="l"/>
              </a:tabLst>
            </a:pP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場</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合があります。）</a:t>
            </a:r>
          </a:p>
          <a:p>
            <a:pPr marR="133350" lvl="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⑤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次の就職が決まっている方</a:t>
            </a:r>
          </a:p>
          <a:p>
            <a:pPr algn="just">
              <a:spcAft>
                <a:spcPts val="0"/>
              </a:spcAft>
            </a:pPr>
            <a:r>
              <a:rPr lang="en-US" sz="900" kern="100" dirty="0">
                <a:latin typeface="Meiryo UI" panose="020B0604030504040204" pitchFamily="50" charset="-128"/>
                <a:ea typeface="Meiryo UI" panose="020B0604030504040204" pitchFamily="50" charset="-128"/>
                <a:cs typeface="Times New Roman" panose="02020603050405020304" pitchFamily="18" charset="0"/>
              </a:rPr>
              <a:t> </a:t>
            </a:r>
            <a:endParaRPr 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1" name="Rectangle 125"/>
          <p:cNvSpPr>
            <a:spLocks noChangeArrowheads="1"/>
          </p:cNvSpPr>
          <p:nvPr/>
        </p:nvSpPr>
        <p:spPr bwMode="auto">
          <a:xfrm>
            <a:off x="3465004" y="5133020"/>
            <a:ext cx="3329036" cy="1556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marR="133350" algn="just">
              <a:lnSpc>
                <a:spcPts val="1100"/>
              </a:lnSpc>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⑥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雇用保険の被保険者とならないような短時間就労のみを</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lgn="just">
              <a:lnSpc>
                <a:spcPts val="1100"/>
              </a:lnSpc>
            </a:pP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900" kern="100" dirty="0">
                <a:latin typeface="Meiryo UI" panose="020B0604030504040204" pitchFamily="50" charset="-128"/>
                <a:ea typeface="Meiryo UI" panose="020B0604030504040204" pitchFamily="50" charset="-128"/>
                <a:cs typeface="Times New Roman" panose="02020603050405020304" pitchFamily="18" charset="0"/>
              </a:rPr>
              <a:t>希望する方</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algn="just">
              <a:lnSpc>
                <a:spcPts val="1100"/>
              </a:lnSpc>
              <a:spcAft>
                <a:spcPts val="0"/>
              </a:spcAf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⑦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自分の名義で事業を営んでいる方</a:t>
            </a:r>
          </a:p>
          <a:p>
            <a:pPr marR="133350" lvl="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⑧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会社の役員</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など</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に就任している方</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R="133350" lvl="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（就任の予定や名義だけの役員も含む）</a:t>
            </a:r>
          </a:p>
          <a:p>
            <a:pPr marR="133350" lvl="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⑨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就職・就労中の方（試用期間を含む）</a:t>
            </a:r>
          </a:p>
          <a:p>
            <a:pPr marL="108000" marR="133350" lvl="0" indent="-45720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⑩　</a:t>
            </a:r>
            <a:r>
              <a:rPr lang="ja-JP" sz="900" kern="100" dirty="0">
                <a:latin typeface="Meiryo UI" panose="020B0604030504040204" pitchFamily="50" charset="-128"/>
                <a:ea typeface="Meiryo UI" panose="020B0604030504040204" pitchFamily="50" charset="-128"/>
                <a:cs typeface="Times New Roman" panose="02020603050405020304" pitchFamily="18" charset="0"/>
              </a:rPr>
              <a:t>パート、アルバイト中の方</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（週あたりの労働時間が</a:t>
            </a:r>
            <a:r>
              <a:rPr lang="en-US" altLang="ja-JP" sz="900" kern="100" dirty="0">
                <a:latin typeface="Meiryo UI" panose="020B0604030504040204" pitchFamily="50" charset="-128"/>
                <a:ea typeface="Meiryo UI" panose="020B0604030504040204" pitchFamily="50" charset="-128"/>
                <a:cs typeface="Times New Roman" panose="02020603050405020304" pitchFamily="18" charset="0"/>
              </a:rPr>
              <a:t>20</a:t>
            </a: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時間未満</a:t>
            </a:r>
            <a:endParaRPr lang="en-US" alt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marL="108000" marR="133350" lvl="0" indent="-457200" algn="just">
              <a:lnSpc>
                <a:spcPts val="1100"/>
              </a:lnSpc>
              <a:spcAft>
                <a:spcPts val="0"/>
              </a:spcAft>
              <a:tabLst>
                <a:tab pos="228600" algn="l"/>
              </a:tabLst>
            </a:pPr>
            <a:r>
              <a:rPr lang="ja-JP" altLang="en-US" sz="900" kern="100" dirty="0">
                <a:latin typeface="Meiryo UI" panose="020B0604030504040204" pitchFamily="50" charset="-128"/>
                <a:ea typeface="Meiryo UI" panose="020B0604030504040204" pitchFamily="50" charset="-128"/>
                <a:cs typeface="Times New Roman" panose="02020603050405020304" pitchFamily="18" charset="0"/>
              </a:rPr>
              <a:t>　　 の場合は、支給を受けることが可能な場合があります。）</a:t>
            </a:r>
            <a:endParaRPr lang="ja-JP" sz="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5" name="テキスト ボックス 54"/>
          <p:cNvSpPr txBox="1"/>
          <p:nvPr/>
        </p:nvSpPr>
        <p:spPr>
          <a:xfrm>
            <a:off x="68053" y="4604573"/>
            <a:ext cx="6705834" cy="492443"/>
          </a:xfrm>
          <a:prstGeom prst="rect">
            <a:avLst/>
          </a:prstGeom>
          <a:noFill/>
        </p:spPr>
        <p:txBody>
          <a:bodyPr wrap="square" rtlCol="0">
            <a:spAutoFit/>
          </a:bodyPr>
          <a:lstStyle>
            <a:defPPr>
              <a:defRPr lang="ja-JP"/>
            </a:defPPr>
            <a:lvl1pPr marR="0" lvl="0" indent="0" fontAlgn="auto">
              <a:lnSpc>
                <a:spcPct val="100000"/>
              </a:lnSpc>
              <a:spcBef>
                <a:spcPts val="0"/>
              </a:spcBef>
              <a:spcAft>
                <a:spcPts val="0"/>
              </a:spcAft>
              <a:buClrTx/>
              <a:buSzTx/>
              <a:buFontTx/>
              <a:buNone/>
              <a:tabLst/>
              <a:defRPr sz="1400" b="1" i="0" u="none" strike="noStrike" cap="none" spc="0" normalizeH="0" baseline="0">
                <a:ln>
                  <a:noFill/>
                </a:ln>
                <a:solidFill>
                  <a:prstClr val="black"/>
                </a:solidFill>
                <a:effectLst/>
                <a:uLnTx/>
                <a:uFillTx/>
                <a:latin typeface="メイリオ" panose="020B0604030504040204" pitchFamily="50" charset="-128"/>
                <a:ea typeface="メイリオ" panose="020B0604030504040204" pitchFamily="50" charset="-128"/>
              </a:defRPr>
            </a:lvl1pPr>
          </a:lstStyle>
          <a:p>
            <a:r>
              <a:rPr lang="ja-JP" altLang="en-US" sz="1300" b="0" dirty="0"/>
              <a:t>　</a:t>
            </a:r>
            <a:r>
              <a:rPr lang="ja-JP" altLang="ja-JP" sz="1300" b="0" dirty="0"/>
              <a:t>就職する意思・能力がないものと判断され、その状態が続く限り</a:t>
            </a:r>
            <a:r>
              <a:rPr lang="ja-JP" altLang="en-US" sz="1300" b="0" dirty="0"/>
              <a:t>特例一時</a:t>
            </a:r>
            <a:r>
              <a:rPr lang="ja-JP" altLang="ja-JP" sz="1300" b="0" dirty="0"/>
              <a:t>金の支給を受けることができません。</a:t>
            </a:r>
            <a:endParaRPr lang="ja-JP" altLang="en-US" sz="1300" b="0" dirty="0">
              <a:solidFill>
                <a:srgbClr val="FF0000"/>
              </a:solidFill>
            </a:endParaRPr>
          </a:p>
        </p:txBody>
      </p:sp>
      <p:sp>
        <p:nvSpPr>
          <p:cNvPr id="57" name="AutoShape 12"/>
          <p:cNvSpPr>
            <a:spLocks noChangeArrowheads="1"/>
          </p:cNvSpPr>
          <p:nvPr/>
        </p:nvSpPr>
        <p:spPr bwMode="auto">
          <a:xfrm>
            <a:off x="74484" y="6380011"/>
            <a:ext cx="4218612" cy="301181"/>
          </a:xfrm>
          <a:prstGeom prst="roundRect">
            <a:avLst>
              <a:gd name="adj" fmla="val 28333"/>
            </a:avLst>
          </a:prstGeom>
          <a:solidFill>
            <a:schemeClr val="accent2">
              <a:lumMod val="40000"/>
              <a:lumOff val="60000"/>
            </a:schemeClr>
          </a:solidFill>
          <a:ln w="12700">
            <a:solidFill>
              <a:schemeClr val="accent2">
                <a:lumMod val="50000"/>
                <a:lumOff val="0"/>
              </a:schemeClr>
            </a:solidFill>
            <a:round/>
            <a:headEnd/>
            <a:tailEnd/>
          </a:ln>
        </p:spPr>
        <p:txBody>
          <a:bodyPr rot="0" vert="horz" wrap="square" lIns="74295" tIns="8890" rIns="74295" bIns="8890" anchor="t" anchorCtr="0" upright="1">
            <a:noAutofit/>
          </a:bodyPr>
          <a:lstStyle/>
          <a:p>
            <a:pPr algn="just">
              <a:lnSpc>
                <a:spcPts val="1900"/>
              </a:lnSpc>
              <a:spcAft>
                <a:spcPts val="0"/>
              </a:spcAft>
            </a:pPr>
            <a:r>
              <a:rPr lang="ja-JP" altLang="en-US"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③</a:t>
            </a:r>
            <a:r>
              <a:rPr lang="ja-JP"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　</a:t>
            </a:r>
            <a:r>
              <a:rPr lang="ja-JP" altLang="en-US"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給付を受ける手続きは（次のものをお持ちください）</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59" name="テキスト ボックス 58"/>
          <p:cNvSpPr txBox="1"/>
          <p:nvPr/>
        </p:nvSpPr>
        <p:spPr>
          <a:xfrm>
            <a:off x="56338" y="6764813"/>
            <a:ext cx="6757211" cy="492443"/>
          </a:xfrm>
          <a:prstGeom prst="rect">
            <a:avLst/>
          </a:prstGeom>
          <a:noFill/>
        </p:spPr>
        <p:txBody>
          <a:bodyPr wrap="square" rtlCol="0">
            <a:spAutoFit/>
          </a:bodyPr>
          <a:lstStyle>
            <a:defPPr>
              <a:defRPr lang="ja-JP"/>
            </a:defPPr>
            <a:lvl1pPr marR="0" lvl="0" indent="0" fontAlgn="auto">
              <a:lnSpc>
                <a:spcPct val="100000"/>
              </a:lnSpc>
              <a:spcBef>
                <a:spcPts val="0"/>
              </a:spcBef>
              <a:spcAft>
                <a:spcPts val="0"/>
              </a:spcAft>
              <a:buClrTx/>
              <a:buSzTx/>
              <a:buFontTx/>
              <a:buNone/>
              <a:tabLst/>
              <a:defRPr sz="1400" b="1" i="0" u="none" strike="noStrike" cap="none" spc="0" normalizeH="0" baseline="0">
                <a:ln>
                  <a:noFill/>
                </a:ln>
                <a:solidFill>
                  <a:prstClr val="black"/>
                </a:solidFill>
                <a:effectLst/>
                <a:uLnTx/>
                <a:uFillTx/>
                <a:latin typeface="メイリオ" panose="020B0604030504040204" pitchFamily="50" charset="-128"/>
                <a:ea typeface="メイリオ" panose="020B0604030504040204" pitchFamily="50" charset="-128"/>
              </a:defRPr>
            </a:lvl1pPr>
          </a:lstStyle>
          <a:p>
            <a:r>
              <a:rPr lang="ja-JP" altLang="en-US" sz="1300" b="0" dirty="0"/>
              <a:t>　特例一時金を受給するためには、みなさまの住所を管轄するハローワークへ、ご自身で求職申し込みなどの手続きをしてください。</a:t>
            </a:r>
            <a:endParaRPr lang="ja-JP" altLang="en-US" sz="1300" b="0" dirty="0">
              <a:solidFill>
                <a:srgbClr val="FF0000"/>
              </a:solidFill>
            </a:endParaRPr>
          </a:p>
        </p:txBody>
      </p:sp>
      <p:sp>
        <p:nvSpPr>
          <p:cNvPr id="60" name="Rectangle 126"/>
          <p:cNvSpPr>
            <a:spLocks noChangeArrowheads="1"/>
          </p:cNvSpPr>
          <p:nvPr/>
        </p:nvSpPr>
        <p:spPr bwMode="auto">
          <a:xfrm>
            <a:off x="220082" y="7329264"/>
            <a:ext cx="7421386" cy="166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marL="1299210" indent="-1299210" algn="just">
              <a:lnSpc>
                <a:spcPts val="14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１．離職票―１</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離職票―２</a:t>
            </a:r>
          </a:p>
          <a:p>
            <a:pPr algn="just">
              <a:lnSpc>
                <a:spcPts val="1400"/>
              </a:lnSpc>
              <a:spcAft>
                <a:spcPts val="0"/>
              </a:spcAft>
            </a:pPr>
            <a:r>
              <a:rPr lang="ja-JP" altLang="en-US" sz="900" kern="100" dirty="0">
                <a:solidFill>
                  <a:schemeClr val="accent3">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２</a:t>
            </a:r>
            <a:r>
              <a:rPr lang="ja-JP" sz="900" kern="100" dirty="0">
                <a:solidFill>
                  <a:schemeClr val="accent3">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900" b="1" kern="100" dirty="0">
                <a:solidFill>
                  <a:schemeClr val="accent3">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マイナンバーカード</a:t>
            </a:r>
          </a:p>
          <a:p>
            <a:pPr indent="254000" algn="just">
              <a:lnSpc>
                <a:spcPts val="1400"/>
              </a:lnSpc>
              <a:spcAft>
                <a:spcPts val="0"/>
              </a:spcAft>
            </a:pPr>
            <a:r>
              <a:rPr lang="ja-JP" sz="900" b="1" u="sng" kern="100" dirty="0">
                <a:solidFill>
                  <a:schemeClr val="accent3">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マイナンバーカードをお持ちでない方は、次の①個人番号</a:t>
            </a:r>
            <a:r>
              <a:rPr lang="ja-JP" altLang="en-US" sz="900" b="1" u="sng" kern="100" dirty="0">
                <a:solidFill>
                  <a:schemeClr val="accent3">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およ</a:t>
            </a:r>
            <a:r>
              <a:rPr lang="ja-JP" sz="900" b="1" u="sng" kern="100" dirty="0">
                <a:solidFill>
                  <a:schemeClr val="accent3">
                    <a:lumMod val="50000"/>
                  </a:schemeClr>
                </a:solidFill>
                <a:effectLst/>
                <a:latin typeface="Meiryo UI" panose="020B0604030504040204" pitchFamily="50" charset="-128"/>
                <a:ea typeface="Meiryo UI" panose="020B0604030504040204" pitchFamily="50" charset="-128"/>
                <a:cs typeface="Times New Roman" panose="02020603050405020304" pitchFamily="18" charset="0"/>
              </a:rPr>
              <a:t>び②身元（実在）確認書類をお持ちください。</a:t>
            </a:r>
          </a:p>
          <a:p>
            <a:pPr lvl="0" algn="just">
              <a:lnSpc>
                <a:spcPts val="14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①</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個人番号確認書類（いずれか１種類）</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通知カード、個人番号の記載のある住民票（住民票記載事項証明書）</a:t>
            </a:r>
          </a:p>
          <a:p>
            <a:pPr lvl="0" algn="just">
              <a:lnSpc>
                <a:spcPts val="14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②</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身元（実在）確認書類</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（１）のうちいずれか１種類。（１）の書類をお持ちでない方は、（２）のうち異なる２種類（コピー不可）</a:t>
            </a:r>
          </a:p>
          <a:p>
            <a:pPr indent="127000" algn="just">
              <a:lnSpc>
                <a:spcPts val="14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（１）運転免許証、運転経歴証明書、官公署が発行した身分証明書・資格証明書（写真付き）など　</a:t>
            </a:r>
          </a:p>
          <a:p>
            <a:pPr indent="127000" algn="just">
              <a:lnSpc>
                <a:spcPts val="1400"/>
              </a:lnSpc>
              <a:spcAft>
                <a:spcPts val="0"/>
              </a:spcAft>
            </a:pP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（２）公的医療保険の</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資格確認書</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、児童扶養手当証書など</a:t>
            </a:r>
          </a:p>
          <a:p>
            <a:pPr marL="254000" indent="-254000" algn="just">
              <a:lnSpc>
                <a:spcPts val="14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３</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．写真</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１</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枚（最近の写真、正面上</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三分</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身、ﾀﾃ</a:t>
            </a: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㎝×ﾖｺ</a:t>
            </a:r>
            <a:r>
              <a:rPr lang="en-US" sz="9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lvl="0" algn="just">
              <a:lnSpc>
                <a:spcPts val="14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４</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．本人名義の預金通帳</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またはキャッシュカード</a:t>
            </a:r>
            <a:r>
              <a:rPr lang="ja-JP" sz="900" kern="100" dirty="0">
                <a:effectLst/>
                <a:latin typeface="Meiryo UI" panose="020B0604030504040204" pitchFamily="50" charset="-128"/>
                <a:ea typeface="Meiryo UI" panose="020B0604030504040204" pitchFamily="50" charset="-128"/>
                <a:cs typeface="Times New Roman" panose="02020603050405020304" pitchFamily="18" charset="0"/>
              </a:rPr>
              <a:t>（一部の金融機関を除く）</a:t>
            </a:r>
          </a:p>
        </p:txBody>
      </p:sp>
      <p:sp>
        <p:nvSpPr>
          <p:cNvPr id="3" name="テキスト ボックス 2"/>
          <p:cNvSpPr txBox="1"/>
          <p:nvPr/>
        </p:nvSpPr>
        <p:spPr>
          <a:xfrm>
            <a:off x="100995" y="9114656"/>
            <a:ext cx="6672892"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　船員での就職を希望される場合は、地方運輸局での求職申し込みをお願いします</a:t>
            </a:r>
            <a:r>
              <a:rPr kumimoji="1" lang="ja-JP" altLang="en-US" sz="900" dirty="0"/>
              <a:t>。</a:t>
            </a:r>
          </a:p>
        </p:txBody>
      </p:sp>
      <p:sp>
        <p:nvSpPr>
          <p:cNvPr id="27" name="テキスト ボックス 26"/>
          <p:cNvSpPr txBox="1"/>
          <p:nvPr/>
        </p:nvSpPr>
        <p:spPr>
          <a:xfrm>
            <a:off x="5872144" y="9420912"/>
            <a:ext cx="1008137" cy="246221"/>
          </a:xfrm>
          <a:prstGeom prst="rect">
            <a:avLst/>
          </a:prstGeom>
          <a:noFill/>
        </p:spPr>
        <p:txBody>
          <a:bodyPr wrap="square" rtlCol="0">
            <a:spAutoFit/>
          </a:bodyPr>
          <a:lstStyle/>
          <a:p>
            <a:r>
              <a:rPr lang="en-US" altLang="ja-JP" sz="1000" dirty="0"/>
              <a:t>LL070401</a:t>
            </a:r>
            <a:r>
              <a:rPr lang="ja-JP" altLang="en-US" sz="1000" dirty="0"/>
              <a:t>保</a:t>
            </a:r>
            <a:r>
              <a:rPr lang="en-US" altLang="ja-JP" sz="1000" dirty="0"/>
              <a:t>02</a:t>
            </a:r>
            <a:endParaRPr kumimoji="1" lang="ja-JP" altLang="en-US" sz="1000" dirty="0"/>
          </a:p>
        </p:txBody>
      </p:sp>
    </p:spTree>
    <p:extLst>
      <p:ext uri="{BB962C8B-B14F-4D97-AF65-F5344CB8AC3E}">
        <p14:creationId xmlns:p14="http://schemas.microsoft.com/office/powerpoint/2010/main" val="1115241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utoShape 12"/>
          <p:cNvSpPr>
            <a:spLocks noChangeArrowheads="1"/>
          </p:cNvSpPr>
          <p:nvPr/>
        </p:nvSpPr>
        <p:spPr bwMode="auto">
          <a:xfrm>
            <a:off x="-240443" y="-213470"/>
            <a:ext cx="616993" cy="477161"/>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15" name="図 14"/>
          <p:cNvPicPr>
            <a:picLocks noChangeAspect="1" noChangeArrowheads="1"/>
          </p:cNvPicPr>
          <p:nvPr/>
        </p:nvPicPr>
        <p:blipFill>
          <a:blip r:embed="rId3" cstate="print"/>
          <a:srcRect/>
          <a:stretch>
            <a:fillRect/>
          </a:stretch>
        </p:blipFill>
        <p:spPr bwMode="auto">
          <a:xfrm>
            <a:off x="367124" y="-256622"/>
            <a:ext cx="497714" cy="506488"/>
          </a:xfrm>
          <a:prstGeom prst="rect">
            <a:avLst/>
          </a:prstGeom>
          <a:noFill/>
          <a:ln w="9525">
            <a:noFill/>
            <a:miter lim="800000"/>
            <a:headEnd/>
            <a:tailEnd/>
          </a:ln>
        </p:spPr>
      </p:pic>
      <p:sp>
        <p:nvSpPr>
          <p:cNvPr id="16" name="AutoShape 14"/>
          <p:cNvSpPr>
            <a:spLocks noChangeArrowheads="1"/>
          </p:cNvSpPr>
          <p:nvPr/>
        </p:nvSpPr>
        <p:spPr bwMode="auto">
          <a:xfrm>
            <a:off x="857442" y="-213470"/>
            <a:ext cx="6584286" cy="477161"/>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4" name="AutoShape 7"/>
          <p:cNvSpPr>
            <a:spLocks noChangeArrowheads="1"/>
          </p:cNvSpPr>
          <p:nvPr/>
        </p:nvSpPr>
        <p:spPr bwMode="auto">
          <a:xfrm>
            <a:off x="-590572" y="9670255"/>
            <a:ext cx="6584285" cy="476233"/>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25" name="図 1"/>
          <p:cNvPicPr>
            <a:picLocks noChangeAspect="1" noChangeArrowheads="1"/>
          </p:cNvPicPr>
          <p:nvPr/>
        </p:nvPicPr>
        <p:blipFill>
          <a:blip r:embed="rId3" cstate="print"/>
          <a:srcRect/>
          <a:stretch>
            <a:fillRect/>
          </a:stretch>
        </p:blipFill>
        <p:spPr bwMode="auto">
          <a:xfrm rot="10800000">
            <a:off x="5939756" y="9625716"/>
            <a:ext cx="507858" cy="531402"/>
          </a:xfrm>
          <a:prstGeom prst="rect">
            <a:avLst/>
          </a:prstGeom>
          <a:noFill/>
          <a:ln w="9525">
            <a:noFill/>
            <a:miter lim="800000"/>
            <a:headEnd/>
            <a:tailEnd/>
          </a:ln>
        </p:spPr>
      </p:pic>
      <p:sp>
        <p:nvSpPr>
          <p:cNvPr id="26" name="AutoShape 9"/>
          <p:cNvSpPr>
            <a:spLocks noChangeArrowheads="1"/>
          </p:cNvSpPr>
          <p:nvPr/>
        </p:nvSpPr>
        <p:spPr bwMode="auto">
          <a:xfrm>
            <a:off x="6447614" y="9625717"/>
            <a:ext cx="616993" cy="476233"/>
          </a:xfrm>
          <a:prstGeom prst="roundRect">
            <a:avLst>
              <a:gd name="adj" fmla="val 50000"/>
            </a:avLst>
          </a:prstGeom>
          <a:solidFill>
            <a:srgbClr val="009944"/>
          </a:solidFill>
          <a:ln w="9525">
            <a:noFill/>
            <a:round/>
            <a:headEnd/>
            <a:tailEnd/>
          </a:ln>
        </p:spPr>
        <p:txBody>
          <a:bodyPr vert="horz" wrap="square" lIns="70496" tIns="8435" rIns="70496" bIns="8435" numCol="1" anchor="t" anchorCtr="0" compatLnSpc="1">
            <a:prstTxWarp prst="textNoShape">
              <a:avLst/>
            </a:prstTxWarp>
          </a:bodyPr>
          <a:lstStyle/>
          <a:p>
            <a:pPr marL="0" marR="0" lvl="0" indent="0" algn="l" defTabSz="870875" rtl="0" eaLnBrk="1" fontAlgn="auto" latinLnBrk="0" hangingPunct="1">
              <a:lnSpc>
                <a:spcPct val="100000"/>
              </a:lnSpc>
              <a:spcBef>
                <a:spcPts val="0"/>
              </a:spcBef>
              <a:spcAft>
                <a:spcPts val="0"/>
              </a:spcAft>
              <a:buClrTx/>
              <a:buSzTx/>
              <a:buFontTx/>
              <a:buNone/>
              <a:tabLst/>
              <a:defRPr/>
            </a:pPr>
            <a:endParaRPr kumimoji="1" lang="ja-JP" altLang="en-US" sz="1786"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nvGrpSpPr>
          <p:cNvPr id="20" name="グループ化 19"/>
          <p:cNvGrpSpPr/>
          <p:nvPr/>
        </p:nvGrpSpPr>
        <p:grpSpPr>
          <a:xfrm>
            <a:off x="1144254" y="9381489"/>
            <a:ext cx="4604050" cy="324955"/>
            <a:chOff x="3956664" y="10516296"/>
            <a:chExt cx="1211940" cy="341204"/>
          </a:xfrm>
        </p:grpSpPr>
        <p:sp>
          <p:nvSpPr>
            <p:cNvPr id="22" name="Rectangle 10"/>
            <p:cNvSpPr>
              <a:spLocks noChangeArrowheads="1"/>
            </p:cNvSpPr>
            <p:nvPr/>
          </p:nvSpPr>
          <p:spPr bwMode="auto">
            <a:xfrm>
              <a:off x="3956664" y="10538537"/>
              <a:ext cx="1211940" cy="318963"/>
            </a:xfrm>
            <a:prstGeom prst="rect">
              <a:avLst/>
            </a:prstGeom>
            <a:noFill/>
            <a:ln w="9525">
              <a:noFill/>
              <a:miter lim="800000"/>
              <a:headEnd/>
              <a:tailEnd/>
            </a:ln>
          </p:spPr>
          <p:txBody>
            <a:bodyPr wrap="square" lIns="87474" tIns="43737" rIns="87474" bIns="43737">
              <a:spAutoFit/>
            </a:bodyPr>
            <a:lstStyle/>
            <a:p>
              <a:pPr marL="0" marR="0" lvl="0" indent="0" algn="ctr" defTabSz="870875" rtl="0" eaLnBrk="1" fontAlgn="auto" latinLnBrk="0" hangingPunct="1">
                <a:lnSpc>
                  <a:spcPct val="100000"/>
                </a:lnSpc>
                <a:spcBef>
                  <a:spcPct val="3000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厚生労働省　ハローワーク</a:t>
              </a:r>
            </a:p>
          </p:txBody>
        </p:sp>
        <p:pic>
          <p:nvPicPr>
            <p:cNvPr id="23" name="図 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38543" y="10516296"/>
              <a:ext cx="87831" cy="295873"/>
            </a:xfrm>
            <a:prstGeom prst="rect">
              <a:avLst/>
            </a:prstGeom>
          </p:spPr>
        </p:pic>
      </p:grpSp>
      <p:sp>
        <p:nvSpPr>
          <p:cNvPr id="38" name="AutoShape 12"/>
          <p:cNvSpPr>
            <a:spLocks noChangeArrowheads="1"/>
          </p:cNvSpPr>
          <p:nvPr/>
        </p:nvSpPr>
        <p:spPr bwMode="auto">
          <a:xfrm>
            <a:off x="79317" y="380681"/>
            <a:ext cx="4218612" cy="301181"/>
          </a:xfrm>
          <a:prstGeom prst="roundRect">
            <a:avLst>
              <a:gd name="adj" fmla="val 28333"/>
            </a:avLst>
          </a:prstGeom>
          <a:solidFill>
            <a:schemeClr val="accent2">
              <a:lumMod val="40000"/>
              <a:lumOff val="60000"/>
            </a:schemeClr>
          </a:solidFill>
          <a:ln w="12700">
            <a:solidFill>
              <a:schemeClr val="accent2">
                <a:lumMod val="50000"/>
                <a:lumOff val="0"/>
              </a:schemeClr>
            </a:solidFill>
            <a:round/>
            <a:headEnd/>
            <a:tailEnd/>
          </a:ln>
        </p:spPr>
        <p:txBody>
          <a:bodyPr rot="0" vert="horz" wrap="square" lIns="74295" tIns="8890" rIns="74295" bIns="8890" anchor="t" anchorCtr="0" upright="1">
            <a:noAutofit/>
          </a:bodyPr>
          <a:lstStyle/>
          <a:p>
            <a:pPr algn="just">
              <a:lnSpc>
                <a:spcPts val="1900"/>
              </a:lnSpc>
              <a:spcAft>
                <a:spcPts val="0"/>
              </a:spcAft>
            </a:pPr>
            <a:r>
              <a:rPr lang="ja-JP" altLang="en-US"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④</a:t>
            </a:r>
            <a:r>
              <a:rPr lang="ja-JP"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　</a:t>
            </a:r>
            <a:r>
              <a:rPr lang="ja-JP" altLang="en-US" sz="1400" kern="100" dirty="0">
                <a:effectLst/>
                <a:latin typeface="ＭＳ 明朝" panose="02020609040205080304" pitchFamily="17" charset="-128"/>
                <a:ea typeface="HGP創英角ｺﾞｼｯｸUB" panose="020B0900000000000000" pitchFamily="50" charset="-128"/>
                <a:cs typeface="Times New Roman" panose="02020603050405020304" pitchFamily="18" charset="0"/>
              </a:rPr>
              <a:t>早めに求職申込みの手続をしてください</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41" name="正方形/長方形 40"/>
          <p:cNvSpPr/>
          <p:nvPr/>
        </p:nvSpPr>
        <p:spPr>
          <a:xfrm>
            <a:off x="68053" y="789608"/>
            <a:ext cx="6678844" cy="4878259"/>
          </a:xfrm>
          <a:prstGeom prst="rect">
            <a:avLst/>
          </a:prstGeom>
        </p:spPr>
        <p:txBody>
          <a:bodyPr wrap="square">
            <a:spAutoFit/>
          </a:bodyPr>
          <a:lstStyle/>
          <a:p>
            <a:pPr>
              <a:lnSpc>
                <a:spcPts val="1800"/>
              </a:lnSpc>
            </a:pPr>
            <a:r>
              <a:rPr lang="ja-JP" altLang="en-US" sz="1300" dirty="0">
                <a:latin typeface="Meiryo UI" panose="020B0604030504040204" pitchFamily="50" charset="-128"/>
                <a:ea typeface="Meiryo UI" panose="020B0604030504040204" pitchFamily="50" charset="-128"/>
              </a:rPr>
              <a:t>　特例一時金は、ハローワークまたは地方運輸局に離職票の提出と求職の申し込みを行った日から失業の状態にあった日が７日間経過してからでなければ支給されません。これを待期といいます。</a:t>
            </a:r>
          </a:p>
          <a:p>
            <a:pPr>
              <a:lnSpc>
                <a:spcPts val="1800"/>
              </a:lnSpc>
            </a:pPr>
            <a:r>
              <a:rPr lang="ja-JP" altLang="en-US" sz="1300" dirty="0">
                <a:latin typeface="Meiryo UI" panose="020B0604030504040204" pitchFamily="50" charset="-128"/>
                <a:ea typeface="Meiryo UI" panose="020B0604030504040204" pitchFamily="50" charset="-128"/>
              </a:rPr>
              <a:t>　また、自己都合で退職した場合は待期が経過した後さらに１か月（令和７年３月</a:t>
            </a:r>
            <a:r>
              <a:rPr lang="en-US" altLang="ja-JP" sz="1300" dirty="0">
                <a:latin typeface="Meiryo UI" panose="020B0604030504040204" pitchFamily="50" charset="-128"/>
                <a:ea typeface="Meiryo UI" panose="020B0604030504040204" pitchFamily="50" charset="-128"/>
              </a:rPr>
              <a:t>31</a:t>
            </a:r>
            <a:r>
              <a:rPr lang="ja-JP" altLang="en-US" sz="1300" dirty="0">
                <a:latin typeface="Meiryo UI" panose="020B0604030504040204" pitchFamily="50" charset="-128"/>
                <a:ea typeface="Meiryo UI" panose="020B0604030504040204" pitchFamily="50" charset="-128"/>
              </a:rPr>
              <a:t>日以前に自己都合で退職した場合は２か月、自己の責めに帰すべき重大な理由により解雇された場合は３か月）経過するまで、特例一時金が支給されません。これを給付制限といいます。</a:t>
            </a:r>
          </a:p>
          <a:p>
            <a:pPr>
              <a:lnSpc>
                <a:spcPts val="1800"/>
              </a:lnSpc>
            </a:pPr>
            <a:r>
              <a:rPr lang="ja-JP" altLang="en-US" sz="1300" dirty="0">
                <a:latin typeface="Meiryo UI" panose="020B0604030504040204" pitchFamily="50" charset="-128"/>
                <a:ea typeface="Meiryo UI" panose="020B0604030504040204" pitchFamily="50" charset="-128"/>
              </a:rPr>
              <a:t>　特例一時金の支給を受けるためには、待期および給付制限期間が経過することが見込まれる日の後にハローワークまたは地方運輸局が指定する失業の認定日に来て、失業の状態にあることの確認を受けなければなりません。</a:t>
            </a: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endParaRPr lang="en-US" altLang="ja-JP" sz="1300" dirty="0">
              <a:latin typeface="Meiryo UI" panose="020B0604030504040204" pitchFamily="50" charset="-128"/>
              <a:ea typeface="Meiryo UI" panose="020B0604030504040204" pitchFamily="50" charset="-128"/>
            </a:endParaRPr>
          </a:p>
          <a:p>
            <a:pPr>
              <a:lnSpc>
                <a:spcPts val="1800"/>
              </a:lnSpc>
            </a:pPr>
            <a:r>
              <a:rPr lang="ja-JP" altLang="en-US" sz="1300" dirty="0">
                <a:latin typeface="Meiryo UI" panose="020B0604030504040204" pitchFamily="50" charset="-128"/>
                <a:ea typeface="Meiryo UI" panose="020B0604030504040204" pitchFamily="50" charset="-128"/>
              </a:rPr>
              <a:t>　特例一時金の支給額は、基本手当日額の</a:t>
            </a:r>
            <a:r>
              <a:rPr lang="en-US" altLang="ja-JP" sz="1300" b="1" dirty="0">
                <a:latin typeface="Meiryo UI" panose="020B0604030504040204" pitchFamily="50" charset="-128"/>
                <a:ea typeface="Meiryo UI" panose="020B0604030504040204" pitchFamily="50" charset="-128"/>
              </a:rPr>
              <a:t>40</a:t>
            </a:r>
            <a:r>
              <a:rPr lang="ja-JP" altLang="en-US" sz="1300" b="1" dirty="0">
                <a:latin typeface="Meiryo UI" panose="020B0604030504040204" pitchFamily="50" charset="-128"/>
                <a:ea typeface="Meiryo UI" panose="020B0604030504040204" pitchFamily="50" charset="-128"/>
              </a:rPr>
              <a:t>日分</a:t>
            </a:r>
            <a:r>
              <a:rPr lang="ja-JP" altLang="en-US" sz="1300" dirty="0">
                <a:latin typeface="Meiryo UI" panose="020B0604030504040204" pitchFamily="50" charset="-128"/>
                <a:ea typeface="Meiryo UI" panose="020B0604030504040204" pitchFamily="50" charset="-128"/>
              </a:rPr>
              <a:t>に相当する額とされていますが、支給を受けることができる期限（受給期限）は、</a:t>
            </a:r>
            <a:r>
              <a:rPr lang="ja-JP" altLang="en-US" sz="1300" b="1" dirty="0">
                <a:latin typeface="Meiryo UI" panose="020B0604030504040204" pitchFamily="50" charset="-128"/>
                <a:ea typeface="Meiryo UI" panose="020B0604030504040204" pitchFamily="50" charset="-128"/>
              </a:rPr>
              <a:t>離職日の翌日から</a:t>
            </a:r>
            <a:r>
              <a:rPr lang="en-US" altLang="ja-JP" sz="1300" b="1" dirty="0">
                <a:latin typeface="Meiryo UI" panose="020B0604030504040204" pitchFamily="50" charset="-128"/>
                <a:ea typeface="Meiryo UI" panose="020B0604030504040204" pitchFamily="50" charset="-128"/>
              </a:rPr>
              <a:t>6</a:t>
            </a:r>
            <a:r>
              <a:rPr lang="ja-JP" altLang="en-US" sz="1300" b="1" dirty="0">
                <a:latin typeface="Meiryo UI" panose="020B0604030504040204" pitchFamily="50" charset="-128"/>
                <a:ea typeface="Meiryo UI" panose="020B0604030504040204" pitchFamily="50" charset="-128"/>
              </a:rPr>
              <a:t>か月</a:t>
            </a:r>
            <a:r>
              <a:rPr lang="ja-JP" altLang="en-US" sz="1300" dirty="0">
                <a:latin typeface="Meiryo UI" panose="020B0604030504040204" pitchFamily="50" charset="-128"/>
                <a:ea typeface="Meiryo UI" panose="020B0604030504040204" pitchFamily="50" charset="-128"/>
              </a:rPr>
              <a:t>です。求職申し込みの手続きが遅れた場合、</a:t>
            </a:r>
            <a:r>
              <a:rPr lang="en-US" altLang="ja-JP" sz="1300" dirty="0">
                <a:latin typeface="Meiryo UI" panose="020B0604030504040204" pitchFamily="50" charset="-128"/>
                <a:ea typeface="Meiryo UI" panose="020B0604030504040204" pitchFamily="50" charset="-128"/>
              </a:rPr>
              <a:t>40</a:t>
            </a:r>
            <a:r>
              <a:rPr lang="ja-JP" altLang="en-US" sz="1300" dirty="0">
                <a:latin typeface="Meiryo UI" panose="020B0604030504040204" pitchFamily="50" charset="-128"/>
                <a:ea typeface="Meiryo UI" panose="020B0604030504040204" pitchFamily="50" charset="-128"/>
              </a:rPr>
              <a:t>日分の支給を受けることができなくなることがあります。　お早めに求職申し込みの手続きをしてください。</a:t>
            </a:r>
          </a:p>
          <a:p>
            <a:endParaRPr lang="ja-JP" altLang="en-US" sz="1300" dirty="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4624" y="8229364"/>
            <a:ext cx="6616749" cy="1127488"/>
          </a:xfrm>
          <a:prstGeom prst="rect">
            <a:avLst/>
          </a:prstGeom>
          <a:noFill/>
        </p:spPr>
        <p:txBody>
          <a:bodyPr wrap="square" rtlCol="0">
            <a:spAutoFit/>
          </a:bodyPr>
          <a:lstStyle/>
          <a:p>
            <a:pPr marL="144000" indent="-457200">
              <a:lnSpc>
                <a:spcPct val="114000"/>
              </a:lnSpc>
            </a:pPr>
            <a:r>
              <a:rPr lang="ja-JP"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ja-JP" sz="1100" dirty="0">
                <a:latin typeface="Meiryo UI" panose="020B0604030504040204" pitchFamily="50" charset="-128"/>
                <a:ea typeface="Meiryo UI" panose="020B0604030504040204" pitchFamily="50" charset="-128"/>
              </a:rPr>
              <a:t>雇用保険の手続きは、月曜日～金曜日（休祝日・年末年始を除く）の８時</a:t>
            </a:r>
            <a:r>
              <a:rPr lang="en-US" altLang="ja-JP" sz="1100" dirty="0">
                <a:latin typeface="Meiryo UI" panose="020B0604030504040204" pitchFamily="50" charset="-128"/>
                <a:ea typeface="Meiryo UI" panose="020B0604030504040204" pitchFamily="50" charset="-128"/>
              </a:rPr>
              <a:t>30</a:t>
            </a:r>
            <a:r>
              <a:rPr lang="ja-JP" altLang="ja-JP" sz="1100" dirty="0">
                <a:latin typeface="Meiryo UI" panose="020B0604030504040204" pitchFamily="50" charset="-128"/>
                <a:ea typeface="Meiryo UI" panose="020B0604030504040204" pitchFamily="50" charset="-128"/>
              </a:rPr>
              <a:t>分から</a:t>
            </a:r>
            <a:r>
              <a:rPr lang="en-US" altLang="ja-JP" sz="1100" dirty="0">
                <a:latin typeface="Meiryo UI" panose="020B0604030504040204" pitchFamily="50" charset="-128"/>
                <a:ea typeface="Meiryo UI" panose="020B0604030504040204" pitchFamily="50" charset="-128"/>
              </a:rPr>
              <a:t>17</a:t>
            </a:r>
            <a:r>
              <a:rPr lang="ja-JP" altLang="ja-JP" sz="1100" dirty="0">
                <a:latin typeface="Meiryo UI" panose="020B0604030504040204" pitchFamily="50" charset="-128"/>
                <a:ea typeface="Meiryo UI" panose="020B0604030504040204" pitchFamily="50" charset="-128"/>
              </a:rPr>
              <a:t>時</a:t>
            </a:r>
            <a:r>
              <a:rPr lang="en-US" altLang="ja-JP" sz="1100" dirty="0">
                <a:latin typeface="Meiryo UI" panose="020B0604030504040204" pitchFamily="50" charset="-128"/>
                <a:ea typeface="Meiryo UI" panose="020B0604030504040204" pitchFamily="50" charset="-128"/>
              </a:rPr>
              <a:t>15</a:t>
            </a:r>
            <a:r>
              <a:rPr lang="ja-JP" altLang="ja-JP" sz="1100" dirty="0">
                <a:latin typeface="Meiryo UI" panose="020B0604030504040204" pitchFamily="50" charset="-128"/>
                <a:ea typeface="Meiryo UI" panose="020B0604030504040204" pitchFamily="50" charset="-128"/>
              </a:rPr>
              <a:t>分です。</a:t>
            </a:r>
            <a:r>
              <a:rPr lang="ja-JP" altLang="ja-JP" sz="1100" u="sng" dirty="0">
                <a:latin typeface="Meiryo UI" panose="020B0604030504040204" pitchFamily="50" charset="-128"/>
                <a:ea typeface="Meiryo UI" panose="020B0604030504040204" pitchFamily="50" charset="-128"/>
              </a:rPr>
              <a:t>また、「受給資格決定」の他に「求職の申込み」の手続きもあり、求職申込みには一定の時間がかかること</a:t>
            </a:r>
            <a:r>
              <a:rPr lang="ja-JP" altLang="en-US" sz="1100" u="sng" dirty="0">
                <a:latin typeface="Meiryo UI" panose="020B0604030504040204" pitchFamily="50" charset="-128"/>
                <a:ea typeface="Meiryo UI" panose="020B0604030504040204" pitchFamily="50" charset="-128"/>
              </a:rPr>
              <a:t>など</a:t>
            </a:r>
            <a:r>
              <a:rPr lang="ja-JP" altLang="ja-JP" sz="1100" u="sng" dirty="0">
                <a:latin typeface="Meiryo UI" panose="020B0604030504040204" pitchFamily="50" charset="-128"/>
                <a:ea typeface="Meiryo UI" panose="020B0604030504040204" pitchFamily="50" charset="-128"/>
              </a:rPr>
              <a:t>から、</a:t>
            </a:r>
            <a:r>
              <a:rPr lang="en-US" altLang="ja-JP" sz="1100" u="sng" dirty="0">
                <a:latin typeface="Meiryo UI" panose="020B0604030504040204" pitchFamily="50" charset="-128"/>
                <a:ea typeface="Meiryo UI" panose="020B0604030504040204" pitchFamily="50" charset="-128"/>
              </a:rPr>
              <a:t>16</a:t>
            </a:r>
            <a:r>
              <a:rPr lang="ja-JP" altLang="ja-JP" sz="1100" u="sng" dirty="0">
                <a:latin typeface="Meiryo UI" panose="020B0604030504040204" pitchFamily="50" charset="-128"/>
                <a:ea typeface="Meiryo UI" panose="020B0604030504040204" pitchFamily="50" charset="-128"/>
              </a:rPr>
              <a:t>時前までのご来所をお勧め</a:t>
            </a:r>
            <a:r>
              <a:rPr lang="ja-JP" altLang="en-US" sz="1100" u="sng" dirty="0">
                <a:latin typeface="Meiryo UI" panose="020B0604030504040204" pitchFamily="50" charset="-128"/>
                <a:ea typeface="Meiryo UI" panose="020B0604030504040204" pitchFamily="50" charset="-128"/>
              </a:rPr>
              <a:t>し</a:t>
            </a:r>
            <a:r>
              <a:rPr lang="ja-JP" altLang="ja-JP" sz="1100" u="sng" dirty="0">
                <a:latin typeface="Meiryo UI" panose="020B0604030504040204" pitchFamily="50" charset="-128"/>
                <a:ea typeface="Meiryo UI" panose="020B0604030504040204" pitchFamily="50" charset="-128"/>
              </a:rPr>
              <a:t>ます。</a:t>
            </a:r>
            <a:endParaRPr lang="en-US" altLang="ja-JP" sz="1100" u="sng" dirty="0">
              <a:latin typeface="Meiryo UI" panose="020B0604030504040204" pitchFamily="50" charset="-128"/>
              <a:ea typeface="Meiryo UI" panose="020B0604030504040204" pitchFamily="50" charset="-128"/>
            </a:endParaRPr>
          </a:p>
          <a:p>
            <a:pPr marL="144000" indent="-457200">
              <a:lnSpc>
                <a:spcPct val="114000"/>
              </a:lnSpc>
            </a:pPr>
            <a:endParaRPr lang="ja-JP" altLang="ja-JP" sz="400" dirty="0">
              <a:latin typeface="Meiryo UI" panose="020B0604030504040204" pitchFamily="50" charset="-128"/>
              <a:ea typeface="Meiryo UI" panose="020B0604030504040204" pitchFamily="50" charset="-128"/>
            </a:endParaRPr>
          </a:p>
          <a:p>
            <a:pPr marL="144000" indent="-457200">
              <a:lnSpc>
                <a:spcPct val="114000"/>
              </a:lnSpc>
            </a:pPr>
            <a:r>
              <a:rPr lang="ja-JP"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ja-JP" sz="1100" u="sng" dirty="0">
                <a:latin typeface="Meiryo UI" panose="020B0604030504040204" pitchFamily="50" charset="-128"/>
                <a:ea typeface="Meiryo UI" panose="020B0604030504040204" pitchFamily="50" charset="-128"/>
              </a:rPr>
              <a:t>職業相談には一定に時間がかかること</a:t>
            </a:r>
            <a:r>
              <a:rPr lang="ja-JP" altLang="en-US" sz="1100" u="sng" dirty="0">
                <a:latin typeface="Meiryo UI" panose="020B0604030504040204" pitchFamily="50" charset="-128"/>
                <a:ea typeface="Meiryo UI" panose="020B0604030504040204" pitchFamily="50" charset="-128"/>
              </a:rPr>
              <a:t>など</a:t>
            </a:r>
            <a:r>
              <a:rPr lang="ja-JP" altLang="ja-JP" sz="1100" u="sng" dirty="0">
                <a:latin typeface="Meiryo UI" panose="020B0604030504040204" pitchFamily="50" charset="-128"/>
                <a:ea typeface="Meiryo UI" panose="020B0604030504040204" pitchFamily="50" charset="-128"/>
              </a:rPr>
              <a:t>から、職業相談・職業紹介をご利用いただくにあたっての時間帯（夜間開庁や土曜開庁の日は除いた平日）は、９時～</a:t>
            </a:r>
            <a:r>
              <a:rPr lang="en-US" altLang="ja-JP" sz="1100" u="sng" dirty="0">
                <a:latin typeface="Meiryo UI" panose="020B0604030504040204" pitchFamily="50" charset="-128"/>
                <a:ea typeface="Meiryo UI" panose="020B0604030504040204" pitchFamily="50" charset="-128"/>
              </a:rPr>
              <a:t>17</a:t>
            </a:r>
            <a:r>
              <a:rPr lang="ja-JP" altLang="ja-JP" sz="1100" u="sng" dirty="0">
                <a:latin typeface="Meiryo UI" panose="020B0604030504040204" pitchFamily="50" charset="-128"/>
                <a:ea typeface="Meiryo UI" panose="020B0604030504040204" pitchFamily="50" charset="-128"/>
              </a:rPr>
              <a:t>時の間のご利用</a:t>
            </a:r>
            <a:r>
              <a:rPr lang="ja-JP" altLang="en-US" sz="1100" u="sng" dirty="0">
                <a:latin typeface="Meiryo UI" panose="020B0604030504040204" pitchFamily="50" charset="-128"/>
                <a:ea typeface="Meiryo UI" panose="020B0604030504040204" pitchFamily="50" charset="-128"/>
              </a:rPr>
              <a:t>ください</a:t>
            </a:r>
            <a:r>
              <a:rPr lang="ja-JP" altLang="ja-JP" sz="1100" u="sng" dirty="0">
                <a:latin typeface="Meiryo UI" panose="020B0604030504040204" pitchFamily="50" charset="-128"/>
                <a:ea typeface="Meiryo UI" panose="020B0604030504040204" pitchFamily="50" charset="-128"/>
              </a:rPr>
              <a:t>。</a:t>
            </a:r>
          </a:p>
        </p:txBody>
      </p:sp>
      <p:sp>
        <p:nvSpPr>
          <p:cNvPr id="108" name="正方形/長方形 107"/>
          <p:cNvSpPr/>
          <p:nvPr/>
        </p:nvSpPr>
        <p:spPr bwMode="auto">
          <a:xfrm>
            <a:off x="115888" y="8219222"/>
            <a:ext cx="6617493" cy="1123859"/>
          </a:xfrm>
          <a:prstGeom prst="rect">
            <a:avLst/>
          </a:prstGeom>
          <a:noFill/>
          <a:ln w="3175">
            <a:solidFill>
              <a:schemeClr val="tx1"/>
            </a:solidFill>
            <a:prstDash val="dash"/>
            <a:headEnd/>
            <a:tailEnd/>
          </a:ln>
        </p:spPr>
        <p:style>
          <a:lnRef idx="2">
            <a:schemeClr val="accent1"/>
          </a:lnRef>
          <a:fillRef idx="1">
            <a:schemeClr val="lt1"/>
          </a:fillRef>
          <a:effectRef idx="0">
            <a:schemeClr val="accent1"/>
          </a:effectRef>
          <a:fontRef idx="minor">
            <a:schemeClr val="dk1"/>
          </a:fontRef>
        </p:style>
        <p:txBody>
          <a:bodyPr rot="0" vert="horz" wrap="square" lIns="108000" tIns="72000" rIns="108000" bIns="72000" rtlCol="0" anchor="ctr" anchorCtr="0" upright="1">
            <a:noAutofit/>
          </a:bodyPr>
          <a:lstStyle/>
          <a:p>
            <a:pPr marR="113030" algn="just">
              <a:lnSpc>
                <a:spcPts val="1500"/>
              </a:lnSpc>
              <a:spcAft>
                <a:spcPts val="0"/>
              </a:spcAft>
            </a:pPr>
            <a:endParaRPr kumimoji="1" lang="ja-JP" altLang="en-US" sz="900" kern="100" dirty="0">
              <a:effectLst/>
              <a:latin typeface="Meiryo UI" panose="020B0604030504040204" pitchFamily="50" charset="-128"/>
              <a:ea typeface="Meiryo UI" panose="020B0604030504040204" pitchFamily="50" charset="-128"/>
              <a:cs typeface="Times New Roman"/>
            </a:endParaRPr>
          </a:p>
        </p:txBody>
      </p:sp>
      <p:sp>
        <p:nvSpPr>
          <p:cNvPr id="5" name="テキスト ボックス 4"/>
          <p:cNvSpPr txBox="1"/>
          <p:nvPr/>
        </p:nvSpPr>
        <p:spPr>
          <a:xfrm>
            <a:off x="140567" y="7159021"/>
            <a:ext cx="6630743" cy="1077218"/>
          </a:xfrm>
          <a:prstGeom prst="rect">
            <a:avLst/>
          </a:prstGeom>
          <a:noFill/>
        </p:spPr>
        <p:txBody>
          <a:bodyPr wrap="square" rtlCol="0">
            <a:spAutoFit/>
          </a:bodyPr>
          <a:lstStyle/>
          <a:p>
            <a:pPr marL="180975" indent="-180975"/>
            <a:r>
              <a:rPr lang="en-US" altLang="ja-JP" sz="1200" dirty="0">
                <a:solidFill>
                  <a:srgbClr val="C00000"/>
                </a:solidFill>
                <a:latin typeface="Meiryo UI" panose="020B0604030504040204" pitchFamily="50" charset="-128"/>
                <a:ea typeface="Meiryo UI" panose="020B0604030504040204" pitchFamily="50" charset="-128"/>
              </a:rPr>
              <a:t>※</a:t>
            </a:r>
            <a:r>
              <a:rPr lang="ja-JP" altLang="en-US" sz="1200" dirty="0">
                <a:solidFill>
                  <a:srgbClr val="C00000"/>
                </a:solidFill>
                <a:latin typeface="Meiryo UI" panose="020B0604030504040204" pitchFamily="50" charset="-128"/>
                <a:ea typeface="Meiryo UI" panose="020B0604030504040204" pitchFamily="50" charset="-128"/>
              </a:rPr>
              <a:t>　雇用保険の受給資格は最終の離職票により決定するため、特例一時金の手続き前に就労し、就労先において一般被保険者となった場合、特例一時金の受給はできなくなります。</a:t>
            </a:r>
            <a:endParaRPr lang="en-US" altLang="ja-JP" sz="1200" dirty="0">
              <a:solidFill>
                <a:srgbClr val="C00000"/>
              </a:solidFill>
              <a:latin typeface="Meiryo UI" panose="020B0604030504040204" pitchFamily="50" charset="-128"/>
              <a:ea typeface="Meiryo UI" panose="020B0604030504040204" pitchFamily="50" charset="-128"/>
            </a:endParaRPr>
          </a:p>
          <a:p>
            <a:endParaRPr lang="ja-JP" altLang="en-US" sz="400" dirty="0">
              <a:solidFill>
                <a:srgbClr val="C00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また、一般被保険者として受給するには、被保険者期間が通算で</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か月必要となることから、</a:t>
            </a:r>
          </a:p>
          <a:p>
            <a:r>
              <a:rPr lang="ja-JP" altLang="en-US" sz="1200" dirty="0">
                <a:latin typeface="Meiryo UI" panose="020B0604030504040204" pitchFamily="50" charset="-128"/>
                <a:ea typeface="Meiryo UI" panose="020B0604030504040204" pitchFamily="50" charset="-128"/>
              </a:rPr>
              <a:t>一般被保険者の受給資格も満たさなくなる可能性があります（特定受給資格者・特定理由離職者に該当する場合は除く）。</a:t>
            </a:r>
            <a:endParaRPr kumimoji="1" lang="ja-JP" altLang="en-US" sz="1200" dirty="0">
              <a:latin typeface="Meiryo UI" panose="020B0604030504040204" pitchFamily="50" charset="-128"/>
              <a:ea typeface="Meiryo UI" panose="020B0604030504040204" pitchFamily="50" charset="-128"/>
            </a:endParaRPr>
          </a:p>
        </p:txBody>
      </p:sp>
      <p:grpSp>
        <p:nvGrpSpPr>
          <p:cNvPr id="29" name="グループ化 28"/>
          <p:cNvGrpSpPr/>
          <p:nvPr/>
        </p:nvGrpSpPr>
        <p:grpSpPr>
          <a:xfrm>
            <a:off x="233580" y="5277497"/>
            <a:ext cx="6444716" cy="1835702"/>
            <a:chOff x="233580" y="5277497"/>
            <a:chExt cx="6444716" cy="1835702"/>
          </a:xfrm>
        </p:grpSpPr>
        <p:sp>
          <p:nvSpPr>
            <p:cNvPr id="79" name="正方形/長方形 78"/>
            <p:cNvSpPr/>
            <p:nvPr/>
          </p:nvSpPr>
          <p:spPr bwMode="auto">
            <a:xfrm>
              <a:off x="233580" y="5277497"/>
              <a:ext cx="6444716" cy="1835702"/>
            </a:xfrm>
            <a:prstGeom prst="rect">
              <a:avLst/>
            </a:prstGeom>
            <a:solidFill>
              <a:schemeClr val="accent1">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t" anchorCtr="0" upright="1">
              <a:noAutofit/>
            </a:bodyPr>
            <a:lstStyle/>
            <a:p>
              <a:pPr marL="36000" marR="113030" indent="-133985" algn="just">
                <a:lnSpc>
                  <a:spcPts val="1500"/>
                </a:lnSpc>
                <a:spcAft>
                  <a:spcPts val="0"/>
                </a:spcAft>
              </a:pPr>
              <a:r>
                <a:rPr kumimoji="1" lang="ja-JP" altLang="en-US" sz="1100" kern="100" dirty="0">
                  <a:effectLst/>
                  <a:latin typeface="Meiryo UI" panose="020B0604030504040204" pitchFamily="50" charset="-128"/>
                  <a:ea typeface="Meiryo UI" panose="020B0604030504040204" pitchFamily="50" charset="-128"/>
                  <a:cs typeface="Times New Roman"/>
                </a:rPr>
                <a:t>この例では、</a:t>
              </a:r>
              <a:r>
                <a:rPr kumimoji="1" lang="en-US" altLang="ja-JP" sz="1100" kern="100" dirty="0">
                  <a:effectLst/>
                  <a:latin typeface="Meiryo UI" panose="020B0604030504040204" pitchFamily="50" charset="-128"/>
                  <a:ea typeface="Meiryo UI" panose="020B0604030504040204" pitchFamily="50" charset="-128"/>
                  <a:cs typeface="Times New Roman"/>
                </a:rPr>
                <a:t>15</a:t>
              </a:r>
              <a:r>
                <a:rPr kumimoji="1" lang="ja-JP" altLang="en-US" sz="1100" kern="100" dirty="0">
                  <a:effectLst/>
                  <a:latin typeface="Meiryo UI" panose="020B0604030504040204" pitchFamily="50" charset="-128"/>
                  <a:ea typeface="Meiryo UI" panose="020B0604030504040204" pitchFamily="50" charset="-128"/>
                  <a:cs typeface="Times New Roman"/>
                </a:rPr>
                <a:t>日分の特例一時金が支給されます。</a:t>
              </a:r>
            </a:p>
          </p:txBody>
        </p:sp>
        <p:sp>
          <p:nvSpPr>
            <p:cNvPr id="103" name="テキスト ボックス 102"/>
            <p:cNvSpPr txBox="1"/>
            <p:nvPr/>
          </p:nvSpPr>
          <p:spPr>
            <a:xfrm>
              <a:off x="2668542" y="6827167"/>
              <a:ext cx="1146468" cy="261610"/>
            </a:xfrm>
            <a:prstGeom prst="rect">
              <a:avLst/>
            </a:prstGeom>
            <a:noFill/>
            <a:ln>
              <a:noFill/>
            </a:ln>
          </p:spPr>
          <p:txBody>
            <a:bodyPr vert="horz" wrap="none" rtlCol="0">
              <a:spAutoFit/>
            </a:bodyPr>
            <a:lstStyle/>
            <a:p>
              <a:r>
                <a:rPr kumimoji="1" lang="ja-JP" altLang="en-US" sz="1100" dirty="0">
                  <a:latin typeface="Meiryo UI" panose="020B0604030504040204" pitchFamily="50" charset="-128"/>
                  <a:ea typeface="Meiryo UI" panose="020B0604030504040204" pitchFamily="50" charset="-128"/>
                </a:rPr>
                <a:t>受給期限</a:t>
              </a:r>
              <a:r>
                <a:rPr kumimoji="1" lang="ja-JP" altLang="en-US" sz="1100" b="1" dirty="0">
                  <a:solidFill>
                    <a:srgbClr val="FF0000"/>
                  </a:solidFill>
                  <a:latin typeface="Meiryo UI" panose="020B0604030504040204" pitchFamily="50" charset="-128"/>
                  <a:ea typeface="Meiryo UI" panose="020B0604030504040204" pitchFamily="50" charset="-128"/>
                </a:rPr>
                <a:t>６か月</a:t>
              </a:r>
            </a:p>
          </p:txBody>
        </p:sp>
        <p:cxnSp>
          <p:nvCxnSpPr>
            <p:cNvPr id="81" name="直線コネクタ 80"/>
            <p:cNvCxnSpPr/>
            <p:nvPr/>
          </p:nvCxnSpPr>
          <p:spPr>
            <a:xfrm>
              <a:off x="1765552" y="5745224"/>
              <a:ext cx="0" cy="1184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4933904" y="5745224"/>
              <a:ext cx="0" cy="122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flipV="1">
              <a:off x="649428" y="5739492"/>
              <a:ext cx="5446129" cy="16482"/>
            </a:xfrm>
            <a:prstGeom prst="line">
              <a:avLst/>
            </a:prstGeom>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1482747" y="5727808"/>
              <a:ext cx="323165" cy="592470"/>
            </a:xfrm>
            <a:prstGeom prst="rect">
              <a:avLst/>
            </a:prstGeom>
            <a:noFill/>
          </p:spPr>
          <p:txBody>
            <a:bodyPr vert="eaVert" wrap="none" rtlCol="0">
              <a:spAutoFit/>
            </a:bodyPr>
            <a:lstStyle/>
            <a:p>
              <a:r>
                <a:rPr kumimoji="1" lang="ja-JP" altLang="en-US" sz="900" dirty="0">
                  <a:latin typeface="Meiryo UI" panose="020B0604030504040204" pitchFamily="50" charset="-128"/>
                  <a:ea typeface="Meiryo UI" panose="020B0604030504040204" pitchFamily="50" charset="-128"/>
                </a:rPr>
                <a:t>○ 離職日</a:t>
              </a:r>
            </a:p>
          </p:txBody>
        </p:sp>
        <p:sp>
          <p:nvSpPr>
            <p:cNvPr id="83" name="テキスト ボックス 82"/>
            <p:cNvSpPr txBox="1"/>
            <p:nvPr/>
          </p:nvSpPr>
          <p:spPr>
            <a:xfrm>
              <a:off x="1698771" y="5727808"/>
              <a:ext cx="323165" cy="938719"/>
            </a:xfrm>
            <a:prstGeom prst="rect">
              <a:avLst/>
            </a:prstGeom>
            <a:noFill/>
          </p:spPr>
          <p:txBody>
            <a:bodyPr vert="eaVert" wrap="none" rtlCol="0">
              <a:spAutoFit/>
            </a:bodyPr>
            <a:lstStyle/>
            <a:p>
              <a:r>
                <a:rPr kumimoji="1" lang="ja-JP" altLang="en-US" sz="900" dirty="0">
                  <a:latin typeface="Meiryo UI" panose="020B0604030504040204" pitchFamily="50" charset="-128"/>
                  <a:ea typeface="Meiryo UI" panose="020B0604030504040204" pitchFamily="50" charset="-128"/>
                </a:rPr>
                <a:t>○ 離職日の翌日</a:t>
              </a:r>
            </a:p>
          </p:txBody>
        </p:sp>
        <p:sp>
          <p:nvSpPr>
            <p:cNvPr id="84" name="テキスト ボックス 83"/>
            <p:cNvSpPr txBox="1"/>
            <p:nvPr/>
          </p:nvSpPr>
          <p:spPr>
            <a:xfrm>
              <a:off x="3386603" y="5728236"/>
              <a:ext cx="323165" cy="823302"/>
            </a:xfrm>
            <a:prstGeom prst="rect">
              <a:avLst/>
            </a:prstGeom>
            <a:noFill/>
          </p:spPr>
          <p:txBody>
            <a:bodyPr vert="eaVert" wrap="none" rtlCol="0">
              <a:spAutoFit/>
            </a:bodyPr>
            <a:lstStyle/>
            <a:p>
              <a:r>
                <a:rPr kumimoji="1" lang="ja-JP" altLang="en-US" sz="900" dirty="0">
                  <a:latin typeface="Meiryo UI" panose="020B0604030504040204" pitchFamily="50" charset="-128"/>
                  <a:ea typeface="Meiryo UI" panose="020B0604030504040204" pitchFamily="50" charset="-128"/>
                </a:rPr>
                <a:t>○ 求職申込日</a:t>
              </a:r>
            </a:p>
          </p:txBody>
        </p:sp>
        <p:sp>
          <p:nvSpPr>
            <p:cNvPr id="85" name="テキスト ボックス 84"/>
            <p:cNvSpPr txBox="1"/>
            <p:nvPr/>
          </p:nvSpPr>
          <p:spPr>
            <a:xfrm>
              <a:off x="4030343" y="5728236"/>
              <a:ext cx="323165" cy="823302"/>
            </a:xfrm>
            <a:prstGeom prst="rect">
              <a:avLst/>
            </a:prstGeom>
            <a:noFill/>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 認定日</a:t>
              </a:r>
            </a:p>
          </p:txBody>
        </p:sp>
        <p:sp>
          <p:nvSpPr>
            <p:cNvPr id="86" name="正方形/長方形 85"/>
            <p:cNvSpPr/>
            <p:nvPr/>
          </p:nvSpPr>
          <p:spPr bwMode="auto">
            <a:xfrm>
              <a:off x="3531926" y="5530236"/>
              <a:ext cx="537882" cy="204209"/>
            </a:xfrm>
            <a:prstGeom prst="rect">
              <a:avLst/>
            </a:prstGeom>
            <a:solidFill>
              <a:schemeClr val="accent1">
                <a:lumMod val="20000"/>
                <a:lumOff val="80000"/>
              </a:schemeClr>
            </a:solidFill>
            <a:ln w="9525">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ctr" anchorCtr="0" upright="1">
              <a:noAutofit/>
            </a:bodyPr>
            <a:lstStyle/>
            <a:p>
              <a:pPr marL="286385" marR="113030" indent="-133985" algn="just">
                <a:lnSpc>
                  <a:spcPts val="1500"/>
                </a:lnSpc>
                <a:spcAft>
                  <a:spcPts val="0"/>
                </a:spcAft>
              </a:pPr>
              <a:endParaRPr kumimoji="1" lang="ja-JP" altLang="en-US" sz="900" kern="100" dirty="0">
                <a:effectLst/>
                <a:latin typeface="Century"/>
                <a:ea typeface="ＭＳ ゴシック"/>
                <a:cs typeface="Times New Roman"/>
              </a:endParaRPr>
            </a:p>
          </p:txBody>
        </p:sp>
        <p:cxnSp>
          <p:nvCxnSpPr>
            <p:cNvPr id="102" name="直線矢印コネクタ 101"/>
            <p:cNvCxnSpPr/>
            <p:nvPr/>
          </p:nvCxnSpPr>
          <p:spPr>
            <a:xfrm>
              <a:off x="1752522" y="6789340"/>
              <a:ext cx="318138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6" name="正方形/長方形 105"/>
            <p:cNvSpPr/>
            <p:nvPr/>
          </p:nvSpPr>
          <p:spPr bwMode="auto">
            <a:xfrm>
              <a:off x="4161524" y="5529600"/>
              <a:ext cx="760440" cy="201316"/>
            </a:xfrm>
            <a:prstGeom prst="rect">
              <a:avLst/>
            </a:prstGeom>
            <a:solidFill>
              <a:schemeClr val="accent1">
                <a:lumMod val="20000"/>
                <a:lumOff val="80000"/>
              </a:schemeClr>
            </a:solidFill>
            <a:ln w="9525">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ctr" anchorCtr="0" upright="1">
              <a:noAutofit/>
            </a:bodyPr>
            <a:lstStyle/>
            <a:p>
              <a:pPr marL="286385" marR="113030" indent="-133985" algn="ctr">
                <a:lnSpc>
                  <a:spcPts val="1500"/>
                </a:lnSpc>
                <a:spcAft>
                  <a:spcPts val="0"/>
                </a:spcAft>
              </a:pPr>
              <a:r>
                <a:rPr kumimoji="1" lang="en-US" altLang="ja-JP" sz="900" kern="100" dirty="0">
                  <a:effectLst/>
                  <a:latin typeface="Meiryo UI" panose="020B0604030504040204" pitchFamily="50" charset="-128"/>
                  <a:ea typeface="Meiryo UI" panose="020B0604030504040204" pitchFamily="50" charset="-128"/>
                  <a:cs typeface="Times New Roman"/>
                </a:rPr>
                <a:t>15</a:t>
              </a:r>
              <a:r>
                <a:rPr kumimoji="1" lang="ja-JP" altLang="en-US" sz="900" kern="100" dirty="0">
                  <a:effectLst/>
                  <a:latin typeface="Meiryo UI" panose="020B0604030504040204" pitchFamily="50" charset="-128"/>
                  <a:ea typeface="Meiryo UI" panose="020B0604030504040204" pitchFamily="50" charset="-128"/>
                  <a:cs typeface="Times New Roman"/>
                </a:rPr>
                <a:t>日</a:t>
              </a:r>
            </a:p>
          </p:txBody>
        </p:sp>
        <p:sp>
          <p:nvSpPr>
            <p:cNvPr id="56" name="正方形/長方形 55"/>
            <p:cNvSpPr/>
            <p:nvPr/>
          </p:nvSpPr>
          <p:spPr bwMode="auto">
            <a:xfrm>
              <a:off x="4933904" y="5529200"/>
              <a:ext cx="1003757" cy="208381"/>
            </a:xfrm>
            <a:prstGeom prst="rect">
              <a:avLst/>
            </a:prstGeom>
            <a:solidFill>
              <a:schemeClr val="bg1">
                <a:lumMod val="50000"/>
              </a:schemeClr>
            </a:solidFill>
            <a:ln w="9525">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ctr" anchorCtr="0" upright="1">
              <a:noAutofit/>
            </a:bodyPr>
            <a:lstStyle/>
            <a:p>
              <a:pPr marL="286385" marR="113030" indent="-133985" algn="ctr">
                <a:lnSpc>
                  <a:spcPts val="1500"/>
                </a:lnSpc>
                <a:spcAft>
                  <a:spcPts val="0"/>
                </a:spcAft>
              </a:pPr>
              <a:r>
                <a:rPr kumimoji="1" lang="en-US" altLang="ja-JP" sz="900" kern="100" dirty="0">
                  <a:effectLst/>
                  <a:latin typeface="Meiryo UI" panose="020B0604030504040204" pitchFamily="50" charset="-128"/>
                  <a:ea typeface="Meiryo UI" panose="020B0604030504040204" pitchFamily="50" charset="-128"/>
                  <a:cs typeface="Times New Roman"/>
                </a:rPr>
                <a:t>25</a:t>
              </a:r>
              <a:r>
                <a:rPr kumimoji="1" lang="ja-JP" altLang="en-US" sz="900" kern="100" dirty="0">
                  <a:effectLst/>
                  <a:latin typeface="Meiryo UI" panose="020B0604030504040204" pitchFamily="50" charset="-128"/>
                  <a:ea typeface="Meiryo UI" panose="020B0604030504040204" pitchFamily="50" charset="-128"/>
                  <a:cs typeface="Times New Roman"/>
                </a:rPr>
                <a:t>日</a:t>
              </a:r>
            </a:p>
          </p:txBody>
        </p:sp>
        <p:sp>
          <p:nvSpPr>
            <p:cNvPr id="115" name="テキスト ボックス 114"/>
            <p:cNvSpPr txBox="1"/>
            <p:nvPr/>
          </p:nvSpPr>
          <p:spPr>
            <a:xfrm>
              <a:off x="5040965" y="5968739"/>
              <a:ext cx="1455150" cy="646331"/>
            </a:xfrm>
            <a:prstGeom prst="rect">
              <a:avLst/>
            </a:prstGeom>
            <a:noFill/>
            <a:ln w="3175">
              <a:solidFill>
                <a:schemeClr val="tx1"/>
              </a:solidFill>
            </a:ln>
          </p:spPr>
          <p:txBody>
            <a:bodyPr vert="horz" wrap="square" rtlCol="0">
              <a:spAutoFit/>
            </a:bodyPr>
            <a:lstStyle/>
            <a:p>
              <a:r>
                <a:rPr kumimoji="1" lang="ja-JP" altLang="en-US" sz="1200" dirty="0">
                  <a:solidFill>
                    <a:srgbClr val="FF0000"/>
                  </a:solidFill>
                  <a:latin typeface="Meiryo UI" panose="020B0604030504040204" pitchFamily="50" charset="-128"/>
                  <a:ea typeface="Meiryo UI" panose="020B0604030504040204" pitchFamily="50" charset="-128"/>
                </a:rPr>
                <a:t>受給期限を過ぎた分</a:t>
              </a:r>
              <a:r>
                <a:rPr kumimoji="1" lang="en-US" altLang="ja-JP" sz="1200" dirty="0">
                  <a:solidFill>
                    <a:srgbClr val="FF0000"/>
                  </a:solidFill>
                  <a:latin typeface="Meiryo UI" panose="020B0604030504040204" pitchFamily="50" charset="-128"/>
                  <a:ea typeface="Meiryo UI" panose="020B0604030504040204" pitchFamily="50" charset="-128"/>
                </a:rPr>
                <a:t>(25</a:t>
              </a:r>
              <a:r>
                <a:rPr kumimoji="1" lang="ja-JP" altLang="en-US" sz="1200" dirty="0">
                  <a:solidFill>
                    <a:srgbClr val="FF0000"/>
                  </a:solidFill>
                  <a:latin typeface="Meiryo UI" panose="020B0604030504040204" pitchFamily="50" charset="-128"/>
                  <a:ea typeface="Meiryo UI" panose="020B0604030504040204" pitchFamily="50" charset="-128"/>
                </a:rPr>
                <a:t>日分</a:t>
              </a:r>
              <a:r>
                <a:rPr kumimoji="1" lang="en-US" altLang="ja-JP" sz="1200" dirty="0">
                  <a:solidFill>
                    <a:srgbClr val="FF0000"/>
                  </a:solidFill>
                  <a:latin typeface="Meiryo UI" panose="020B0604030504040204" pitchFamily="50" charset="-128"/>
                  <a:ea typeface="Meiryo UI" panose="020B0604030504040204" pitchFamily="50" charset="-128"/>
                </a:rPr>
                <a:t>)</a:t>
              </a:r>
              <a:r>
                <a:rPr kumimoji="1" lang="ja-JP" altLang="en-US" sz="1200" dirty="0">
                  <a:solidFill>
                    <a:srgbClr val="FF0000"/>
                  </a:solidFill>
                  <a:latin typeface="Meiryo UI" panose="020B0604030504040204" pitchFamily="50" charset="-128"/>
                  <a:ea typeface="Meiryo UI" panose="020B0604030504040204" pitchFamily="50" charset="-128"/>
                </a:rPr>
                <a:t>については、支給されません</a:t>
              </a:r>
              <a:r>
                <a:rPr kumimoji="1" lang="ja-JP" altLang="en-US" sz="900" dirty="0">
                  <a:solidFill>
                    <a:srgbClr val="FF0000"/>
                  </a:solidFill>
                  <a:latin typeface="Meiryo UI" panose="020B0604030504040204" pitchFamily="50" charset="-128"/>
                  <a:ea typeface="Meiryo UI" panose="020B0604030504040204" pitchFamily="50" charset="-128"/>
                </a:rPr>
                <a:t>。</a:t>
              </a:r>
            </a:p>
          </p:txBody>
        </p:sp>
        <p:sp>
          <p:nvSpPr>
            <p:cNvPr id="53" name="テキスト ボックス 52"/>
            <p:cNvSpPr txBox="1"/>
            <p:nvPr/>
          </p:nvSpPr>
          <p:spPr>
            <a:xfrm>
              <a:off x="3487127" y="5529600"/>
              <a:ext cx="655766" cy="230832"/>
            </a:xfrm>
            <a:prstGeom prst="rect">
              <a:avLst/>
            </a:prstGeom>
            <a:noFill/>
          </p:spPr>
          <p:txBody>
            <a:bodyPr vert="horz" wrap="square" rtlCol="0">
              <a:spAutoFit/>
            </a:bodyPr>
            <a:lstStyle/>
            <a:p>
              <a:r>
                <a:rPr kumimoji="1" lang="ja-JP" altLang="en-US" sz="900" dirty="0">
                  <a:latin typeface="Meiryo UI" panose="020B0604030504040204" pitchFamily="50" charset="-128"/>
                  <a:ea typeface="Meiryo UI" panose="020B0604030504040204" pitchFamily="50" charset="-128"/>
                </a:rPr>
                <a:t>待期７日</a:t>
              </a:r>
            </a:p>
          </p:txBody>
        </p:sp>
      </p:grpSp>
      <p:grpSp>
        <p:nvGrpSpPr>
          <p:cNvPr id="28" name="グループ化 27"/>
          <p:cNvGrpSpPr/>
          <p:nvPr/>
        </p:nvGrpSpPr>
        <p:grpSpPr>
          <a:xfrm>
            <a:off x="203341" y="2699325"/>
            <a:ext cx="6458031" cy="1530243"/>
            <a:chOff x="203341" y="2699325"/>
            <a:chExt cx="6458031" cy="1530243"/>
          </a:xfrm>
        </p:grpSpPr>
        <p:sp>
          <p:nvSpPr>
            <p:cNvPr id="4" name="正方形/長方形 3"/>
            <p:cNvSpPr/>
            <p:nvPr/>
          </p:nvSpPr>
          <p:spPr bwMode="auto">
            <a:xfrm>
              <a:off x="203341" y="2699325"/>
              <a:ext cx="6458031" cy="1522602"/>
            </a:xfrm>
            <a:prstGeom prst="rect">
              <a:avLst/>
            </a:prstGeom>
            <a:solidFill>
              <a:schemeClr val="accent1">
                <a:lumMod val="20000"/>
                <a:lumOff val="80000"/>
              </a:schemeClr>
            </a:solidFill>
            <a:ln>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t" anchorCtr="0" upright="1">
              <a:noAutofit/>
            </a:bodyPr>
            <a:lstStyle/>
            <a:p>
              <a:pPr marL="36000" marR="113030" indent="-133985" algn="just">
                <a:lnSpc>
                  <a:spcPts val="1500"/>
                </a:lnSpc>
                <a:spcAft>
                  <a:spcPts val="0"/>
                </a:spcAft>
              </a:pPr>
              <a:r>
                <a:rPr kumimoji="1" lang="ja-JP" altLang="en-US" sz="1100" kern="100" dirty="0">
                  <a:effectLst/>
                  <a:latin typeface="Meiryo UI" panose="020B0604030504040204" pitchFamily="50" charset="-128"/>
                  <a:ea typeface="Meiryo UI" panose="020B0604030504040204" pitchFamily="50" charset="-128"/>
                  <a:cs typeface="Times New Roman"/>
                </a:rPr>
                <a:t>自己都合で退職した場合</a:t>
              </a:r>
            </a:p>
          </p:txBody>
        </p:sp>
        <p:sp>
          <p:nvSpPr>
            <p:cNvPr id="51" name="テキスト ボックス 50"/>
            <p:cNvSpPr txBox="1"/>
            <p:nvPr/>
          </p:nvSpPr>
          <p:spPr>
            <a:xfrm>
              <a:off x="1664804" y="3045574"/>
              <a:ext cx="323165" cy="1183994"/>
            </a:xfrm>
            <a:prstGeom prst="rect">
              <a:avLst/>
            </a:prstGeom>
            <a:noFill/>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 離職日の翌日</a:t>
              </a:r>
            </a:p>
          </p:txBody>
        </p:sp>
        <p:sp>
          <p:nvSpPr>
            <p:cNvPr id="13" name="正方形/長方形 12"/>
            <p:cNvSpPr/>
            <p:nvPr/>
          </p:nvSpPr>
          <p:spPr bwMode="auto">
            <a:xfrm>
              <a:off x="2295224" y="2811473"/>
              <a:ext cx="612137" cy="259940"/>
            </a:xfrm>
            <a:prstGeom prst="rect">
              <a:avLst/>
            </a:prstGeom>
            <a:solidFill>
              <a:schemeClr val="accent1">
                <a:lumMod val="20000"/>
                <a:lumOff val="80000"/>
              </a:schemeClr>
            </a:solidFill>
            <a:ln w="9525">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ctr" anchorCtr="0" upright="1">
              <a:noAutofit/>
            </a:bodyPr>
            <a:lstStyle/>
            <a:p>
              <a:pPr marL="286385" marR="113030" indent="-133985">
                <a:lnSpc>
                  <a:spcPts val="1500"/>
                </a:lnSpc>
                <a:spcAft>
                  <a:spcPts val="0"/>
                </a:spcAft>
              </a:pPr>
              <a:endParaRPr lang="ja-JP" altLang="en-US" dirty="0"/>
            </a:p>
          </p:txBody>
        </p:sp>
        <p:sp>
          <p:nvSpPr>
            <p:cNvPr id="58" name="正方形/長方形 57"/>
            <p:cNvSpPr/>
            <p:nvPr/>
          </p:nvSpPr>
          <p:spPr bwMode="auto">
            <a:xfrm>
              <a:off x="2907362" y="2811473"/>
              <a:ext cx="1476000" cy="252000"/>
            </a:xfrm>
            <a:prstGeom prst="rect">
              <a:avLst/>
            </a:prstGeom>
            <a:solidFill>
              <a:schemeClr val="accent1">
                <a:lumMod val="20000"/>
                <a:lumOff val="80000"/>
              </a:schemeClr>
            </a:solidFill>
            <a:ln w="9525">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rtlCol="0" anchor="ctr" anchorCtr="0" upright="1">
              <a:noAutofit/>
            </a:bodyPr>
            <a:lstStyle/>
            <a:p>
              <a:pPr marL="286385" marR="113030" indent="-133985" algn="just">
                <a:lnSpc>
                  <a:spcPts val="1500"/>
                </a:lnSpc>
                <a:spcAft>
                  <a:spcPts val="0"/>
                </a:spcAft>
              </a:pPr>
              <a:endParaRPr kumimoji="1" lang="ja-JP" altLang="en-US" sz="900" kern="100" dirty="0">
                <a:effectLst/>
                <a:latin typeface="Century"/>
                <a:ea typeface="ＭＳ ゴシック"/>
                <a:cs typeface="Times New Roman"/>
              </a:endParaRPr>
            </a:p>
          </p:txBody>
        </p:sp>
        <p:sp>
          <p:nvSpPr>
            <p:cNvPr id="60" name="テキスト ボックス 59"/>
            <p:cNvSpPr txBox="1"/>
            <p:nvPr/>
          </p:nvSpPr>
          <p:spPr>
            <a:xfrm>
              <a:off x="2916694" y="2828764"/>
              <a:ext cx="1446549" cy="230832"/>
            </a:xfrm>
            <a:prstGeom prst="rect">
              <a:avLst/>
            </a:prstGeom>
            <a:noFill/>
          </p:spPr>
          <p:txBody>
            <a:bodyPr vert="horz" wrap="square" rtlCol="0">
              <a:spAutoFit/>
            </a:bodyPr>
            <a:lstStyle/>
            <a:p>
              <a:pPr algn="ctr"/>
              <a:r>
                <a:rPr kumimoji="1" lang="ja-JP" altLang="en-US" sz="900" dirty="0">
                  <a:latin typeface="Meiryo UI" panose="020B0604030504040204" pitchFamily="50" charset="-128"/>
                  <a:ea typeface="Meiryo UI" panose="020B0604030504040204" pitchFamily="50" charset="-128"/>
                </a:rPr>
                <a:t>給付制限</a:t>
              </a: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１～</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か月</a:t>
              </a:r>
              <a:r>
                <a:rPr kumimoji="1" lang="en-US" altLang="ja-JP" sz="900" dirty="0">
                  <a:latin typeface="Meiryo UI" panose="020B0604030504040204" pitchFamily="50" charset="-128"/>
                  <a:ea typeface="Meiryo UI" panose="020B0604030504040204" pitchFamily="50" charset="-128"/>
                </a:rPr>
                <a:t>)</a:t>
              </a:r>
              <a:endParaRPr kumimoji="1" lang="ja-JP" altLang="en-US" sz="900"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flipV="1">
              <a:off x="1144254" y="3057581"/>
              <a:ext cx="4906069" cy="80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720318" y="3060889"/>
              <a:ext cx="0" cy="1035995"/>
            </a:xfrm>
            <a:prstGeom prst="line">
              <a:avLst/>
            </a:prstGeom>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1437513" y="3045573"/>
              <a:ext cx="323165" cy="608924"/>
            </a:xfrm>
            <a:prstGeom prst="rect">
              <a:avLst/>
            </a:prstGeom>
            <a:noFill/>
          </p:spPr>
          <p:txBody>
            <a:bodyPr vert="eaVert" wrap="none" rtlCol="0">
              <a:spAutoFit/>
            </a:bodyPr>
            <a:lstStyle/>
            <a:p>
              <a:r>
                <a:rPr kumimoji="1" lang="ja-JP" altLang="en-US" sz="900" dirty="0">
                  <a:latin typeface="Meiryo UI" panose="020B0604030504040204" pitchFamily="50" charset="-128"/>
                  <a:ea typeface="Meiryo UI" panose="020B0604030504040204" pitchFamily="50" charset="-128"/>
                </a:rPr>
                <a:t>○ 離職日</a:t>
              </a:r>
            </a:p>
          </p:txBody>
        </p:sp>
        <p:sp>
          <p:nvSpPr>
            <p:cNvPr id="52" name="テキスト ボックス 51"/>
            <p:cNvSpPr txBox="1"/>
            <p:nvPr/>
          </p:nvSpPr>
          <p:spPr>
            <a:xfrm>
              <a:off x="2132856" y="3045573"/>
              <a:ext cx="323165" cy="846167"/>
            </a:xfrm>
            <a:prstGeom prst="rect">
              <a:avLst/>
            </a:prstGeom>
            <a:noFill/>
          </p:spPr>
          <p:txBody>
            <a:bodyPr vert="eaVert" wrap="none" rtlCol="0">
              <a:spAutoFit/>
            </a:bodyPr>
            <a:lstStyle/>
            <a:p>
              <a:r>
                <a:rPr kumimoji="1" lang="ja-JP" altLang="en-US" sz="900" dirty="0">
                  <a:latin typeface="Meiryo UI" panose="020B0604030504040204" pitchFamily="50" charset="-128"/>
                  <a:ea typeface="Meiryo UI" panose="020B0604030504040204" pitchFamily="50" charset="-128"/>
                </a:rPr>
                <a:t>○ 求職申込日</a:t>
              </a:r>
            </a:p>
          </p:txBody>
        </p:sp>
        <p:sp>
          <p:nvSpPr>
            <p:cNvPr id="57" name="テキスト ボックス 56"/>
            <p:cNvSpPr txBox="1"/>
            <p:nvPr/>
          </p:nvSpPr>
          <p:spPr>
            <a:xfrm>
              <a:off x="4329971" y="3055618"/>
              <a:ext cx="323165" cy="608924"/>
            </a:xfrm>
            <a:prstGeom prst="rect">
              <a:avLst/>
            </a:prstGeom>
            <a:noFill/>
          </p:spPr>
          <p:txBody>
            <a:bodyPr vert="eaVert" wrap="none" rtlCol="0">
              <a:spAutoFit/>
            </a:bodyPr>
            <a:lstStyle/>
            <a:p>
              <a:r>
                <a:rPr kumimoji="1" lang="ja-JP" altLang="en-US" sz="900" dirty="0">
                  <a:latin typeface="Meiryo UI" panose="020B0604030504040204" pitchFamily="50" charset="-128"/>
                  <a:ea typeface="Meiryo UI" panose="020B0604030504040204" pitchFamily="50" charset="-128"/>
                </a:rPr>
                <a:t>○ 認定日</a:t>
              </a:r>
            </a:p>
          </p:txBody>
        </p:sp>
        <p:cxnSp>
          <p:nvCxnSpPr>
            <p:cNvPr id="61" name="直線コネクタ 60"/>
            <p:cNvCxnSpPr/>
            <p:nvPr/>
          </p:nvCxnSpPr>
          <p:spPr>
            <a:xfrm>
              <a:off x="4383362" y="3045573"/>
              <a:ext cx="0" cy="10359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1720318" y="4036513"/>
              <a:ext cx="266304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2600908" y="3776735"/>
              <a:ext cx="1023037" cy="237243"/>
            </a:xfrm>
            <a:prstGeom prst="rect">
              <a:avLst/>
            </a:prstGeom>
            <a:noFill/>
          </p:spPr>
          <p:txBody>
            <a:bodyPr vert="horz" wrap="none" rtlCol="0">
              <a:spAutoFit/>
            </a:bodyPr>
            <a:lstStyle/>
            <a:p>
              <a:r>
                <a:rPr kumimoji="1" lang="ja-JP" altLang="en-US" sz="900" dirty="0">
                  <a:latin typeface="Meiryo UI" panose="020B0604030504040204" pitchFamily="50" charset="-128"/>
                  <a:ea typeface="Meiryo UI" panose="020B0604030504040204" pitchFamily="50" charset="-128"/>
                </a:rPr>
                <a:t>支給されない期間</a:t>
              </a:r>
            </a:p>
          </p:txBody>
        </p:sp>
        <p:sp>
          <p:nvSpPr>
            <p:cNvPr id="107" name="テキスト ボックス 106"/>
            <p:cNvSpPr txBox="1"/>
            <p:nvPr/>
          </p:nvSpPr>
          <p:spPr>
            <a:xfrm>
              <a:off x="4611261" y="3120572"/>
              <a:ext cx="1326399" cy="664281"/>
            </a:xfrm>
            <a:prstGeom prst="rect">
              <a:avLst/>
            </a:prstGeom>
            <a:noFill/>
            <a:ln w="3175">
              <a:solidFill>
                <a:schemeClr val="tx1"/>
              </a:solidFill>
            </a:ln>
          </p:spPr>
          <p:txBody>
            <a:bodyPr vert="horz" wrap="square" rtlCol="0">
              <a:spAutoFit/>
            </a:bodyPr>
            <a:lstStyle/>
            <a:p>
              <a:r>
                <a:rPr lang="ja-JP" altLang="en-US" sz="900" dirty="0">
                  <a:latin typeface="Meiryo UI" panose="020B0604030504040204" pitchFamily="50" charset="-128"/>
                  <a:ea typeface="Meiryo UI" panose="020B0604030504040204" pitchFamily="50" charset="-128"/>
                </a:rPr>
                <a:t>認定日に失業の状態であることの確認を受けた場合に、特例一時金が支給されます。</a:t>
              </a:r>
              <a:endParaRPr kumimoji="1" lang="ja-JP" altLang="en-US" sz="900" dirty="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2310115" y="2829600"/>
              <a:ext cx="673611" cy="230832"/>
            </a:xfrm>
            <a:prstGeom prst="rect">
              <a:avLst/>
            </a:prstGeom>
            <a:noFill/>
          </p:spPr>
          <p:txBody>
            <a:bodyPr vert="horz" wrap="square" rtlCol="0">
              <a:spAutoFit/>
            </a:bodyPr>
            <a:lstStyle/>
            <a:p>
              <a:pPr algn="ctr"/>
              <a:r>
                <a:rPr kumimoji="1" lang="ja-JP" altLang="en-US" sz="900" dirty="0">
                  <a:latin typeface="Meiryo UI" panose="020B0604030504040204" pitchFamily="50" charset="-128"/>
                  <a:ea typeface="Meiryo UI" panose="020B0604030504040204" pitchFamily="50" charset="-128"/>
                </a:rPr>
                <a:t>待期</a:t>
              </a:r>
              <a:r>
                <a:rPr kumimoji="1" lang="en-US" altLang="ja-JP" sz="900" dirty="0">
                  <a:latin typeface="Meiryo UI" panose="020B0604030504040204" pitchFamily="50" charset="-128"/>
                  <a:ea typeface="Meiryo UI" panose="020B0604030504040204" pitchFamily="50" charset="-128"/>
                </a:rPr>
                <a:t>7</a:t>
              </a:r>
              <a:r>
                <a:rPr kumimoji="1" lang="ja-JP" altLang="en-US" sz="900" dirty="0">
                  <a:latin typeface="Meiryo UI" panose="020B0604030504040204" pitchFamily="50" charset="-128"/>
                  <a:ea typeface="Meiryo UI" panose="020B0604030504040204" pitchFamily="50" charset="-128"/>
                </a:rPr>
                <a:t>日</a:t>
              </a:r>
              <a:endParaRPr kumimoji="1" lang="en-US" altLang="ja-JP" sz="900" dirty="0">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643896280"/>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lumMod val="20000"/>
            <a:lumOff val="80000"/>
          </a:schemeClr>
        </a:solidFill>
        <a:ln>
          <a:headEnd/>
          <a:tailEnd/>
        </a:ln>
      </a:spPr>
      <a:bodyPr rot="0" vert="horz" wrap="square" lIns="91440" tIns="45720" rIns="91440" bIns="45720" anchor="ctr" anchorCtr="0" upright="1">
        <a:noAutofit/>
      </a:bodyPr>
      <a:lstStyle>
        <a:defPPr marL="286385" marR="113030" indent="-133985" algn="just">
          <a:lnSpc>
            <a:spcPts val="1500"/>
          </a:lnSpc>
          <a:spcAft>
            <a:spcPts val="0"/>
          </a:spcAft>
          <a:defRPr sz="1200" kern="100" dirty="0">
            <a:effectLst/>
            <a:latin typeface="Century"/>
            <a:ea typeface="ＭＳ ゴシック"/>
            <a:cs typeface="Times New Roman"/>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CC9E60734423045B6796EB045070E96" ma:contentTypeVersion="14" ma:contentTypeDescription="新しいドキュメントを作成します。" ma:contentTypeScope="" ma:versionID="bb0513767a72881841cec7174f7b59e9">
  <xsd:schema xmlns:xsd="http://www.w3.org/2001/XMLSchema" xmlns:xs="http://www.w3.org/2001/XMLSchema" xmlns:p="http://schemas.microsoft.com/office/2006/metadata/properties" xmlns:ns2="930e4aa2-6b85-4e20-96a4-6b352a98564c" xmlns:ns3="44856c1c-163a-4db4-9f2d-e69ab44d016d" targetNamespace="http://schemas.microsoft.com/office/2006/metadata/properties" ma:root="true" ma:fieldsID="988d19821a06429fdc3bb6817a56f14e" ns2:_="" ns3:_="">
    <xsd:import namespace="930e4aa2-6b85-4e20-96a4-6b352a98564c"/>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0e4aa2-6b85-4e20-96a4-6b352a98564c"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7d6a03a9-664f-41b3-b6d7-cf4fea56f9ef}"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930e4aa2-6b85-4e20-96a4-6b352a98564c">
      <UserInfo>
        <DisplayName/>
        <AccountId xsi:nil="true"/>
        <AccountType/>
      </UserInfo>
    </Owner>
    <TaxCatchAll xmlns="44856c1c-163a-4db4-9f2d-e69ab44d016d" xsi:nil="true"/>
    <lcf76f155ced4ddcb4097134ff3c332f xmlns="930e4aa2-6b85-4e20-96a4-6b352a98564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9CADF03-B04A-45CE-A8F1-4CDBC8BD9596}"/>
</file>

<file path=customXml/itemProps2.xml><?xml version="1.0" encoding="utf-8"?>
<ds:datastoreItem xmlns:ds="http://schemas.openxmlformats.org/officeDocument/2006/customXml" ds:itemID="{FB704C61-B584-4273-A142-3377DC90EE8F}"/>
</file>

<file path=customXml/itemProps3.xml><?xml version="1.0" encoding="utf-8"?>
<ds:datastoreItem xmlns:ds="http://schemas.openxmlformats.org/officeDocument/2006/customXml" ds:itemID="{78528B02-0FC7-4639-95CF-3049560E6469}"/>
</file>

<file path=docProps/app.xml><?xml version="1.0" encoding="utf-8"?>
<Properties xmlns="http://schemas.openxmlformats.org/officeDocument/2006/extended-properties" xmlns:vt="http://schemas.openxmlformats.org/officeDocument/2006/docPropsVTypes">
  <Words>1326</Words>
  <PresentationFormat>A4 210 x 297 mm</PresentationFormat>
  <Paragraphs>96</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明朝</vt:lpstr>
      <vt:lpstr>メイリオ</vt:lpstr>
      <vt:lpstr>Arial</vt:lpstr>
      <vt:lpstr>Calibri</vt:lpstr>
      <vt:lpstr>Century</vt:lpstr>
      <vt:lpstr>blank</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0x010100CCC9E60734423045B6796EB045070E96</vt:lpwstr>
  </property>
</Properties>
</file>